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414" r:id="rId3"/>
    <p:sldId id="415" r:id="rId4"/>
    <p:sldId id="2147482198" r:id="rId5"/>
    <p:sldId id="1017" r:id="rId6"/>
    <p:sldId id="2147482197" r:id="rId7"/>
    <p:sldId id="1004" r:id="rId8"/>
    <p:sldId id="2147482205" r:id="rId9"/>
    <p:sldId id="316" r:id="rId10"/>
    <p:sldId id="2147482115" r:id="rId11"/>
    <p:sldId id="2147482132" r:id="rId12"/>
    <p:sldId id="2147482214" r:id="rId13"/>
    <p:sldId id="1007" r:id="rId14"/>
    <p:sldId id="1496" r:id="rId15"/>
    <p:sldId id="1051" r:id="rId16"/>
    <p:sldId id="1504" r:id="rId17"/>
    <p:sldId id="1503" r:id="rId18"/>
    <p:sldId id="976" r:id="rId19"/>
    <p:sldId id="349" r:id="rId20"/>
    <p:sldId id="981" r:id="rId21"/>
    <p:sldId id="1502" r:id="rId22"/>
    <p:sldId id="2147482207" r:id="rId23"/>
    <p:sldId id="1018" r:id="rId24"/>
    <p:sldId id="1019" r:id="rId25"/>
    <p:sldId id="1509" r:id="rId26"/>
    <p:sldId id="1510" r:id="rId27"/>
    <p:sldId id="1447" r:id="rId28"/>
    <p:sldId id="256" r:id="rId29"/>
    <p:sldId id="2147482216" r:id="rId30"/>
    <p:sldId id="2147482217" r:id="rId31"/>
    <p:sldId id="2147482195" r:id="rId32"/>
    <p:sldId id="1173" r:id="rId33"/>
    <p:sldId id="1122" r:id="rId34"/>
    <p:sldId id="2147482215" r:id="rId35"/>
    <p:sldId id="1508" r:id="rId36"/>
    <p:sldId id="1511" r:id="rId37"/>
    <p:sldId id="959" r:id="rId38"/>
    <p:sldId id="957" r:id="rId39"/>
    <p:sldId id="952" r:id="rId40"/>
    <p:sldId id="943" r:id="rId41"/>
    <p:sldId id="1055" r:id="rId42"/>
    <p:sldId id="2147482201" r:id="rId43"/>
    <p:sldId id="2147482138" r:id="rId44"/>
    <p:sldId id="2147482192" r:id="rId45"/>
    <p:sldId id="2147478250" r:id="rId46"/>
    <p:sldId id="1067" r:id="rId47"/>
    <p:sldId id="1092" r:id="rId48"/>
    <p:sldId id="2147482169" r:id="rId49"/>
    <p:sldId id="2147482125" r:id="rId50"/>
    <p:sldId id="1537" r:id="rId51"/>
    <p:sldId id="2147482210" r:id="rId52"/>
    <p:sldId id="2147482124" r:id="rId53"/>
    <p:sldId id="2147482182" r:id="rId54"/>
    <p:sldId id="2147482168" r:id="rId55"/>
    <p:sldId id="881" r:id="rId56"/>
    <p:sldId id="1094" r:id="rId57"/>
    <p:sldId id="1538" r:id="rId58"/>
    <p:sldId id="887" r:id="rId59"/>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02F"/>
    <a:srgbClr val="FF3399"/>
    <a:srgbClr val="E8A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26400-C35A-5276-C1BB-B778574B8B1C}" v="29" dt="2026-01-14T17:22:51.64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81441490245124"/>
          <c:w val="1"/>
          <c:h val="0.70065853639505937"/>
        </c:manualLayout>
      </c:layout>
      <c:barChart>
        <c:barDir val="col"/>
        <c:grouping val="clustered"/>
        <c:varyColors val="0"/>
        <c:ser>
          <c:idx val="0"/>
          <c:order val="0"/>
          <c:tx>
            <c:strRef>
              <c:f>Sheet1!$B$1</c:f>
              <c:strCache>
                <c:ptCount val="1"/>
                <c:pt idx="0">
                  <c:v>Women</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0%</c:formatCode>
                <c:ptCount val="1"/>
                <c:pt idx="0">
                  <c:v>0.78300000000000003</c:v>
                </c:pt>
              </c:numCache>
            </c:numRef>
          </c:val>
          <c:extLst>
            <c:ext xmlns:c16="http://schemas.microsoft.com/office/drawing/2014/chart" uri="{C3380CC4-5D6E-409C-BE32-E72D297353CC}">
              <c16:uniqueId val="{00000000-4C30-B747-B422-3B63086D80B8}"/>
            </c:ext>
          </c:extLst>
        </c:ser>
        <c:ser>
          <c:idx val="1"/>
          <c:order val="1"/>
          <c:tx>
            <c:strRef>
              <c:f>Sheet1!$C$1</c:f>
              <c:strCache>
                <c:ptCount val="1"/>
                <c:pt idx="0">
                  <c:v>Men</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0%</c:formatCode>
                <c:ptCount val="1"/>
                <c:pt idx="0">
                  <c:v>0.217</c:v>
                </c:pt>
              </c:numCache>
            </c:numRef>
          </c:val>
          <c:extLst>
            <c:ext xmlns:c16="http://schemas.microsoft.com/office/drawing/2014/chart" uri="{C3380CC4-5D6E-409C-BE32-E72D297353CC}">
              <c16:uniqueId val="{00000001-4C30-B747-B422-3B63086D80B8}"/>
            </c:ext>
          </c:extLst>
        </c:ser>
        <c:dLbls>
          <c:showLegendKey val="0"/>
          <c:showVal val="0"/>
          <c:showCatName val="0"/>
          <c:showSerName val="0"/>
          <c:showPercent val="0"/>
          <c:showBubbleSize val="0"/>
        </c:dLbls>
        <c:gapWidth val="405"/>
        <c:axId val="2507695"/>
        <c:axId val="2457823"/>
      </c:barChart>
      <c:catAx>
        <c:axId val="2507695"/>
        <c:scaling>
          <c:orientation val="minMax"/>
        </c:scaling>
        <c:delete val="1"/>
        <c:axPos val="b"/>
        <c:numFmt formatCode="General" sourceLinked="1"/>
        <c:majorTickMark val="none"/>
        <c:minorTickMark val="none"/>
        <c:tickLblPos val="nextTo"/>
        <c:crossAx val="2457823"/>
        <c:crosses val="autoZero"/>
        <c:auto val="1"/>
        <c:lblAlgn val="ctr"/>
        <c:lblOffset val="100"/>
        <c:noMultiLvlLbl val="0"/>
      </c:catAx>
      <c:valAx>
        <c:axId val="2457823"/>
        <c:scaling>
          <c:orientation val="minMax"/>
        </c:scaling>
        <c:delete val="1"/>
        <c:axPos val="l"/>
        <c:numFmt formatCode="0%" sourceLinked="1"/>
        <c:majorTickMark val="none"/>
        <c:minorTickMark val="none"/>
        <c:tickLblPos val="nextTo"/>
        <c:crossAx val="25076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66337646779899"/>
          <c:y val="0.12890053989678829"/>
          <c:w val="0.87233662353220098"/>
          <c:h val="0.73260234321892448"/>
        </c:manualLayout>
      </c:layout>
      <c:barChart>
        <c:barDir val="col"/>
        <c:grouping val="clustered"/>
        <c:varyColors val="0"/>
        <c:ser>
          <c:idx val="0"/>
          <c:order val="0"/>
          <c:tx>
            <c:strRef>
              <c:f>Sheet1!$B$1</c:f>
              <c:strCache>
                <c:ptCount val="1"/>
                <c:pt idx="0">
                  <c:v>Placebo/Denosumab (N = 3591)</c:v>
                </c:pt>
              </c:strCache>
            </c:strRef>
          </c:tx>
          <c:spPr>
            <a:solidFill>
              <a:schemeClr val="bg1">
                <a:lumMod val="50000"/>
              </a:schemeClr>
            </a:solidFill>
          </c:spPr>
          <c:invertIfNegative val="0"/>
          <c:dPt>
            <c:idx val="2"/>
            <c:invertIfNegative val="0"/>
            <c:bubble3D val="0"/>
            <c:extLst>
              <c:ext xmlns:c16="http://schemas.microsoft.com/office/drawing/2014/chart" uri="{C3380CC4-5D6E-409C-BE32-E72D297353CC}">
                <c16:uniqueId val="{00000001-308B-4239-A35B-0A8B3333D27B}"/>
              </c:ext>
            </c:extLst>
          </c:dPt>
          <c:dLbls>
            <c:dLbl>
              <c:idx val="2"/>
              <c:tx>
                <c:rich>
                  <a:bodyPr/>
                  <a:lstStyle/>
                  <a:p>
                    <a:r>
                      <a:rPr lang="en-US">
                        <a:solidFill>
                          <a:schemeClr val="tx1"/>
                        </a:solidFill>
                      </a:rPr>
                      <a:t>2.5%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08B-4239-A35B-0A8B3333D27B}"/>
                </c:ext>
              </c:extLst>
            </c:dLbl>
            <c:spPr>
              <a:noFill/>
              <a:ln>
                <a:noFill/>
              </a:ln>
              <a:effectLst/>
            </c:spPr>
            <c:txPr>
              <a:bodyPr/>
              <a:lstStyle/>
              <a:p>
                <a:pPr>
                  <a:defRPr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Through month 12</c:v>
                </c:pt>
                <c:pt idx="1">
                  <c:v>Through month 24</c:v>
                </c:pt>
              </c:strCache>
            </c:strRef>
          </c:cat>
          <c:val>
            <c:numRef>
              <c:f>Sheet1!$B$2:$B$3</c:f>
              <c:numCache>
                <c:formatCode>0.0%</c:formatCode>
                <c:ptCount val="2"/>
                <c:pt idx="0">
                  <c:v>1.7999999999999999E-2</c:v>
                </c:pt>
                <c:pt idx="1">
                  <c:v>2.5000000000000001E-2</c:v>
                </c:pt>
              </c:numCache>
            </c:numRef>
          </c:val>
          <c:extLst>
            <c:ext xmlns:c16="http://schemas.microsoft.com/office/drawing/2014/chart" uri="{C3380CC4-5D6E-409C-BE32-E72D297353CC}">
              <c16:uniqueId val="{00000002-308B-4239-A35B-0A8B3333D27B}"/>
            </c:ext>
          </c:extLst>
        </c:ser>
        <c:ser>
          <c:idx val="1"/>
          <c:order val="1"/>
          <c:tx>
            <c:strRef>
              <c:f>Sheet1!$C$1</c:f>
              <c:strCache>
                <c:ptCount val="1"/>
                <c:pt idx="0">
                  <c:v>Romosozumab/Denosumab (N = 3589)</c:v>
                </c:pt>
              </c:strCache>
            </c:strRef>
          </c:tx>
          <c:spPr>
            <a:solidFill>
              <a:schemeClr val="accent1"/>
            </a:solidFill>
            <a:ln>
              <a:noFill/>
            </a:ln>
          </c:spPr>
          <c:invertIfNegative val="0"/>
          <c:dPt>
            <c:idx val="2"/>
            <c:invertIfNegative val="0"/>
            <c:bubble3D val="0"/>
            <c:extLst>
              <c:ext xmlns:c16="http://schemas.microsoft.com/office/drawing/2014/chart" uri="{C3380CC4-5D6E-409C-BE32-E72D297353CC}">
                <c16:uniqueId val="{00000004-308B-4239-A35B-0A8B3333D27B}"/>
              </c:ext>
            </c:extLst>
          </c:dPt>
          <c:dLbls>
            <c:dLbl>
              <c:idx val="2"/>
              <c:layout>
                <c:manualLayout>
                  <c:x val="1.08848042631153E-16"/>
                  <c:y val="8.49417993993838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8B-4239-A35B-0A8B3333D27B}"/>
                </c:ext>
              </c:extLst>
            </c:dLbl>
            <c:spPr>
              <a:noFill/>
              <a:ln>
                <a:noFill/>
              </a:ln>
              <a:effectLst/>
            </c:spPr>
            <c:txPr>
              <a:bodyPr/>
              <a:lstStyle/>
              <a:p>
                <a:pPr>
                  <a:defRPr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Through month 12</c:v>
                </c:pt>
                <c:pt idx="1">
                  <c:v>Through month 24</c:v>
                </c:pt>
              </c:strCache>
            </c:strRef>
          </c:cat>
          <c:val>
            <c:numRef>
              <c:f>Sheet1!$C$2:$C$3</c:f>
              <c:numCache>
                <c:formatCode>0.0%</c:formatCode>
                <c:ptCount val="2"/>
                <c:pt idx="0">
                  <c:v>5.0000000000000001E-3</c:v>
                </c:pt>
                <c:pt idx="1">
                  <c:v>6.0000000000000001E-3</c:v>
                </c:pt>
              </c:numCache>
            </c:numRef>
          </c:val>
          <c:extLst>
            <c:ext xmlns:c16="http://schemas.microsoft.com/office/drawing/2014/chart" uri="{C3380CC4-5D6E-409C-BE32-E72D297353CC}">
              <c16:uniqueId val="{00000005-308B-4239-A35B-0A8B3333D27B}"/>
            </c:ext>
          </c:extLst>
        </c:ser>
        <c:dLbls>
          <c:showLegendKey val="0"/>
          <c:showVal val="1"/>
          <c:showCatName val="0"/>
          <c:showSerName val="0"/>
          <c:showPercent val="0"/>
          <c:showBubbleSize val="0"/>
        </c:dLbls>
        <c:gapWidth val="100"/>
        <c:overlap val="-10"/>
        <c:axId val="263721344"/>
        <c:axId val="263723264"/>
      </c:barChart>
      <c:catAx>
        <c:axId val="263721344"/>
        <c:scaling>
          <c:orientation val="minMax"/>
        </c:scaling>
        <c:delete val="0"/>
        <c:axPos val="b"/>
        <c:numFmt formatCode="General" sourceLinked="0"/>
        <c:majorTickMark val="out"/>
        <c:minorTickMark val="none"/>
        <c:tickLblPos val="none"/>
        <c:spPr>
          <a:ln w="12700">
            <a:solidFill>
              <a:schemeClr val="tx1"/>
            </a:solidFill>
          </a:ln>
        </c:spPr>
        <c:crossAx val="263723264"/>
        <c:crosses val="autoZero"/>
        <c:auto val="1"/>
        <c:lblAlgn val="ctr"/>
        <c:lblOffset val="0"/>
        <c:noMultiLvlLbl val="0"/>
      </c:catAx>
      <c:valAx>
        <c:axId val="263723264"/>
        <c:scaling>
          <c:orientation val="minMax"/>
        </c:scaling>
        <c:delete val="0"/>
        <c:axPos val="l"/>
        <c:title>
          <c:tx>
            <c:rich>
              <a:bodyPr rot="-5400000" vert="horz"/>
              <a:lstStyle/>
              <a:p>
                <a:pPr>
                  <a:defRPr sz="1100"/>
                </a:pPr>
                <a:r>
                  <a:rPr lang="en-US" sz="1100" b="1" i="0" u="none" strike="noStrike" baseline="0">
                    <a:effectLst/>
                  </a:rPr>
                  <a:t>Subject incidence (%)</a:t>
                </a:r>
                <a:endParaRPr lang="en-US" sz="1100"/>
              </a:p>
            </c:rich>
          </c:tx>
          <c:layout>
            <c:manualLayout>
              <c:xMode val="edge"/>
              <c:yMode val="edge"/>
              <c:x val="6.2388593989522196E-3"/>
              <c:y val="0.25612240793993502"/>
            </c:manualLayout>
          </c:layout>
          <c:overlay val="0"/>
        </c:title>
        <c:numFmt formatCode="0.0%" sourceLinked="1"/>
        <c:majorTickMark val="out"/>
        <c:minorTickMark val="none"/>
        <c:tickLblPos val="nextTo"/>
        <c:spPr>
          <a:ln w="12700">
            <a:solidFill>
              <a:schemeClr val="tx1"/>
            </a:solidFill>
          </a:ln>
        </c:spPr>
        <c:txPr>
          <a:bodyPr/>
          <a:lstStyle/>
          <a:p>
            <a:pPr>
              <a:defRPr sz="1100"/>
            </a:pPr>
            <a:endParaRPr lang="fr-FR"/>
          </a:p>
        </c:txPr>
        <c:crossAx val="263721344"/>
        <c:crosses val="autoZero"/>
        <c:crossBetween val="between"/>
      </c:valAx>
    </c:plotArea>
    <c:plotVisOnly val="1"/>
    <c:dispBlanksAs val="gap"/>
    <c:showDLblsOverMax val="0"/>
  </c:chart>
  <c:txPr>
    <a:bodyPr/>
    <a:lstStyle/>
    <a:p>
      <a:pPr>
        <a:defRPr sz="14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F253-4FBA-822B-FE8B64EFEAD3}"/>
              </c:ext>
            </c:extLst>
          </c:dPt>
          <c:dLbls>
            <c:dLbl>
              <c:idx val="0"/>
              <c:tx>
                <c:rich>
                  <a:bodyPr/>
                  <a:lstStyle/>
                  <a:p>
                    <a:fld id="{2B835F23-E040-47C2-9DCD-FCCAB111358F}" type="VALUE">
                      <a:rPr lang="en-US" smtClean="0">
                        <a:solidFill>
                          <a:schemeClr val="bg1"/>
                        </a:solidFill>
                      </a:rPr>
                      <a:pPr/>
                      <a:t>[VALEUR]</a:t>
                    </a:fld>
                    <a:r>
                      <a:rPr lang="en-US">
                        <a:solidFill>
                          <a:schemeClr val="bg1"/>
                        </a:solidFill>
                      </a:rPr>
                      <a:t>%</a:t>
                    </a:r>
                    <a:br>
                      <a:rPr lang="en-US">
                        <a:solidFill>
                          <a:schemeClr val="bg1"/>
                        </a:solidFill>
                      </a:rPr>
                    </a:br>
                    <a:r>
                      <a:rPr lang="en-US">
                        <a:solidFill>
                          <a:schemeClr val="bg1"/>
                        </a:solidFill>
                      </a:rPr>
                      <a:t>(n=25)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53-4FBA-822B-FE8B64EFEAD3}"/>
                </c:ext>
              </c:extLst>
            </c:dLbl>
            <c:dLbl>
              <c:idx val="1"/>
              <c:layout>
                <c:manualLayout>
                  <c:x val="-8.5620017016136713E-3"/>
                  <c:y val="4.0510078629996853E-3"/>
                </c:manualLayout>
              </c:layout>
              <c:tx>
                <c:rich>
                  <a:bodyPr/>
                  <a:lstStyle/>
                  <a:p>
                    <a:fld id="{89C0E315-9755-4204-A929-CF6C5586394D}" type="VALUE">
                      <a:rPr lang="en-US" smtClean="0"/>
                      <a:pPr/>
                      <a:t>[VALEUR]</a:t>
                    </a:fld>
                    <a:r>
                      <a:rPr lang="en-US"/>
                      <a:t>%</a:t>
                    </a:r>
                    <a:br>
                      <a:rPr lang="en-US"/>
                    </a:br>
                    <a:r>
                      <a:rPr lang="en-US"/>
                      <a:t>(n=3)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253-4FBA-822B-FE8B64EFEAD3}"/>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Placebo 
(n=600)</c:v>
                </c:pt>
                <c:pt idx="1">
                  <c:v>ELADYNOS® 
(n=583)</c:v>
                </c:pt>
              </c:strCache>
            </c:strRef>
          </c:cat>
          <c:val>
            <c:numRef>
              <c:f>Sheet1!$B$2:$B$3</c:f>
              <c:numCache>
                <c:formatCode>General</c:formatCode>
                <c:ptCount val="2"/>
                <c:pt idx="0">
                  <c:v>4.2</c:v>
                </c:pt>
                <c:pt idx="1">
                  <c:v>0.5</c:v>
                </c:pt>
              </c:numCache>
            </c:numRef>
          </c:val>
          <c:extLst>
            <c:ext xmlns:c16="http://schemas.microsoft.com/office/drawing/2014/chart" uri="{C3380CC4-5D6E-409C-BE32-E72D297353CC}">
              <c16:uniqueId val="{00000005-F253-4FBA-822B-FE8B64EFEAD3}"/>
            </c:ext>
          </c:extLst>
        </c:ser>
        <c:dLbls>
          <c:showLegendKey val="0"/>
          <c:showVal val="0"/>
          <c:showCatName val="0"/>
          <c:showSerName val="0"/>
          <c:showPercent val="0"/>
          <c:showBubbleSize val="0"/>
        </c:dLbls>
        <c:gapWidth val="27"/>
        <c:overlap val="44"/>
        <c:axId val="1406157199"/>
        <c:axId val="1725996896"/>
      </c:barChart>
      <c:catAx>
        <c:axId val="1406157199"/>
        <c:scaling>
          <c:orientation val="minMax"/>
        </c:scaling>
        <c:delete val="0"/>
        <c:axPos val="b"/>
        <c:numFmt formatCode="General" sourceLinked="1"/>
        <c:majorTickMark val="none"/>
        <c:minorTickMark val="none"/>
        <c:tickLblPos val="nextTo"/>
        <c:spPr>
          <a:noFill/>
          <a:ln w="9525" cap="flat" cmpd="sng" algn="ctr">
            <a:solidFill>
              <a:srgbClr val="221F1F"/>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5996896"/>
        <c:crosses val="autoZero"/>
        <c:auto val="1"/>
        <c:lblAlgn val="ctr"/>
        <c:lblOffset val="100"/>
        <c:noMultiLvlLbl val="0"/>
      </c:catAx>
      <c:valAx>
        <c:axId val="1725996896"/>
        <c:scaling>
          <c:orientation val="minMax"/>
          <c:max val="8"/>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GB" sz="1200" noProof="0"/>
                  <a:t>Proportion</a:t>
                </a:r>
                <a:r>
                  <a:rPr lang="en-GB" sz="1200" baseline="0" noProof="0"/>
                  <a:t> of p</a:t>
                </a:r>
                <a:r>
                  <a:rPr lang="en-GB" sz="1200" noProof="0"/>
                  <a:t>atients with</a:t>
                </a:r>
                <a:r>
                  <a:rPr lang="en-GB" sz="1200" baseline="0" noProof="0"/>
                  <a:t> ≥1 </a:t>
                </a:r>
                <a:br>
                  <a:rPr lang="en-GB" sz="1200" baseline="0" noProof="0"/>
                </a:br>
                <a:r>
                  <a:rPr lang="en-GB" sz="1200" noProof="0"/>
                  <a:t>new vertebral fracture, %</a:t>
                </a:r>
              </a:p>
            </c:rich>
          </c:tx>
          <c:layout>
            <c:manualLayout>
              <c:xMode val="edge"/>
              <c:yMode val="edge"/>
              <c:x val="1.7124003403227134E-2"/>
              <c:y val="5.6517149582037206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solidFill>
            <a:schemeClr val="bg1"/>
          </a:solidFill>
          <a:ln>
            <a:solidFill>
              <a:srgbClr val="221F1F"/>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06157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A81C-4E7B-90EF-8F3B08D32CC1}"/>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81C-4E7B-90EF-8F3B08D32CC1}"/>
              </c:ext>
            </c:extLst>
          </c:dPt>
          <c:dLbls>
            <c:dLbl>
              <c:idx val="0"/>
              <c:tx>
                <c:rich>
                  <a:bodyPr/>
                  <a:lstStyle/>
                  <a:p>
                    <a:fld id="{2B835F23-E040-47C2-9DCD-FCCAB111358F}" type="VALUE">
                      <a:rPr lang="en-US" smtClean="0">
                        <a:solidFill>
                          <a:schemeClr val="bg1"/>
                        </a:solidFill>
                      </a:rPr>
                      <a:pPr/>
                      <a:t>[VALEUR]</a:t>
                    </a:fld>
                    <a:r>
                      <a:rPr lang="en-US">
                        <a:solidFill>
                          <a:schemeClr val="bg1"/>
                        </a:solidFill>
                      </a:rPr>
                      <a:t>%</a:t>
                    </a:r>
                    <a:br>
                      <a:rPr lang="en-US">
                        <a:solidFill>
                          <a:schemeClr val="bg1"/>
                        </a:solidFill>
                      </a:rPr>
                    </a:br>
                    <a:r>
                      <a:rPr lang="en-US">
                        <a:solidFill>
                          <a:schemeClr val="bg1"/>
                        </a:solidFill>
                      </a:rPr>
                      <a:t>(n=26)</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1C-4E7B-90EF-8F3B08D32CC1}"/>
                </c:ext>
              </c:extLst>
            </c:dLbl>
            <c:dLbl>
              <c:idx val="1"/>
              <c:layout>
                <c:manualLayout>
                  <c:x val="-1.0413315466674492E-16"/>
                  <c:y val="7.7266827650734839E-4"/>
                </c:manualLayout>
              </c:layout>
              <c:tx>
                <c:rich>
                  <a:bodyPr/>
                  <a:lstStyle/>
                  <a:p>
                    <a:fld id="{89C0E315-9755-4204-A929-CF6C5586394D}" type="VALUE">
                      <a:rPr lang="en-US" smtClean="0"/>
                      <a:pPr/>
                      <a:t>[VALEUR]</a:t>
                    </a:fld>
                    <a:r>
                      <a:rPr lang="en-US"/>
                      <a:t>%</a:t>
                    </a:r>
                    <a:br>
                      <a:rPr lang="en-US"/>
                    </a:br>
                    <a:r>
                      <a:rPr lang="en-US"/>
                      <a:t>(n=4)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81C-4E7B-90EF-8F3B08D32CC1}"/>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Placebo/
alendronate 
(n=489)</c:v>
                </c:pt>
                <c:pt idx="1">
                  <c:v>ELADYNOS®/
alendronate 
(n=457)</c:v>
                </c:pt>
              </c:strCache>
            </c:strRef>
          </c:cat>
          <c:val>
            <c:numRef>
              <c:f>Sheet1!$B$2:$B$3</c:f>
              <c:numCache>
                <c:formatCode>General</c:formatCode>
                <c:ptCount val="2"/>
                <c:pt idx="0">
                  <c:v>5.3</c:v>
                </c:pt>
                <c:pt idx="1">
                  <c:v>0.9</c:v>
                </c:pt>
              </c:numCache>
            </c:numRef>
          </c:val>
          <c:extLst>
            <c:ext xmlns:c16="http://schemas.microsoft.com/office/drawing/2014/chart" uri="{C3380CC4-5D6E-409C-BE32-E72D297353CC}">
              <c16:uniqueId val="{00000004-A81C-4E7B-90EF-8F3B08D32CC1}"/>
            </c:ext>
          </c:extLst>
        </c:ser>
        <c:dLbls>
          <c:showLegendKey val="0"/>
          <c:showVal val="0"/>
          <c:showCatName val="0"/>
          <c:showSerName val="0"/>
          <c:showPercent val="0"/>
          <c:showBubbleSize val="0"/>
        </c:dLbls>
        <c:gapWidth val="27"/>
        <c:overlap val="44"/>
        <c:axId val="1406157199"/>
        <c:axId val="1725996896"/>
      </c:barChart>
      <c:catAx>
        <c:axId val="1406157199"/>
        <c:scaling>
          <c:orientation val="minMax"/>
        </c:scaling>
        <c:delete val="0"/>
        <c:axPos val="b"/>
        <c:numFmt formatCode="General" sourceLinked="1"/>
        <c:majorTickMark val="none"/>
        <c:minorTickMark val="none"/>
        <c:tickLblPos val="nextTo"/>
        <c:spPr>
          <a:noFill/>
          <a:ln w="9525" cap="flat" cmpd="sng" algn="ctr">
            <a:solidFill>
              <a:srgbClr val="221F1F"/>
            </a:solidFill>
            <a:round/>
          </a:ln>
          <a:effectLst/>
        </c:spPr>
        <c:txPr>
          <a:bodyPr rot="-60000000" spcFirstLastPara="1" vertOverflow="ellipsis" vert="horz" wrap="square" anchor="ctr" anchorCtr="1"/>
          <a:lstStyle/>
          <a:p>
            <a:pPr>
              <a:lnSpc>
                <a:spcPct val="90000"/>
              </a:lnSpc>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5996896"/>
        <c:crosses val="autoZero"/>
        <c:auto val="1"/>
        <c:lblAlgn val="ctr"/>
        <c:lblOffset val="100"/>
        <c:noMultiLvlLbl val="0"/>
      </c:catAx>
      <c:valAx>
        <c:axId val="1725996896"/>
        <c:scaling>
          <c:orientation val="minMax"/>
          <c:max val="8"/>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GB" sz="1200" b="0" i="0" u="none" strike="noStrike" kern="1200" baseline="0" noProof="0">
                    <a:solidFill>
                      <a:srgbClr val="000000"/>
                    </a:solidFill>
                    <a:latin typeface="Arial" panose="020B0604020202020204" pitchFamily="34" charset="0"/>
                    <a:cs typeface="Arial" panose="020B0604020202020204" pitchFamily="34" charset="0"/>
                  </a:rPr>
                  <a:t>Proportion of patients with ≥1 </a:t>
                </a:r>
                <a:br>
                  <a:rPr lang="en-GB" sz="1200" b="0" i="0" u="none" strike="noStrike" kern="1200" baseline="0" noProof="0">
                    <a:solidFill>
                      <a:srgbClr val="000000"/>
                    </a:solidFill>
                    <a:latin typeface="Arial" panose="020B0604020202020204" pitchFamily="34" charset="0"/>
                    <a:cs typeface="Arial" panose="020B0604020202020204" pitchFamily="34" charset="0"/>
                  </a:rPr>
                </a:br>
                <a:r>
                  <a:rPr lang="en-GB" sz="1200" b="0" i="0" u="none" strike="noStrike" kern="1200" baseline="0" noProof="0">
                    <a:solidFill>
                      <a:srgbClr val="000000"/>
                    </a:solidFill>
                    <a:latin typeface="Arial" panose="020B0604020202020204" pitchFamily="34" charset="0"/>
                    <a:cs typeface="Arial" panose="020B0604020202020204" pitchFamily="34" charset="0"/>
                  </a:rPr>
                  <a:t>new vertebral fracture, %</a:t>
                </a:r>
              </a:p>
            </c:rich>
          </c:tx>
          <c:layout>
            <c:manualLayout>
              <c:xMode val="edge"/>
              <c:yMode val="edge"/>
              <c:x val="1.7040167610845508E-2"/>
              <c:y val="5.2008786821450048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solidFill>
            <a:schemeClr val="bg1"/>
          </a:solidFill>
          <a:ln>
            <a:solidFill>
              <a:srgbClr val="221F1F"/>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06157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4C21F57F-88B3-436A-BA05-F0057FB3B35D}" type="datetimeFigureOut">
              <a:rPr lang="fr-FR" smtClean="0"/>
              <a:pPr/>
              <a:t>14/01/2026</a:t>
            </a:fld>
            <a:endParaRPr lang="fr-BE"/>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452C8DCB-6103-466A-868A-A26F1720D3DB}"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862E8-AF73-2404-3F11-428EFC74D759}"/>
            </a:ext>
          </a:extLst>
        </p:cNvPr>
        <p:cNvGrpSpPr/>
        <p:nvPr/>
      </p:nvGrpSpPr>
      <p:grpSpPr>
        <a:xfrm>
          <a:off x="0" y="0"/>
          <a:ext cx="0" cy="0"/>
          <a:chOff x="0" y="0"/>
          <a:chExt cx="0" cy="0"/>
        </a:xfrm>
      </p:grpSpPr>
      <p:sp>
        <p:nvSpPr>
          <p:cNvPr id="54273" name="Rectangle 2">
            <a:extLst>
              <a:ext uri="{FF2B5EF4-FFF2-40B4-BE49-F238E27FC236}">
                <a16:creationId xmlns:a16="http://schemas.microsoft.com/office/drawing/2014/main" id="{1FE32041-D8F9-7E41-D724-08CD34DC7BA9}"/>
              </a:ext>
            </a:extLst>
          </p:cNvPr>
          <p:cNvSpPr>
            <a:spLocks noGrp="1" noRot="1" noChangeAspect="1" noChangeArrowheads="1" noTextEdit="1"/>
          </p:cNvSpPr>
          <p:nvPr>
            <p:ph type="sldImg"/>
          </p:nvPr>
        </p:nvSpPr>
        <p:spPr bwMode="auto">
          <a:xfrm>
            <a:off x="1282700" y="788988"/>
            <a:ext cx="4292600" cy="3219450"/>
          </a:xfrm>
          <a:noFill/>
          <a:ln>
            <a:solidFill>
              <a:srgbClr val="000000"/>
            </a:solidFill>
            <a:miter lim="800000"/>
            <a:headEnd/>
            <a:tailEnd/>
          </a:ln>
        </p:spPr>
      </p:sp>
      <p:sp>
        <p:nvSpPr>
          <p:cNvPr id="54274" name="Rectangle 3">
            <a:extLst>
              <a:ext uri="{FF2B5EF4-FFF2-40B4-BE49-F238E27FC236}">
                <a16:creationId xmlns:a16="http://schemas.microsoft.com/office/drawing/2014/main" id="{D1B59C1A-8FB6-962C-4648-6115AB1076E2}"/>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ea typeface="ＭＳ Ｐゴシック" charset="-128"/>
              </a:rPr>
              <a:t>There is also an increased mortality  that is due to vertebral fractures as is illustrated on these Kaplan Meyer survival curves. Although hip fracture patients have the lowest survival, patients suffering from other major osteoporotic factures and from vertebral fractures have also a reduced survival in both women and men independently of their age.   </a:t>
            </a:r>
          </a:p>
        </p:txBody>
      </p:sp>
    </p:spTree>
    <p:extLst>
      <p:ext uri="{BB962C8B-B14F-4D97-AF65-F5344CB8AC3E}">
        <p14:creationId xmlns:p14="http://schemas.microsoft.com/office/powerpoint/2010/main" val="328229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AF8762B6-B670-4786-842D-3CE7AB104759}" type="slidenum">
              <a:rPr lang="fr-FR" smtClean="0"/>
              <a:pPr/>
              <a:t>39</a:t>
            </a:fld>
            <a:endParaRPr lang="fr-FR"/>
          </a:p>
        </p:txBody>
      </p:sp>
      <p:sp>
        <p:nvSpPr>
          <p:cNvPr id="114691" name="Rectangle 2"/>
          <p:cNvSpPr>
            <a:spLocks noGrp="1" noRot="1" noChangeAspect="1" noChangeArrowheads="1" noTextEdit="1"/>
          </p:cNvSpPr>
          <p:nvPr>
            <p:ph type="sldImg"/>
          </p:nvPr>
        </p:nvSpPr>
        <p:spPr>
          <a:xfrm>
            <a:off x="874713" y="727075"/>
            <a:ext cx="5013325" cy="3759200"/>
          </a:xfrm>
          <a:ln/>
        </p:spPr>
      </p:sp>
      <p:sp>
        <p:nvSpPr>
          <p:cNvPr id="114692" name="Rectangle 3"/>
          <p:cNvSpPr>
            <a:spLocks noGrp="1" noChangeArrowheads="1"/>
          </p:cNvSpPr>
          <p:nvPr>
            <p:ph type="body" idx="1"/>
          </p:nvPr>
        </p:nvSpPr>
        <p:spPr>
          <a:xfrm>
            <a:off x="897963" y="4726363"/>
            <a:ext cx="4964002" cy="4488232"/>
          </a:xfrm>
          <a:noFill/>
        </p:spPr>
        <p:txBody>
          <a:bodyPr/>
          <a:lstStyle/>
          <a:p>
            <a:pPr defTabSz="892175" eaLnBrk="1" hangingPunct="1"/>
            <a:endParaRPr lang="fr-BE"/>
          </a:p>
        </p:txBody>
      </p:sp>
    </p:spTree>
    <p:extLst>
      <p:ext uri="{BB962C8B-B14F-4D97-AF65-F5344CB8AC3E}">
        <p14:creationId xmlns:p14="http://schemas.microsoft.com/office/powerpoint/2010/main" val="165051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565A6F64-1859-45EF-8A2A-1BF4D90605DC}" type="slidenum">
              <a:rPr lang="fr-FR" smtClean="0"/>
              <a:pPr/>
              <a:t>43</a:t>
            </a:fld>
            <a:endParaRPr lang="fr-FR"/>
          </a:p>
        </p:txBody>
      </p:sp>
      <p:sp>
        <p:nvSpPr>
          <p:cNvPr id="148483" name="Rectangle 2"/>
          <p:cNvSpPr>
            <a:spLocks noGrp="1" noRot="1" noChangeAspect="1" noChangeArrowheads="1" noTextEdit="1"/>
          </p:cNvSpPr>
          <p:nvPr>
            <p:ph type="sldImg"/>
          </p:nvPr>
        </p:nvSpPr>
        <p:spPr>
          <a:xfrm>
            <a:off x="922338" y="746125"/>
            <a:ext cx="4965700" cy="3725863"/>
          </a:xfrm>
          <a:ln/>
        </p:spPr>
      </p:sp>
      <p:sp>
        <p:nvSpPr>
          <p:cNvPr id="148484" name="Rectangle 3"/>
          <p:cNvSpPr>
            <a:spLocks noGrp="1" noChangeArrowheads="1"/>
          </p:cNvSpPr>
          <p:nvPr>
            <p:ph type="body" idx="1"/>
          </p:nvPr>
        </p:nvSpPr>
        <p:spPr>
          <a:xfrm>
            <a:off x="680562" y="4721186"/>
            <a:ext cx="5444490" cy="4472702"/>
          </a:xfrm>
          <a:noFill/>
        </p:spPr>
        <p:txBody>
          <a:bodyPr/>
          <a:lstStyle/>
          <a:p>
            <a:pPr eaLnBrk="1" hangingPunct="1"/>
            <a:endParaRPr lang="fr-FR"/>
          </a:p>
        </p:txBody>
      </p:sp>
    </p:spTree>
    <p:extLst>
      <p:ext uri="{BB962C8B-B14F-4D97-AF65-F5344CB8AC3E}">
        <p14:creationId xmlns:p14="http://schemas.microsoft.com/office/powerpoint/2010/main" val="370458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75F709DC-AF8E-4634-8628-2D6CAD7852AA}" type="slidenum">
              <a:rPr lang="en-US" altLang="fr-FR" sz="1200"/>
              <a:pPr eaLnBrk="1" hangingPunct="1"/>
              <a:t>46</a:t>
            </a:fld>
            <a:endParaRPr lang="en-US" altLang="fr-FR" sz="1200"/>
          </a:p>
        </p:txBody>
      </p:sp>
      <p:sp>
        <p:nvSpPr>
          <p:cNvPr id="105475" name="Rectangle 2"/>
          <p:cNvSpPr>
            <a:spLocks noGrp="1" noRot="1" noChangeAspect="1" noChangeArrowheads="1" noTextEdit="1"/>
          </p:cNvSpPr>
          <p:nvPr>
            <p:ph type="sldImg"/>
          </p:nvPr>
        </p:nvSpPr>
        <p:spPr>
          <a:xfrm>
            <a:off x="1144588" y="685800"/>
            <a:ext cx="4572000" cy="3429000"/>
          </a:xfrm>
          <a:ln/>
        </p:spPr>
      </p:sp>
      <p:sp>
        <p:nvSpPr>
          <p:cNvPr id="105476" name="Rectangle 3"/>
          <p:cNvSpPr>
            <a:spLocks noGrp="1" noChangeArrowheads="1"/>
          </p:cNvSpPr>
          <p:nvPr>
            <p:ph type="body" idx="1"/>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685" rIns="91371" bIns="45685"/>
          <a:lstStyle/>
          <a:p>
            <a:pPr marL="231775" indent="-231775" eaLnBrk="1" hangingPunct="1">
              <a:buFontTx/>
              <a:buChar char="•"/>
            </a:pPr>
            <a:r>
              <a:rPr lang="en-US" altLang="fr-FR" sz="1000"/>
              <a:t>Re-treatment with denosumab was associated with increases in lumbar spine and total hip BMD.</a:t>
            </a:r>
            <a:endParaRPr lang="en-US" altLang="fr-FR" sz="1000" baseline="30000"/>
          </a:p>
          <a:p>
            <a:pPr marL="231775" indent="-231775" eaLnBrk="1" hangingPunct="1">
              <a:buFontTx/>
              <a:buChar char="•"/>
            </a:pPr>
            <a:r>
              <a:rPr lang="en-US" altLang="fr-FR" sz="1000"/>
              <a:t>Patients who were re-treated with denosumab 60 mg Q6M at month 36 (following 12 months of discontinued denosumab treatment) demonstrated increases in lumbar spine and total hip BMD that were similar to those seen with initial denosumab treatment.</a:t>
            </a:r>
          </a:p>
          <a:p>
            <a:pPr marL="574675" lvl="1" indent="-228600" eaLnBrk="1" hangingPunct="1">
              <a:buFont typeface="Arial" panose="020B0604020202020204" pitchFamily="34" charset="0"/>
              <a:buChar char="–"/>
            </a:pPr>
            <a:r>
              <a:rPr lang="en-US" altLang="fr-FR" sz="1000"/>
              <a:t>At 48 months, lumbar spine BMD increased to 9.0% over baseline.</a:t>
            </a:r>
          </a:p>
          <a:p>
            <a:pPr marL="574675" lvl="1" indent="-228600" eaLnBrk="1" hangingPunct="1">
              <a:buFont typeface="Arial" panose="020B0604020202020204" pitchFamily="34" charset="0"/>
              <a:buChar char="–"/>
            </a:pPr>
            <a:r>
              <a:rPr lang="en-US" altLang="fr-FR" sz="1000"/>
              <a:t>At 48 months, total hip BMD increased to 3.9% over baseline.</a:t>
            </a:r>
          </a:p>
          <a:p>
            <a:pPr marL="574675" lvl="1" indent="-228600" eaLnBrk="1" hangingPunct="1"/>
            <a:endParaRPr lang="en-US" altLang="fr-FR" sz="1000"/>
          </a:p>
          <a:p>
            <a:pPr marL="574675" lvl="1" indent="-228600" eaLnBrk="1" hangingPunct="1"/>
            <a:endParaRPr lang="en-US" altLang="fr-FR" sz="1000"/>
          </a:p>
          <a:p>
            <a:pPr marL="574675" lvl="1" indent="-228600" eaLnBrk="1" hangingPunct="1"/>
            <a:endParaRPr lang="en-US" altLang="fr-FR" sz="1000"/>
          </a:p>
          <a:p>
            <a:pPr marL="231775" indent="-231775" eaLnBrk="1" hangingPunct="1">
              <a:spcBef>
                <a:spcPct val="0"/>
              </a:spcBef>
              <a:buFontTx/>
              <a:buAutoNum type="arabicPeriod"/>
            </a:pPr>
            <a:r>
              <a:rPr lang="en-US" altLang="fr-FR" sz="800"/>
              <a:t>Miller PD, et al. </a:t>
            </a:r>
            <a:r>
              <a:rPr lang="en-US" altLang="fr-FR" sz="800" i="1"/>
              <a:t>Bone</a:t>
            </a:r>
            <a:r>
              <a:rPr lang="en-US" altLang="fr-FR" sz="800"/>
              <a:t>. 2008;43:222-229.</a:t>
            </a:r>
          </a:p>
        </p:txBody>
      </p:sp>
    </p:spTree>
    <p:extLst>
      <p:ext uri="{BB962C8B-B14F-4D97-AF65-F5344CB8AC3E}">
        <p14:creationId xmlns:p14="http://schemas.microsoft.com/office/powerpoint/2010/main" val="231042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BED6DB4-BA53-8242-B23D-CA1BF83370D2}" type="slidenum">
              <a:rPr lang="en-GB" smtClean="0"/>
              <a:t>49</a:t>
            </a:fld>
            <a:endParaRPr lang="en-GB"/>
          </a:p>
        </p:txBody>
      </p:sp>
    </p:spTree>
    <p:extLst>
      <p:ext uri="{BB962C8B-B14F-4D97-AF65-F5344CB8AC3E}">
        <p14:creationId xmlns:p14="http://schemas.microsoft.com/office/powerpoint/2010/main" val="423257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kumimoji="0" lang="en-GB" sz="1200" b="0" i="0" u="none" strike="noStrike" kern="1200" cap="none" spc="0" normalizeH="0" baseline="0" noProof="0">
                <a:ln>
                  <a:noFill/>
                </a:ln>
                <a:effectLst/>
                <a:uLnTx/>
                <a:uFillTx/>
                <a:ea typeface="Aptos" panose="020B0004020202020204" pitchFamily="34" charset="0"/>
                <a:cs typeface="+mn-cs"/>
              </a:rPr>
              <a:t>Objective: To introduce romosozumab’s MoA</a:t>
            </a:r>
          </a:p>
          <a:p>
            <a:pPr marL="0" indent="0">
              <a:buFont typeface="Arial" panose="020B0604020202020204" pitchFamily="34" charset="0"/>
              <a:buNone/>
            </a:pPr>
            <a:endParaRPr kumimoji="0" lang="en-GB" sz="1200" b="0" i="0" u="none" strike="noStrike" kern="1200" cap="none" spc="0" normalizeH="0" baseline="0" noProof="0">
              <a:ln>
                <a:noFill/>
              </a:ln>
              <a:effectLst/>
              <a:uLnTx/>
              <a:uFillTx/>
              <a:ea typeface="Aptos" panose="020B0004020202020204" pitchFamily="34" charset="0"/>
              <a:cs typeface="+mn-cs"/>
            </a:endParaRPr>
          </a:p>
          <a:p>
            <a:pPr marL="0" indent="0">
              <a:buFont typeface="Arial" panose="020B0604020202020204" pitchFamily="34" charset="0"/>
              <a:buNone/>
            </a:pPr>
            <a:r>
              <a:rPr kumimoji="0" lang="en-GB" sz="1200" b="0" i="0" u="none" strike="noStrike" kern="1200" cap="none" spc="0" normalizeH="0" baseline="0" noProof="0">
                <a:ln>
                  <a:noFill/>
                </a:ln>
                <a:effectLst/>
                <a:uLnTx/>
                <a:uFillTx/>
                <a:ea typeface="Aptos" panose="020B0004020202020204" pitchFamily="34" charset="0"/>
                <a:cs typeface="+mn-cs"/>
              </a:rPr>
              <a:t>MoA, mechanism of action.</a:t>
            </a:r>
          </a:p>
        </p:txBody>
      </p:sp>
      <p:sp>
        <p:nvSpPr>
          <p:cNvPr id="4" name="Slide Number Placeholder 3"/>
          <p:cNvSpPr>
            <a:spLocks noGrp="1"/>
          </p:cNvSpPr>
          <p:nvPr>
            <p:ph type="sldNum" sz="quarter" idx="5"/>
          </p:nvPr>
        </p:nvSpPr>
        <p:spPr/>
        <p:txBody>
          <a:bodyPr/>
          <a:lstStyle/>
          <a:p>
            <a:fld id="{9071A0A3-A886-4276-84B6-E480CB814D2D}" type="slidenum">
              <a:rPr lang="en-GB" smtClean="0"/>
              <a:t>51</a:t>
            </a:fld>
            <a:endParaRPr lang="en-GB"/>
          </a:p>
        </p:txBody>
      </p:sp>
    </p:spTree>
    <p:extLst>
      <p:ext uri="{BB962C8B-B14F-4D97-AF65-F5344CB8AC3E}">
        <p14:creationId xmlns:p14="http://schemas.microsoft.com/office/powerpoint/2010/main" val="69675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75AD8B-D54B-47B2-901E-ABF1B377B601}"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39491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CDD9-5957-4405-A0EF-4D9DD6B4A6A3}" type="slidenum">
              <a:rPr lang="en-US" smtClean="0"/>
              <a:pPr/>
              <a:t>53</a:t>
            </a:fld>
            <a:endParaRPr lang="en-US"/>
          </a:p>
        </p:txBody>
      </p:sp>
    </p:spTree>
    <p:extLst>
      <p:ext uri="{BB962C8B-B14F-4D97-AF65-F5344CB8AC3E}">
        <p14:creationId xmlns:p14="http://schemas.microsoft.com/office/powerpoint/2010/main" val="339244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1DC16-FD87-7FDA-AC19-946D044BE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2D52B-0983-32FB-C163-C4C536D4994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A1535A1-0675-3B38-A243-4C7EF968C7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CC640B-4F7E-1EC0-73E5-8A3AF9CBE9A0}"/>
              </a:ext>
            </a:extLst>
          </p:cNvPr>
          <p:cNvSpPr>
            <a:spLocks noGrp="1"/>
          </p:cNvSpPr>
          <p:nvPr>
            <p:ph type="sldNum" sz="quarter" idx="5"/>
          </p:nvPr>
        </p:nvSpPr>
        <p:spPr/>
        <p:txBody>
          <a:bodyPr/>
          <a:lstStyle/>
          <a:p>
            <a:fld id="{4BED6DB4-BA53-8242-B23D-CA1BF83370D2}" type="slidenum">
              <a:rPr lang="en-GB" smtClean="0"/>
              <a:t>54</a:t>
            </a:fld>
            <a:endParaRPr lang="en-GB"/>
          </a:p>
        </p:txBody>
      </p:sp>
    </p:spTree>
    <p:extLst>
      <p:ext uri="{BB962C8B-B14F-4D97-AF65-F5344CB8AC3E}">
        <p14:creationId xmlns:p14="http://schemas.microsoft.com/office/powerpoint/2010/main" val="57736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D6DB4-BA53-8242-B23D-CA1BF83370D2}" type="slidenum">
              <a:rPr lang="en-GB" smtClean="0"/>
              <a:t>55</a:t>
            </a:fld>
            <a:endParaRPr lang="en-GB"/>
          </a:p>
        </p:txBody>
      </p:sp>
    </p:spTree>
    <p:extLst>
      <p:ext uri="{BB962C8B-B14F-4D97-AF65-F5344CB8AC3E}">
        <p14:creationId xmlns:p14="http://schemas.microsoft.com/office/powerpoint/2010/main" val="1677470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D878-5A3C-1612-CA33-5E03E599A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B9593-3B70-0CA6-E8F6-509621C1F4C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EA21293-63DB-9305-3BF7-01F0005B55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B99E66-9E13-4898-A937-85DB4570DA51}"/>
              </a:ext>
            </a:extLst>
          </p:cNvPr>
          <p:cNvSpPr>
            <a:spLocks noGrp="1"/>
          </p:cNvSpPr>
          <p:nvPr>
            <p:ph type="sldNum" sz="quarter" idx="5"/>
          </p:nvPr>
        </p:nvSpPr>
        <p:spPr/>
        <p:txBody>
          <a:bodyPr/>
          <a:lstStyle/>
          <a:p>
            <a:fld id="{C10D3BEB-AF67-9E44-9A86-842C3E9A01F5}" type="slidenum">
              <a:rPr lang="en-US" smtClean="0"/>
              <a:t>61</a:t>
            </a:fld>
            <a:endParaRPr lang="en-US"/>
          </a:p>
        </p:txBody>
      </p:sp>
    </p:spTree>
    <p:extLst>
      <p:ext uri="{BB962C8B-B14F-4D97-AF65-F5344CB8AC3E}">
        <p14:creationId xmlns:p14="http://schemas.microsoft.com/office/powerpoint/2010/main" val="367716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0403C25C-DC3A-3980-7F55-5178F1C5D38B}"/>
              </a:ext>
            </a:extLst>
          </p:cNvPr>
          <p:cNvSpPr>
            <a:spLocks noGrp="1" noChangeArrowheads="1"/>
          </p:cNvSpPr>
          <p:nvPr>
            <p:ph type="sldNum" sz="quarter" idx="5"/>
          </p:nvPr>
        </p:nvSpPr>
        <p:spPr>
          <a:ln/>
        </p:spPr>
        <p:txBody>
          <a:bodyPr/>
          <a:lstStyle/>
          <a:p>
            <a:fld id="{16F211A8-CD1D-4B3A-811B-DE0C0CB6973D}" type="slidenum">
              <a:rPr lang="de-DE" altLang="en-US"/>
              <a:pPr/>
              <a:t>11</a:t>
            </a:fld>
            <a:endParaRPr lang="de-DE" altLang="en-US"/>
          </a:p>
        </p:txBody>
      </p:sp>
      <p:sp>
        <p:nvSpPr>
          <p:cNvPr id="413698" name="Rectangle 2">
            <a:extLst>
              <a:ext uri="{FF2B5EF4-FFF2-40B4-BE49-F238E27FC236}">
                <a16:creationId xmlns:a16="http://schemas.microsoft.com/office/drawing/2014/main" id="{E5F70470-7E8A-6EAB-F75C-A2857A0C3645}"/>
              </a:ext>
            </a:extLst>
          </p:cNvPr>
          <p:cNvSpPr>
            <a:spLocks noGrp="1" noRot="1" noChangeAspect="1" noChangeArrowheads="1" noTextEdit="1"/>
          </p:cNvSpPr>
          <p:nvPr>
            <p:ph type="sldImg"/>
          </p:nvPr>
        </p:nvSpPr>
        <p:spPr>
          <a:ln/>
        </p:spPr>
      </p:sp>
      <p:sp>
        <p:nvSpPr>
          <p:cNvPr id="413699" name="Rectangle 3">
            <a:extLst>
              <a:ext uri="{FF2B5EF4-FFF2-40B4-BE49-F238E27FC236}">
                <a16:creationId xmlns:a16="http://schemas.microsoft.com/office/drawing/2014/main" id="{385954CB-3352-3313-3194-B7DE3D5136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D499-9679-69C5-6FB2-DDA049DA7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10B7E-A05E-593A-7C0C-11795ED944B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36385AD-DAFF-FEB8-084D-058ADF831B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DF5016-44D8-6C7C-E603-24B1B336B4E3}"/>
              </a:ext>
            </a:extLst>
          </p:cNvPr>
          <p:cNvSpPr>
            <a:spLocks noGrp="1"/>
          </p:cNvSpPr>
          <p:nvPr>
            <p:ph type="sldNum" sz="quarter" idx="5"/>
          </p:nvPr>
        </p:nvSpPr>
        <p:spPr/>
        <p:txBody>
          <a:bodyPr/>
          <a:lstStyle/>
          <a:p>
            <a:fld id="{4BED6DB4-BA53-8242-B23D-CA1BF83370D2}" type="slidenum">
              <a:rPr lang="en-GB" smtClean="0"/>
              <a:t>62</a:t>
            </a:fld>
            <a:endParaRPr lang="en-GB"/>
          </a:p>
        </p:txBody>
      </p:sp>
    </p:spTree>
    <p:extLst>
      <p:ext uri="{BB962C8B-B14F-4D97-AF65-F5344CB8AC3E}">
        <p14:creationId xmlns:p14="http://schemas.microsoft.com/office/powerpoint/2010/main" val="3384796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D6DB4-BA53-8242-B23D-CA1BF83370D2}" type="slidenum">
              <a:rPr lang="en-GB" smtClean="0"/>
              <a:t>68</a:t>
            </a:fld>
            <a:endParaRPr lang="en-GB"/>
          </a:p>
        </p:txBody>
      </p:sp>
    </p:spTree>
    <p:extLst>
      <p:ext uri="{BB962C8B-B14F-4D97-AF65-F5344CB8AC3E}">
        <p14:creationId xmlns:p14="http://schemas.microsoft.com/office/powerpoint/2010/main" val="302935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anchor="b"/>
          <a:lstStyle/>
          <a:p>
            <a:pPr algn="r"/>
            <a:fld id="{73E31ED4-3730-4A10-91BE-C71763C31D92}" type="slidenum">
              <a:rPr lang="en-GB" sz="1200">
                <a:latin typeface="Times New Roman" pitchFamily="18" charset="0"/>
              </a:rPr>
              <a:pPr algn="r"/>
              <a:t>72</a:t>
            </a:fld>
            <a:endParaRPr lang="en-GB" sz="1200">
              <a:latin typeface="Times New Roman" pitchFamily="18"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5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330307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ED6DB4-BA53-8242-B23D-CA1BF83370D2}" type="slidenum">
              <a:rPr lang="en-GB" smtClean="0"/>
              <a:t>12</a:t>
            </a:fld>
            <a:endParaRPr lang="en-GB"/>
          </a:p>
        </p:txBody>
      </p:sp>
    </p:spTree>
    <p:extLst>
      <p:ext uri="{BB962C8B-B14F-4D97-AF65-F5344CB8AC3E}">
        <p14:creationId xmlns:p14="http://schemas.microsoft.com/office/powerpoint/2010/main" val="292065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28EE2-1B2A-2C6D-C189-B1953ACE6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CB6E9-4060-636C-F31B-A7EAD9E4107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B9662DB-2318-EE0A-2A57-2131EF6F36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D70D6E-C21D-D864-2856-B185798EF47F}"/>
              </a:ext>
            </a:extLst>
          </p:cNvPr>
          <p:cNvSpPr>
            <a:spLocks noGrp="1"/>
          </p:cNvSpPr>
          <p:nvPr>
            <p:ph type="sldNum" sz="quarter" idx="5"/>
          </p:nvPr>
        </p:nvSpPr>
        <p:spPr/>
        <p:txBody>
          <a:bodyPr/>
          <a:lstStyle/>
          <a:p>
            <a:fld id="{4BED6DB4-BA53-8242-B23D-CA1BF83370D2}" type="slidenum">
              <a:rPr lang="en-GB" smtClean="0"/>
              <a:t>13</a:t>
            </a:fld>
            <a:endParaRPr lang="en-GB"/>
          </a:p>
        </p:txBody>
      </p:sp>
    </p:spTree>
    <p:extLst>
      <p:ext uri="{BB962C8B-B14F-4D97-AF65-F5344CB8AC3E}">
        <p14:creationId xmlns:p14="http://schemas.microsoft.com/office/powerpoint/2010/main" val="71317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E0BB6-19D5-4362-A59F-FDB401034A94}" type="slidenum">
              <a:rPr lang="fr-FR"/>
              <a:pPr/>
              <a:t>15</a:t>
            </a:fld>
            <a:endParaRPr lang="fr-F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24016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3C71B-E0C5-3D4D-40E9-E49A0F51EEB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E1FA1B8-0361-74CA-4102-ECF4C1BF2F82}"/>
              </a:ext>
            </a:extLst>
          </p:cNvPr>
          <p:cNvSpPr>
            <a:spLocks noGrp="1" noChangeArrowheads="1"/>
          </p:cNvSpPr>
          <p:nvPr>
            <p:ph type="sldNum" sz="quarter" idx="5"/>
          </p:nvPr>
        </p:nvSpPr>
        <p:spPr>
          <a:ln/>
        </p:spPr>
        <p:txBody>
          <a:bodyPr/>
          <a:lstStyle/>
          <a:p>
            <a:fld id="{1F63FAFC-BBFC-49AD-98F4-D5AAFFAA899F}" type="slidenum">
              <a:rPr lang="fr-FR"/>
              <a:pPr/>
              <a:t>18</a:t>
            </a:fld>
            <a:endParaRPr lang="fr-FR"/>
          </a:p>
        </p:txBody>
      </p:sp>
      <p:sp>
        <p:nvSpPr>
          <p:cNvPr id="1047554" name="Rectangle 2">
            <a:extLst>
              <a:ext uri="{FF2B5EF4-FFF2-40B4-BE49-F238E27FC236}">
                <a16:creationId xmlns:a16="http://schemas.microsoft.com/office/drawing/2014/main" id="{A2769EB3-FDAF-2B76-97CF-2C75FA46D16E}"/>
              </a:ext>
            </a:extLst>
          </p:cNvPr>
          <p:cNvSpPr>
            <a:spLocks noGrp="1" noRot="1" noChangeAspect="1" noChangeArrowheads="1" noTextEdit="1"/>
          </p:cNvSpPr>
          <p:nvPr>
            <p:ph type="sldImg"/>
          </p:nvPr>
        </p:nvSpPr>
        <p:spPr>
          <a:ln/>
        </p:spPr>
      </p:sp>
      <p:sp>
        <p:nvSpPr>
          <p:cNvPr id="1047555" name="Rectangle 3">
            <a:extLst>
              <a:ext uri="{FF2B5EF4-FFF2-40B4-BE49-F238E27FC236}">
                <a16:creationId xmlns:a16="http://schemas.microsoft.com/office/drawing/2014/main" id="{FA5D53E5-A00F-FB57-A8DD-B2CE1993FA26}"/>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104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3FD96-8F1F-801E-EECB-B54A2A722EA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E61746D-0FD8-B8F0-674B-CCD4C3ABF98C}"/>
              </a:ext>
            </a:extLst>
          </p:cNvPr>
          <p:cNvSpPr>
            <a:spLocks noGrp="1" noChangeArrowheads="1"/>
          </p:cNvSpPr>
          <p:nvPr>
            <p:ph type="sldNum" sz="quarter" idx="5"/>
          </p:nvPr>
        </p:nvSpPr>
        <p:spPr>
          <a:ln/>
        </p:spPr>
        <p:txBody>
          <a:bodyPr/>
          <a:lstStyle/>
          <a:p>
            <a:fld id="{5BB9A191-182B-4A97-B81B-19C0415BBE19}" type="slidenum">
              <a:rPr lang="fr-FR"/>
              <a:pPr/>
              <a:t>19</a:t>
            </a:fld>
            <a:endParaRPr lang="fr-FR"/>
          </a:p>
        </p:txBody>
      </p:sp>
      <p:sp>
        <p:nvSpPr>
          <p:cNvPr id="1049602" name="Rectangle 2">
            <a:extLst>
              <a:ext uri="{FF2B5EF4-FFF2-40B4-BE49-F238E27FC236}">
                <a16:creationId xmlns:a16="http://schemas.microsoft.com/office/drawing/2014/main" id="{9BAF855E-05E5-F832-D1F3-E7A3452A8F0C}"/>
              </a:ext>
            </a:extLst>
          </p:cNvPr>
          <p:cNvSpPr>
            <a:spLocks noGrp="1" noRot="1" noChangeAspect="1" noChangeArrowheads="1" noTextEdit="1"/>
          </p:cNvSpPr>
          <p:nvPr>
            <p:ph type="sldImg"/>
          </p:nvPr>
        </p:nvSpPr>
        <p:spPr>
          <a:ln/>
        </p:spPr>
      </p:sp>
      <p:sp>
        <p:nvSpPr>
          <p:cNvPr id="1049603" name="Rectangle 3">
            <a:extLst>
              <a:ext uri="{FF2B5EF4-FFF2-40B4-BE49-F238E27FC236}">
                <a16:creationId xmlns:a16="http://schemas.microsoft.com/office/drawing/2014/main" id="{240D2B8E-5489-8536-312D-7A1A10CE47E6}"/>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394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25FAA155-829C-C837-A811-642B938248AA}"/>
              </a:ext>
            </a:extLst>
          </p:cNvPr>
          <p:cNvSpPr>
            <a:spLocks noGrp="1" noChangeArrowheads="1"/>
          </p:cNvSpPr>
          <p:nvPr>
            <p:ph type="sldNum" sz="quarter" idx="5"/>
          </p:nvPr>
        </p:nvSpPr>
        <p:spPr>
          <a:ln/>
        </p:spPr>
        <p:txBody>
          <a:bodyPr/>
          <a:lstStyle/>
          <a:p>
            <a:fld id="{10D4242C-FFF1-496F-A7D9-50E771FD6482}" type="slidenum">
              <a:rPr lang="de-DE" altLang="en-US"/>
              <a:pPr/>
              <a:t>23</a:t>
            </a:fld>
            <a:endParaRPr lang="de-DE" altLang="en-US"/>
          </a:p>
        </p:txBody>
      </p:sp>
      <p:sp>
        <p:nvSpPr>
          <p:cNvPr id="430082" name="Rectangle 2">
            <a:extLst>
              <a:ext uri="{FF2B5EF4-FFF2-40B4-BE49-F238E27FC236}">
                <a16:creationId xmlns:a16="http://schemas.microsoft.com/office/drawing/2014/main" id="{75971514-F8E3-E41E-B75C-9B124B50E02B}"/>
              </a:ext>
            </a:extLst>
          </p:cNvPr>
          <p:cNvSpPr>
            <a:spLocks noGrp="1" noRot="1" noChangeAspect="1" noChangeArrowheads="1" noTextEdit="1"/>
          </p:cNvSpPr>
          <p:nvPr>
            <p:ph type="sldImg"/>
          </p:nvPr>
        </p:nvSpPr>
        <p:spPr>
          <a:ln/>
        </p:spPr>
      </p:sp>
      <p:sp>
        <p:nvSpPr>
          <p:cNvPr id="430083" name="Rectangle 3">
            <a:extLst>
              <a:ext uri="{FF2B5EF4-FFF2-40B4-BE49-F238E27FC236}">
                <a16:creationId xmlns:a16="http://schemas.microsoft.com/office/drawing/2014/main" id="{F9E7C55A-68C8-463F-A47C-2246037E4A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B763A-9D8E-0072-4CAB-9EA0C8E0F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5BCC5-EEA7-7C1E-A218-449FF794E2F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0A10389-7EA1-6D4C-DFDB-00A2266745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F45BC8-61E7-73AF-5ACF-6DE8EA75F98D}"/>
              </a:ext>
            </a:extLst>
          </p:cNvPr>
          <p:cNvSpPr>
            <a:spLocks noGrp="1"/>
          </p:cNvSpPr>
          <p:nvPr>
            <p:ph type="sldNum" sz="quarter" idx="5"/>
          </p:nvPr>
        </p:nvSpPr>
        <p:spPr/>
        <p:txBody>
          <a:bodyPr/>
          <a:lstStyle/>
          <a:p>
            <a:fld id="{4BED6DB4-BA53-8242-B23D-CA1BF83370D2}" type="slidenum">
              <a:rPr lang="en-GB" smtClean="0"/>
              <a:t>27</a:t>
            </a:fld>
            <a:endParaRPr lang="en-GB"/>
          </a:p>
        </p:txBody>
      </p:sp>
    </p:spTree>
    <p:extLst>
      <p:ext uri="{BB962C8B-B14F-4D97-AF65-F5344CB8AC3E}">
        <p14:creationId xmlns:p14="http://schemas.microsoft.com/office/powerpoint/2010/main" val="2729099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4" name="Image 13" descr="logo_soft_incline.png"/>
          <p:cNvPicPr>
            <a:picLocks noChangeAspect="1"/>
          </p:cNvPicPr>
          <p:nvPr userDrawn="1"/>
        </p:nvPicPr>
        <p:blipFill>
          <a:blip r:embed="rId2" cstate="print"/>
          <a:stretch>
            <a:fillRect/>
          </a:stretch>
        </p:blipFill>
        <p:spPr>
          <a:xfrm>
            <a:off x="5490800" y="2204864"/>
            <a:ext cx="3653200" cy="3801651"/>
          </a:xfrm>
          <a:prstGeom prst="rect">
            <a:avLst/>
          </a:prstGeom>
        </p:spPr>
      </p:pic>
      <p:sp>
        <p:nvSpPr>
          <p:cNvPr id="2" name="Titre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pic>
        <p:nvPicPr>
          <p:cNvPr id="12" name="Image 11" descr="suite_valeurs_english.jpg"/>
          <p:cNvPicPr>
            <a:picLocks noChangeAspect="1"/>
          </p:cNvPicPr>
          <p:nvPr userDrawn="1"/>
        </p:nvPicPr>
        <p:blipFill>
          <a:blip r:embed="rId3" cstate="print"/>
          <a:stretch>
            <a:fillRect/>
          </a:stretch>
        </p:blipFill>
        <p:spPr>
          <a:xfrm>
            <a:off x="611560" y="260648"/>
            <a:ext cx="7956376" cy="1247570"/>
          </a:xfrm>
          <a:prstGeom prst="rect">
            <a:avLst/>
          </a:prstGeom>
        </p:spPr>
      </p:pic>
      <p:pic>
        <p:nvPicPr>
          <p:cNvPr id="7" name="Image 6" descr="logo_chu_umc.gif"/>
          <p:cNvPicPr>
            <a:picLocks noChangeAspect="1"/>
          </p:cNvPicPr>
          <p:nvPr userDrawn="1"/>
        </p:nvPicPr>
        <p:blipFill>
          <a:blip r:embed="rId4" cstate="print"/>
          <a:stretch>
            <a:fillRect/>
          </a:stretch>
        </p:blipFill>
        <p:spPr>
          <a:xfrm>
            <a:off x="7236296" y="6165304"/>
            <a:ext cx="1440160" cy="552094"/>
          </a:xfrm>
          <a:prstGeom prst="rect">
            <a:avLst/>
          </a:prstGeom>
        </p:spPr>
      </p:pic>
      <p:sp>
        <p:nvSpPr>
          <p:cNvPr id="9" name="Sous-titre 2"/>
          <p:cNvSpPr txBox="1">
            <a:spLocks/>
          </p:cNvSpPr>
          <p:nvPr userDrawn="1"/>
        </p:nvSpPr>
        <p:spPr>
          <a:xfrm>
            <a:off x="1115616" y="630932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a:ln>
                  <a:noFill/>
                </a:ln>
                <a:solidFill>
                  <a:srgbClr val="E3802F"/>
                </a:solidFill>
                <a:effectLst/>
                <a:uLnTx/>
                <a:uFillTx/>
                <a:latin typeface="+mn-lt"/>
                <a:ea typeface="+mn-ea"/>
                <a:cs typeface="+mn-cs"/>
              </a:rPr>
              <a:t>In the center of the city, in the center of life, </a:t>
            </a:r>
            <a:r>
              <a:rPr kumimoji="0" lang="fr-FR" sz="1400" b="0" i="0" u="none" strike="noStrike" kern="1200" cap="none" spc="0" normalizeH="0" baseline="0" noProof="0" err="1">
                <a:ln>
                  <a:noFill/>
                </a:ln>
                <a:solidFill>
                  <a:srgbClr val="E3802F"/>
                </a:solidFill>
                <a:effectLst/>
                <a:uLnTx/>
                <a:uFillTx/>
                <a:latin typeface="+mn-lt"/>
                <a:ea typeface="+mn-ea"/>
                <a:cs typeface="+mn-cs"/>
              </a:rPr>
              <a:t>with</a:t>
            </a:r>
            <a:r>
              <a:rPr kumimoji="0" lang="fr-FR" sz="1400" b="0" i="0" u="none" strike="noStrike" kern="1200" cap="none" spc="0" normalizeH="0" baseline="0" noProof="0">
                <a:ln>
                  <a:noFill/>
                </a:ln>
                <a:solidFill>
                  <a:srgbClr val="E3802F"/>
                </a:solidFill>
                <a:effectLst/>
                <a:uLnTx/>
                <a:uFillTx/>
                <a:latin typeface="+mn-lt"/>
                <a:ea typeface="+mn-ea"/>
                <a:cs typeface="+mn-cs"/>
              </a:rPr>
              <a:t> passion for care</a:t>
            </a:r>
            <a:endParaRPr kumimoji="0" lang="fr-BE" sz="1400" b="0" i="0" u="none" strike="noStrike" kern="1200" cap="none" spc="0" normalizeH="0" baseline="0" noProof="0">
              <a:ln>
                <a:noFill/>
              </a:ln>
              <a:solidFill>
                <a:srgbClr val="E3802F"/>
              </a:solidFill>
              <a:effectLst/>
              <a:uLnTx/>
              <a:uFillTx/>
              <a:latin typeface="+mn-lt"/>
              <a:ea typeface="+mn-ea"/>
              <a:cs typeface="+mn-cs"/>
            </a:endParaRPr>
          </a:p>
        </p:txBody>
      </p:sp>
      <p:pic>
        <p:nvPicPr>
          <p:cNvPr id="10" name="Image 9" descr="logo_ulb.jpg"/>
          <p:cNvPicPr>
            <a:picLocks noChangeAspect="1"/>
          </p:cNvPicPr>
          <p:nvPr userDrawn="1"/>
        </p:nvPicPr>
        <p:blipFill>
          <a:blip r:embed="rId5" cstate="print"/>
          <a:stretch>
            <a:fillRect/>
          </a:stretch>
        </p:blipFill>
        <p:spPr>
          <a:xfrm>
            <a:off x="251520" y="6093296"/>
            <a:ext cx="563516" cy="563516"/>
          </a:xfrm>
          <a:prstGeom prst="rect">
            <a:avLst/>
          </a:prstGeom>
        </p:spPr>
      </p:pic>
      <p:pic>
        <p:nvPicPr>
          <p:cNvPr id="11" name="Image 10" descr="iris_psd copie.jpg"/>
          <p:cNvPicPr>
            <a:picLocks noChangeAspect="1"/>
          </p:cNvPicPr>
          <p:nvPr userDrawn="1"/>
        </p:nvPicPr>
        <p:blipFill>
          <a:blip r:embed="rId6" cstate="print"/>
          <a:stretch>
            <a:fillRect/>
          </a:stretch>
        </p:blipFill>
        <p:spPr>
          <a:xfrm>
            <a:off x="6876256" y="6237312"/>
            <a:ext cx="194292" cy="376312"/>
          </a:xfrm>
          <a:prstGeom prst="rect">
            <a:avLst/>
          </a:prstGeom>
        </p:spPr>
      </p:pic>
      <p:pic>
        <p:nvPicPr>
          <p:cNvPr id="13" name="Image 12" descr="LogoVUB.jpg"/>
          <p:cNvPicPr>
            <a:picLocks noChangeAspect="1"/>
          </p:cNvPicPr>
          <p:nvPr userDrawn="1"/>
        </p:nvPicPr>
        <p:blipFill>
          <a:blip r:embed="rId7" cstate="print"/>
          <a:stretch>
            <a:fillRect/>
          </a:stretch>
        </p:blipFill>
        <p:spPr>
          <a:xfrm>
            <a:off x="1043608" y="6093296"/>
            <a:ext cx="733649" cy="5954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14-01-26</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14-01-26</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6ED9B552-AB5F-4CB9-9EDD-04EA5C4B9BD2}" type="datetimeFigureOut">
              <a:rPr lang="fr-BE"/>
              <a:pPr>
                <a:defRPr/>
              </a:pPr>
              <a:t>14-01-26</a:t>
            </a:fld>
            <a:endParaRPr lang="fr-BE"/>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2D5E9F-63FB-444C-9D52-CD66BEEC165F}" type="slidenum">
              <a:rPr lang="fr-BE"/>
              <a:pPr>
                <a:defRPr/>
              </a:pPr>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422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en-GB"/>
              <a:t>Click to edit Master title style</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1763193" y="6433868"/>
            <a:ext cx="6210000" cy="83100"/>
          </a:xfrm>
        </p:spPr>
        <p:txBody>
          <a:bodyPr vert="horz" wrap="square" lIns="0" tIns="0" rIns="91440" bIns="0" rtlCol="0" anchor="b">
            <a:spAutoFit/>
          </a:bodyPr>
          <a:lstStyle>
            <a:lvl1pPr marL="0" indent="0">
              <a:buNone/>
              <a:defRPr lang="en-BE" sz="600" dirty="0"/>
            </a:lvl1pPr>
          </a:lstStyle>
          <a:p>
            <a:pPr marL="0" lvl="0"/>
            <a:r>
              <a:rPr lang="en-GB"/>
              <a:t>References</a:t>
            </a:r>
            <a:endParaRPr lang="en-BE"/>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319521" y="1412876"/>
            <a:ext cx="4179076" cy="4695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319520" y="821163"/>
            <a:ext cx="8504960" cy="369332"/>
          </a:xfrm>
        </p:spPr>
        <p:txBody>
          <a:bodyPr wrap="square" anchor="t">
            <a:normAutofit/>
          </a:bodyPr>
          <a:lstStyle>
            <a:lvl1pPr marL="0" indent="0">
              <a:lnSpc>
                <a:spcPct val="100000"/>
              </a:lnSpc>
              <a:spcBef>
                <a:spcPts val="0"/>
              </a:spcBef>
              <a:buNone/>
              <a:defRPr sz="15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4645406" y="1412876"/>
            <a:ext cx="4179076" cy="4695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Tree>
    <p:extLst>
      <p:ext uri="{BB962C8B-B14F-4D97-AF65-F5344CB8AC3E}">
        <p14:creationId xmlns:p14="http://schemas.microsoft.com/office/powerpoint/2010/main" val="20007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F77ACA-A9DE-30E1-BA49-9E06F37C0C30}"/>
              </a:ext>
            </a:extLst>
          </p:cNvPr>
          <p:cNvSpPr>
            <a:spLocks noGrp="1"/>
          </p:cNvSpPr>
          <p:nvPr>
            <p:ph type="title"/>
          </p:nvPr>
        </p:nvSpPr>
        <p:spPr>
          <a:xfrm>
            <a:off x="685800" y="609600"/>
            <a:ext cx="7772400" cy="1143000"/>
          </a:xfr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004F070-3095-B2AF-5CE3-D621D9755759}"/>
              </a:ext>
            </a:extLst>
          </p:cNvPr>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10CCC32-CBAC-526B-E7B9-C99B4E6AA20F}"/>
              </a:ext>
            </a:extLst>
          </p:cNvPr>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A89AB76-5A7C-75F5-62B0-0D32E0088E8D}"/>
              </a:ext>
            </a:extLst>
          </p:cNvPr>
          <p:cNvSpPr>
            <a:spLocks noGrp="1"/>
          </p:cNvSpPr>
          <p:nvPr>
            <p:ph type="dt" sz="half" idx="10"/>
          </p:nvPr>
        </p:nvSpPr>
        <p:spPr>
          <a:xfrm>
            <a:off x="685800" y="6248400"/>
            <a:ext cx="1905000" cy="457200"/>
          </a:xfrm>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256943B0-C1BA-F2A9-6F8C-C7256DC8AEE9}"/>
              </a:ext>
            </a:extLst>
          </p:cNvPr>
          <p:cNvSpPr>
            <a:spLocks noGrp="1"/>
          </p:cNvSpPr>
          <p:nvPr>
            <p:ph type="ftr" sz="quarter" idx="11"/>
          </p:nvPr>
        </p:nvSpPr>
        <p:spPr>
          <a:xfrm>
            <a:off x="3124200" y="6248400"/>
            <a:ext cx="2895600" cy="457200"/>
          </a:xfrm>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F074321A-BFFA-18A9-8323-AF9EBED21537}"/>
              </a:ext>
            </a:extLst>
          </p:cNvPr>
          <p:cNvSpPr>
            <a:spLocks noGrp="1"/>
          </p:cNvSpPr>
          <p:nvPr>
            <p:ph type="sldNum" sz="quarter" idx="12"/>
          </p:nvPr>
        </p:nvSpPr>
        <p:spPr>
          <a:xfrm>
            <a:off x="6553200" y="6248400"/>
            <a:ext cx="1905000" cy="457200"/>
          </a:xfrm>
        </p:spPr>
        <p:txBody>
          <a:bodyPr/>
          <a:lstStyle>
            <a:lvl1pPr>
              <a:defRPr/>
            </a:lvl1pPr>
          </a:lstStyle>
          <a:p>
            <a:fld id="{37B529DB-E7DD-43AC-AAFE-7ABB7DC34CA4}" type="slidenum">
              <a:rPr lang="fr-FR" altLang="fr-FR"/>
              <a:pPr/>
              <a:t>‹N°›</a:t>
            </a:fld>
            <a:endParaRPr lang="fr-FR" altLang="fr-FR"/>
          </a:p>
        </p:txBody>
      </p:sp>
    </p:spTree>
    <p:extLst>
      <p:ext uri="{BB962C8B-B14F-4D97-AF65-F5344CB8AC3E}">
        <p14:creationId xmlns:p14="http://schemas.microsoft.com/office/powerpoint/2010/main" val="3030976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98003-1E31-4241-866C-75C5B9575ADD}"/>
              </a:ext>
            </a:extLst>
          </p:cNvPr>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a16="http://schemas.microsoft.com/office/drawing/2014/main" id="{C6460008-2D95-48E7-AC1C-DA06D43C99CA}"/>
              </a:ext>
            </a:extLst>
          </p:cNvPr>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29711552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6055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Modifiez le style du titre</a:t>
            </a:r>
            <a:endParaRPr lang="fr-BE"/>
          </a:p>
        </p:txBody>
      </p:sp>
      <p:sp>
        <p:nvSpPr>
          <p:cNvPr id="3" name="Espace réservé du graphique 2"/>
          <p:cNvSpPr>
            <a:spLocks noGrp="1"/>
          </p:cNvSpPr>
          <p:nvPr>
            <p:ph type="chart" idx="1"/>
          </p:nvPr>
        </p:nvSpPr>
        <p:spPr>
          <a:xfrm>
            <a:off x="685800" y="1981200"/>
            <a:ext cx="7772400" cy="4114800"/>
          </a:xfrm>
        </p:spPr>
        <p:txBody>
          <a:bodyPr/>
          <a:lstStyle/>
          <a:p>
            <a:pPr lvl="0"/>
            <a:endParaRPr lang="fr-BE"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AF8F02-24A9-4EE7-8D79-8DEF2216C44E}" type="slidenum">
              <a:rPr lang="fr-FR"/>
              <a:pPr>
                <a:defRPr/>
              </a:pPr>
              <a:t>‹N°›</a:t>
            </a:fld>
            <a:endParaRPr lang="fr-FR"/>
          </a:p>
        </p:txBody>
      </p:sp>
    </p:spTree>
    <p:extLst>
      <p:ext uri="{BB962C8B-B14F-4D97-AF65-F5344CB8AC3E}">
        <p14:creationId xmlns:p14="http://schemas.microsoft.com/office/powerpoint/2010/main" val="315131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extBox 5"/>
          <p:cNvSpPr txBox="1">
            <a:spLocks noChangeArrowheads="1"/>
          </p:cNvSpPr>
          <p:nvPr userDrawn="1"/>
        </p:nvSpPr>
        <p:spPr bwMode="auto">
          <a:xfrm>
            <a:off x="8828088" y="656272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fontAlgn="base" hangingPunct="1">
              <a:spcBef>
                <a:spcPct val="0"/>
              </a:spcBef>
              <a:spcAft>
                <a:spcPct val="0"/>
              </a:spcAft>
            </a:pPr>
            <a:fld id="{4C279F1B-FCF3-4704-8B83-1DCE313607AE}" type="slidenum">
              <a:rPr lang="en-US" altLang="fr-FR" sz="1200">
                <a:solidFill>
                  <a:srgbClr val="FFFFFF"/>
                </a:solidFill>
              </a:rPr>
              <a:pPr eaLnBrk="1" fontAlgn="base" hangingPunct="1">
                <a:spcBef>
                  <a:spcPct val="0"/>
                </a:spcBef>
                <a:spcAft>
                  <a:spcPct val="0"/>
                </a:spcAft>
              </a:pPr>
              <a:t>‹N°›</a:t>
            </a:fld>
            <a:endParaRPr lang="en-US" altLang="fr-FR" sz="1200">
              <a:solidFill>
                <a:srgbClr val="FFFFFF"/>
              </a:solidFill>
            </a:endParaRPr>
          </a:p>
        </p:txBody>
      </p:sp>
    </p:spTree>
    <p:extLst>
      <p:ext uri="{BB962C8B-B14F-4D97-AF65-F5344CB8AC3E}">
        <p14:creationId xmlns:p14="http://schemas.microsoft.com/office/powerpoint/2010/main" val="1647216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descr="logo_soft_incline.png"/>
          <p:cNvPicPr>
            <a:picLocks noChangeAspect="1"/>
          </p:cNvPicPr>
          <p:nvPr userDrawn="1"/>
        </p:nvPicPr>
        <p:blipFill>
          <a:blip r:embed="rId2" cstate="print"/>
          <a:stretch>
            <a:fillRect/>
          </a:stretch>
        </p:blipFill>
        <p:spPr>
          <a:xfrm>
            <a:off x="5490801" y="2276872"/>
            <a:ext cx="3653199" cy="3801651"/>
          </a:xfrm>
          <a:prstGeom prst="rect">
            <a:avLst/>
          </a:prstGeom>
        </p:spPr>
      </p:pic>
      <p:sp>
        <p:nvSpPr>
          <p:cNvPr id="2" name="Titre 1"/>
          <p:cNvSpPr>
            <a:spLocks noGrp="1"/>
          </p:cNvSpPr>
          <p:nvPr>
            <p:ph type="title"/>
          </p:nvPr>
        </p:nvSpPr>
        <p:spPr/>
        <p:txBody>
          <a:bodyPr/>
          <a:lstStyle>
            <a:lvl1pPr>
              <a:defRPr>
                <a:solidFill>
                  <a:schemeClr val="accent6">
                    <a:lumMod val="75000"/>
                  </a:schemeClr>
                </a:solidFill>
              </a:defRPr>
            </a:lvl1pPr>
          </a:lstStyle>
          <a:p>
            <a:r>
              <a:rPr lang="fr-FR"/>
              <a:t>Cliquez pour modifier le style du titre</a:t>
            </a:r>
            <a:endParaRPr lang="fr-BE"/>
          </a:p>
        </p:txBody>
      </p:sp>
      <p:sp>
        <p:nvSpPr>
          <p:cNvPr id="3" name="Espace réservé du contenu 2"/>
          <p:cNvSpPr>
            <a:spLocks noGrp="1"/>
          </p:cNvSpPr>
          <p:nvPr>
            <p:ph idx="1"/>
          </p:nvPr>
        </p:nvSpPr>
        <p:spPr>
          <a:xfrm>
            <a:off x="323528" y="1556792"/>
            <a:ext cx="8229600" cy="4525963"/>
          </a:xfrm>
        </p:spPr>
        <p:txBody>
          <a:bodyPr/>
          <a:lstStyle>
            <a:lvl2pPr>
              <a:buClr>
                <a:srgbClr val="FF3399"/>
              </a:buClr>
              <a:buFont typeface="Calibri" pitchFamily="34" charset="0"/>
              <a:buChar char="•"/>
              <a:defRPr>
                <a:solidFill>
                  <a:schemeClr val="tx1"/>
                </a:solidFill>
              </a:defRPr>
            </a:lvl2pPr>
            <a:lvl3pPr>
              <a:buClr>
                <a:srgbClr val="00B0F0"/>
              </a:buClr>
              <a:buFont typeface="Arial" pitchFamily="34" charset="0"/>
              <a:buChar char="•"/>
              <a:defRPr>
                <a:solidFill>
                  <a:schemeClr val="tx1"/>
                </a:solidFill>
              </a:defRPr>
            </a:lvl3pPr>
            <a:lvl4pPr>
              <a:buClr>
                <a:srgbClr val="E8A42A"/>
              </a:buClr>
              <a:buFont typeface="Calibri" pitchFamily="34" charset="0"/>
              <a:buChar char="•"/>
              <a:defRPr>
                <a:solidFill>
                  <a:schemeClr val="tx1"/>
                </a:solidFill>
              </a:defRPr>
            </a:lvl4pPr>
            <a:lvl5pPr>
              <a:buClr>
                <a:srgbClr val="92D050"/>
              </a:buClr>
              <a:buFont typeface="Arial" pitchFamily="34" charset="0"/>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3B5-279A-60D3-9866-D79C19D3A3B7}"/>
              </a:ext>
            </a:extLst>
          </p:cNvPr>
          <p:cNvSpPr>
            <a:spLocks noGrp="1"/>
          </p:cNvSpPr>
          <p:nvPr>
            <p:ph type="ctrTitle" hasCustomPrompt="1"/>
          </p:nvPr>
        </p:nvSpPr>
        <p:spPr>
          <a:xfrm>
            <a:off x="676275" y="441444"/>
            <a:ext cx="7854656" cy="1094190"/>
          </a:xfrm>
        </p:spPr>
        <p:txBody>
          <a:bodyPr anchor="t" anchorCtr="0">
            <a:noAutofit/>
          </a:bodyPr>
          <a:lstStyle>
            <a:lvl1pPr algn="l">
              <a:defRPr sz="2400" b="1">
                <a:solidFill>
                  <a:schemeClr val="accent2"/>
                </a:solidFill>
                <a:latin typeface="Arial" panose="020B0604020202020204" pitchFamily="34" charset="0"/>
                <a:cs typeface="Arial" panose="020B0604020202020204" pitchFamily="34" charset="0"/>
              </a:defRPr>
            </a:lvl1pPr>
          </a:lstStyle>
          <a:p>
            <a:r>
              <a:rPr lang="en-GB"/>
              <a:t>Title</a:t>
            </a:r>
          </a:p>
        </p:txBody>
      </p:sp>
      <p:sp>
        <p:nvSpPr>
          <p:cNvPr id="3" name="Subtitle 2">
            <a:extLst>
              <a:ext uri="{FF2B5EF4-FFF2-40B4-BE49-F238E27FC236}">
                <a16:creationId xmlns:a16="http://schemas.microsoft.com/office/drawing/2014/main" id="{9CFE021B-6FAF-7EA0-3C57-9B0A498A17A0}"/>
              </a:ext>
            </a:extLst>
          </p:cNvPr>
          <p:cNvSpPr>
            <a:spLocks noGrp="1"/>
          </p:cNvSpPr>
          <p:nvPr>
            <p:ph type="subTitle" idx="1" hasCustomPrompt="1"/>
          </p:nvPr>
        </p:nvSpPr>
        <p:spPr>
          <a:xfrm>
            <a:off x="676275" y="1692876"/>
            <a:ext cx="7854662" cy="4036592"/>
          </a:xfrm>
        </p:spPr>
        <p:txBody>
          <a:bodyPr>
            <a:noAutofit/>
          </a:bodyPr>
          <a:lstStyle>
            <a:lvl1pPr marL="0" indent="0" algn="l">
              <a:buNone/>
              <a:defRPr sz="1050" spc="15" baseline="0">
                <a:solidFill>
                  <a:schemeClr val="tx1">
                    <a:lumMod val="95000"/>
                    <a:lumOff val="5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Edit Here</a:t>
            </a:r>
          </a:p>
        </p:txBody>
      </p:sp>
      <p:sp>
        <p:nvSpPr>
          <p:cNvPr id="4" name="Rectangle 3">
            <a:extLst>
              <a:ext uri="{FF2B5EF4-FFF2-40B4-BE49-F238E27FC236}">
                <a16:creationId xmlns:a16="http://schemas.microsoft.com/office/drawing/2014/main" id="{973A6B2F-219C-84D1-D323-F66C932ED980}"/>
              </a:ext>
            </a:extLst>
          </p:cNvPr>
          <p:cNvSpPr/>
          <p:nvPr userDrawn="1"/>
        </p:nvSpPr>
        <p:spPr>
          <a:xfrm>
            <a:off x="0" y="0"/>
            <a:ext cx="34766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5" name="Rectangle 4">
            <a:extLst>
              <a:ext uri="{FF2B5EF4-FFF2-40B4-BE49-F238E27FC236}">
                <a16:creationId xmlns:a16="http://schemas.microsoft.com/office/drawing/2014/main" id="{275A76AB-9AAF-5002-33AF-415E99490AA6}"/>
              </a:ext>
            </a:extLst>
          </p:cNvPr>
          <p:cNvSpPr/>
          <p:nvPr userDrawn="1"/>
        </p:nvSpPr>
        <p:spPr>
          <a:xfrm>
            <a:off x="0" y="0"/>
            <a:ext cx="10668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6" name="Rectangle 5">
            <a:extLst>
              <a:ext uri="{FF2B5EF4-FFF2-40B4-BE49-F238E27FC236}">
                <a16:creationId xmlns:a16="http://schemas.microsoft.com/office/drawing/2014/main" id="{5B4253DA-08B8-2F35-8510-315CC76D78ED}"/>
              </a:ext>
            </a:extLst>
          </p:cNvPr>
          <p:cNvSpPr/>
          <p:nvPr userDrawn="1"/>
        </p:nvSpPr>
        <p:spPr>
          <a:xfrm>
            <a:off x="83433" y="0"/>
            <a:ext cx="60038"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9" name="Content Placeholder 8">
            <a:extLst>
              <a:ext uri="{FF2B5EF4-FFF2-40B4-BE49-F238E27FC236}">
                <a16:creationId xmlns:a16="http://schemas.microsoft.com/office/drawing/2014/main" id="{398635F1-29DC-BA99-C1F5-1F063C8C6AD9}"/>
              </a:ext>
            </a:extLst>
          </p:cNvPr>
          <p:cNvSpPr>
            <a:spLocks noGrp="1"/>
          </p:cNvSpPr>
          <p:nvPr>
            <p:ph sz="quarter" idx="10"/>
          </p:nvPr>
        </p:nvSpPr>
        <p:spPr>
          <a:xfrm>
            <a:off x="676275" y="6248401"/>
            <a:ext cx="6606779" cy="392113"/>
          </a:xfrm>
        </p:spPr>
        <p:txBody>
          <a:bodyPr anchor="b">
            <a:noAutofit/>
          </a:bodyPr>
          <a:lstStyle>
            <a:lvl1pPr marL="0" indent="0">
              <a:buNone/>
              <a:defRPr sz="600">
                <a:latin typeface="Arial" panose="020B0604020202020204" pitchFamily="34" charset="0"/>
                <a:cs typeface="Arial" panose="020B0604020202020204" pitchFamily="34" charset="0"/>
              </a:defRPr>
            </a:lvl1pPr>
            <a:lvl2pPr>
              <a:defRPr sz="1050"/>
            </a:lvl2pPr>
            <a:lvl3pPr>
              <a:defRPr sz="900"/>
            </a:lvl3pPr>
            <a:lvl4pPr>
              <a:defRPr sz="825"/>
            </a:lvl4pPr>
            <a:lvl5pPr>
              <a:defRPr sz="825"/>
            </a:lvl5pPr>
          </a:lstStyle>
          <a:p>
            <a:pPr lvl="0"/>
            <a:endParaRPr lang="en-GB"/>
          </a:p>
        </p:txBody>
      </p:sp>
      <p:sp>
        <p:nvSpPr>
          <p:cNvPr id="10" name="Rectangle 9">
            <a:extLst>
              <a:ext uri="{FF2B5EF4-FFF2-40B4-BE49-F238E27FC236}">
                <a16:creationId xmlns:a16="http://schemas.microsoft.com/office/drawing/2014/main" id="{A7A33184-2AF8-F62E-5F27-4E728DBA2C1B}"/>
              </a:ext>
            </a:extLst>
          </p:cNvPr>
          <p:cNvSpPr/>
          <p:nvPr userDrawn="1"/>
        </p:nvSpPr>
        <p:spPr>
          <a:xfrm>
            <a:off x="0" y="0"/>
            <a:ext cx="34766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11" name="Rectangle 10">
            <a:extLst>
              <a:ext uri="{FF2B5EF4-FFF2-40B4-BE49-F238E27FC236}">
                <a16:creationId xmlns:a16="http://schemas.microsoft.com/office/drawing/2014/main" id="{30D5AF94-009B-6473-6D83-8C110CBE5632}"/>
              </a:ext>
            </a:extLst>
          </p:cNvPr>
          <p:cNvSpPr/>
          <p:nvPr userDrawn="1"/>
        </p:nvSpPr>
        <p:spPr>
          <a:xfrm>
            <a:off x="0" y="0"/>
            <a:ext cx="124486"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12" name="Rectangle 11">
            <a:extLst>
              <a:ext uri="{FF2B5EF4-FFF2-40B4-BE49-F238E27FC236}">
                <a16:creationId xmlns:a16="http://schemas.microsoft.com/office/drawing/2014/main" id="{3617ABA4-676B-6C2F-244C-12161A5A9402}"/>
              </a:ext>
            </a:extLst>
          </p:cNvPr>
          <p:cNvSpPr/>
          <p:nvPr userDrawn="1"/>
        </p:nvSpPr>
        <p:spPr>
          <a:xfrm>
            <a:off x="106680" y="0"/>
            <a:ext cx="6971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Tree>
    <p:extLst>
      <p:ext uri="{BB962C8B-B14F-4D97-AF65-F5344CB8AC3E}">
        <p14:creationId xmlns:p14="http://schemas.microsoft.com/office/powerpoint/2010/main" val="160153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F19D3D-6186-E34D-AC6A-FC62E8825CDF}"/>
              </a:ext>
            </a:extLst>
          </p:cNvPr>
          <p:cNvSpPr/>
          <p:nvPr userDrawn="1"/>
        </p:nvSpPr>
        <p:spPr bwMode="auto">
          <a:xfrm>
            <a:off x="0" y="1056290"/>
            <a:ext cx="9144000" cy="1891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6" name="Rectangle: Rounded Corners 14">
            <a:extLst>
              <a:ext uri="{FF2B5EF4-FFF2-40B4-BE49-F238E27FC236}">
                <a16:creationId xmlns:a16="http://schemas.microsoft.com/office/drawing/2014/main" id="{BF70B3C1-969F-904E-B93A-750AC6A67813}"/>
              </a:ext>
            </a:extLst>
          </p:cNvPr>
          <p:cNvSpPr/>
          <p:nvPr userDrawn="1"/>
        </p:nvSpPr>
        <p:spPr bwMode="auto">
          <a:xfrm>
            <a:off x="514350" y="220975"/>
            <a:ext cx="8115300" cy="280525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ndParaRPr>
          </a:p>
        </p:txBody>
      </p:sp>
      <p:sp>
        <p:nvSpPr>
          <p:cNvPr id="7" name="Rectangle 13">
            <a:extLst>
              <a:ext uri="{FF2B5EF4-FFF2-40B4-BE49-F238E27FC236}">
                <a16:creationId xmlns:a16="http://schemas.microsoft.com/office/drawing/2014/main" id="{F72691A4-428B-A746-AC5D-272E7A5C1249}"/>
              </a:ext>
            </a:extLst>
          </p:cNvPr>
          <p:cNvSpPr>
            <a:spLocks noGrp="1" noChangeArrowheads="1"/>
          </p:cNvSpPr>
          <p:nvPr>
            <p:ph type="ctrTitle"/>
          </p:nvPr>
        </p:nvSpPr>
        <p:spPr>
          <a:xfrm>
            <a:off x="514350" y="791570"/>
            <a:ext cx="8116888" cy="1709738"/>
          </a:xfrm>
        </p:spPr>
        <p:txBody>
          <a:bodyPr anchor="ctr"/>
          <a:lstStyle>
            <a:lvl1pPr algn="ctr">
              <a:spcBef>
                <a:spcPct val="20000"/>
              </a:spcBef>
              <a:defRPr sz="3800">
                <a:solidFill>
                  <a:schemeClr val="tx1">
                    <a:lumMod val="75000"/>
                  </a:schemeClr>
                </a:solidFill>
              </a:defRPr>
            </a:lvl1pPr>
          </a:lstStyle>
          <a:p>
            <a:r>
              <a:rPr lang="en-US"/>
              <a:t>Click to edit Master title style</a:t>
            </a:r>
          </a:p>
        </p:txBody>
      </p:sp>
      <p:sp>
        <p:nvSpPr>
          <p:cNvPr id="8" name="Rectangle 14">
            <a:extLst>
              <a:ext uri="{FF2B5EF4-FFF2-40B4-BE49-F238E27FC236}">
                <a16:creationId xmlns:a16="http://schemas.microsoft.com/office/drawing/2014/main" id="{C47E0AC0-FC3A-694B-9B1B-B0F4A0E328EF}"/>
              </a:ext>
            </a:extLst>
          </p:cNvPr>
          <p:cNvSpPr>
            <a:spLocks noGrp="1" noChangeArrowheads="1"/>
          </p:cNvSpPr>
          <p:nvPr>
            <p:ph type="subTitle" idx="1"/>
          </p:nvPr>
        </p:nvSpPr>
        <p:spPr>
          <a:xfrm>
            <a:off x="514350" y="3120433"/>
            <a:ext cx="8116888" cy="1054100"/>
          </a:xfrm>
          <a:ln/>
        </p:spPr>
        <p:txBody>
          <a:bodyPr/>
          <a:lstStyle>
            <a:lvl1pPr marL="0" indent="0">
              <a:lnSpc>
                <a:spcPct val="115000"/>
              </a:lnSpc>
              <a:spcBef>
                <a:spcPct val="35000"/>
              </a:spcBef>
              <a:buFontTx/>
              <a:buNone/>
              <a:defRPr sz="2000"/>
            </a:lvl1pPr>
          </a:lstStyle>
          <a:p>
            <a:r>
              <a:rPr lang="en-US"/>
              <a:t>Click to edit Master subtitle style</a:t>
            </a:r>
          </a:p>
        </p:txBody>
      </p:sp>
      <p:sp>
        <p:nvSpPr>
          <p:cNvPr id="9" name="Text Placeholder 4">
            <a:extLst>
              <a:ext uri="{FF2B5EF4-FFF2-40B4-BE49-F238E27FC236}">
                <a16:creationId xmlns:a16="http://schemas.microsoft.com/office/drawing/2014/main" id="{512025E4-4515-924B-931E-7A0893EF820E}"/>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baseline="0">
                <a:solidFill>
                  <a:srgbClr val="777777"/>
                </a:solidFill>
                <a:latin typeface="Arial" panose="020B0604020202020204" pitchFamily="34" charset="0"/>
              </a:defRPr>
            </a:lvl1pPr>
          </a:lstStyle>
          <a:p>
            <a:pPr lvl="0"/>
            <a:r>
              <a:rPr lang="en-US"/>
              <a:t>Reference</a:t>
            </a:r>
          </a:p>
        </p:txBody>
      </p:sp>
    </p:spTree>
    <p:extLst>
      <p:ext uri="{BB962C8B-B14F-4D97-AF65-F5344CB8AC3E}">
        <p14:creationId xmlns:p14="http://schemas.microsoft.com/office/powerpoint/2010/main" val="2874904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99B8C70-D0B0-B94E-A9E6-64371F6E5A01}"/>
              </a:ext>
            </a:extLst>
          </p:cNvPr>
          <p:cNvSpPr>
            <a:spLocks noGrp="1"/>
          </p:cNvSpPr>
          <p:nvPr>
            <p:ph sz="quarter" idx="10"/>
          </p:nvPr>
        </p:nvSpPr>
        <p:spPr>
          <a:xfrm>
            <a:off x="512764" y="1461600"/>
            <a:ext cx="8118000" cy="448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41EC0EAE-DF41-B247-AA50-EF1435431001}"/>
              </a:ext>
            </a:extLst>
          </p:cNvPr>
          <p:cNvSpPr>
            <a:spLocks noGrp="1"/>
          </p:cNvSpPr>
          <p:nvPr>
            <p:ph type="body" sz="quarter" idx="11"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US"/>
              <a:t>Reference</a:t>
            </a:r>
          </a:p>
        </p:txBody>
      </p:sp>
    </p:spTree>
    <p:extLst>
      <p:ext uri="{BB962C8B-B14F-4D97-AF65-F5344CB8AC3E}">
        <p14:creationId xmlns:p14="http://schemas.microsoft.com/office/powerpoint/2010/main" val="3849897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39108819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171160695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22222945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35573890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99B8C70-D0B0-B94E-A9E6-64371F6E5A01}"/>
              </a:ext>
            </a:extLst>
          </p:cNvPr>
          <p:cNvSpPr>
            <a:spLocks noGrp="1"/>
          </p:cNvSpPr>
          <p:nvPr>
            <p:ph sz="quarter" idx="10"/>
          </p:nvPr>
        </p:nvSpPr>
        <p:spPr>
          <a:xfrm>
            <a:off x="512764" y="1461600"/>
            <a:ext cx="8118000" cy="448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41EC0EAE-DF41-B247-AA50-EF1435431001}"/>
              </a:ext>
            </a:extLst>
          </p:cNvPr>
          <p:cNvSpPr>
            <a:spLocks noGrp="1"/>
          </p:cNvSpPr>
          <p:nvPr>
            <p:ph type="body" sz="quarter" idx="11"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US"/>
              <a:t>Reference</a:t>
            </a:r>
          </a:p>
        </p:txBody>
      </p:sp>
    </p:spTree>
    <p:extLst>
      <p:ext uri="{BB962C8B-B14F-4D97-AF65-F5344CB8AC3E}">
        <p14:creationId xmlns:p14="http://schemas.microsoft.com/office/powerpoint/2010/main" val="34559348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99B8C70-D0B0-B94E-A9E6-64371F6E5A01}"/>
              </a:ext>
            </a:extLst>
          </p:cNvPr>
          <p:cNvSpPr>
            <a:spLocks noGrp="1"/>
          </p:cNvSpPr>
          <p:nvPr>
            <p:ph sz="quarter" idx="10"/>
          </p:nvPr>
        </p:nvSpPr>
        <p:spPr>
          <a:xfrm>
            <a:off x="512764" y="1461600"/>
            <a:ext cx="8118000" cy="448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41EC0EAE-DF41-B247-AA50-EF1435431001}"/>
              </a:ext>
            </a:extLst>
          </p:cNvPr>
          <p:cNvSpPr>
            <a:spLocks noGrp="1"/>
          </p:cNvSpPr>
          <p:nvPr>
            <p:ph type="body" sz="quarter" idx="11"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US"/>
              <a:t>Reference</a:t>
            </a:r>
          </a:p>
        </p:txBody>
      </p:sp>
    </p:spTree>
    <p:extLst>
      <p:ext uri="{BB962C8B-B14F-4D97-AF65-F5344CB8AC3E}">
        <p14:creationId xmlns:p14="http://schemas.microsoft.com/office/powerpoint/2010/main" val="161786586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vider_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D4ED9A-36C5-9A28-E52A-F1351C73C2F7}"/>
              </a:ext>
            </a:extLst>
          </p:cNvPr>
          <p:cNvSpPr/>
          <p:nvPr userDrawn="1"/>
        </p:nvSpPr>
        <p:spPr>
          <a:xfrm>
            <a:off x="-17010" y="-2"/>
            <a:ext cx="9161010" cy="6878633"/>
          </a:xfrm>
          <a:prstGeom prst="rect">
            <a:avLst/>
          </a:prstGeom>
          <a:gradFill>
            <a:gsLst>
              <a:gs pos="16000">
                <a:schemeClr val="accent3"/>
              </a:gs>
              <a:gs pos="10000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7" name="Rectangle 7">
            <a:extLst>
              <a:ext uri="{FF2B5EF4-FFF2-40B4-BE49-F238E27FC236}">
                <a16:creationId xmlns:a16="http://schemas.microsoft.com/office/drawing/2014/main" id="{C197BCF3-53D7-CF68-E3C4-8F196CB2418F}"/>
              </a:ext>
            </a:extLst>
          </p:cNvPr>
          <p:cNvSpPr/>
          <p:nvPr userDrawn="1"/>
        </p:nvSpPr>
        <p:spPr>
          <a:xfrm flipH="1" flipV="1">
            <a:off x="-17011" y="-1"/>
            <a:ext cx="2298337" cy="6878631"/>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 name="connsiteX4" fmla="*/ 0 w 3048000"/>
              <a:gd name="connsiteY4" fmla="*/ 0 h 6858000"/>
              <a:gd name="connsiteX0" fmla="*/ 1796527 w 3048000"/>
              <a:gd name="connsiteY0" fmla="*/ 10757 h 6858000"/>
              <a:gd name="connsiteX1" fmla="*/ 3048000 w 3048000"/>
              <a:gd name="connsiteY1" fmla="*/ 0 h 6858000"/>
              <a:gd name="connsiteX2" fmla="*/ 3048000 w 3048000"/>
              <a:gd name="connsiteY2" fmla="*/ 6858000 h 6858000"/>
              <a:gd name="connsiteX3" fmla="*/ 0 w 3048000"/>
              <a:gd name="connsiteY3" fmla="*/ 6858000 h 6858000"/>
              <a:gd name="connsiteX4" fmla="*/ 1796527 w 3048000"/>
              <a:gd name="connsiteY4" fmla="*/ 10757 h 6858000"/>
              <a:gd name="connsiteX0" fmla="*/ 1516829 w 3048000"/>
              <a:gd name="connsiteY0" fmla="*/ 21515 h 6858000"/>
              <a:gd name="connsiteX1" fmla="*/ 3048000 w 3048000"/>
              <a:gd name="connsiteY1" fmla="*/ 0 h 6858000"/>
              <a:gd name="connsiteX2" fmla="*/ 3048000 w 3048000"/>
              <a:gd name="connsiteY2" fmla="*/ 6858000 h 6858000"/>
              <a:gd name="connsiteX3" fmla="*/ 0 w 3048000"/>
              <a:gd name="connsiteY3" fmla="*/ 6858000 h 6858000"/>
              <a:gd name="connsiteX4" fmla="*/ 1516829 w 3048000"/>
              <a:gd name="connsiteY4" fmla="*/ 21515 h 6858000"/>
              <a:gd name="connsiteX0" fmla="*/ 1527586 w 3048000"/>
              <a:gd name="connsiteY0" fmla="*/ 10758 h 6858000"/>
              <a:gd name="connsiteX1" fmla="*/ 3048000 w 3048000"/>
              <a:gd name="connsiteY1" fmla="*/ 0 h 6858000"/>
              <a:gd name="connsiteX2" fmla="*/ 3048000 w 3048000"/>
              <a:gd name="connsiteY2" fmla="*/ 6858000 h 6858000"/>
              <a:gd name="connsiteX3" fmla="*/ 0 w 3048000"/>
              <a:gd name="connsiteY3" fmla="*/ 6858000 h 6858000"/>
              <a:gd name="connsiteX4" fmla="*/ 1527586 w 3048000"/>
              <a:gd name="connsiteY4" fmla="*/ 10758 h 6858000"/>
              <a:gd name="connsiteX0" fmla="*/ 1527586 w 3048000"/>
              <a:gd name="connsiteY0" fmla="*/ 0 h 6871956"/>
              <a:gd name="connsiteX1" fmla="*/ 3048000 w 3048000"/>
              <a:gd name="connsiteY1" fmla="*/ 13956 h 6871956"/>
              <a:gd name="connsiteX2" fmla="*/ 3048000 w 3048000"/>
              <a:gd name="connsiteY2" fmla="*/ 6871956 h 6871956"/>
              <a:gd name="connsiteX3" fmla="*/ 0 w 3048000"/>
              <a:gd name="connsiteY3" fmla="*/ 6871956 h 6871956"/>
              <a:gd name="connsiteX4" fmla="*/ 1527586 w 3048000"/>
              <a:gd name="connsiteY4" fmla="*/ 0 h 6871956"/>
              <a:gd name="connsiteX0" fmla="*/ 1527586 w 3056238"/>
              <a:gd name="connsiteY0" fmla="*/ 0 h 6871956"/>
              <a:gd name="connsiteX1" fmla="*/ 3056238 w 3056238"/>
              <a:gd name="connsiteY1" fmla="*/ 5718 h 6871956"/>
              <a:gd name="connsiteX2" fmla="*/ 3048000 w 3056238"/>
              <a:gd name="connsiteY2" fmla="*/ 6871956 h 6871956"/>
              <a:gd name="connsiteX3" fmla="*/ 0 w 3056238"/>
              <a:gd name="connsiteY3" fmla="*/ 6871956 h 6871956"/>
              <a:gd name="connsiteX4" fmla="*/ 1527586 w 3056238"/>
              <a:gd name="connsiteY4" fmla="*/ 0 h 6871956"/>
              <a:gd name="connsiteX0" fmla="*/ 1527586 w 3052877"/>
              <a:gd name="connsiteY0" fmla="*/ 0 h 6871956"/>
              <a:gd name="connsiteX1" fmla="*/ 3052877 w 3052877"/>
              <a:gd name="connsiteY1" fmla="*/ 2356 h 6871956"/>
              <a:gd name="connsiteX2" fmla="*/ 3048000 w 3052877"/>
              <a:gd name="connsiteY2" fmla="*/ 6871956 h 6871956"/>
              <a:gd name="connsiteX3" fmla="*/ 0 w 3052877"/>
              <a:gd name="connsiteY3" fmla="*/ 6871956 h 6871956"/>
              <a:gd name="connsiteX4" fmla="*/ 1527586 w 3052877"/>
              <a:gd name="connsiteY4" fmla="*/ 0 h 6871956"/>
              <a:gd name="connsiteX0" fmla="*/ 1527586 w 3052877"/>
              <a:gd name="connsiteY0" fmla="*/ 7729 h 6879685"/>
              <a:gd name="connsiteX1" fmla="*/ 3052877 w 3052877"/>
              <a:gd name="connsiteY1" fmla="*/ 0 h 6879685"/>
              <a:gd name="connsiteX2" fmla="*/ 3048000 w 3052877"/>
              <a:gd name="connsiteY2" fmla="*/ 6879685 h 6879685"/>
              <a:gd name="connsiteX3" fmla="*/ 0 w 3052877"/>
              <a:gd name="connsiteY3" fmla="*/ 6879685 h 6879685"/>
              <a:gd name="connsiteX4" fmla="*/ 1527586 w 3052877"/>
              <a:gd name="connsiteY4" fmla="*/ 7729 h 6879685"/>
              <a:gd name="connsiteX0" fmla="*/ 1527586 w 3052877"/>
              <a:gd name="connsiteY0" fmla="*/ 0 h 6881481"/>
              <a:gd name="connsiteX1" fmla="*/ 3052877 w 3052877"/>
              <a:gd name="connsiteY1" fmla="*/ 1796 h 6881481"/>
              <a:gd name="connsiteX2" fmla="*/ 3048000 w 3052877"/>
              <a:gd name="connsiteY2" fmla="*/ 6881481 h 6881481"/>
              <a:gd name="connsiteX3" fmla="*/ 0 w 3052877"/>
              <a:gd name="connsiteY3" fmla="*/ 6881481 h 6881481"/>
              <a:gd name="connsiteX4" fmla="*/ 1527586 w 3052877"/>
              <a:gd name="connsiteY4" fmla="*/ 0 h 6881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77" h="6881481">
                <a:moveTo>
                  <a:pt x="1527586" y="0"/>
                </a:moveTo>
                <a:lnTo>
                  <a:pt x="3052877" y="1796"/>
                </a:lnTo>
                <a:cubicBezTo>
                  <a:pt x="3051251" y="2291663"/>
                  <a:pt x="3049626" y="4591614"/>
                  <a:pt x="3048000" y="6881481"/>
                </a:cubicBezTo>
                <a:lnTo>
                  <a:pt x="0" y="6881481"/>
                </a:lnTo>
                <a:lnTo>
                  <a:pt x="1527586" y="0"/>
                </a:lnTo>
                <a:close/>
              </a:path>
            </a:pathLst>
          </a:custGeom>
          <a:solidFill>
            <a:schemeClr val="bg1">
              <a:alpha val="99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9" name="Rectangle 7">
            <a:extLst>
              <a:ext uri="{FF2B5EF4-FFF2-40B4-BE49-F238E27FC236}">
                <a16:creationId xmlns:a16="http://schemas.microsoft.com/office/drawing/2014/main" id="{B396D2A4-00CE-5848-ACB0-D90ABB4369E0}"/>
              </a:ext>
            </a:extLst>
          </p:cNvPr>
          <p:cNvSpPr/>
          <p:nvPr userDrawn="1"/>
        </p:nvSpPr>
        <p:spPr>
          <a:xfrm flipH="1" flipV="1">
            <a:off x="-17010" y="1174"/>
            <a:ext cx="1480388" cy="6856827"/>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 name="connsiteX4" fmla="*/ 0 w 3048000"/>
              <a:gd name="connsiteY4" fmla="*/ 0 h 6858000"/>
              <a:gd name="connsiteX0" fmla="*/ 1796527 w 3048000"/>
              <a:gd name="connsiteY0" fmla="*/ 10757 h 6858000"/>
              <a:gd name="connsiteX1" fmla="*/ 3048000 w 3048000"/>
              <a:gd name="connsiteY1" fmla="*/ 0 h 6858000"/>
              <a:gd name="connsiteX2" fmla="*/ 3048000 w 3048000"/>
              <a:gd name="connsiteY2" fmla="*/ 6858000 h 6858000"/>
              <a:gd name="connsiteX3" fmla="*/ 0 w 3048000"/>
              <a:gd name="connsiteY3" fmla="*/ 6858000 h 6858000"/>
              <a:gd name="connsiteX4" fmla="*/ 1796527 w 3048000"/>
              <a:gd name="connsiteY4" fmla="*/ 10757 h 6858000"/>
              <a:gd name="connsiteX0" fmla="*/ 1516829 w 3048000"/>
              <a:gd name="connsiteY0" fmla="*/ 21515 h 6858000"/>
              <a:gd name="connsiteX1" fmla="*/ 3048000 w 3048000"/>
              <a:gd name="connsiteY1" fmla="*/ 0 h 6858000"/>
              <a:gd name="connsiteX2" fmla="*/ 3048000 w 3048000"/>
              <a:gd name="connsiteY2" fmla="*/ 6858000 h 6858000"/>
              <a:gd name="connsiteX3" fmla="*/ 0 w 3048000"/>
              <a:gd name="connsiteY3" fmla="*/ 6858000 h 6858000"/>
              <a:gd name="connsiteX4" fmla="*/ 1516829 w 3048000"/>
              <a:gd name="connsiteY4" fmla="*/ 21515 h 6858000"/>
              <a:gd name="connsiteX0" fmla="*/ 1527586 w 3048000"/>
              <a:gd name="connsiteY0" fmla="*/ 10758 h 6858000"/>
              <a:gd name="connsiteX1" fmla="*/ 3048000 w 3048000"/>
              <a:gd name="connsiteY1" fmla="*/ 0 h 6858000"/>
              <a:gd name="connsiteX2" fmla="*/ 3048000 w 3048000"/>
              <a:gd name="connsiteY2" fmla="*/ 6858000 h 6858000"/>
              <a:gd name="connsiteX3" fmla="*/ 0 w 3048000"/>
              <a:gd name="connsiteY3" fmla="*/ 6858000 h 6858000"/>
              <a:gd name="connsiteX4" fmla="*/ 1527586 w 3048000"/>
              <a:gd name="connsiteY4" fmla="*/ 10758 h 6858000"/>
              <a:gd name="connsiteX0" fmla="*/ 1527586 w 3048000"/>
              <a:gd name="connsiteY0" fmla="*/ 0 h 6871956"/>
              <a:gd name="connsiteX1" fmla="*/ 3048000 w 3048000"/>
              <a:gd name="connsiteY1" fmla="*/ 13956 h 6871956"/>
              <a:gd name="connsiteX2" fmla="*/ 3048000 w 3048000"/>
              <a:gd name="connsiteY2" fmla="*/ 6871956 h 6871956"/>
              <a:gd name="connsiteX3" fmla="*/ 0 w 3048000"/>
              <a:gd name="connsiteY3" fmla="*/ 6871956 h 6871956"/>
              <a:gd name="connsiteX4" fmla="*/ 1527586 w 3048000"/>
              <a:gd name="connsiteY4" fmla="*/ 0 h 6871956"/>
              <a:gd name="connsiteX0" fmla="*/ 1527586 w 3056238"/>
              <a:gd name="connsiteY0" fmla="*/ 0 h 6871956"/>
              <a:gd name="connsiteX1" fmla="*/ 3056238 w 3056238"/>
              <a:gd name="connsiteY1" fmla="*/ 5718 h 6871956"/>
              <a:gd name="connsiteX2" fmla="*/ 3048000 w 3056238"/>
              <a:gd name="connsiteY2" fmla="*/ 6871956 h 6871956"/>
              <a:gd name="connsiteX3" fmla="*/ 0 w 3056238"/>
              <a:gd name="connsiteY3" fmla="*/ 6871956 h 6871956"/>
              <a:gd name="connsiteX4" fmla="*/ 1527586 w 3056238"/>
              <a:gd name="connsiteY4" fmla="*/ 0 h 6871956"/>
              <a:gd name="connsiteX0" fmla="*/ 1527586 w 3052877"/>
              <a:gd name="connsiteY0" fmla="*/ 0 h 6871956"/>
              <a:gd name="connsiteX1" fmla="*/ 3052877 w 3052877"/>
              <a:gd name="connsiteY1" fmla="*/ 2356 h 6871956"/>
              <a:gd name="connsiteX2" fmla="*/ 3048000 w 3052877"/>
              <a:gd name="connsiteY2" fmla="*/ 6871956 h 6871956"/>
              <a:gd name="connsiteX3" fmla="*/ 0 w 3052877"/>
              <a:gd name="connsiteY3" fmla="*/ 6871956 h 6871956"/>
              <a:gd name="connsiteX4" fmla="*/ 1527586 w 3052877"/>
              <a:gd name="connsiteY4" fmla="*/ 0 h 6871956"/>
              <a:gd name="connsiteX0" fmla="*/ 1527586 w 3052877"/>
              <a:gd name="connsiteY0" fmla="*/ 7729 h 6879685"/>
              <a:gd name="connsiteX1" fmla="*/ 3052877 w 3052877"/>
              <a:gd name="connsiteY1" fmla="*/ 0 h 6879685"/>
              <a:gd name="connsiteX2" fmla="*/ 3048000 w 3052877"/>
              <a:gd name="connsiteY2" fmla="*/ 6879685 h 6879685"/>
              <a:gd name="connsiteX3" fmla="*/ 0 w 3052877"/>
              <a:gd name="connsiteY3" fmla="*/ 6879685 h 6879685"/>
              <a:gd name="connsiteX4" fmla="*/ 1527586 w 3052877"/>
              <a:gd name="connsiteY4" fmla="*/ 7729 h 6879685"/>
              <a:gd name="connsiteX0" fmla="*/ 1527586 w 3052877"/>
              <a:gd name="connsiteY0" fmla="*/ 7729 h 6879685"/>
              <a:gd name="connsiteX1" fmla="*/ 3052877 w 3052877"/>
              <a:gd name="connsiteY1" fmla="*/ 0 h 6879685"/>
              <a:gd name="connsiteX2" fmla="*/ 1964625 w 3052877"/>
              <a:gd name="connsiteY2" fmla="*/ 6879685 h 6879685"/>
              <a:gd name="connsiteX3" fmla="*/ 0 w 3052877"/>
              <a:gd name="connsiteY3" fmla="*/ 6879685 h 6879685"/>
              <a:gd name="connsiteX4" fmla="*/ 1527586 w 3052877"/>
              <a:gd name="connsiteY4" fmla="*/ 7729 h 6879685"/>
              <a:gd name="connsiteX0" fmla="*/ 1527586 w 1969501"/>
              <a:gd name="connsiteY0" fmla="*/ 18898 h 6890854"/>
              <a:gd name="connsiteX1" fmla="*/ 1969501 w 1969501"/>
              <a:gd name="connsiteY1" fmla="*/ 0 h 6890854"/>
              <a:gd name="connsiteX2" fmla="*/ 1964625 w 1969501"/>
              <a:gd name="connsiteY2" fmla="*/ 6890854 h 6890854"/>
              <a:gd name="connsiteX3" fmla="*/ 0 w 1969501"/>
              <a:gd name="connsiteY3" fmla="*/ 6890854 h 6890854"/>
              <a:gd name="connsiteX4" fmla="*/ 1527586 w 1969501"/>
              <a:gd name="connsiteY4" fmla="*/ 18898 h 6890854"/>
              <a:gd name="connsiteX0" fmla="*/ 1527587 w 1969501"/>
              <a:gd name="connsiteY0" fmla="*/ 0 h 6891036"/>
              <a:gd name="connsiteX1" fmla="*/ 1969501 w 1969501"/>
              <a:gd name="connsiteY1" fmla="*/ 182 h 6891036"/>
              <a:gd name="connsiteX2" fmla="*/ 1964625 w 1969501"/>
              <a:gd name="connsiteY2" fmla="*/ 6891036 h 6891036"/>
              <a:gd name="connsiteX3" fmla="*/ 0 w 1969501"/>
              <a:gd name="connsiteY3" fmla="*/ 6891036 h 6891036"/>
              <a:gd name="connsiteX4" fmla="*/ 1527587 w 1969501"/>
              <a:gd name="connsiteY4" fmla="*/ 0 h 6891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501" h="6891036">
                <a:moveTo>
                  <a:pt x="1527587" y="0"/>
                </a:moveTo>
                <a:lnTo>
                  <a:pt x="1969501" y="182"/>
                </a:lnTo>
                <a:cubicBezTo>
                  <a:pt x="1967875" y="2290049"/>
                  <a:pt x="1966251" y="4601169"/>
                  <a:pt x="1964625" y="6891036"/>
                </a:cubicBezTo>
                <a:lnTo>
                  <a:pt x="0" y="6891036"/>
                </a:lnTo>
                <a:lnTo>
                  <a:pt x="1527587" y="0"/>
                </a:lnTo>
                <a:close/>
              </a:path>
            </a:pathLst>
          </a:custGeom>
          <a:solidFill>
            <a:schemeClr val="bg1">
              <a:alpha val="99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4" name="Title 1">
            <a:extLst>
              <a:ext uri="{FF2B5EF4-FFF2-40B4-BE49-F238E27FC236}">
                <a16:creationId xmlns:a16="http://schemas.microsoft.com/office/drawing/2014/main" id="{8789C1C0-990C-4F7C-6F10-A41F3C889BBC}"/>
              </a:ext>
            </a:extLst>
          </p:cNvPr>
          <p:cNvSpPr>
            <a:spLocks noGrp="1"/>
          </p:cNvSpPr>
          <p:nvPr>
            <p:ph type="ctrTitle" hasCustomPrompt="1"/>
          </p:nvPr>
        </p:nvSpPr>
        <p:spPr>
          <a:xfrm>
            <a:off x="2366999" y="2787987"/>
            <a:ext cx="6411240" cy="1191831"/>
          </a:xfrm>
        </p:spPr>
        <p:txBody>
          <a:bodyPr anchor="t" anchorCtr="0">
            <a:noAutofit/>
          </a:bodyPr>
          <a:lstStyle>
            <a:lvl1pPr algn="r">
              <a:defRPr sz="3300" b="1" i="0" spc="225">
                <a:solidFill>
                  <a:schemeClr val="bg1"/>
                </a:solidFill>
                <a:latin typeface="Arial" panose="020B0604020202020204" pitchFamily="34" charset="0"/>
                <a:cs typeface="Arial" panose="020B0604020202020204" pitchFamily="34" charset="0"/>
              </a:defRPr>
            </a:lvl1pPr>
          </a:lstStyle>
          <a:p>
            <a:r>
              <a:rPr lang="en-GB"/>
              <a:t>Divider/callout</a:t>
            </a:r>
          </a:p>
        </p:txBody>
      </p:sp>
      <p:sp>
        <p:nvSpPr>
          <p:cNvPr id="5" name="Subtitle 2">
            <a:extLst>
              <a:ext uri="{FF2B5EF4-FFF2-40B4-BE49-F238E27FC236}">
                <a16:creationId xmlns:a16="http://schemas.microsoft.com/office/drawing/2014/main" id="{E66A1E97-2288-514B-B8FD-82CE7BEE326D}"/>
              </a:ext>
            </a:extLst>
          </p:cNvPr>
          <p:cNvSpPr>
            <a:spLocks noGrp="1"/>
          </p:cNvSpPr>
          <p:nvPr>
            <p:ph type="subTitle" idx="1"/>
          </p:nvPr>
        </p:nvSpPr>
        <p:spPr>
          <a:xfrm>
            <a:off x="2367000" y="4104958"/>
            <a:ext cx="6411239" cy="512762"/>
          </a:xfrm>
        </p:spPr>
        <p:txBody>
          <a:bodyPr>
            <a:noAutofit/>
          </a:bodyPr>
          <a:lstStyle>
            <a:lvl1pPr marL="0" indent="0" algn="r">
              <a:buNone/>
              <a:defRPr sz="10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Tree>
    <p:extLst>
      <p:ext uri="{BB962C8B-B14F-4D97-AF65-F5344CB8AC3E}">
        <p14:creationId xmlns:p14="http://schemas.microsoft.com/office/powerpoint/2010/main" val="27230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41738"/>
            <a:ext cx="8229600" cy="975899"/>
          </a:xfrm>
          <a:prstGeom prst="rect">
            <a:avLst/>
          </a:prstGeom>
        </p:spPr>
        <p:txBody>
          <a:bodyPr>
            <a:normAutofit/>
          </a:bodyPr>
          <a:lstStyle>
            <a:lvl1pPr algn="l">
              <a:defRPr sz="3600" b="1">
                <a:solidFill>
                  <a:schemeClr val="accent6">
                    <a:lumMod val="75000"/>
                  </a:schemeClr>
                </a:solidFill>
              </a:defRPr>
            </a:lvl1pPr>
          </a:lstStyle>
          <a:p>
            <a:r>
              <a:rPr lang="fr-FR"/>
              <a:t>Cliquez pour modifier le style du titre</a:t>
            </a:r>
            <a:endParaRPr lang="en-US"/>
          </a:p>
        </p:txBody>
      </p:sp>
      <p:sp>
        <p:nvSpPr>
          <p:cNvPr id="3" name="Content Placeholder 2"/>
          <p:cNvSpPr>
            <a:spLocks noGrp="1"/>
          </p:cNvSpPr>
          <p:nvPr>
            <p:ph idx="1"/>
          </p:nvPr>
        </p:nvSpPr>
        <p:spPr>
          <a:xfrm>
            <a:off x="467544" y="1556792"/>
            <a:ext cx="8229600" cy="4525963"/>
          </a:xfrm>
          <a:prstGeom prst="rect">
            <a:avLst/>
          </a:prstGeom>
        </p:spPr>
        <p:txBody>
          <a:bodyPr/>
          <a:lstStyle>
            <a:lvl1pPr marL="265113" indent="-265113">
              <a:buClr>
                <a:schemeClr val="accent2"/>
              </a:buClr>
              <a:buSzPct val="90000"/>
              <a:defRPr sz="2400" baseline="0"/>
            </a:lvl1pPr>
            <a:lvl2pPr marL="541338" indent="-276225">
              <a:buClr>
                <a:schemeClr val="accent3"/>
              </a:buClr>
              <a:buSzPct val="90000"/>
              <a:buFont typeface="Arial"/>
              <a:buChar char="•"/>
              <a:defRPr sz="2000" baseline="0"/>
            </a:lvl2pPr>
            <a:lvl3pPr marL="717550" indent="-176213">
              <a:buClr>
                <a:schemeClr val="accent1"/>
              </a:buClr>
              <a:buSzPct val="90000"/>
              <a:defRPr sz="1800"/>
            </a:lvl3pPr>
            <a:lvl4pPr marL="893763" indent="-176213">
              <a:buClr>
                <a:schemeClr val="accent5"/>
              </a:buClr>
              <a:buSzPct val="90000"/>
              <a:buFont typeface="Arial"/>
              <a:buChar char="•"/>
              <a:defRPr sz="1600"/>
            </a:lvl4pPr>
            <a:lvl5pPr marL="1071563" indent="-177800">
              <a:buClr>
                <a:schemeClr val="accent6"/>
              </a:buClr>
              <a:buSzPct val="90000"/>
              <a:buFont typeface="Arial"/>
              <a:buChar cha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xfrm>
            <a:off x="469900" y="6256338"/>
            <a:ext cx="989013" cy="508000"/>
          </a:xfrm>
          <a:prstGeom prst="rect">
            <a:avLst/>
          </a:prstGeom>
          <a:ln/>
        </p:spPr>
        <p:txBody>
          <a:bodyPr/>
          <a:lstStyle>
            <a:lvl1pPr>
              <a:defRPr/>
            </a:lvl1pPr>
          </a:lstStyle>
          <a:p>
            <a:pPr>
              <a:defRPr/>
            </a:pPr>
            <a:fld id="{F1F011A5-4137-4B9A-BF81-5F3E01ACC625}" type="slidenum">
              <a:rPr lang="en-US"/>
              <a:pPr>
                <a:defRPr/>
              </a:pPr>
              <a:t>‹N°›</a:t>
            </a:fld>
            <a:endParaRPr lang="en-US"/>
          </a:p>
        </p:txBody>
      </p:sp>
    </p:spTree>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947B9-3CA9-1595-596E-60059FF91CE7}"/>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BB78FF-2292-3295-EDC6-ECCDD443FAE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42025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14-01-26</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14-01-26</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14-01-26</a:t>
            </a:fld>
            <a:endParaRPr lang="fr-BE"/>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14-01-26</a:t>
            </a:fld>
            <a:endParaRPr lang="fr-BE"/>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14-01-26</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14-01-26</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30.xml"/><Relationship Id="rId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Lst>
  <p:txStyles>
    <p:titleStyle>
      <a:lvl1pPr algn="ctr" defTabSz="914400" rtl="0" eaLnBrk="1" latinLnBrk="0" hangingPunct="1">
        <a:spcBef>
          <a:spcPct val="0"/>
        </a:spcBef>
        <a:buNone/>
        <a:defRPr sz="440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Merci – </a:t>
            </a:r>
            <a:r>
              <a:rPr lang="fr-FR" err="1"/>
              <a:t>Dank</a:t>
            </a:r>
            <a:r>
              <a:rPr lang="fr-FR"/>
              <a:t> u</a:t>
            </a:r>
            <a:endParaRPr lang="fr-BE"/>
          </a:p>
        </p:txBody>
      </p:sp>
      <p:pic>
        <p:nvPicPr>
          <p:cNvPr id="7" name="Image 6" descr="ST-PIERRE_Values_COLOR.png"/>
          <p:cNvPicPr>
            <a:picLocks noChangeAspect="1"/>
          </p:cNvPicPr>
          <p:nvPr userDrawn="1"/>
        </p:nvPicPr>
        <p:blipFill>
          <a:blip r:embed="rId3" cstate="print"/>
          <a:stretch>
            <a:fillRect/>
          </a:stretch>
        </p:blipFill>
        <p:spPr>
          <a:xfrm>
            <a:off x="1475656" y="2204864"/>
            <a:ext cx="6373197" cy="2802653"/>
          </a:xfrm>
          <a:prstGeom prst="rect">
            <a:avLst/>
          </a:prstGeom>
        </p:spPr>
      </p:pic>
      <p:pic>
        <p:nvPicPr>
          <p:cNvPr id="8" name="Image 7" descr="logo_chu_umc.gif"/>
          <p:cNvPicPr>
            <a:picLocks noChangeAspect="1"/>
          </p:cNvPicPr>
          <p:nvPr userDrawn="1"/>
        </p:nvPicPr>
        <p:blipFill>
          <a:blip r:embed="rId4" cstate="print"/>
          <a:stretch>
            <a:fillRect/>
          </a:stretch>
        </p:blipFill>
        <p:spPr>
          <a:xfrm>
            <a:off x="3851920" y="5517232"/>
            <a:ext cx="1988225" cy="76219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steoporosis.foundation/sites/iofbonehealth/files/scope-2021/Belgium%20report.pdf" TargetMode="External"/><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ptodate.com/contents/image?imageKey=ENDO%2F76445&amp;topicKey=ENDO%2F2046&amp;search=osteoporosis%20BONE%20MINERAL%20DENSITY&amp;rank=2%7E150&amp;source=see_link" TargetMode="External"/><Relationship Id="rId2" Type="http://schemas.openxmlformats.org/officeDocument/2006/relationships/hyperlink" Target="https://www.uptodate.com/contents/grade/5?title=Grade%202B&amp;topicKey=ENDO%2F204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uptodate.com/contents/calcium-carbonate-drug-information?search=osteoporosis%20and%20calcium&amp;topicRef=2023&amp;source=see_lin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ncbi.nlm.nih.gov/pubmed/2910584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ogg.org.uk/full-guideline"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hyperlink" Target="https://www.ema.europa.eu/en/documents/product-information/evenity-epar-product-information_en.pdf"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hyperlink" Target="https://www.ema.europa.eu/en/documents/product-information/eladynos-epar-product-information_en.pdf"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www.ema.europa.eu/en/documents/assessment-report/eladynos-epar-public-assessment-report_en.pdf" TargetMode="External"/></Relationships>
</file>

<file path=ppt/slides/_rels/slide4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0.png"/><Relationship Id="rId5" Type="http://schemas.openxmlformats.org/officeDocument/2006/relationships/slideLayout" Target="../slideLayouts/slideLayout1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0.png"/><Relationship Id="rId5" Type="http://schemas.openxmlformats.org/officeDocument/2006/relationships/slideLayout" Target="../slideLayouts/slideLayout16.xml"/><Relationship Id="rId4" Type="http://schemas.openxmlformats.org/officeDocument/2006/relationships/tags" Target="../tags/tag9.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chart" Target="../charts/chart4.xml"/><Relationship Id="rId5" Type="http://schemas.openxmlformats.org/officeDocument/2006/relationships/hyperlink" Target="https://www.ema.europa.eu/en/documents/assessment-report/eladynos-epar-public-assessment-report_en.pdf" TargetMode="External"/><Relationship Id="rId4" Type="http://schemas.openxmlformats.org/officeDocument/2006/relationships/hyperlink" Target="https://www.ema.europa.eu/en/documents/product-information/eladynos-epar-product-information_en.pdf"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hyperlink" Target="https://www.ema.europa.eu/en/documents/product-information/eladynos-epar-product-information_en.pdf"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hyperlink" Target="https://www.ema.europa.eu/en/documents/assessment-report/eladynos-epar-public-assessment-report_en.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osteoporosis.foundation/sites/iofbonehealth/files/scope-2021/UK%20report.pdf" TargetMode="External"/><Relationship Id="rId3" Type="http://schemas.openxmlformats.org/officeDocument/2006/relationships/image" Target="../media/image13.png"/><Relationship Id="rId7" Type="http://schemas.openxmlformats.org/officeDocument/2006/relationships/chart" Target="../charts/chart1.xml"/><Relationship Id="rId12" Type="http://schemas.openxmlformats.org/officeDocument/2006/relationships/hyperlink" Target="https://www.osteoporosis.foundation/sites/iofbonehealth/files/2022-01/SCOPE%20Summary%20Report.pd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6.svg"/><Relationship Id="rId11" Type="http://schemas.openxmlformats.org/officeDocument/2006/relationships/image" Target="../media/image20.svg"/><Relationship Id="rId5" Type="http://schemas.openxmlformats.org/officeDocument/2006/relationships/image" Target="../media/image15.png"/><Relationship Id="rId1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14.svg"/><Relationship Id="rId9" Type="http://schemas.openxmlformats.org/officeDocument/2006/relationships/image" Target="../media/image18.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571472" y="1785926"/>
            <a:ext cx="7772400" cy="1470025"/>
          </a:xfrm>
        </p:spPr>
        <p:txBody>
          <a:bodyPr>
            <a:normAutofit fontScale="90000"/>
          </a:bodyPr>
          <a:lstStyle/>
          <a:p>
            <a:br>
              <a:rPr lang="en-US" sz="2400" b="1" dirty="0"/>
            </a:br>
            <a:r>
              <a:rPr lang="en-US" sz="2400" dirty="0">
                <a:solidFill>
                  <a:srgbClr val="FF0000"/>
                </a:solidFill>
                <a:latin typeface="Aptos"/>
                <a:cs typeface="Arial"/>
              </a:rPr>
              <a:t>“</a:t>
            </a:r>
            <a:r>
              <a:rPr lang="fr-BE" sz="2800" b="1" dirty="0">
                <a:solidFill>
                  <a:srgbClr val="FF0000"/>
                </a:solidFill>
                <a:latin typeface="Arial"/>
                <a:cs typeface="Arial"/>
              </a:rPr>
              <a:t>Update of </a:t>
            </a:r>
            <a:r>
              <a:rPr lang="fr-BE" sz="2800" b="1" dirty="0" err="1">
                <a:solidFill>
                  <a:srgbClr val="FF0000"/>
                </a:solidFill>
                <a:latin typeface="Arial"/>
                <a:cs typeface="Arial"/>
              </a:rPr>
              <a:t>Postmenopausal</a:t>
            </a:r>
            <a:r>
              <a:rPr lang="fr-BE" sz="2800" b="1" dirty="0">
                <a:solidFill>
                  <a:srgbClr val="FF0000"/>
                </a:solidFill>
                <a:latin typeface="Arial"/>
                <a:cs typeface="Arial"/>
              </a:rPr>
              <a:t> </a:t>
            </a:r>
            <a:r>
              <a:rPr lang="fr-BE" sz="2800" b="1" dirty="0" err="1">
                <a:solidFill>
                  <a:srgbClr val="FF0000"/>
                </a:solidFill>
                <a:latin typeface="Arial"/>
                <a:cs typeface="Arial"/>
              </a:rPr>
              <a:t>Osteoporosis</a:t>
            </a:r>
            <a:r>
              <a:rPr lang="fr-BE" sz="2800" b="1" dirty="0">
                <a:solidFill>
                  <a:srgbClr val="FF0000"/>
                </a:solidFill>
                <a:latin typeface="Arial"/>
                <a:cs typeface="Arial"/>
              </a:rPr>
              <a:t> management </a:t>
            </a:r>
            <a:br>
              <a:rPr lang="fr-BE" sz="2800" b="1" dirty="0">
                <a:solidFill>
                  <a:srgbClr val="FF0000"/>
                </a:solidFill>
                <a:latin typeface="Arial"/>
                <a:cs typeface="Arial"/>
              </a:rPr>
            </a:br>
            <a:r>
              <a:rPr lang="fr-BE" sz="2800" b="1" dirty="0">
                <a:solidFill>
                  <a:srgbClr val="FF0000"/>
                </a:solidFill>
                <a:latin typeface="Arial"/>
                <a:cs typeface="Arial"/>
              </a:rPr>
              <a:t>17.1.26</a:t>
            </a:r>
            <a:br>
              <a:rPr lang="fr-BE" sz="2800" b="1" dirty="0">
                <a:solidFill>
                  <a:srgbClr val="FF0000"/>
                </a:solidFill>
                <a:latin typeface="Arial"/>
                <a:cs typeface="Arial"/>
              </a:rPr>
            </a:br>
            <a:r>
              <a:rPr lang="fr-BE" sz="2800" b="1" dirty="0">
                <a:solidFill>
                  <a:srgbClr val="FF0000"/>
                </a:solidFill>
                <a:latin typeface="Arial"/>
                <a:cs typeface="Arial"/>
              </a:rPr>
              <a:t>BMS course </a:t>
            </a:r>
            <a:endParaRPr lang="en-US" sz="2800" dirty="0">
              <a:solidFill>
                <a:srgbClr val="000000"/>
              </a:solidFill>
              <a:latin typeface="Arial"/>
              <a:cs typeface="Arial"/>
            </a:endParaRPr>
          </a:p>
          <a:p>
            <a:endParaRPr lang="en-US" sz="2400" dirty="0">
              <a:solidFill>
                <a:srgbClr val="FF0000"/>
              </a:solidFill>
              <a:latin typeface="Aptos"/>
              <a:cs typeface="Arial"/>
            </a:endParaRPr>
          </a:p>
        </p:txBody>
      </p:sp>
      <p:sp>
        <p:nvSpPr>
          <p:cNvPr id="3" name="Sous-titre 2"/>
          <p:cNvSpPr>
            <a:spLocks noGrp="1"/>
          </p:cNvSpPr>
          <p:nvPr>
            <p:ph type="subTitle" idx="1"/>
          </p:nvPr>
        </p:nvSpPr>
        <p:spPr>
          <a:xfrm>
            <a:off x="1214414" y="3617913"/>
            <a:ext cx="6697662" cy="3240087"/>
          </a:xfrm>
        </p:spPr>
        <p:txBody>
          <a:bodyPr vert="horz" lIns="91440" tIns="45720" rIns="91440" bIns="45720" rtlCol="0" anchor="t">
            <a:normAutofit lnSpcReduction="10000"/>
          </a:bodyPr>
          <a:lstStyle/>
          <a:p>
            <a:pPr eaLnBrk="1" hangingPunct="1">
              <a:lnSpc>
                <a:spcPct val="80000"/>
              </a:lnSpc>
            </a:pPr>
            <a:endParaRPr lang="fr-FR" sz="1600" dirty="0">
              <a:solidFill>
                <a:schemeClr val="tx1"/>
              </a:solidFill>
              <a:latin typeface="Garamond" pitchFamily="18" charset="0"/>
            </a:endParaRPr>
          </a:p>
          <a:p>
            <a:pPr eaLnBrk="1" hangingPunct="1">
              <a:lnSpc>
                <a:spcPct val="80000"/>
              </a:lnSpc>
            </a:pPr>
            <a:r>
              <a:rPr lang="en-GB" sz="2800" dirty="0">
                <a:solidFill>
                  <a:schemeClr val="tx1"/>
                </a:solidFill>
                <a:latin typeface="Garamond"/>
              </a:rPr>
              <a:t>Serge Rozenberg,</a:t>
            </a:r>
            <a:br>
              <a:rPr lang="en-GB" sz="2800" dirty="0">
                <a:latin typeface="Garamond" pitchFamily="18" charset="0"/>
              </a:rPr>
            </a:br>
            <a:r>
              <a:rPr lang="en-GB" sz="2800" dirty="0">
                <a:solidFill>
                  <a:schemeClr val="tx1"/>
                </a:solidFill>
                <a:latin typeface="Garamond"/>
              </a:rPr>
              <a:t>CHU St Pierre Université libre de Bruxelles</a:t>
            </a:r>
          </a:p>
          <a:p>
            <a:pPr eaLnBrk="1" hangingPunct="1">
              <a:lnSpc>
                <a:spcPct val="80000"/>
              </a:lnSpc>
            </a:pPr>
            <a:r>
              <a:rPr lang="en-GB" sz="2800" dirty="0">
                <a:solidFill>
                  <a:schemeClr val="tx1"/>
                </a:solidFill>
                <a:latin typeface="Garamond"/>
              </a:rPr>
              <a:t>Vrije Universiteit Brussel </a:t>
            </a:r>
          </a:p>
          <a:p>
            <a:pPr eaLnBrk="1" hangingPunct="1">
              <a:lnSpc>
                <a:spcPct val="80000"/>
              </a:lnSpc>
            </a:pPr>
            <a:r>
              <a:rPr lang="en-GB" sz="2800" dirty="0">
                <a:solidFill>
                  <a:schemeClr val="tx1"/>
                </a:solidFill>
                <a:latin typeface="Garamond" pitchFamily="18" charset="0"/>
              </a:rPr>
              <a:t>Belgium</a:t>
            </a:r>
            <a:br>
              <a:rPr lang="en-GB" sz="2800" dirty="0">
                <a:solidFill>
                  <a:schemeClr val="tx1"/>
                </a:solidFill>
                <a:latin typeface="Garamond" pitchFamily="18" charset="0"/>
              </a:rPr>
            </a:br>
            <a:br>
              <a:rPr lang="en-GB" sz="2800" dirty="0">
                <a:solidFill>
                  <a:schemeClr val="tx1"/>
                </a:solidFill>
                <a:latin typeface="Garamond" pitchFamily="18" charset="0"/>
              </a:rPr>
            </a:br>
            <a:r>
              <a:rPr lang="en-GB" sz="2800" dirty="0">
                <a:solidFill>
                  <a:schemeClr val="accent2"/>
                </a:solidFill>
                <a:latin typeface="Garamond" pitchFamily="18" charset="0"/>
              </a:rPr>
              <a:t>serge_rozenberg@stpierre-bru.be</a:t>
            </a:r>
            <a:br>
              <a:rPr lang="en-GB" sz="2800" dirty="0">
                <a:solidFill>
                  <a:schemeClr val="accent2"/>
                </a:solidFill>
                <a:latin typeface="Garamond" pitchFamily="18" charset="0"/>
              </a:rPr>
            </a:br>
            <a:r>
              <a:rPr lang="en-GB" sz="2800" dirty="0">
                <a:solidFill>
                  <a:schemeClr val="accent2"/>
                </a:solidFill>
                <a:latin typeface="Garamond" pitchFamily="18" charset="0"/>
              </a:rPr>
              <a:t>serge.rozenberg@skynet.be</a:t>
            </a:r>
            <a:r>
              <a:rPr lang="en-GB" sz="2800" dirty="0">
                <a:solidFill>
                  <a:schemeClr val="tx1"/>
                </a:solidFill>
                <a:latin typeface="Garamond" pitchFamily="18" charset="0"/>
              </a:rPr>
              <a:t> </a:t>
            </a:r>
            <a:br>
              <a:rPr lang="en-GB" sz="2800" dirty="0">
                <a:solidFill>
                  <a:schemeClr val="tx1"/>
                </a:solidFill>
                <a:latin typeface="Garamond" pitchFamily="18" charset="0"/>
              </a:rPr>
            </a:br>
            <a:br>
              <a:rPr lang="fr-FR" sz="2800" dirty="0">
                <a:solidFill>
                  <a:schemeClr val="tx1"/>
                </a:solidFill>
                <a:latin typeface="Garamond" pitchFamily="18" charset="0"/>
              </a:rPr>
            </a:br>
            <a:endParaRPr lang="fr-BE" sz="2800" dirty="0">
              <a:solidFill>
                <a:schemeClr val="tx1"/>
              </a:solidFill>
              <a:latin typeface="Garamond" pitchFamily="18" charset="0"/>
            </a:endParaRPr>
          </a:p>
        </p:txBody>
      </p:sp>
      <p:sp>
        <p:nvSpPr>
          <p:cNvPr id="4" name="Tekstvak 3">
            <a:extLst>
              <a:ext uri="{FF2B5EF4-FFF2-40B4-BE49-F238E27FC236}">
                <a16:creationId xmlns:a16="http://schemas.microsoft.com/office/drawing/2014/main" id="{3E6D8ADA-5B7E-C50A-6C99-FACF2E1AEE68}"/>
              </a:ext>
            </a:extLst>
          </p:cNvPr>
          <p:cNvSpPr txBox="1"/>
          <p:nvPr/>
        </p:nvSpPr>
        <p:spPr>
          <a:xfrm>
            <a:off x="172278" y="6642556"/>
            <a:ext cx="4572000" cy="215444"/>
          </a:xfrm>
          <a:prstGeom prst="rect">
            <a:avLst/>
          </a:prstGeom>
          <a:noFill/>
        </p:spPr>
        <p:txBody>
          <a:bodyPr wrap="square">
            <a:spAutoFit/>
          </a:bodyPr>
          <a:lstStyle/>
          <a:p>
            <a:r>
              <a:rPr lang="nl-NL" sz="800" b="0" i="0" dirty="0">
                <a:solidFill>
                  <a:srgbClr val="0A3815"/>
                </a:solidFill>
                <a:effectLst/>
                <a:latin typeface="Lato"/>
              </a:rPr>
              <a:t>BE_EN_24832_v1, November 2025</a:t>
            </a:r>
            <a:endParaRPr lang="nl-NL" sz="800" dirty="0"/>
          </a:p>
        </p:txBody>
      </p:sp>
    </p:spTree>
    <p:extLst>
      <p:ext uri="{BB962C8B-B14F-4D97-AF65-F5344CB8AC3E}">
        <p14:creationId xmlns:p14="http://schemas.microsoft.com/office/powerpoint/2010/main" val="197861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9E84A-A337-636E-BA03-FDBEDDF376CF}"/>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CEEF3D95-7D55-E820-38D7-F7DA7EA391D1}"/>
              </a:ext>
            </a:extLst>
          </p:cNvPr>
          <p:cNvSpPr txBox="1">
            <a:spLocks noGrp="1"/>
          </p:cNvSpPr>
          <p:nvPr>
            <p:ph type="ctrTitle"/>
          </p:nvPr>
        </p:nvSpPr>
        <p:spPr>
          <a:xfrm>
            <a:off x="676275" y="1188333"/>
            <a:ext cx="7854656" cy="650486"/>
          </a:xfrm>
          <a:prstGeom prst="rect">
            <a:avLst/>
          </a:prstGeom>
        </p:spPr>
        <p:txBody>
          <a:bodyPr vert="horz" wrap="square" lIns="67500" tIns="35100" rIns="67500" bIns="35100" rtlCol="0" anchor="ctr">
            <a:noAutofit/>
          </a:bodyPr>
          <a:lstStyle/>
          <a:p>
            <a:pPr marL="12993" marR="10394">
              <a:lnSpc>
                <a:spcPct val="100499"/>
              </a:lnSpc>
              <a:spcBef>
                <a:spcPts val="32"/>
              </a:spcBef>
            </a:pPr>
            <a:r>
              <a:rPr lang="en-GB" sz="2100" spc="-29"/>
              <a:t>I</a:t>
            </a:r>
            <a:r>
              <a:rPr lang="en-GB" sz="2100" spc="-29" noProof="0"/>
              <a:t>n </a:t>
            </a:r>
            <a:r>
              <a:rPr lang="en-GB" sz="2100" spc="-29" noProof="0" dirty="0"/>
              <a:t>Belgium, fragility fractures have an</a:t>
            </a:r>
            <a:r>
              <a:rPr lang="en-GB" sz="2100" spc="-89" noProof="0" dirty="0"/>
              <a:t> </a:t>
            </a:r>
            <a:br>
              <a:rPr lang="en-GB" sz="2100" spc="-89" noProof="0" dirty="0"/>
            </a:br>
            <a:r>
              <a:rPr lang="en-GB" sz="2100" spc="-89" noProof="0" dirty="0"/>
              <a:t>economic and healthcare </a:t>
            </a:r>
            <a:r>
              <a:rPr lang="en-GB" sz="2100" spc="-63" noProof="0" dirty="0"/>
              <a:t>burden</a:t>
            </a:r>
            <a:r>
              <a:rPr lang="en-GB" sz="2100" spc="-8" baseline="30000" dirty="0"/>
              <a:t>1</a:t>
            </a:r>
            <a:endParaRPr lang="en-GB" sz="2100" baseline="30000" noProof="0" dirty="0"/>
          </a:p>
        </p:txBody>
      </p:sp>
      <p:sp>
        <p:nvSpPr>
          <p:cNvPr id="2" name="Content Placeholder 13">
            <a:extLst>
              <a:ext uri="{FF2B5EF4-FFF2-40B4-BE49-F238E27FC236}">
                <a16:creationId xmlns:a16="http://schemas.microsoft.com/office/drawing/2014/main" id="{B9872490-8EA2-DE61-BD0D-D657FB614250}"/>
              </a:ext>
            </a:extLst>
          </p:cNvPr>
          <p:cNvSpPr>
            <a:spLocks noGrp="1"/>
          </p:cNvSpPr>
          <p:nvPr>
            <p:ph sz="quarter" idx="10"/>
          </p:nvPr>
        </p:nvSpPr>
        <p:spPr>
          <a:xfrm>
            <a:off x="676275" y="5557838"/>
            <a:ext cx="7114724" cy="394097"/>
          </a:xfrm>
        </p:spPr>
        <p:txBody>
          <a:bodyPr/>
          <a:lstStyle/>
          <a:p>
            <a:r>
              <a:rPr lang="en-GB" noProof="0" dirty="0" err="1"/>
              <a:t>Qaly</a:t>
            </a:r>
            <a:r>
              <a:rPr lang="en-GB" dirty="0"/>
              <a:t>: Quality-Adjusted Life-Year</a:t>
            </a:r>
            <a:br>
              <a:rPr lang="en-GB" noProof="0" dirty="0"/>
            </a:br>
            <a:r>
              <a:rPr lang="en-GB" dirty="0"/>
              <a:t>1. Scorecard for Osteoporosis in Europe (Belgium). SCOPE 2021 Summary Report. Available from: </a:t>
            </a:r>
            <a:r>
              <a:rPr lang="en-GB" dirty="0">
                <a:hlinkClick r:id="rId3"/>
              </a:rPr>
              <a:t>https://www.osteoporosis.foundation/sites/iofbonehealth/files/scope-2021/Belgium%20report.pdf</a:t>
            </a:r>
            <a:r>
              <a:rPr lang="en-GB" dirty="0"/>
              <a:t>. Accessed October 2025</a:t>
            </a:r>
            <a:endParaRPr lang="en-GB" noProof="0" dirty="0"/>
          </a:p>
        </p:txBody>
      </p:sp>
      <p:grpSp>
        <p:nvGrpSpPr>
          <p:cNvPr id="8" name="Group 5">
            <a:extLst>
              <a:ext uri="{FF2B5EF4-FFF2-40B4-BE49-F238E27FC236}">
                <a16:creationId xmlns:a16="http://schemas.microsoft.com/office/drawing/2014/main" id="{5258FCF4-5D85-122F-2F2F-C5B084E13E1C}"/>
              </a:ext>
            </a:extLst>
          </p:cNvPr>
          <p:cNvGrpSpPr/>
          <p:nvPr/>
        </p:nvGrpSpPr>
        <p:grpSpPr>
          <a:xfrm>
            <a:off x="898506" y="2596230"/>
            <a:ext cx="2382990" cy="1387925"/>
            <a:chOff x="901699" y="1784027"/>
            <a:chExt cx="3177320" cy="1850566"/>
          </a:xfrm>
        </p:grpSpPr>
        <p:sp>
          <p:nvSpPr>
            <p:cNvPr id="9" name="Rounded Rectangle 23">
              <a:extLst>
                <a:ext uri="{FF2B5EF4-FFF2-40B4-BE49-F238E27FC236}">
                  <a16:creationId xmlns:a16="http://schemas.microsoft.com/office/drawing/2014/main" id="{31EC1870-49BE-6183-286F-C3A3AE92547E}"/>
                </a:ext>
              </a:extLst>
            </p:cNvPr>
            <p:cNvSpPr/>
            <p:nvPr/>
          </p:nvSpPr>
          <p:spPr>
            <a:xfrm>
              <a:off x="901699" y="2165581"/>
              <a:ext cx="3177320" cy="1469012"/>
            </a:xfrm>
            <a:prstGeom prst="roundRect">
              <a:avLst>
                <a:gd name="adj" fmla="val 8587"/>
              </a:avLst>
            </a:prstGeom>
            <a:solidFill>
              <a:schemeClr val="accent1">
                <a:lumMod val="20000"/>
                <a:lumOff val="80000"/>
              </a:schemeClr>
            </a:solid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lIns="54000" tIns="135000" rIns="54000" bIns="54000" rtlCol="0" anchor="t" anchorCtr="0"/>
            <a:lstStyle/>
            <a:p>
              <a:pPr algn="ctr">
                <a:lnSpc>
                  <a:spcPct val="90000"/>
                </a:lnSpc>
                <a:spcAft>
                  <a:spcPts val="450"/>
                </a:spcAft>
              </a:pPr>
              <a:endParaRPr lang="en-GB" sz="975" noProof="0" dirty="0">
                <a:latin typeface="Arial" panose="020B0604020202020204" pitchFamily="34" charset="0"/>
                <a:cs typeface="Arial" panose="020B0604020202020204" pitchFamily="34" charset="0"/>
              </a:endParaRPr>
            </a:p>
          </p:txBody>
        </p:sp>
        <p:sp>
          <p:nvSpPr>
            <p:cNvPr id="10" name="Oval 29">
              <a:extLst>
                <a:ext uri="{FF2B5EF4-FFF2-40B4-BE49-F238E27FC236}">
                  <a16:creationId xmlns:a16="http://schemas.microsoft.com/office/drawing/2014/main" id="{7EE36A04-226F-E9F3-0610-CA231715D7D2}"/>
                </a:ext>
              </a:extLst>
            </p:cNvPr>
            <p:cNvSpPr/>
            <p:nvPr/>
          </p:nvSpPr>
          <p:spPr>
            <a:xfrm>
              <a:off x="2108805" y="1784027"/>
              <a:ext cx="763108" cy="763108"/>
            </a:xfrm>
            <a:prstGeom prst="ellipse">
              <a:avLst/>
            </a:prstGeom>
            <a:solidFill>
              <a:schemeClr val="bg1"/>
            </a:solid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lIns="54000" tIns="135000" rIns="54000" bIns="54000" rtlCol="0" anchor="t" anchorCtr="0"/>
            <a:lstStyle/>
            <a:p>
              <a:pPr algn="ctr">
                <a:lnSpc>
                  <a:spcPct val="75000"/>
                </a:lnSpc>
              </a:pPr>
              <a:endParaRPr lang="en-GB" sz="1350" b="1" noProof="0" dirty="0">
                <a:solidFill>
                  <a:schemeClr val="accent1"/>
                </a:solidFill>
                <a:latin typeface="Arial" panose="020B0604020202020204" pitchFamily="34" charset="0"/>
                <a:cs typeface="Arial" panose="020B0604020202020204" pitchFamily="34" charset="0"/>
              </a:endParaRPr>
            </a:p>
          </p:txBody>
        </p:sp>
        <p:sp>
          <p:nvSpPr>
            <p:cNvPr id="11" name="TextBox 36">
              <a:extLst>
                <a:ext uri="{FF2B5EF4-FFF2-40B4-BE49-F238E27FC236}">
                  <a16:creationId xmlns:a16="http://schemas.microsoft.com/office/drawing/2014/main" id="{2EC0787A-EF45-9425-CAB5-90629D124EE8}"/>
                </a:ext>
              </a:extLst>
            </p:cNvPr>
            <p:cNvSpPr txBox="1"/>
            <p:nvPr/>
          </p:nvSpPr>
          <p:spPr>
            <a:xfrm>
              <a:off x="1170643" y="2663350"/>
              <a:ext cx="2618912" cy="737510"/>
            </a:xfrm>
            <a:prstGeom prst="rect">
              <a:avLst/>
            </a:prstGeom>
            <a:noFill/>
          </p:spPr>
          <p:txBody>
            <a:bodyPr wrap="square">
              <a:spAutoFit/>
            </a:bodyPr>
            <a:lstStyle/>
            <a:p>
              <a:pPr marL="26790" marR="21431" lvl="3" indent="217" algn="ctr">
                <a:lnSpc>
                  <a:spcPct val="101899"/>
                </a:lnSpc>
                <a:spcBef>
                  <a:spcPts val="844"/>
                </a:spcBef>
              </a:pPr>
              <a:r>
                <a:rPr lang="en-GB" sz="1050" noProof="0" dirty="0">
                  <a:latin typeface="Arial"/>
                  <a:cs typeface="Arial"/>
                </a:rPr>
                <a:t>Fragility fractures accounted for </a:t>
              </a:r>
              <a:r>
                <a:rPr lang="en-GB" sz="1050" b="1" noProof="0" dirty="0">
                  <a:latin typeface="Arial"/>
                  <a:cs typeface="Arial"/>
                </a:rPr>
                <a:t>2.4% of total healthcare spending</a:t>
              </a:r>
              <a:r>
                <a:rPr lang="en-GB" sz="1050" noProof="0" dirty="0">
                  <a:latin typeface="Arial"/>
                  <a:cs typeface="Arial"/>
                </a:rPr>
                <a:t> in 2019</a:t>
              </a:r>
              <a:r>
                <a:rPr lang="en-GB" sz="1050" baseline="30000" dirty="0">
                  <a:latin typeface="Arial"/>
                  <a:cs typeface="Arial"/>
                </a:rPr>
                <a:t>1</a:t>
              </a:r>
              <a:endParaRPr lang="en-GB" sz="1050" baseline="30000" noProof="0" dirty="0">
                <a:latin typeface="Arial"/>
                <a:cs typeface="Arial"/>
              </a:endParaRPr>
            </a:p>
          </p:txBody>
        </p:sp>
      </p:grpSp>
      <p:grpSp>
        <p:nvGrpSpPr>
          <p:cNvPr id="13" name="object 20">
            <a:extLst>
              <a:ext uri="{FF2B5EF4-FFF2-40B4-BE49-F238E27FC236}">
                <a16:creationId xmlns:a16="http://schemas.microsoft.com/office/drawing/2014/main" id="{19966171-7A75-BDCC-5C6E-E2958269126C}"/>
              </a:ext>
            </a:extLst>
          </p:cNvPr>
          <p:cNvGrpSpPr/>
          <p:nvPr/>
        </p:nvGrpSpPr>
        <p:grpSpPr>
          <a:xfrm>
            <a:off x="1924876" y="2722567"/>
            <a:ext cx="314861" cy="328523"/>
            <a:chOff x="1820066" y="3704630"/>
            <a:chExt cx="1565910" cy="1633855"/>
          </a:xfrm>
        </p:grpSpPr>
        <p:sp>
          <p:nvSpPr>
            <p:cNvPr id="14" name="object 21">
              <a:extLst>
                <a:ext uri="{FF2B5EF4-FFF2-40B4-BE49-F238E27FC236}">
                  <a16:creationId xmlns:a16="http://schemas.microsoft.com/office/drawing/2014/main" id="{A0CEDCA5-58A7-E29F-481C-FBF957D2B1ED}"/>
                </a:ext>
              </a:extLst>
            </p:cNvPr>
            <p:cNvSpPr/>
            <p:nvPr/>
          </p:nvSpPr>
          <p:spPr>
            <a:xfrm>
              <a:off x="1820062" y="3704640"/>
              <a:ext cx="1565910" cy="1633855"/>
            </a:xfrm>
            <a:custGeom>
              <a:avLst/>
              <a:gdLst/>
              <a:ahLst/>
              <a:cxnLst/>
              <a:rect l="l" t="t" r="r" b="b"/>
              <a:pathLst>
                <a:path w="1565910" h="1633854">
                  <a:moveTo>
                    <a:pt x="1565579" y="482777"/>
                  </a:moveTo>
                  <a:lnTo>
                    <a:pt x="1560550" y="470382"/>
                  </a:lnTo>
                  <a:lnTo>
                    <a:pt x="1549565" y="461518"/>
                  </a:lnTo>
                  <a:lnTo>
                    <a:pt x="529615" y="2171"/>
                  </a:lnTo>
                  <a:lnTo>
                    <a:pt x="522058" y="0"/>
                  </a:lnTo>
                  <a:lnTo>
                    <a:pt x="514350" y="12"/>
                  </a:lnTo>
                  <a:lnTo>
                    <a:pt x="9448" y="424078"/>
                  </a:lnTo>
                  <a:lnTo>
                    <a:pt x="0" y="449148"/>
                  </a:lnTo>
                  <a:lnTo>
                    <a:pt x="5080" y="461606"/>
                  </a:lnTo>
                  <a:lnTo>
                    <a:pt x="16192" y="470484"/>
                  </a:lnTo>
                  <a:lnTo>
                    <a:pt x="1046835" y="926134"/>
                  </a:lnTo>
                  <a:lnTo>
                    <a:pt x="1054392" y="928255"/>
                  </a:lnTo>
                  <a:lnTo>
                    <a:pt x="1062101" y="928192"/>
                  </a:lnTo>
                  <a:lnTo>
                    <a:pt x="1556270" y="507720"/>
                  </a:lnTo>
                  <a:lnTo>
                    <a:pt x="1565579" y="482777"/>
                  </a:lnTo>
                  <a:close/>
                </a:path>
                <a:path w="1565910" h="1633854">
                  <a:moveTo>
                    <a:pt x="1565592" y="1188339"/>
                  </a:moveTo>
                  <a:lnTo>
                    <a:pt x="1560550" y="1175943"/>
                  </a:lnTo>
                  <a:lnTo>
                    <a:pt x="1549565" y="1167079"/>
                  </a:lnTo>
                  <a:lnTo>
                    <a:pt x="1521980" y="1154658"/>
                  </a:lnTo>
                  <a:lnTo>
                    <a:pt x="1076109" y="1539138"/>
                  </a:lnTo>
                  <a:lnTo>
                    <a:pt x="1069492" y="1543380"/>
                  </a:lnTo>
                  <a:lnTo>
                    <a:pt x="1062101" y="1545564"/>
                  </a:lnTo>
                  <a:lnTo>
                    <a:pt x="1054392" y="1545628"/>
                  </a:lnTo>
                  <a:lnTo>
                    <a:pt x="1046835" y="1543494"/>
                  </a:lnTo>
                  <a:lnTo>
                    <a:pt x="44081" y="1100175"/>
                  </a:lnTo>
                  <a:lnTo>
                    <a:pt x="9461" y="1129639"/>
                  </a:lnTo>
                  <a:lnTo>
                    <a:pt x="1320" y="1141310"/>
                  </a:lnTo>
                  <a:lnTo>
                    <a:pt x="0" y="1154709"/>
                  </a:lnTo>
                  <a:lnTo>
                    <a:pt x="5092" y="1167180"/>
                  </a:lnTo>
                  <a:lnTo>
                    <a:pt x="16205" y="1176045"/>
                  </a:lnTo>
                  <a:lnTo>
                    <a:pt x="1046835" y="1631696"/>
                  </a:lnTo>
                  <a:lnTo>
                    <a:pt x="1054392" y="1633816"/>
                  </a:lnTo>
                  <a:lnTo>
                    <a:pt x="1062101" y="1633753"/>
                  </a:lnTo>
                  <a:lnTo>
                    <a:pt x="1069492" y="1631569"/>
                  </a:lnTo>
                  <a:lnTo>
                    <a:pt x="1076109" y="1627339"/>
                  </a:lnTo>
                  <a:lnTo>
                    <a:pt x="1556270" y="1213294"/>
                  </a:lnTo>
                  <a:lnTo>
                    <a:pt x="1564284" y="1201661"/>
                  </a:lnTo>
                  <a:lnTo>
                    <a:pt x="1565592" y="1188339"/>
                  </a:lnTo>
                  <a:close/>
                </a:path>
                <a:path w="1565910" h="1633854">
                  <a:moveTo>
                    <a:pt x="1565592" y="1011948"/>
                  </a:moveTo>
                  <a:lnTo>
                    <a:pt x="1560550" y="999553"/>
                  </a:lnTo>
                  <a:lnTo>
                    <a:pt x="1549565" y="990688"/>
                  </a:lnTo>
                  <a:lnTo>
                    <a:pt x="1521980" y="978268"/>
                  </a:lnTo>
                  <a:lnTo>
                    <a:pt x="1076109" y="1362748"/>
                  </a:lnTo>
                  <a:lnTo>
                    <a:pt x="1069492" y="1366989"/>
                  </a:lnTo>
                  <a:lnTo>
                    <a:pt x="1062101" y="1369174"/>
                  </a:lnTo>
                  <a:lnTo>
                    <a:pt x="1054392" y="1369237"/>
                  </a:lnTo>
                  <a:lnTo>
                    <a:pt x="1046835" y="1367104"/>
                  </a:lnTo>
                  <a:lnTo>
                    <a:pt x="44081" y="923785"/>
                  </a:lnTo>
                  <a:lnTo>
                    <a:pt x="9461" y="953249"/>
                  </a:lnTo>
                  <a:lnTo>
                    <a:pt x="1320" y="964920"/>
                  </a:lnTo>
                  <a:lnTo>
                    <a:pt x="0" y="978319"/>
                  </a:lnTo>
                  <a:lnTo>
                    <a:pt x="5092" y="990777"/>
                  </a:lnTo>
                  <a:lnTo>
                    <a:pt x="16205" y="999655"/>
                  </a:lnTo>
                  <a:lnTo>
                    <a:pt x="1046835" y="1455305"/>
                  </a:lnTo>
                  <a:lnTo>
                    <a:pt x="1054392" y="1457426"/>
                  </a:lnTo>
                  <a:lnTo>
                    <a:pt x="1062101" y="1457363"/>
                  </a:lnTo>
                  <a:lnTo>
                    <a:pt x="1069492" y="1455178"/>
                  </a:lnTo>
                  <a:lnTo>
                    <a:pt x="1076109" y="1450949"/>
                  </a:lnTo>
                  <a:lnTo>
                    <a:pt x="1556270" y="1036891"/>
                  </a:lnTo>
                  <a:lnTo>
                    <a:pt x="1564284" y="1025258"/>
                  </a:lnTo>
                  <a:lnTo>
                    <a:pt x="1565592" y="1011948"/>
                  </a:lnTo>
                  <a:close/>
                </a:path>
                <a:path w="1565910" h="1633854">
                  <a:moveTo>
                    <a:pt x="1565592" y="835558"/>
                  </a:moveTo>
                  <a:lnTo>
                    <a:pt x="1560550" y="823163"/>
                  </a:lnTo>
                  <a:lnTo>
                    <a:pt x="1549565" y="814298"/>
                  </a:lnTo>
                  <a:lnTo>
                    <a:pt x="1521980" y="801878"/>
                  </a:lnTo>
                  <a:lnTo>
                    <a:pt x="1076109" y="1186357"/>
                  </a:lnTo>
                  <a:lnTo>
                    <a:pt x="1069492" y="1190599"/>
                  </a:lnTo>
                  <a:lnTo>
                    <a:pt x="1062101" y="1192784"/>
                  </a:lnTo>
                  <a:lnTo>
                    <a:pt x="1054392" y="1192847"/>
                  </a:lnTo>
                  <a:lnTo>
                    <a:pt x="1046835" y="1190713"/>
                  </a:lnTo>
                  <a:lnTo>
                    <a:pt x="44081" y="747395"/>
                  </a:lnTo>
                  <a:lnTo>
                    <a:pt x="9461" y="776859"/>
                  </a:lnTo>
                  <a:lnTo>
                    <a:pt x="1320" y="788530"/>
                  </a:lnTo>
                  <a:lnTo>
                    <a:pt x="0" y="801928"/>
                  </a:lnTo>
                  <a:lnTo>
                    <a:pt x="5092" y="814387"/>
                  </a:lnTo>
                  <a:lnTo>
                    <a:pt x="16205" y="823264"/>
                  </a:lnTo>
                  <a:lnTo>
                    <a:pt x="1046835" y="1278915"/>
                  </a:lnTo>
                  <a:lnTo>
                    <a:pt x="1054392" y="1281036"/>
                  </a:lnTo>
                  <a:lnTo>
                    <a:pt x="1062101" y="1280972"/>
                  </a:lnTo>
                  <a:lnTo>
                    <a:pt x="1069492" y="1278788"/>
                  </a:lnTo>
                  <a:lnTo>
                    <a:pt x="1076109" y="1274559"/>
                  </a:lnTo>
                  <a:lnTo>
                    <a:pt x="1556270" y="860501"/>
                  </a:lnTo>
                  <a:lnTo>
                    <a:pt x="1564284" y="848880"/>
                  </a:lnTo>
                  <a:lnTo>
                    <a:pt x="1565592" y="835558"/>
                  </a:lnTo>
                  <a:close/>
                </a:path>
                <a:path w="1565910" h="1633854">
                  <a:moveTo>
                    <a:pt x="1565592" y="659168"/>
                  </a:moveTo>
                  <a:lnTo>
                    <a:pt x="1560550" y="646772"/>
                  </a:lnTo>
                  <a:lnTo>
                    <a:pt x="1549565" y="637908"/>
                  </a:lnTo>
                  <a:lnTo>
                    <a:pt x="1521980" y="625487"/>
                  </a:lnTo>
                  <a:lnTo>
                    <a:pt x="1076109" y="1009967"/>
                  </a:lnTo>
                  <a:lnTo>
                    <a:pt x="1069492" y="1014196"/>
                  </a:lnTo>
                  <a:lnTo>
                    <a:pt x="1062101" y="1016381"/>
                  </a:lnTo>
                  <a:lnTo>
                    <a:pt x="1054392" y="1016444"/>
                  </a:lnTo>
                  <a:lnTo>
                    <a:pt x="1046835" y="1014323"/>
                  </a:lnTo>
                  <a:lnTo>
                    <a:pt x="44081" y="571004"/>
                  </a:lnTo>
                  <a:lnTo>
                    <a:pt x="9461" y="600468"/>
                  </a:lnTo>
                  <a:lnTo>
                    <a:pt x="1320" y="612140"/>
                  </a:lnTo>
                  <a:lnTo>
                    <a:pt x="0" y="625538"/>
                  </a:lnTo>
                  <a:lnTo>
                    <a:pt x="5092" y="637997"/>
                  </a:lnTo>
                  <a:lnTo>
                    <a:pt x="16205" y="646874"/>
                  </a:lnTo>
                  <a:lnTo>
                    <a:pt x="1046835" y="1102525"/>
                  </a:lnTo>
                  <a:lnTo>
                    <a:pt x="1054392" y="1104646"/>
                  </a:lnTo>
                  <a:lnTo>
                    <a:pt x="1062101" y="1104582"/>
                  </a:lnTo>
                  <a:lnTo>
                    <a:pt x="1069492" y="1102398"/>
                  </a:lnTo>
                  <a:lnTo>
                    <a:pt x="1076109" y="1098169"/>
                  </a:lnTo>
                  <a:lnTo>
                    <a:pt x="1556270" y="684110"/>
                  </a:lnTo>
                  <a:lnTo>
                    <a:pt x="1564284" y="672490"/>
                  </a:lnTo>
                  <a:lnTo>
                    <a:pt x="1565592" y="659168"/>
                  </a:lnTo>
                  <a:close/>
                </a:path>
              </a:pathLst>
            </a:custGeom>
            <a:solidFill>
              <a:srgbClr val="FF8300"/>
            </a:solidFill>
          </p:spPr>
          <p:txBody>
            <a:bodyPr wrap="square" lIns="0" tIns="0" rIns="0" bIns="0" rtlCol="0"/>
            <a:lstStyle/>
            <a:p>
              <a:endParaRPr lang="en-GB" sz="614" noProof="0" dirty="0">
                <a:latin typeface="Arial" panose="020B0604020202020204" pitchFamily="34" charset="0"/>
              </a:endParaRPr>
            </a:p>
          </p:txBody>
        </p:sp>
        <p:pic>
          <p:nvPicPr>
            <p:cNvPr id="16" name="object 22">
              <a:extLst>
                <a:ext uri="{FF2B5EF4-FFF2-40B4-BE49-F238E27FC236}">
                  <a16:creationId xmlns:a16="http://schemas.microsoft.com/office/drawing/2014/main" id="{3E011736-EAB5-EDB0-B8ED-8F9DD464EE44}"/>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68121" y="4066918"/>
              <a:ext cx="106749" cy="133645"/>
            </a:xfrm>
            <a:prstGeom prst="rect">
              <a:avLst/>
            </a:prstGeom>
          </p:spPr>
        </p:pic>
        <p:pic>
          <p:nvPicPr>
            <p:cNvPr id="17" name="object 23">
              <a:extLst>
                <a:ext uri="{FF2B5EF4-FFF2-40B4-BE49-F238E27FC236}">
                  <a16:creationId xmlns:a16="http://schemas.microsoft.com/office/drawing/2014/main" id="{E9F97654-2E2E-0835-C51B-7E3371F3BC8D}"/>
                </a:ext>
              </a:extLst>
            </p:cNvPr>
            <p:cNvPicPr/>
            <p:nvPr/>
          </p:nvPicPr>
          <p:blipFill>
            <a:blip r:embed="rId5" cstate="screen">
              <a:extLst>
                <a:ext uri="{28A0092B-C50C-407E-A947-70E740481C1C}">
                  <a14:useLocalDpi xmlns:a14="http://schemas.microsoft.com/office/drawing/2010/main"/>
                </a:ext>
              </a:extLst>
            </a:blip>
            <a:stretch>
              <a:fillRect/>
            </a:stretch>
          </p:blipFill>
          <p:spPr>
            <a:xfrm>
              <a:off x="2260634" y="3734811"/>
              <a:ext cx="184166" cy="106920"/>
            </a:xfrm>
            <a:prstGeom prst="rect">
              <a:avLst/>
            </a:prstGeom>
          </p:spPr>
        </p:pic>
        <p:pic>
          <p:nvPicPr>
            <p:cNvPr id="18" name="object 24">
              <a:extLst>
                <a:ext uri="{FF2B5EF4-FFF2-40B4-BE49-F238E27FC236}">
                  <a16:creationId xmlns:a16="http://schemas.microsoft.com/office/drawing/2014/main" id="{2B1B038E-498B-2729-5368-6BCAC71855B7}"/>
                </a:ext>
              </a:extLst>
            </p:cNvPr>
            <p:cNvPicPr/>
            <p:nvPr/>
          </p:nvPicPr>
          <p:blipFill>
            <a:blip r:embed="rId6" cstate="screen">
              <a:extLst>
                <a:ext uri="{28A0092B-C50C-407E-A947-70E740481C1C}">
                  <a14:useLocalDpi xmlns:a14="http://schemas.microsoft.com/office/drawing/2010/main"/>
                </a:ext>
              </a:extLst>
            </a:blip>
            <a:stretch>
              <a:fillRect/>
            </a:stretch>
          </p:blipFill>
          <p:spPr>
            <a:xfrm>
              <a:off x="2770244" y="4481432"/>
              <a:ext cx="194758" cy="114461"/>
            </a:xfrm>
            <a:prstGeom prst="rect">
              <a:avLst/>
            </a:prstGeom>
          </p:spPr>
        </p:pic>
        <p:pic>
          <p:nvPicPr>
            <p:cNvPr id="19" name="object 25">
              <a:extLst>
                <a:ext uri="{FF2B5EF4-FFF2-40B4-BE49-F238E27FC236}">
                  <a16:creationId xmlns:a16="http://schemas.microsoft.com/office/drawing/2014/main" id="{742B2E75-ABF6-B4E3-3174-23F6BBBF897E}"/>
                </a:ext>
              </a:extLst>
            </p:cNvPr>
            <p:cNvPicPr/>
            <p:nvPr/>
          </p:nvPicPr>
          <p:blipFill>
            <a:blip r:embed="rId7" cstate="screen">
              <a:extLst>
                <a:ext uri="{28A0092B-C50C-407E-A947-70E740481C1C}">
                  <a14:useLocalDpi xmlns:a14="http://schemas.microsoft.com/office/drawing/2010/main"/>
                </a:ext>
              </a:extLst>
            </a:blip>
            <a:stretch>
              <a:fillRect/>
            </a:stretch>
          </p:blipFill>
          <p:spPr>
            <a:xfrm>
              <a:off x="3223055" y="4129396"/>
              <a:ext cx="114531" cy="142338"/>
            </a:xfrm>
            <a:prstGeom prst="rect">
              <a:avLst/>
            </a:prstGeom>
          </p:spPr>
        </p:pic>
        <p:sp>
          <p:nvSpPr>
            <p:cNvPr id="28" name="object 26">
              <a:extLst>
                <a:ext uri="{FF2B5EF4-FFF2-40B4-BE49-F238E27FC236}">
                  <a16:creationId xmlns:a16="http://schemas.microsoft.com/office/drawing/2014/main" id="{086A3BE1-61CE-6C43-6013-67710C8EFF11}"/>
                </a:ext>
              </a:extLst>
            </p:cNvPr>
            <p:cNvSpPr/>
            <p:nvPr/>
          </p:nvSpPr>
          <p:spPr>
            <a:xfrm>
              <a:off x="2279958" y="4020828"/>
              <a:ext cx="569595" cy="328930"/>
            </a:xfrm>
            <a:custGeom>
              <a:avLst/>
              <a:gdLst/>
              <a:ahLst/>
              <a:cxnLst/>
              <a:rect l="l" t="t" r="r" b="b"/>
              <a:pathLst>
                <a:path w="569594" h="328929">
                  <a:moveTo>
                    <a:pt x="349720" y="328490"/>
                  </a:moveTo>
                  <a:lnTo>
                    <a:pt x="0" y="174557"/>
                  </a:lnTo>
                  <a:lnTo>
                    <a:pt x="50172" y="132239"/>
                  </a:lnTo>
                  <a:lnTo>
                    <a:pt x="83872" y="147073"/>
                  </a:lnTo>
                  <a:lnTo>
                    <a:pt x="94338" y="148795"/>
                  </a:lnTo>
                  <a:lnTo>
                    <a:pt x="132906" y="131325"/>
                  </a:lnTo>
                  <a:lnTo>
                    <a:pt x="156448" y="109369"/>
                  </a:lnTo>
                  <a:lnTo>
                    <a:pt x="103453" y="86043"/>
                  </a:lnTo>
                  <a:lnTo>
                    <a:pt x="151772" y="45289"/>
                  </a:lnTo>
                  <a:lnTo>
                    <a:pt x="202151" y="67464"/>
                  </a:lnTo>
                  <a:lnTo>
                    <a:pt x="240517" y="32590"/>
                  </a:lnTo>
                  <a:lnTo>
                    <a:pt x="261027" y="18507"/>
                  </a:lnTo>
                  <a:lnTo>
                    <a:pt x="284468" y="8380"/>
                  </a:lnTo>
                  <a:lnTo>
                    <a:pt x="310840" y="2211"/>
                  </a:lnTo>
                  <a:lnTo>
                    <a:pt x="340142" y="0"/>
                  </a:lnTo>
                  <a:lnTo>
                    <a:pt x="371337" y="1676"/>
                  </a:lnTo>
                  <a:lnTo>
                    <a:pt x="436298" y="16489"/>
                  </a:lnTo>
                  <a:lnTo>
                    <a:pt x="503349" y="45994"/>
                  </a:lnTo>
                  <a:lnTo>
                    <a:pt x="549826" y="80172"/>
                  </a:lnTo>
                  <a:lnTo>
                    <a:pt x="569345" y="115701"/>
                  </a:lnTo>
                  <a:lnTo>
                    <a:pt x="568634" y="132771"/>
                  </a:lnTo>
                  <a:lnTo>
                    <a:pt x="560887" y="149189"/>
                  </a:lnTo>
                  <a:lnTo>
                    <a:pt x="546104" y="164952"/>
                  </a:lnTo>
                  <a:lnTo>
                    <a:pt x="438145" y="117433"/>
                  </a:lnTo>
                  <a:lnTo>
                    <a:pt x="448128" y="105444"/>
                  </a:lnTo>
                  <a:lnTo>
                    <a:pt x="448901" y="94084"/>
                  </a:lnTo>
                  <a:lnTo>
                    <a:pt x="414421" y="70150"/>
                  </a:lnTo>
                  <a:lnTo>
                    <a:pt x="397244" y="67418"/>
                  </a:lnTo>
                  <a:lnTo>
                    <a:pt x="388471" y="67786"/>
                  </a:lnTo>
                  <a:lnTo>
                    <a:pt x="317632" y="118294"/>
                  </a:lnTo>
                  <a:lnTo>
                    <a:pt x="418068" y="162502"/>
                  </a:lnTo>
                  <a:lnTo>
                    <a:pt x="369749" y="203256"/>
                  </a:lnTo>
                  <a:lnTo>
                    <a:pt x="272916" y="160634"/>
                  </a:lnTo>
                  <a:lnTo>
                    <a:pt x="253668" y="178968"/>
                  </a:lnTo>
                  <a:lnTo>
                    <a:pt x="242402" y="186921"/>
                  </a:lnTo>
                  <a:lnTo>
                    <a:pt x="229864" y="192848"/>
                  </a:lnTo>
                  <a:lnTo>
                    <a:pt x="216059" y="196749"/>
                  </a:lnTo>
                  <a:lnTo>
                    <a:pt x="200988" y="198623"/>
                  </a:lnTo>
                  <a:lnTo>
                    <a:pt x="399892" y="286173"/>
                  </a:lnTo>
                  <a:lnTo>
                    <a:pt x="349720" y="328490"/>
                  </a:lnTo>
                  <a:close/>
                </a:path>
              </a:pathLst>
            </a:custGeom>
            <a:solidFill>
              <a:srgbClr val="FFFFFF"/>
            </a:solidFill>
          </p:spPr>
          <p:txBody>
            <a:bodyPr wrap="square" lIns="0" tIns="0" rIns="0" bIns="0" rtlCol="0"/>
            <a:lstStyle/>
            <a:p>
              <a:endParaRPr lang="en-GB" sz="614" noProof="0" dirty="0">
                <a:latin typeface="Arial" panose="020B0604020202020204" pitchFamily="34" charset="0"/>
              </a:endParaRPr>
            </a:p>
          </p:txBody>
        </p:sp>
      </p:grpSp>
      <p:grpSp>
        <p:nvGrpSpPr>
          <p:cNvPr id="20" name="Group 4">
            <a:extLst>
              <a:ext uri="{FF2B5EF4-FFF2-40B4-BE49-F238E27FC236}">
                <a16:creationId xmlns:a16="http://schemas.microsoft.com/office/drawing/2014/main" id="{FBF512AE-8FFF-30E5-D46C-97B0EF3CD269}"/>
              </a:ext>
            </a:extLst>
          </p:cNvPr>
          <p:cNvGrpSpPr/>
          <p:nvPr/>
        </p:nvGrpSpPr>
        <p:grpSpPr>
          <a:xfrm>
            <a:off x="3629714" y="2776137"/>
            <a:ext cx="4309563" cy="753667"/>
            <a:chOff x="4908796" y="1476546"/>
            <a:chExt cx="5781614" cy="1004889"/>
          </a:xfrm>
        </p:grpSpPr>
        <p:sp>
          <p:nvSpPr>
            <p:cNvPr id="21" name="Rectangle: Rounded Corners 19">
              <a:extLst>
                <a:ext uri="{FF2B5EF4-FFF2-40B4-BE49-F238E27FC236}">
                  <a16:creationId xmlns:a16="http://schemas.microsoft.com/office/drawing/2014/main" id="{60829CCE-3ED9-0B6F-602F-4846509165EB}"/>
                </a:ext>
              </a:extLst>
            </p:cNvPr>
            <p:cNvSpPr/>
            <p:nvPr/>
          </p:nvSpPr>
          <p:spPr>
            <a:xfrm>
              <a:off x="6994383" y="1476546"/>
              <a:ext cx="3696027" cy="999128"/>
            </a:xfrm>
            <a:prstGeom prst="roundRect">
              <a:avLst>
                <a:gd name="adj" fmla="val 11741"/>
              </a:avLst>
            </a:prstGeom>
            <a:gradFill flip="none" rotWithShape="1">
              <a:gsLst>
                <a:gs pos="0">
                  <a:schemeClr val="accent1">
                    <a:lumMod val="20000"/>
                    <a:lumOff val="80000"/>
                    <a:alpha val="0"/>
                  </a:schemeClr>
                </a:gs>
                <a:gs pos="58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0" bIns="0" rtlCol="0" anchor="ctr"/>
            <a:lstStyle/>
            <a:p>
              <a:pPr marL="1637110" marR="0" lvl="0" algn="l" defTabSz="685800" rtl="0" eaLnBrk="1" fontAlgn="auto" latinLnBrk="0" hangingPunct="1">
                <a:lnSpc>
                  <a:spcPct val="100000"/>
                </a:lnSpc>
                <a:spcBef>
                  <a:spcPts val="0"/>
                </a:spcBef>
                <a:spcAft>
                  <a:spcPts val="225"/>
                </a:spcAft>
                <a:buClrTx/>
                <a:buSzTx/>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rPr>
                <a:t>€ 321.9 milli</a:t>
              </a:r>
              <a:r>
                <a:rPr lang="en-GB" sz="1050" dirty="0">
                  <a:solidFill>
                    <a:srgbClr val="000000"/>
                  </a:solidFill>
                  <a:latin typeface="Arial" panose="020B0604020202020204"/>
                </a:rPr>
                <a:t>on</a:t>
              </a:r>
              <a:endPar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Rectangle: Rounded Corners 17">
              <a:extLst>
                <a:ext uri="{FF2B5EF4-FFF2-40B4-BE49-F238E27FC236}">
                  <a16:creationId xmlns:a16="http://schemas.microsoft.com/office/drawing/2014/main" id="{CF0D9BFE-34AC-1D97-F14D-158F544D6A84}"/>
                </a:ext>
              </a:extLst>
            </p:cNvPr>
            <p:cNvSpPr/>
            <p:nvPr/>
          </p:nvSpPr>
          <p:spPr>
            <a:xfrm rot="16200000">
              <a:off x="6497777" y="-100756"/>
              <a:ext cx="993210" cy="4171172"/>
            </a:xfrm>
            <a:prstGeom prst="round2SameRect">
              <a:avLst>
                <a:gd name="adj1" fmla="val 1099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81000" rIns="0" bIns="0" rtlCol="0" anchor="ctr"/>
            <a:lstStyle/>
            <a:p>
              <a:pPr marL="4763" marR="0" lvl="2"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rPr>
                <a:t>Ongoing cost resulting from fractures in previous years </a:t>
              </a:r>
              <a:r>
                <a:rPr kumimoji="0" lang="en-GB" sz="1200" i="0" u="none" strike="noStrike" kern="1200" cap="none" spc="0" normalizeH="0" baseline="0" noProof="0" dirty="0">
                  <a:ln>
                    <a:noFill/>
                  </a:ln>
                  <a:solidFill>
                    <a:schemeClr val="tx1"/>
                  </a:solidFill>
                  <a:effectLst/>
                  <a:uLnTx/>
                  <a:uFillTx/>
                  <a:latin typeface="Arial" panose="020B0604020202020204"/>
                  <a:ea typeface="+mn-ea"/>
                  <a:cs typeface="+mn-cs"/>
                </a:rPr>
                <a:t>(long-term disability costs)</a:t>
              </a:r>
              <a:endPar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pSp>
      <p:grpSp>
        <p:nvGrpSpPr>
          <p:cNvPr id="23" name="Group 4">
            <a:extLst>
              <a:ext uri="{FF2B5EF4-FFF2-40B4-BE49-F238E27FC236}">
                <a16:creationId xmlns:a16="http://schemas.microsoft.com/office/drawing/2014/main" id="{70ECD882-FAAD-E727-2BF0-E75CCDDC1BE6}"/>
              </a:ext>
            </a:extLst>
          </p:cNvPr>
          <p:cNvGrpSpPr/>
          <p:nvPr/>
        </p:nvGrpSpPr>
        <p:grpSpPr>
          <a:xfrm>
            <a:off x="3629715" y="2013878"/>
            <a:ext cx="4309562" cy="753666"/>
            <a:chOff x="4908797" y="1476546"/>
            <a:chExt cx="5781613" cy="1004888"/>
          </a:xfrm>
        </p:grpSpPr>
        <p:sp>
          <p:nvSpPr>
            <p:cNvPr id="24" name="Rectangle: Rounded Corners 19">
              <a:extLst>
                <a:ext uri="{FF2B5EF4-FFF2-40B4-BE49-F238E27FC236}">
                  <a16:creationId xmlns:a16="http://schemas.microsoft.com/office/drawing/2014/main" id="{510F2854-45A2-137D-EBFC-A2DB931CB9B6}"/>
                </a:ext>
              </a:extLst>
            </p:cNvPr>
            <p:cNvSpPr/>
            <p:nvPr/>
          </p:nvSpPr>
          <p:spPr>
            <a:xfrm>
              <a:off x="6994383" y="1476546"/>
              <a:ext cx="3696027" cy="999128"/>
            </a:xfrm>
            <a:prstGeom prst="roundRect">
              <a:avLst>
                <a:gd name="adj" fmla="val 11741"/>
              </a:avLst>
            </a:prstGeom>
            <a:gradFill flip="none" rotWithShape="1">
              <a:gsLst>
                <a:gs pos="0">
                  <a:schemeClr val="accent1">
                    <a:lumMod val="20000"/>
                    <a:lumOff val="80000"/>
                    <a:alpha val="0"/>
                  </a:schemeClr>
                </a:gs>
                <a:gs pos="58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0" bIns="0" rtlCol="0" anchor="ctr"/>
            <a:lstStyle/>
            <a:p>
              <a:pPr marL="1637110" lvl="0">
                <a:spcAft>
                  <a:spcPts val="225"/>
                </a:spcAft>
                <a:defRPr/>
              </a:pPr>
              <a:r>
                <a:rPr lang="en-GB" sz="1050" dirty="0">
                  <a:solidFill>
                    <a:srgbClr val="000000"/>
                  </a:solidFill>
                  <a:latin typeface="Arial" panose="020B0604020202020204"/>
                </a:rPr>
                <a:t>€ 766.4 million</a:t>
              </a:r>
            </a:p>
          </p:txBody>
        </p:sp>
        <p:sp>
          <p:nvSpPr>
            <p:cNvPr id="25" name="Rectangle: Rounded Corners 17">
              <a:extLst>
                <a:ext uri="{FF2B5EF4-FFF2-40B4-BE49-F238E27FC236}">
                  <a16:creationId xmlns:a16="http://schemas.microsoft.com/office/drawing/2014/main" id="{62142A62-B822-9C46-52F8-26A25C929105}"/>
                </a:ext>
              </a:extLst>
            </p:cNvPr>
            <p:cNvSpPr/>
            <p:nvPr/>
          </p:nvSpPr>
          <p:spPr>
            <a:xfrm rot="16200000">
              <a:off x="6497778" y="-100757"/>
              <a:ext cx="993210" cy="4171172"/>
            </a:xfrm>
            <a:prstGeom prst="round2SameRect">
              <a:avLst>
                <a:gd name="adj1" fmla="val 1099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81000" rIns="0" bIns="0" rtlCol="0" anchor="ctr"/>
            <a:lstStyle/>
            <a:p>
              <a:pPr marL="4763" lvl="2">
                <a:defRPr/>
              </a:pPr>
              <a:r>
                <a:rPr lang="en-GB" sz="1200" b="1" dirty="0">
                  <a:solidFill>
                    <a:schemeClr val="tx1"/>
                  </a:solidFill>
                  <a:latin typeface="Arial" panose="020B0604020202020204"/>
                </a:rPr>
                <a:t>Direct cost of incident fractures</a:t>
              </a:r>
            </a:p>
          </p:txBody>
        </p:sp>
      </p:grpSp>
      <p:grpSp>
        <p:nvGrpSpPr>
          <p:cNvPr id="26" name="Group 4">
            <a:extLst>
              <a:ext uri="{FF2B5EF4-FFF2-40B4-BE49-F238E27FC236}">
                <a16:creationId xmlns:a16="http://schemas.microsoft.com/office/drawing/2014/main" id="{4FDDE601-A266-DA19-BFE2-44E6402C5C79}"/>
              </a:ext>
            </a:extLst>
          </p:cNvPr>
          <p:cNvGrpSpPr/>
          <p:nvPr/>
        </p:nvGrpSpPr>
        <p:grpSpPr>
          <a:xfrm>
            <a:off x="3629713" y="3534075"/>
            <a:ext cx="4309562" cy="753666"/>
            <a:chOff x="4908797" y="1476546"/>
            <a:chExt cx="5781613" cy="1004888"/>
          </a:xfrm>
        </p:grpSpPr>
        <p:sp>
          <p:nvSpPr>
            <p:cNvPr id="27" name="Rectangle: Rounded Corners 19">
              <a:extLst>
                <a:ext uri="{FF2B5EF4-FFF2-40B4-BE49-F238E27FC236}">
                  <a16:creationId xmlns:a16="http://schemas.microsoft.com/office/drawing/2014/main" id="{344A443D-3EA6-4F8A-7BDF-CF4CD1F83A48}"/>
                </a:ext>
              </a:extLst>
            </p:cNvPr>
            <p:cNvSpPr/>
            <p:nvPr/>
          </p:nvSpPr>
          <p:spPr>
            <a:xfrm>
              <a:off x="6994383" y="1476546"/>
              <a:ext cx="3696027" cy="999128"/>
            </a:xfrm>
            <a:prstGeom prst="roundRect">
              <a:avLst>
                <a:gd name="adj" fmla="val 11741"/>
              </a:avLst>
            </a:prstGeom>
            <a:gradFill flip="none" rotWithShape="1">
              <a:gsLst>
                <a:gs pos="0">
                  <a:schemeClr val="accent1">
                    <a:lumMod val="20000"/>
                    <a:lumOff val="80000"/>
                    <a:alpha val="0"/>
                  </a:schemeClr>
                </a:gs>
                <a:gs pos="58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0" bIns="0" rtlCol="0" anchor="ctr"/>
            <a:lstStyle/>
            <a:p>
              <a:pPr marL="1637110" lvl="0">
                <a:spcAft>
                  <a:spcPts val="225"/>
                </a:spcAft>
                <a:defRPr/>
              </a:pPr>
              <a:r>
                <a:rPr lang="en-GB" sz="1050" dirty="0">
                  <a:solidFill>
                    <a:srgbClr val="000000"/>
                  </a:solidFill>
                  <a:latin typeface="Arial" panose="020B0604020202020204"/>
                </a:rPr>
                <a:t>€ 34.0 million</a:t>
              </a:r>
            </a:p>
          </p:txBody>
        </p:sp>
        <p:sp>
          <p:nvSpPr>
            <p:cNvPr id="30" name="Rectangle: Rounded Corners 17">
              <a:extLst>
                <a:ext uri="{FF2B5EF4-FFF2-40B4-BE49-F238E27FC236}">
                  <a16:creationId xmlns:a16="http://schemas.microsoft.com/office/drawing/2014/main" id="{259A4F5E-2E58-7109-631A-E42C2DF072E3}"/>
                </a:ext>
              </a:extLst>
            </p:cNvPr>
            <p:cNvSpPr/>
            <p:nvPr/>
          </p:nvSpPr>
          <p:spPr>
            <a:xfrm rot="16200000">
              <a:off x="6497778" y="-100757"/>
              <a:ext cx="993210" cy="4171172"/>
            </a:xfrm>
            <a:prstGeom prst="round2SameRect">
              <a:avLst>
                <a:gd name="adj1" fmla="val 1099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81000" rIns="0" bIns="0" rtlCol="0" anchor="ctr"/>
            <a:lstStyle/>
            <a:p>
              <a:pPr marL="4763" lvl="2">
                <a:defRPr/>
              </a:pPr>
              <a:r>
                <a:rPr lang="en-GB" sz="1200" b="1" dirty="0">
                  <a:solidFill>
                    <a:schemeClr val="tx1"/>
                  </a:solidFill>
                  <a:latin typeface="Arial" panose="020B0604020202020204"/>
                </a:rPr>
                <a:t>Cost of pharmacological intervention </a:t>
              </a:r>
              <a:r>
                <a:rPr lang="en-GB" sz="1200" dirty="0">
                  <a:solidFill>
                    <a:schemeClr val="tx1"/>
                  </a:solidFill>
                  <a:latin typeface="Arial" panose="020B0604020202020204"/>
                </a:rPr>
                <a:t>(assessment &amp; treatment)</a:t>
              </a:r>
              <a:endParaRPr lang="en-GB" sz="1200" b="1" dirty="0">
                <a:solidFill>
                  <a:schemeClr val="tx1"/>
                </a:solidFill>
                <a:latin typeface="Arial" panose="020B0604020202020204"/>
              </a:endParaRPr>
            </a:p>
          </p:txBody>
        </p:sp>
      </p:grpSp>
      <p:grpSp>
        <p:nvGrpSpPr>
          <p:cNvPr id="35" name="Group 4">
            <a:extLst>
              <a:ext uri="{FF2B5EF4-FFF2-40B4-BE49-F238E27FC236}">
                <a16:creationId xmlns:a16="http://schemas.microsoft.com/office/drawing/2014/main" id="{362730FC-EC02-32FF-D276-9E1B50E9E428}"/>
              </a:ext>
            </a:extLst>
          </p:cNvPr>
          <p:cNvGrpSpPr/>
          <p:nvPr/>
        </p:nvGrpSpPr>
        <p:grpSpPr>
          <a:xfrm>
            <a:off x="3629713" y="4296450"/>
            <a:ext cx="4309562" cy="753666"/>
            <a:chOff x="4908797" y="1476546"/>
            <a:chExt cx="5781613" cy="1004888"/>
          </a:xfrm>
        </p:grpSpPr>
        <p:sp>
          <p:nvSpPr>
            <p:cNvPr id="36" name="Rectangle: Rounded Corners 19">
              <a:extLst>
                <a:ext uri="{FF2B5EF4-FFF2-40B4-BE49-F238E27FC236}">
                  <a16:creationId xmlns:a16="http://schemas.microsoft.com/office/drawing/2014/main" id="{345C5E7E-110B-ED19-8226-EC0354FE18B2}"/>
                </a:ext>
              </a:extLst>
            </p:cNvPr>
            <p:cNvSpPr/>
            <p:nvPr/>
          </p:nvSpPr>
          <p:spPr>
            <a:xfrm>
              <a:off x="6994383" y="1476546"/>
              <a:ext cx="3696027" cy="999128"/>
            </a:xfrm>
            <a:prstGeom prst="roundRect">
              <a:avLst>
                <a:gd name="adj" fmla="val 11741"/>
              </a:avLst>
            </a:prstGeom>
            <a:gradFill flip="none" rotWithShape="1">
              <a:gsLst>
                <a:gs pos="0">
                  <a:schemeClr val="accent1">
                    <a:lumMod val="20000"/>
                    <a:lumOff val="80000"/>
                    <a:alpha val="0"/>
                  </a:schemeClr>
                </a:gs>
                <a:gs pos="58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0" bIns="0" rtlCol="0" anchor="ctr"/>
            <a:lstStyle/>
            <a:p>
              <a:pPr marL="1637110" lvl="0">
                <a:spcAft>
                  <a:spcPts val="225"/>
                </a:spcAft>
                <a:defRPr/>
              </a:pPr>
              <a:r>
                <a:rPr lang="en-GB" sz="1050" dirty="0">
                  <a:solidFill>
                    <a:srgbClr val="FF0000"/>
                  </a:solidFill>
                  <a:latin typeface="Arial" panose="020B0604020202020204"/>
                </a:rPr>
                <a:t>€ 1.1 billion</a:t>
              </a:r>
            </a:p>
          </p:txBody>
        </p:sp>
        <p:sp>
          <p:nvSpPr>
            <p:cNvPr id="37" name="Rectangle: Rounded Corners 17">
              <a:extLst>
                <a:ext uri="{FF2B5EF4-FFF2-40B4-BE49-F238E27FC236}">
                  <a16:creationId xmlns:a16="http://schemas.microsoft.com/office/drawing/2014/main" id="{AD42DC72-6F63-E6FC-EB63-1B6E30D0C0C3}"/>
                </a:ext>
              </a:extLst>
            </p:cNvPr>
            <p:cNvSpPr/>
            <p:nvPr/>
          </p:nvSpPr>
          <p:spPr>
            <a:xfrm rot="16200000">
              <a:off x="6497778" y="-100757"/>
              <a:ext cx="993210" cy="4171172"/>
            </a:xfrm>
            <a:prstGeom prst="round2SameRect">
              <a:avLst>
                <a:gd name="adj1" fmla="val 1099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81000" rIns="0" bIns="0" rtlCol="0" anchor="ctr"/>
            <a:lstStyle/>
            <a:p>
              <a:pPr marL="4763" lvl="2">
                <a:defRPr/>
              </a:pPr>
              <a:r>
                <a:rPr lang="en-GB" sz="1200" b="1" dirty="0">
                  <a:solidFill>
                    <a:srgbClr val="FF0000"/>
                  </a:solidFill>
                  <a:latin typeface="Arial" panose="020B0604020202020204"/>
                </a:rPr>
                <a:t>Total direct cost</a:t>
              </a:r>
            </a:p>
            <a:p>
              <a:pPr marL="4763" lvl="2">
                <a:defRPr/>
              </a:pPr>
              <a:r>
                <a:rPr lang="en-GB" sz="1200" dirty="0">
                  <a:solidFill>
                    <a:srgbClr val="FF0000"/>
                  </a:solidFill>
                  <a:latin typeface="Arial" panose="020B0604020202020204"/>
                </a:rPr>
                <a:t>(excluding the value of QALYs* lost)</a:t>
              </a:r>
            </a:p>
          </p:txBody>
        </p:sp>
      </p:grpSp>
      <p:sp>
        <p:nvSpPr>
          <p:cNvPr id="43" name="Content Placeholder 13">
            <a:extLst>
              <a:ext uri="{FF2B5EF4-FFF2-40B4-BE49-F238E27FC236}">
                <a16:creationId xmlns:a16="http://schemas.microsoft.com/office/drawing/2014/main" id="{B9231DAD-6B48-FB8D-1FE3-D6E9DDF486DE}"/>
              </a:ext>
            </a:extLst>
          </p:cNvPr>
          <p:cNvSpPr txBox="1">
            <a:spLocks/>
          </p:cNvSpPr>
          <p:nvPr/>
        </p:nvSpPr>
        <p:spPr>
          <a:xfrm>
            <a:off x="3629712" y="5037246"/>
            <a:ext cx="4309563" cy="325635"/>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750" dirty="0" err="1"/>
              <a:t>Qaly</a:t>
            </a:r>
            <a:r>
              <a:rPr lang="en-GB" sz="750" dirty="0"/>
              <a:t>: Quality-Adjusted Life-Year – a multidimensional outcome measure that incorporates both the Quality (health-related) and Quantity (length) of life</a:t>
            </a:r>
          </a:p>
        </p:txBody>
      </p:sp>
      <p:sp>
        <p:nvSpPr>
          <p:cNvPr id="3" name="ZoneTexte 2">
            <a:extLst>
              <a:ext uri="{FF2B5EF4-FFF2-40B4-BE49-F238E27FC236}">
                <a16:creationId xmlns:a16="http://schemas.microsoft.com/office/drawing/2014/main" id="{C85E6947-1DE0-CB22-8372-31C5C8C94205}"/>
              </a:ext>
            </a:extLst>
          </p:cNvPr>
          <p:cNvSpPr txBox="1"/>
          <p:nvPr/>
        </p:nvSpPr>
        <p:spPr>
          <a:xfrm>
            <a:off x="6346371" y="794657"/>
            <a:ext cx="2779928" cy="984885"/>
          </a:xfrm>
          <a:prstGeom prst="rect">
            <a:avLst/>
          </a:prstGeom>
          <a:noFill/>
        </p:spPr>
        <p:txBody>
          <a:bodyPr wrap="none" rtlCol="0">
            <a:spAutoFit/>
          </a:bodyPr>
          <a:lstStyle/>
          <a:p>
            <a:r>
              <a:rPr lang="en-GB" sz="4000" dirty="0">
                <a:solidFill>
                  <a:srgbClr val="FF0000"/>
                </a:solidFill>
                <a:latin typeface="Arial" panose="020B0604020202020204"/>
              </a:rPr>
              <a:t>€ 1.1 billion</a:t>
            </a:r>
          </a:p>
          <a:p>
            <a:endParaRPr lang="fr-BE" dirty="0"/>
          </a:p>
        </p:txBody>
      </p:sp>
    </p:spTree>
    <p:extLst>
      <p:ext uri="{BB962C8B-B14F-4D97-AF65-F5344CB8AC3E}">
        <p14:creationId xmlns:p14="http://schemas.microsoft.com/office/powerpoint/2010/main" val="193530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27A1E-9C46-B699-E9CD-1F2B66EA2E88}"/>
              </a:ext>
            </a:extLst>
          </p:cNvPr>
          <p:cNvSpPr>
            <a:spLocks noGrp="1"/>
          </p:cNvSpPr>
          <p:nvPr>
            <p:ph type="ctrTitle"/>
          </p:nvPr>
        </p:nvSpPr>
        <p:spPr/>
        <p:txBody>
          <a:bodyPr/>
          <a:lstStyle/>
          <a:p>
            <a:pPr algn="ctr"/>
            <a:r>
              <a:rPr lang="fr-BE" sz="4000" dirty="0" err="1"/>
              <a:t>What</a:t>
            </a:r>
            <a:r>
              <a:rPr lang="fr-BE" sz="4000" dirty="0"/>
              <a:t> </a:t>
            </a:r>
            <a:r>
              <a:rPr lang="fr-BE" sz="4000" dirty="0" err="1"/>
              <a:t>should</a:t>
            </a:r>
            <a:r>
              <a:rPr lang="fr-BE" sz="4000" dirty="0"/>
              <a:t> </a:t>
            </a:r>
            <a:r>
              <a:rPr lang="fr-BE" sz="4000" dirty="0" err="1"/>
              <a:t>we</a:t>
            </a:r>
            <a:r>
              <a:rPr lang="fr-BE" sz="4000" dirty="0"/>
              <a:t> do ?</a:t>
            </a:r>
          </a:p>
        </p:txBody>
      </p:sp>
      <p:sp>
        <p:nvSpPr>
          <p:cNvPr id="4" name="Espace réservé du contenu 3">
            <a:extLst>
              <a:ext uri="{FF2B5EF4-FFF2-40B4-BE49-F238E27FC236}">
                <a16:creationId xmlns:a16="http://schemas.microsoft.com/office/drawing/2014/main" id="{817345CE-F829-2129-6280-1948A596240F}"/>
              </a:ext>
            </a:extLst>
          </p:cNvPr>
          <p:cNvSpPr>
            <a:spLocks noGrp="1"/>
          </p:cNvSpPr>
          <p:nvPr>
            <p:ph sz="quarter" idx="10"/>
          </p:nvPr>
        </p:nvSpPr>
        <p:spPr/>
        <p:txBody>
          <a:bodyPr/>
          <a:lstStyle/>
          <a:p>
            <a:endParaRPr lang="fr-BE"/>
          </a:p>
        </p:txBody>
      </p:sp>
    </p:spTree>
    <p:extLst>
      <p:ext uri="{BB962C8B-B14F-4D97-AF65-F5344CB8AC3E}">
        <p14:creationId xmlns:p14="http://schemas.microsoft.com/office/powerpoint/2010/main" val="174559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1588" y="2525316"/>
            <a:ext cx="9144000" cy="300082"/>
          </a:xfrm>
          <a:prstGeom prst="rect">
            <a:avLst/>
          </a:prstGeom>
          <a:noFill/>
          <a:ln w="9525">
            <a:noFill/>
            <a:miter lim="800000"/>
            <a:headEnd/>
            <a:tailEnd/>
          </a:ln>
          <a:effectLst/>
        </p:spPr>
        <p:txBody>
          <a:bodyPr>
            <a:spAutoFit/>
          </a:bodyPr>
          <a:lstStyle/>
          <a:p>
            <a:endParaRPr lang="fr-BE" sz="1350"/>
          </a:p>
        </p:txBody>
      </p:sp>
      <p:grpSp>
        <p:nvGrpSpPr>
          <p:cNvPr id="2" name="Group 3"/>
          <p:cNvGrpSpPr>
            <a:grpSpLocks/>
          </p:cNvGrpSpPr>
          <p:nvPr/>
        </p:nvGrpSpPr>
        <p:grpSpPr bwMode="auto">
          <a:xfrm>
            <a:off x="2174875" y="2525316"/>
            <a:ext cx="4795838" cy="1771650"/>
            <a:chOff x="0" y="0"/>
            <a:chExt cx="3021" cy="1488"/>
          </a:xfrm>
        </p:grpSpPr>
        <p:sp>
          <p:nvSpPr>
            <p:cNvPr id="245764" name="Rectangle 4"/>
            <p:cNvSpPr>
              <a:spLocks noChangeArrowheads="1"/>
            </p:cNvSpPr>
            <p:nvPr/>
          </p:nvSpPr>
          <p:spPr bwMode="auto">
            <a:xfrm>
              <a:off x="0" y="0"/>
              <a:ext cx="0" cy="252"/>
            </a:xfrm>
            <a:prstGeom prst="rect">
              <a:avLst/>
            </a:prstGeom>
            <a:noFill/>
            <a:ln w="9525">
              <a:noFill/>
              <a:miter lim="800000"/>
              <a:headEnd/>
              <a:tailEnd/>
            </a:ln>
            <a:effectLst/>
          </p:spPr>
          <p:txBody>
            <a:bodyPr>
              <a:spAutoFit/>
            </a:bodyPr>
            <a:lstStyle/>
            <a:p>
              <a:endParaRPr lang="fr-BE" sz="1350"/>
            </a:p>
          </p:txBody>
        </p:sp>
        <p:sp>
          <p:nvSpPr>
            <p:cNvPr id="245765" name="Rectangle 5"/>
            <p:cNvSpPr>
              <a:spLocks noChangeArrowheads="1"/>
            </p:cNvSpPr>
            <p:nvPr/>
          </p:nvSpPr>
          <p:spPr bwMode="auto">
            <a:xfrm>
              <a:off x="0" y="0"/>
              <a:ext cx="3021" cy="1488"/>
            </a:xfrm>
            <a:prstGeom prst="rect">
              <a:avLst/>
            </a:prstGeom>
            <a:noFill/>
            <a:ln w="9525">
              <a:noFill/>
              <a:miter lim="800000"/>
              <a:headEnd/>
              <a:tailEnd/>
            </a:ln>
            <a:effectLst/>
          </p:spPr>
          <p:txBody>
            <a:bodyPr anchor="ctr"/>
            <a:lstStyle/>
            <a:p>
              <a:r>
                <a:rPr lang="fr-FR" sz="750">
                  <a:latin typeface="Arial" charset="0"/>
                </a:rPr>
                <a:t>  </a:t>
              </a:r>
              <a:r>
                <a:rPr lang="fr-FR" sz="11175">
                  <a:latin typeface="Arial" charset="0"/>
                </a:rPr>
                <a:t> </a:t>
              </a:r>
              <a:r>
                <a:rPr lang="fr-FR" sz="750">
                  <a:latin typeface="Arial" charset="0"/>
                </a:rPr>
                <a:t>                                                                                                                   </a:t>
              </a:r>
            </a:p>
          </p:txBody>
        </p:sp>
      </p:grpSp>
      <p:pic>
        <p:nvPicPr>
          <p:cNvPr id="245766" name="Picture 6" descr="New technology for treating osteoporosis"/>
          <p:cNvPicPr>
            <a:picLocks noChangeAspect="1" noChangeArrowheads="1"/>
          </p:cNvPicPr>
          <p:nvPr/>
        </p:nvPicPr>
        <p:blipFill>
          <a:blip r:embed="rId3" cstate="print"/>
          <a:srcRect/>
          <a:stretch>
            <a:fillRect/>
          </a:stretch>
        </p:blipFill>
        <p:spPr bwMode="auto">
          <a:xfrm>
            <a:off x="423045" y="2026626"/>
            <a:ext cx="4527025" cy="3385040"/>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5070478" y="2272811"/>
            <a:ext cx="3937766" cy="2897066"/>
          </a:xfrm>
          <a:prstGeom prst="rect">
            <a:avLst/>
          </a:prstGeom>
          <a:noFill/>
        </p:spPr>
      </p:pic>
      <p:sp>
        <p:nvSpPr>
          <p:cNvPr id="8" name="Titre 7"/>
          <p:cNvSpPr>
            <a:spLocks noGrp="1"/>
          </p:cNvSpPr>
          <p:nvPr>
            <p:ph type="title"/>
          </p:nvPr>
        </p:nvSpPr>
        <p:spPr/>
        <p:txBody>
          <a:bodyPr>
            <a:normAutofit fontScale="90000"/>
          </a:bodyPr>
          <a:lstStyle/>
          <a:p>
            <a:br>
              <a:rPr lang="en-US" dirty="0"/>
            </a:br>
            <a:endParaRPr lang="fr-BE"/>
          </a:p>
        </p:txBody>
      </p:sp>
      <p:sp>
        <p:nvSpPr>
          <p:cNvPr id="3" name="TextBox 2">
            <a:extLst>
              <a:ext uri="{FF2B5EF4-FFF2-40B4-BE49-F238E27FC236}">
                <a16:creationId xmlns:a16="http://schemas.microsoft.com/office/drawing/2014/main" id="{5FF86724-D8C2-8D2D-17E9-0954EE31E055}"/>
              </a:ext>
            </a:extLst>
          </p:cNvPr>
          <p:cNvSpPr txBox="1"/>
          <p:nvPr/>
        </p:nvSpPr>
        <p:spPr>
          <a:xfrm>
            <a:off x="1246909" y="841663"/>
            <a:ext cx="77620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accent6"/>
                </a:solidFill>
                <a:latin typeface="Arial"/>
                <a:cs typeface="Arial"/>
              </a:rPr>
              <a:t>Identify patients at risk </a:t>
            </a:r>
            <a:endParaRPr lang="en-US" dirty="0">
              <a:solidFill>
                <a:schemeClr val="accent6"/>
              </a:solidFill>
            </a:endParaRPr>
          </a:p>
        </p:txBody>
      </p:sp>
    </p:spTree>
    <p:extLst>
      <p:ext uri="{BB962C8B-B14F-4D97-AF65-F5344CB8AC3E}">
        <p14:creationId xmlns:p14="http://schemas.microsoft.com/office/powerpoint/2010/main" val="408523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2745-4558-BE12-4A45-4595A116D602}"/>
              </a:ext>
            </a:extLst>
          </p:cNvPr>
          <p:cNvSpPr>
            <a:spLocks noGrp="1"/>
          </p:cNvSpPr>
          <p:nvPr>
            <p:ph type="title"/>
          </p:nvPr>
        </p:nvSpPr>
        <p:spPr>
          <a:xfrm>
            <a:off x="457200" y="-4873"/>
            <a:ext cx="8229600" cy="534066"/>
          </a:xfrm>
          <a:solidFill>
            <a:schemeClr val="bg1"/>
          </a:solidFill>
          <a:ln>
            <a:noFill/>
          </a:ln>
        </p:spPr>
        <p:txBody>
          <a:bodyPr/>
          <a:lstStyle/>
          <a:p>
            <a:r>
              <a:rPr lang="en-US" sz="2800">
                <a:solidFill>
                  <a:srgbClr val="FF0000"/>
                </a:solidFill>
                <a:latin typeface="Garamond"/>
                <a:cs typeface="Arial"/>
              </a:rPr>
              <a:t>WHO osteoporosis definition</a:t>
            </a:r>
            <a:r>
              <a:rPr lang="en-US" sz="2000">
                <a:solidFill>
                  <a:srgbClr val="000000"/>
                </a:solidFill>
                <a:latin typeface="Garamond"/>
                <a:cs typeface="Arial"/>
              </a:rPr>
              <a:t> </a:t>
            </a:r>
            <a:endParaRPr lang="en-US">
              <a:cs typeface="Arial"/>
            </a:endParaRPr>
          </a:p>
        </p:txBody>
      </p:sp>
      <p:sp>
        <p:nvSpPr>
          <p:cNvPr id="3" name="Content Placeholder 2">
            <a:extLst>
              <a:ext uri="{FF2B5EF4-FFF2-40B4-BE49-F238E27FC236}">
                <a16:creationId xmlns:a16="http://schemas.microsoft.com/office/drawing/2014/main" id="{C355CEF0-45C3-DB86-EFA0-25C402913E2A}"/>
              </a:ext>
            </a:extLst>
          </p:cNvPr>
          <p:cNvSpPr>
            <a:spLocks noGrp="1"/>
          </p:cNvSpPr>
          <p:nvPr>
            <p:ph idx="1"/>
          </p:nvPr>
        </p:nvSpPr>
        <p:spPr>
          <a:xfrm>
            <a:off x="333510" y="3603211"/>
            <a:ext cx="8469181" cy="4525963"/>
          </a:xfrm>
        </p:spPr>
        <p:txBody>
          <a:bodyPr/>
          <a:lstStyle/>
          <a:p>
            <a:pPr marL="0" indent="0">
              <a:buNone/>
            </a:pPr>
            <a:r>
              <a:rPr lang="en-US" sz="2000">
                <a:latin typeface="Garamond"/>
                <a:ea typeface="Noto Sans"/>
                <a:cs typeface="Noto Sans"/>
              </a:rPr>
              <a:t>T-score &gt;  -1SD of the young adult mean=  normal BMD .</a:t>
            </a:r>
            <a:endParaRPr lang="en-US" sz="2000">
              <a:latin typeface="Garamond"/>
              <a:ea typeface="Calibri"/>
              <a:cs typeface="Calibri"/>
            </a:endParaRPr>
          </a:p>
          <a:p>
            <a:pPr marL="0" indent="0">
              <a:buNone/>
            </a:pPr>
            <a:r>
              <a:rPr lang="en-US" sz="2000">
                <a:latin typeface="Garamond"/>
                <a:ea typeface="Noto Sans"/>
                <a:cs typeface="Noto Sans"/>
              </a:rPr>
              <a:t>T-score between 1 to -2.5 SD below the young adult = osteopenia .</a:t>
            </a:r>
            <a:endParaRPr lang="en-US" sz="2000">
              <a:latin typeface="Garamond"/>
              <a:ea typeface="Calibri"/>
              <a:cs typeface="Calibri"/>
            </a:endParaRPr>
          </a:p>
          <a:p>
            <a:pPr marL="0" indent="0">
              <a:buNone/>
            </a:pPr>
            <a:r>
              <a:rPr lang="en-US" sz="2000">
                <a:latin typeface="Garamond"/>
                <a:ea typeface="Noto Sans"/>
                <a:cs typeface="Noto Sans"/>
              </a:rPr>
              <a:t>T-score &lt;  2.5 SD young adult mean = osteoporosis.</a:t>
            </a:r>
            <a:endParaRPr lang="en-US" sz="2000">
              <a:latin typeface="Garamond"/>
              <a:ea typeface="Calibri"/>
              <a:cs typeface="Calibri"/>
            </a:endParaRPr>
          </a:p>
          <a:p>
            <a:pPr>
              <a:buNone/>
            </a:pPr>
            <a:r>
              <a:rPr lang="en-US" sz="2000">
                <a:latin typeface="Garamond"/>
                <a:ea typeface="Noto Sans"/>
                <a:cs typeface="Noto Sans"/>
              </a:rPr>
              <a:t>Severe (established) osteoporosis= &lt;-2.5 + one or more past fractures due to osteoporosis.</a:t>
            </a:r>
          </a:p>
          <a:p>
            <a:pPr marL="0" indent="0">
              <a:buNone/>
            </a:pPr>
            <a:r>
              <a:rPr lang="en-US" sz="2000">
                <a:latin typeface="Garamond"/>
                <a:ea typeface="Noto Sans"/>
                <a:cs typeface="Noto Sans"/>
              </a:rPr>
              <a:t>The risk for fracture doubles with every SD below normal.</a:t>
            </a:r>
            <a:endParaRPr lang="en-US" sz="2000">
              <a:latin typeface="Garamond"/>
              <a:ea typeface="Calibri"/>
              <a:cs typeface="Calibri"/>
            </a:endParaRPr>
          </a:p>
          <a:p>
            <a:pPr marL="0" indent="0">
              <a:buNone/>
            </a:pPr>
            <a:r>
              <a:rPr lang="en-US" sz="2000">
                <a:latin typeface="Garamond"/>
                <a:ea typeface="Noto Sans"/>
                <a:cs typeface="Noto Sans"/>
              </a:rPr>
              <a:t>Severe (established) osteoporosis= &lt;-2.5 + one or more past fractures due to osteoporosis.</a:t>
            </a:r>
            <a:endParaRPr lang="en-US" sz="2000">
              <a:latin typeface="Garamond"/>
              <a:ea typeface="Calibri"/>
              <a:cs typeface="Calibri"/>
            </a:endParaRPr>
          </a:p>
          <a:p>
            <a:pPr marL="0" indent="0">
              <a:buNone/>
            </a:pPr>
            <a:r>
              <a:rPr lang="en-US" sz="2000">
                <a:latin typeface="Garamond"/>
                <a:ea typeface="Noto Sans"/>
                <a:cs typeface="Noto Sans"/>
              </a:rPr>
              <a:t>Z-score :  BMD is compared to an age-matched norm.</a:t>
            </a:r>
          </a:p>
        </p:txBody>
      </p:sp>
      <p:pic>
        <p:nvPicPr>
          <p:cNvPr id="4" name="Picture 3">
            <a:extLst>
              <a:ext uri="{FF2B5EF4-FFF2-40B4-BE49-F238E27FC236}">
                <a16:creationId xmlns:a16="http://schemas.microsoft.com/office/drawing/2014/main" id="{65102E09-8CAA-19E5-4A28-D827AD8648FE}"/>
              </a:ext>
            </a:extLst>
          </p:cNvPr>
          <p:cNvPicPr>
            <a:picLocks noChangeAspect="1"/>
          </p:cNvPicPr>
          <p:nvPr/>
        </p:nvPicPr>
        <p:blipFill>
          <a:blip r:embed="rId2"/>
          <a:stretch>
            <a:fillRect/>
          </a:stretch>
        </p:blipFill>
        <p:spPr>
          <a:xfrm>
            <a:off x="1647262" y="415418"/>
            <a:ext cx="6109020" cy="3102281"/>
          </a:xfrm>
          <a:prstGeom prst="rect">
            <a:avLst/>
          </a:prstGeom>
        </p:spPr>
      </p:pic>
    </p:spTree>
    <p:extLst>
      <p:ext uri="{BB962C8B-B14F-4D97-AF65-F5344CB8AC3E}">
        <p14:creationId xmlns:p14="http://schemas.microsoft.com/office/powerpoint/2010/main" val="71847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A4F12-0468-0A88-D5B9-3E4B496E95BE}"/>
              </a:ext>
            </a:extLst>
          </p:cNvPr>
          <p:cNvSpPr>
            <a:spLocks noGrp="1"/>
          </p:cNvSpPr>
          <p:nvPr>
            <p:ph type="title"/>
          </p:nvPr>
        </p:nvSpPr>
        <p:spPr/>
        <p:txBody>
          <a:bodyPr/>
          <a:lstStyle/>
          <a:p>
            <a:r>
              <a:rPr lang="fr-FR" err="1">
                <a:latin typeface="Arial"/>
                <a:cs typeface="Arial"/>
              </a:rPr>
              <a:t>Who</a:t>
            </a:r>
            <a:r>
              <a:rPr lang="fr-FR">
                <a:latin typeface="Arial"/>
                <a:cs typeface="Arial"/>
              </a:rPr>
              <a:t> </a:t>
            </a:r>
            <a:r>
              <a:rPr lang="fr-FR" err="1">
                <a:latin typeface="Arial"/>
                <a:cs typeface="Arial"/>
              </a:rPr>
              <a:t>should</a:t>
            </a:r>
            <a:r>
              <a:rPr lang="fr-FR">
                <a:latin typeface="Arial"/>
                <a:cs typeface="Arial"/>
              </a:rPr>
              <a:t> </a:t>
            </a:r>
            <a:r>
              <a:rPr lang="fr-FR" err="1">
                <a:latin typeface="Arial"/>
                <a:cs typeface="Arial"/>
              </a:rPr>
              <a:t>be</a:t>
            </a:r>
            <a:r>
              <a:rPr lang="fr-FR">
                <a:latin typeface="Arial"/>
                <a:cs typeface="Arial"/>
              </a:rPr>
              <a:t> </a:t>
            </a:r>
            <a:r>
              <a:rPr lang="fr-FR" err="1">
                <a:latin typeface="Arial"/>
                <a:cs typeface="Arial"/>
              </a:rPr>
              <a:t>screened</a:t>
            </a:r>
            <a:r>
              <a:rPr lang="fr-FR">
                <a:latin typeface="Arial"/>
                <a:cs typeface="Arial"/>
              </a:rPr>
              <a:t> ? </a:t>
            </a:r>
            <a:endParaRPr lang="fr-FR"/>
          </a:p>
        </p:txBody>
      </p:sp>
      <p:sp>
        <p:nvSpPr>
          <p:cNvPr id="3" name="Espace réservé du contenu 2">
            <a:extLst>
              <a:ext uri="{FF2B5EF4-FFF2-40B4-BE49-F238E27FC236}">
                <a16:creationId xmlns:a16="http://schemas.microsoft.com/office/drawing/2014/main" id="{3A510716-623A-A455-22F6-791E257EA73D}"/>
              </a:ext>
            </a:extLst>
          </p:cNvPr>
          <p:cNvSpPr>
            <a:spLocks noGrp="1"/>
          </p:cNvSpPr>
          <p:nvPr>
            <p:ph idx="1"/>
          </p:nvPr>
        </p:nvSpPr>
        <p:spPr/>
        <p:txBody>
          <a:bodyPr vert="horz" lIns="91440" tIns="45720" rIns="91440" bIns="45720" rtlCol="0" anchor="t">
            <a:normAutofit/>
          </a:bodyPr>
          <a:lstStyle/>
          <a:p>
            <a:r>
              <a:rPr lang="fr-FR" b="1" dirty="0">
                <a:ea typeface="+mn-lt"/>
                <a:cs typeface="+mn-lt"/>
              </a:rPr>
              <a:t>BMD: </a:t>
            </a:r>
            <a:r>
              <a:rPr lang="fr-FR" b="1" dirty="0" err="1">
                <a:ea typeface="+mn-lt"/>
                <a:cs typeface="+mn-lt"/>
              </a:rPr>
              <a:t>Women</a:t>
            </a:r>
            <a:r>
              <a:rPr lang="fr-FR" b="1" dirty="0">
                <a:ea typeface="+mn-lt"/>
                <a:cs typeface="+mn-lt"/>
              </a:rPr>
              <a:t> ≥65 </a:t>
            </a:r>
            <a:r>
              <a:rPr lang="fr-FR" b="1" dirty="0" err="1">
                <a:ea typeface="+mn-lt"/>
                <a:cs typeface="+mn-lt"/>
              </a:rPr>
              <a:t>years</a:t>
            </a:r>
            <a:r>
              <a:rPr lang="fr-FR" dirty="0">
                <a:ea typeface="+mn-lt"/>
                <a:cs typeface="+mn-lt"/>
              </a:rPr>
              <a:t> – </a:t>
            </a:r>
            <a:r>
              <a:rPr lang="fr-FR" dirty="0" err="1">
                <a:ea typeface="+mn-lt"/>
                <a:cs typeface="+mn-lt"/>
              </a:rPr>
              <a:t>We</a:t>
            </a:r>
            <a:r>
              <a:rPr lang="fr-FR" dirty="0">
                <a:ea typeface="+mn-lt"/>
                <a:cs typeface="+mn-lt"/>
              </a:rPr>
              <a:t> </a:t>
            </a:r>
            <a:r>
              <a:rPr lang="fr-FR" dirty="0" err="1">
                <a:ea typeface="+mn-lt"/>
                <a:cs typeface="+mn-lt"/>
              </a:rPr>
              <a:t>suggest</a:t>
            </a:r>
            <a:r>
              <a:rPr lang="fr-FR" dirty="0">
                <a:ea typeface="+mn-lt"/>
                <a:cs typeface="+mn-lt"/>
              </a:rPr>
              <a:t> BMD </a:t>
            </a:r>
            <a:r>
              <a:rPr lang="fr-FR" dirty="0" err="1">
                <a:ea typeface="+mn-lt"/>
                <a:cs typeface="+mn-lt"/>
              </a:rPr>
              <a:t>assessment</a:t>
            </a:r>
            <a:r>
              <a:rPr lang="fr-FR" dirty="0">
                <a:ea typeface="+mn-lt"/>
                <a:cs typeface="+mn-lt"/>
              </a:rPr>
              <a:t> in all </a:t>
            </a:r>
            <a:r>
              <a:rPr lang="fr-FR" dirty="0" err="1">
                <a:ea typeface="+mn-lt"/>
                <a:cs typeface="+mn-lt"/>
              </a:rPr>
              <a:t>women</a:t>
            </a:r>
            <a:r>
              <a:rPr lang="fr-FR" dirty="0">
                <a:ea typeface="+mn-lt"/>
                <a:cs typeface="+mn-lt"/>
              </a:rPr>
              <a:t> 65 </a:t>
            </a:r>
            <a:r>
              <a:rPr lang="fr-FR" dirty="0" err="1">
                <a:ea typeface="+mn-lt"/>
                <a:cs typeface="+mn-lt"/>
              </a:rPr>
              <a:t>years</a:t>
            </a:r>
            <a:r>
              <a:rPr lang="fr-FR" dirty="0">
                <a:ea typeface="+mn-lt"/>
                <a:cs typeface="+mn-lt"/>
              </a:rPr>
              <a:t> of </a:t>
            </a:r>
            <a:r>
              <a:rPr lang="fr-FR" dirty="0" err="1">
                <a:ea typeface="+mn-lt"/>
                <a:cs typeface="+mn-lt"/>
              </a:rPr>
              <a:t>age</a:t>
            </a:r>
            <a:r>
              <a:rPr lang="fr-FR" dirty="0">
                <a:ea typeface="+mn-lt"/>
                <a:cs typeface="+mn-lt"/>
              </a:rPr>
              <a:t> and </a:t>
            </a:r>
            <a:r>
              <a:rPr lang="fr-FR" dirty="0" err="1">
                <a:ea typeface="+mn-lt"/>
                <a:cs typeface="+mn-lt"/>
              </a:rPr>
              <a:t>older</a:t>
            </a:r>
            <a:r>
              <a:rPr lang="fr-FR" dirty="0">
                <a:ea typeface="+mn-lt"/>
                <a:cs typeface="+mn-lt"/>
              </a:rPr>
              <a:t> (</a:t>
            </a:r>
            <a:r>
              <a:rPr lang="fr-FR" b="1" dirty="0">
                <a:ea typeface="+mn-lt"/>
                <a:cs typeface="+mn-lt"/>
                <a:hlinkClick r:id="rId2"/>
              </a:rPr>
              <a:t>Grade 2B</a:t>
            </a:r>
            <a:r>
              <a:rPr lang="fr-FR" dirty="0">
                <a:ea typeface="+mn-lt"/>
                <a:cs typeface="+mn-lt"/>
              </a:rPr>
              <a:t>). </a:t>
            </a:r>
          </a:p>
          <a:p>
            <a:r>
              <a:rPr lang="fr-FR" b="1" dirty="0">
                <a:ea typeface="+mn-lt"/>
                <a:cs typeface="+mn-lt"/>
              </a:rPr>
              <a:t>BMD: </a:t>
            </a:r>
            <a:r>
              <a:rPr lang="fr-FR" b="1" dirty="0" err="1">
                <a:ea typeface="+mn-lt"/>
                <a:cs typeface="+mn-lt"/>
              </a:rPr>
              <a:t>Women</a:t>
            </a:r>
            <a:r>
              <a:rPr lang="fr-FR" b="1" dirty="0">
                <a:ea typeface="+mn-lt"/>
                <a:cs typeface="+mn-lt"/>
              </a:rPr>
              <a:t> &lt;65 </a:t>
            </a:r>
            <a:r>
              <a:rPr lang="fr-FR" b="1" dirty="0" err="1">
                <a:ea typeface="+mn-lt"/>
                <a:cs typeface="+mn-lt"/>
              </a:rPr>
              <a:t>years</a:t>
            </a:r>
            <a:r>
              <a:rPr lang="fr-FR" dirty="0">
                <a:ea typeface="+mn-lt"/>
                <a:cs typeface="+mn-lt"/>
              </a:rPr>
              <a:t> – </a:t>
            </a:r>
            <a:r>
              <a:rPr lang="fr-FR" dirty="0" err="1">
                <a:ea typeface="+mn-lt"/>
                <a:cs typeface="+mn-lt"/>
              </a:rPr>
              <a:t>We</a:t>
            </a:r>
            <a:r>
              <a:rPr lang="fr-FR" dirty="0">
                <a:ea typeface="+mn-lt"/>
                <a:cs typeface="+mn-lt"/>
              </a:rPr>
              <a:t> </a:t>
            </a:r>
            <a:r>
              <a:rPr lang="fr-FR" dirty="0" err="1">
                <a:ea typeface="+mn-lt"/>
                <a:cs typeface="+mn-lt"/>
              </a:rPr>
              <a:t>suggest</a:t>
            </a:r>
            <a:r>
              <a:rPr lang="fr-FR" dirty="0">
                <a:ea typeface="+mn-lt"/>
                <a:cs typeface="+mn-lt"/>
              </a:rPr>
              <a:t> BMD </a:t>
            </a:r>
            <a:r>
              <a:rPr lang="fr-FR" dirty="0" err="1">
                <a:ea typeface="+mn-lt"/>
                <a:cs typeface="+mn-lt"/>
              </a:rPr>
              <a:t>assessment</a:t>
            </a:r>
            <a:r>
              <a:rPr lang="fr-FR" dirty="0">
                <a:ea typeface="+mn-lt"/>
                <a:cs typeface="+mn-lt"/>
              </a:rPr>
              <a:t> in </a:t>
            </a:r>
            <a:r>
              <a:rPr lang="fr-FR" dirty="0" err="1">
                <a:ea typeface="+mn-lt"/>
                <a:cs typeface="+mn-lt"/>
              </a:rPr>
              <a:t>postmenopausal</a:t>
            </a:r>
            <a:r>
              <a:rPr lang="fr-FR" dirty="0">
                <a:ea typeface="+mn-lt"/>
                <a:cs typeface="+mn-lt"/>
              </a:rPr>
              <a:t> </a:t>
            </a:r>
            <a:r>
              <a:rPr lang="fr-FR" dirty="0" err="1">
                <a:ea typeface="+mn-lt"/>
                <a:cs typeface="+mn-lt"/>
              </a:rPr>
              <a:t>women</a:t>
            </a:r>
            <a:r>
              <a:rPr lang="fr-FR" dirty="0">
                <a:ea typeface="+mn-lt"/>
                <a:cs typeface="+mn-lt"/>
              </a:rPr>
              <a:t> </a:t>
            </a:r>
            <a:r>
              <a:rPr lang="fr-FR" dirty="0" err="1">
                <a:ea typeface="+mn-lt"/>
                <a:cs typeface="+mn-lt"/>
              </a:rPr>
              <a:t>less</a:t>
            </a:r>
            <a:r>
              <a:rPr lang="fr-FR" dirty="0">
                <a:ea typeface="+mn-lt"/>
                <a:cs typeface="+mn-lt"/>
              </a:rPr>
              <a:t> </a:t>
            </a:r>
            <a:r>
              <a:rPr lang="fr-FR" dirty="0" err="1">
                <a:ea typeface="+mn-lt"/>
                <a:cs typeface="+mn-lt"/>
              </a:rPr>
              <a:t>than</a:t>
            </a:r>
            <a:r>
              <a:rPr lang="fr-FR" dirty="0">
                <a:ea typeface="+mn-lt"/>
                <a:cs typeface="+mn-lt"/>
              </a:rPr>
              <a:t> 65 </a:t>
            </a:r>
            <a:r>
              <a:rPr lang="fr-FR" dirty="0" err="1">
                <a:ea typeface="+mn-lt"/>
                <a:cs typeface="+mn-lt"/>
              </a:rPr>
              <a:t>years</a:t>
            </a:r>
            <a:r>
              <a:rPr lang="fr-FR" dirty="0">
                <a:ea typeface="+mn-lt"/>
                <a:cs typeface="+mn-lt"/>
              </a:rPr>
              <a:t> if one or more </a:t>
            </a:r>
            <a:r>
              <a:rPr lang="fr-FR" dirty="0" err="1">
                <a:ea typeface="+mn-lt"/>
                <a:cs typeface="+mn-lt"/>
              </a:rPr>
              <a:t>risk</a:t>
            </a:r>
            <a:r>
              <a:rPr lang="fr-FR" dirty="0">
                <a:ea typeface="+mn-lt"/>
                <a:cs typeface="+mn-lt"/>
              </a:rPr>
              <a:t> </a:t>
            </a:r>
            <a:r>
              <a:rPr lang="fr-FR" dirty="0" err="1">
                <a:ea typeface="+mn-lt"/>
                <a:cs typeface="+mn-lt"/>
              </a:rPr>
              <a:t>factors</a:t>
            </a:r>
            <a:r>
              <a:rPr lang="fr-FR" dirty="0">
                <a:ea typeface="+mn-lt"/>
                <a:cs typeface="+mn-lt"/>
              </a:rPr>
              <a:t> are </a:t>
            </a:r>
            <a:r>
              <a:rPr lang="fr-FR" dirty="0" err="1">
                <a:ea typeface="+mn-lt"/>
                <a:cs typeface="+mn-lt"/>
              </a:rPr>
              <a:t>present</a:t>
            </a:r>
            <a:r>
              <a:rPr lang="fr-FR" dirty="0">
                <a:ea typeface="+mn-lt"/>
                <a:cs typeface="+mn-lt"/>
              </a:rPr>
              <a:t> (</a:t>
            </a:r>
            <a:r>
              <a:rPr lang="fr-FR" dirty="0">
                <a:ea typeface="+mn-lt"/>
                <a:cs typeface="+mn-lt"/>
                <a:hlinkClick r:id="rId3"/>
              </a:rPr>
              <a:t>table 2</a:t>
            </a:r>
            <a:r>
              <a:rPr lang="fr-FR" dirty="0">
                <a:ea typeface="+mn-lt"/>
                <a:cs typeface="+mn-lt"/>
              </a:rPr>
              <a:t>) (</a:t>
            </a:r>
            <a:r>
              <a:rPr lang="fr-FR" b="1" dirty="0">
                <a:ea typeface="+mn-lt"/>
                <a:cs typeface="+mn-lt"/>
                <a:hlinkClick r:id="rId2"/>
              </a:rPr>
              <a:t>Grade 2B</a:t>
            </a:r>
            <a:r>
              <a:rPr lang="fr-FR" dirty="0">
                <a:ea typeface="+mn-lt"/>
                <a:cs typeface="+mn-lt"/>
              </a:rPr>
              <a:t>). </a:t>
            </a:r>
          </a:p>
          <a:p>
            <a:endParaRPr lang="fr-FR" dirty="0">
              <a:cs typeface="Calibri"/>
            </a:endParaRPr>
          </a:p>
          <a:p>
            <a:pPr marL="0" indent="0">
              <a:buNone/>
            </a:pPr>
            <a:r>
              <a:rPr lang="fr-FR" sz="1200" dirty="0">
                <a:cs typeface="Calibri"/>
              </a:rPr>
              <a:t>UPTODATE 2022 </a:t>
            </a:r>
            <a:r>
              <a:rPr lang="fr-FR" sz="1200" b="1" dirty="0" err="1">
                <a:ea typeface="+mn-lt"/>
                <a:cs typeface="+mn-lt"/>
              </a:rPr>
              <a:t>Author</a:t>
            </a:r>
            <a:r>
              <a:rPr lang="fr-FR" sz="1200" b="1" dirty="0">
                <a:ea typeface="+mn-lt"/>
                <a:cs typeface="+mn-lt"/>
              </a:rPr>
              <a:t>: </a:t>
            </a:r>
            <a:r>
              <a:rPr lang="fr-FR" sz="1200" dirty="0">
                <a:ea typeface="+mn-lt"/>
                <a:cs typeface="+mn-lt"/>
              </a:rPr>
              <a:t>EW Yu, </a:t>
            </a:r>
            <a:r>
              <a:rPr lang="fr-FR" sz="1200" dirty="0" err="1">
                <a:ea typeface="+mn-lt"/>
                <a:cs typeface="+mn-lt"/>
              </a:rPr>
              <a:t>Eds</a:t>
            </a:r>
            <a:r>
              <a:rPr lang="fr-FR" sz="1200" dirty="0">
                <a:ea typeface="+mn-lt"/>
                <a:cs typeface="+mn-lt"/>
              </a:rPr>
              <a:t> CJ </a:t>
            </a:r>
            <a:r>
              <a:rPr lang="fr-FR" sz="1200" dirty="0" err="1">
                <a:ea typeface="+mn-lt"/>
                <a:cs typeface="+mn-lt"/>
              </a:rPr>
              <a:t>Rosen</a:t>
            </a:r>
            <a:r>
              <a:rPr lang="fr-FR" sz="1200" dirty="0">
                <a:ea typeface="+mn-lt"/>
                <a:cs typeface="+mn-lt"/>
              </a:rPr>
              <a:t>, KE </a:t>
            </a:r>
            <a:r>
              <a:rPr lang="fr-FR" sz="1200" dirty="0" err="1">
                <a:ea typeface="+mn-lt"/>
                <a:cs typeface="+mn-lt"/>
              </a:rPr>
              <a:t>Schmader</a:t>
            </a:r>
            <a:r>
              <a:rPr lang="fr-FR" sz="1200" dirty="0">
                <a:ea typeface="+mn-lt"/>
                <a:cs typeface="+mn-lt"/>
              </a:rPr>
              <a:t>, K </a:t>
            </a:r>
            <a:r>
              <a:rPr lang="fr-FR" sz="1200" dirty="0" err="1">
                <a:ea typeface="+mn-lt"/>
                <a:cs typeface="+mn-lt"/>
              </a:rPr>
              <a:t>Rubinow</a:t>
            </a:r>
            <a:r>
              <a:rPr lang="fr-FR" sz="1200" dirty="0">
                <a:ea typeface="+mn-lt"/>
                <a:cs typeface="+mn-lt"/>
              </a:rPr>
              <a:t>,</a:t>
            </a:r>
            <a:endParaRPr lang="fr-FR" sz="1200" dirty="0">
              <a:cs typeface="Calibri"/>
            </a:endParaRPr>
          </a:p>
          <a:p>
            <a:endParaRPr lang="fr-FR" dirty="0">
              <a:cs typeface="Calibri"/>
            </a:endParaRPr>
          </a:p>
        </p:txBody>
      </p:sp>
    </p:spTree>
    <p:extLst>
      <p:ext uri="{BB962C8B-B14F-4D97-AF65-F5344CB8AC3E}">
        <p14:creationId xmlns:p14="http://schemas.microsoft.com/office/powerpoint/2010/main" val="305435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5170F-F9D4-15AA-6958-0D876F2A481B}"/>
            </a:ext>
          </a:extLst>
        </p:cNvPr>
        <p:cNvGrpSpPr/>
        <p:nvPr/>
      </p:nvGrpSpPr>
      <p:grpSpPr>
        <a:xfrm>
          <a:off x="0" y="0"/>
          <a:ext cx="0" cy="0"/>
          <a:chOff x="0" y="0"/>
          <a:chExt cx="0" cy="0"/>
        </a:xfrm>
      </p:grpSpPr>
      <p:sp>
        <p:nvSpPr>
          <p:cNvPr id="1046530" name="Rectangle 2">
            <a:extLst>
              <a:ext uri="{FF2B5EF4-FFF2-40B4-BE49-F238E27FC236}">
                <a16:creationId xmlns:a16="http://schemas.microsoft.com/office/drawing/2014/main" id="{E758BFF3-B581-F6F3-0D80-05BBBEC4D6AE}"/>
              </a:ext>
            </a:extLst>
          </p:cNvPr>
          <p:cNvSpPr>
            <a:spLocks noGrp="1" noChangeArrowheads="1"/>
          </p:cNvSpPr>
          <p:nvPr>
            <p:ph type="title"/>
          </p:nvPr>
        </p:nvSpPr>
        <p:spPr/>
        <p:txBody>
          <a:bodyPr>
            <a:normAutofit/>
          </a:bodyPr>
          <a:lstStyle/>
          <a:p>
            <a:pPr defTabSz="671513"/>
            <a:r>
              <a:rPr lang="en-US" sz="3200" b="1"/>
              <a:t>Osteoporotic fracture and BMD</a:t>
            </a:r>
            <a:br>
              <a:rPr lang="en-US" sz="3200" b="1"/>
            </a:br>
            <a:endParaRPr lang="en-GB" sz="3000"/>
          </a:p>
        </p:txBody>
      </p:sp>
      <p:sp>
        <p:nvSpPr>
          <p:cNvPr id="1046531" name="Rectangle 3">
            <a:extLst>
              <a:ext uri="{FF2B5EF4-FFF2-40B4-BE49-F238E27FC236}">
                <a16:creationId xmlns:a16="http://schemas.microsoft.com/office/drawing/2014/main" id="{51704525-1B52-CF36-91A7-E33F88DDB874}"/>
              </a:ext>
            </a:extLst>
          </p:cNvPr>
          <p:cNvSpPr>
            <a:spLocks noGrp="1" noChangeArrowheads="1"/>
          </p:cNvSpPr>
          <p:nvPr>
            <p:ph idx="1"/>
          </p:nvPr>
        </p:nvSpPr>
        <p:spPr>
          <a:noFill/>
          <a:ln/>
        </p:spPr>
        <p:txBody>
          <a:bodyPr vert="horz" lIns="67227" tIns="33614" rIns="67227" bIns="33614" rtlCol="0">
            <a:normAutofit/>
          </a:bodyPr>
          <a:lstStyle/>
          <a:p>
            <a:pPr defTabSz="654844">
              <a:lnSpc>
                <a:spcPct val="80000"/>
              </a:lnSpc>
            </a:pPr>
            <a:endParaRPr lang="en-US" sz="2700" b="1"/>
          </a:p>
        </p:txBody>
      </p:sp>
      <p:sp>
        <p:nvSpPr>
          <p:cNvPr id="1046532" name="Rectangle 4">
            <a:extLst>
              <a:ext uri="{FF2B5EF4-FFF2-40B4-BE49-F238E27FC236}">
                <a16:creationId xmlns:a16="http://schemas.microsoft.com/office/drawing/2014/main" id="{5D86458F-B6C8-F517-21CD-EB133B4D7DDB}"/>
              </a:ext>
            </a:extLst>
          </p:cNvPr>
          <p:cNvSpPr>
            <a:spLocks noChangeArrowheads="1"/>
          </p:cNvSpPr>
          <p:nvPr/>
        </p:nvSpPr>
        <p:spPr bwMode="auto">
          <a:xfrm>
            <a:off x="1639888" y="4894660"/>
            <a:ext cx="292100" cy="195263"/>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33" name="Rectangle 5">
            <a:extLst>
              <a:ext uri="{FF2B5EF4-FFF2-40B4-BE49-F238E27FC236}">
                <a16:creationId xmlns:a16="http://schemas.microsoft.com/office/drawing/2014/main" id="{3E69161A-7266-16B3-C8CF-FDDB057A8FBF}"/>
              </a:ext>
            </a:extLst>
          </p:cNvPr>
          <p:cNvSpPr>
            <a:spLocks noChangeArrowheads="1"/>
          </p:cNvSpPr>
          <p:nvPr/>
        </p:nvSpPr>
        <p:spPr bwMode="auto">
          <a:xfrm>
            <a:off x="2173288" y="4885135"/>
            <a:ext cx="292100" cy="204788"/>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34" name="Rectangle 6">
            <a:extLst>
              <a:ext uri="{FF2B5EF4-FFF2-40B4-BE49-F238E27FC236}">
                <a16:creationId xmlns:a16="http://schemas.microsoft.com/office/drawing/2014/main" id="{7DA6A873-23E7-1180-F7C4-B7D04F885B38}"/>
              </a:ext>
            </a:extLst>
          </p:cNvPr>
          <p:cNvSpPr>
            <a:spLocks noChangeArrowheads="1"/>
          </p:cNvSpPr>
          <p:nvPr/>
        </p:nvSpPr>
        <p:spPr bwMode="auto">
          <a:xfrm>
            <a:off x="2693989" y="4808935"/>
            <a:ext cx="292100" cy="280988"/>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35" name="Rectangle 7">
            <a:extLst>
              <a:ext uri="{FF2B5EF4-FFF2-40B4-BE49-F238E27FC236}">
                <a16:creationId xmlns:a16="http://schemas.microsoft.com/office/drawing/2014/main" id="{7606B26A-8F99-355F-FC41-E924C20D35E0}"/>
              </a:ext>
            </a:extLst>
          </p:cNvPr>
          <p:cNvSpPr>
            <a:spLocks noChangeArrowheads="1"/>
          </p:cNvSpPr>
          <p:nvPr/>
        </p:nvSpPr>
        <p:spPr bwMode="auto">
          <a:xfrm>
            <a:off x="3227389" y="4747022"/>
            <a:ext cx="292100" cy="342900"/>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36" name="Rectangle 8">
            <a:extLst>
              <a:ext uri="{FF2B5EF4-FFF2-40B4-BE49-F238E27FC236}">
                <a16:creationId xmlns:a16="http://schemas.microsoft.com/office/drawing/2014/main" id="{38B8BC26-FDF7-6365-E487-65A67B463EC5}"/>
              </a:ext>
            </a:extLst>
          </p:cNvPr>
          <p:cNvSpPr>
            <a:spLocks noChangeArrowheads="1"/>
          </p:cNvSpPr>
          <p:nvPr/>
        </p:nvSpPr>
        <p:spPr bwMode="auto">
          <a:xfrm>
            <a:off x="3754438" y="4680347"/>
            <a:ext cx="292100" cy="409575"/>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37" name="Rectangle 9">
            <a:extLst>
              <a:ext uri="{FF2B5EF4-FFF2-40B4-BE49-F238E27FC236}">
                <a16:creationId xmlns:a16="http://schemas.microsoft.com/office/drawing/2014/main" id="{64237ED0-7813-6DA9-7CC3-19856D704E83}"/>
              </a:ext>
            </a:extLst>
          </p:cNvPr>
          <p:cNvSpPr>
            <a:spLocks noChangeArrowheads="1"/>
          </p:cNvSpPr>
          <p:nvPr/>
        </p:nvSpPr>
        <p:spPr bwMode="auto">
          <a:xfrm>
            <a:off x="4268788" y="4518422"/>
            <a:ext cx="292100" cy="571500"/>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38" name="Rectangle 10">
            <a:extLst>
              <a:ext uri="{FF2B5EF4-FFF2-40B4-BE49-F238E27FC236}">
                <a16:creationId xmlns:a16="http://schemas.microsoft.com/office/drawing/2014/main" id="{79B16039-33A9-09F5-65DB-75EC6A2DC191}"/>
              </a:ext>
            </a:extLst>
          </p:cNvPr>
          <p:cNvSpPr>
            <a:spLocks noChangeArrowheads="1"/>
          </p:cNvSpPr>
          <p:nvPr/>
        </p:nvSpPr>
        <p:spPr bwMode="auto">
          <a:xfrm>
            <a:off x="4795839" y="4308872"/>
            <a:ext cx="292100" cy="781050"/>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39" name="Rectangle 11">
            <a:extLst>
              <a:ext uri="{FF2B5EF4-FFF2-40B4-BE49-F238E27FC236}">
                <a16:creationId xmlns:a16="http://schemas.microsoft.com/office/drawing/2014/main" id="{07FDD128-6D79-8400-C4B8-0DC7BA258608}"/>
              </a:ext>
            </a:extLst>
          </p:cNvPr>
          <p:cNvSpPr>
            <a:spLocks noChangeArrowheads="1"/>
          </p:cNvSpPr>
          <p:nvPr/>
        </p:nvSpPr>
        <p:spPr bwMode="auto">
          <a:xfrm>
            <a:off x="5341939" y="4023122"/>
            <a:ext cx="292100" cy="1066800"/>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40" name="Rectangle 12">
            <a:extLst>
              <a:ext uri="{FF2B5EF4-FFF2-40B4-BE49-F238E27FC236}">
                <a16:creationId xmlns:a16="http://schemas.microsoft.com/office/drawing/2014/main" id="{C12C7BBD-352F-D89A-3296-341709C0AA9F}"/>
              </a:ext>
            </a:extLst>
          </p:cNvPr>
          <p:cNvSpPr>
            <a:spLocks noChangeArrowheads="1"/>
          </p:cNvSpPr>
          <p:nvPr/>
        </p:nvSpPr>
        <p:spPr bwMode="auto">
          <a:xfrm>
            <a:off x="5881689" y="3613547"/>
            <a:ext cx="292100" cy="1476375"/>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41" name="Rectangle 13">
            <a:extLst>
              <a:ext uri="{FF2B5EF4-FFF2-40B4-BE49-F238E27FC236}">
                <a16:creationId xmlns:a16="http://schemas.microsoft.com/office/drawing/2014/main" id="{49261D3D-8D88-216D-45D6-DAA124F6F674}"/>
              </a:ext>
            </a:extLst>
          </p:cNvPr>
          <p:cNvSpPr>
            <a:spLocks noChangeArrowheads="1"/>
          </p:cNvSpPr>
          <p:nvPr/>
        </p:nvSpPr>
        <p:spPr bwMode="auto">
          <a:xfrm>
            <a:off x="6389689" y="3227785"/>
            <a:ext cx="292100" cy="1862138"/>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42" name="Rectangle 14">
            <a:extLst>
              <a:ext uri="{FF2B5EF4-FFF2-40B4-BE49-F238E27FC236}">
                <a16:creationId xmlns:a16="http://schemas.microsoft.com/office/drawing/2014/main" id="{6414FBB7-3AFC-A3F5-D791-6AAE705E713C}"/>
              </a:ext>
            </a:extLst>
          </p:cNvPr>
          <p:cNvSpPr>
            <a:spLocks noChangeArrowheads="1"/>
          </p:cNvSpPr>
          <p:nvPr/>
        </p:nvSpPr>
        <p:spPr bwMode="auto">
          <a:xfrm>
            <a:off x="6929439" y="3103960"/>
            <a:ext cx="292100" cy="1985963"/>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43" name="Rectangle 15">
            <a:extLst>
              <a:ext uri="{FF2B5EF4-FFF2-40B4-BE49-F238E27FC236}">
                <a16:creationId xmlns:a16="http://schemas.microsoft.com/office/drawing/2014/main" id="{943E4060-4709-33A4-88C5-CAEE5FCCC53C}"/>
              </a:ext>
            </a:extLst>
          </p:cNvPr>
          <p:cNvSpPr>
            <a:spLocks noChangeArrowheads="1"/>
          </p:cNvSpPr>
          <p:nvPr/>
        </p:nvSpPr>
        <p:spPr bwMode="auto">
          <a:xfrm>
            <a:off x="1062039" y="2185987"/>
            <a:ext cx="4264025" cy="249491"/>
          </a:xfrm>
          <a:prstGeom prst="rect">
            <a:avLst/>
          </a:prstGeom>
          <a:noFill/>
          <a:ln w="9525">
            <a:noFill/>
            <a:miter lim="800000"/>
            <a:headEnd/>
            <a:tailEnd/>
          </a:ln>
          <a:effectLst/>
        </p:spPr>
        <p:txBody>
          <a:bodyPr lIns="61913" tIns="30956" rIns="61913" bIns="30956">
            <a:spAutoFit/>
          </a:bodyPr>
          <a:lstStyle/>
          <a:p>
            <a:pPr defTabSz="554831" eaLnBrk="0" hangingPunct="0">
              <a:lnSpc>
                <a:spcPct val="90000"/>
              </a:lnSpc>
            </a:pPr>
            <a:r>
              <a:rPr lang="en-US" sz="1350" b="1">
                <a:latin typeface="Arial" pitchFamily="34" charset="0"/>
              </a:rPr>
              <a:t>Fractures/1,000 person-years</a:t>
            </a:r>
          </a:p>
        </p:txBody>
      </p:sp>
      <p:sp>
        <p:nvSpPr>
          <p:cNvPr id="1046544" name="Rectangle 16">
            <a:extLst>
              <a:ext uri="{FF2B5EF4-FFF2-40B4-BE49-F238E27FC236}">
                <a16:creationId xmlns:a16="http://schemas.microsoft.com/office/drawing/2014/main" id="{0B1E219E-2B19-D96F-EDC3-05843733698A}"/>
              </a:ext>
            </a:extLst>
          </p:cNvPr>
          <p:cNvSpPr>
            <a:spLocks noChangeArrowheads="1"/>
          </p:cNvSpPr>
          <p:nvPr/>
        </p:nvSpPr>
        <p:spPr bwMode="auto">
          <a:xfrm>
            <a:off x="5564189" y="2196703"/>
            <a:ext cx="2478087" cy="249491"/>
          </a:xfrm>
          <a:prstGeom prst="rect">
            <a:avLst/>
          </a:prstGeom>
          <a:noFill/>
          <a:ln w="9525">
            <a:noFill/>
            <a:miter lim="800000"/>
            <a:headEnd/>
            <a:tailEnd/>
          </a:ln>
          <a:effectLst/>
        </p:spPr>
        <p:txBody>
          <a:bodyPr lIns="61913" tIns="30956" rIns="61913" bIns="30956">
            <a:spAutoFit/>
          </a:bodyPr>
          <a:lstStyle/>
          <a:p>
            <a:pPr algn="r" defTabSz="554831" eaLnBrk="0" hangingPunct="0">
              <a:lnSpc>
                <a:spcPct val="90000"/>
              </a:lnSpc>
            </a:pPr>
            <a:r>
              <a:rPr lang="en-US" sz="1350" b="1">
                <a:latin typeface="Arial" pitchFamily="34" charset="0"/>
              </a:rPr>
              <a:t>Number of fractures</a:t>
            </a:r>
          </a:p>
        </p:txBody>
      </p:sp>
      <p:sp>
        <p:nvSpPr>
          <p:cNvPr id="1046545" name="Rectangle 17">
            <a:extLst>
              <a:ext uri="{FF2B5EF4-FFF2-40B4-BE49-F238E27FC236}">
                <a16:creationId xmlns:a16="http://schemas.microsoft.com/office/drawing/2014/main" id="{1D4BAEAF-3CD2-848B-1C57-97B0E8B51ED3}"/>
              </a:ext>
            </a:extLst>
          </p:cNvPr>
          <p:cNvSpPr>
            <a:spLocks noChangeArrowheads="1"/>
          </p:cNvSpPr>
          <p:nvPr/>
        </p:nvSpPr>
        <p:spPr bwMode="auto">
          <a:xfrm rot="-21600000">
            <a:off x="1770063" y="5172286"/>
            <a:ext cx="51435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1.0</a:t>
            </a:r>
          </a:p>
        </p:txBody>
      </p:sp>
      <p:sp>
        <p:nvSpPr>
          <p:cNvPr id="1046546" name="Rectangle 18">
            <a:extLst>
              <a:ext uri="{FF2B5EF4-FFF2-40B4-BE49-F238E27FC236}">
                <a16:creationId xmlns:a16="http://schemas.microsoft.com/office/drawing/2014/main" id="{E05B0BB2-76F9-9D6B-D5DA-9B6350CCB291}"/>
              </a:ext>
            </a:extLst>
          </p:cNvPr>
          <p:cNvSpPr>
            <a:spLocks noChangeArrowheads="1"/>
          </p:cNvSpPr>
          <p:nvPr/>
        </p:nvSpPr>
        <p:spPr bwMode="auto">
          <a:xfrm rot="-21600000">
            <a:off x="2322513" y="5172286"/>
            <a:ext cx="51435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0.5</a:t>
            </a:r>
          </a:p>
        </p:txBody>
      </p:sp>
      <p:sp>
        <p:nvSpPr>
          <p:cNvPr id="1046547" name="Rectangle 19">
            <a:extLst>
              <a:ext uri="{FF2B5EF4-FFF2-40B4-BE49-F238E27FC236}">
                <a16:creationId xmlns:a16="http://schemas.microsoft.com/office/drawing/2014/main" id="{C7B768E8-756C-B962-C513-9F810DD646BF}"/>
              </a:ext>
            </a:extLst>
          </p:cNvPr>
          <p:cNvSpPr>
            <a:spLocks noChangeArrowheads="1"/>
          </p:cNvSpPr>
          <p:nvPr/>
        </p:nvSpPr>
        <p:spPr bwMode="auto">
          <a:xfrm rot="-21600000">
            <a:off x="2830513" y="5172286"/>
            <a:ext cx="51435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0.0</a:t>
            </a:r>
          </a:p>
        </p:txBody>
      </p:sp>
      <p:sp>
        <p:nvSpPr>
          <p:cNvPr id="1046548" name="Rectangle 20">
            <a:extLst>
              <a:ext uri="{FF2B5EF4-FFF2-40B4-BE49-F238E27FC236}">
                <a16:creationId xmlns:a16="http://schemas.microsoft.com/office/drawing/2014/main" id="{A04A94C6-DEBD-9071-7E20-33FA77E6AB5E}"/>
              </a:ext>
            </a:extLst>
          </p:cNvPr>
          <p:cNvSpPr>
            <a:spLocks noChangeArrowheads="1"/>
          </p:cNvSpPr>
          <p:nvPr/>
        </p:nvSpPr>
        <p:spPr bwMode="auto">
          <a:xfrm rot="-21600000">
            <a:off x="3367088" y="5172286"/>
            <a:ext cx="51435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-0.5</a:t>
            </a:r>
          </a:p>
        </p:txBody>
      </p:sp>
      <p:sp>
        <p:nvSpPr>
          <p:cNvPr id="1046549" name="Rectangle 21">
            <a:extLst>
              <a:ext uri="{FF2B5EF4-FFF2-40B4-BE49-F238E27FC236}">
                <a16:creationId xmlns:a16="http://schemas.microsoft.com/office/drawing/2014/main" id="{873505AA-841E-DEF9-2CDF-D565D5DCC25C}"/>
              </a:ext>
            </a:extLst>
          </p:cNvPr>
          <p:cNvSpPr>
            <a:spLocks noChangeArrowheads="1"/>
          </p:cNvSpPr>
          <p:nvPr/>
        </p:nvSpPr>
        <p:spPr bwMode="auto">
          <a:xfrm rot="-21600000">
            <a:off x="3860800"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-1.0</a:t>
            </a:r>
          </a:p>
        </p:txBody>
      </p:sp>
      <p:sp>
        <p:nvSpPr>
          <p:cNvPr id="1046550" name="Rectangle 22">
            <a:extLst>
              <a:ext uri="{FF2B5EF4-FFF2-40B4-BE49-F238E27FC236}">
                <a16:creationId xmlns:a16="http://schemas.microsoft.com/office/drawing/2014/main" id="{3AB0526C-FB8E-AD80-34AC-FC940D6A9E96}"/>
              </a:ext>
            </a:extLst>
          </p:cNvPr>
          <p:cNvSpPr>
            <a:spLocks noChangeArrowheads="1"/>
          </p:cNvSpPr>
          <p:nvPr/>
        </p:nvSpPr>
        <p:spPr bwMode="auto">
          <a:xfrm rot="-21600000">
            <a:off x="4370388"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-1.5</a:t>
            </a:r>
          </a:p>
        </p:txBody>
      </p:sp>
      <p:sp>
        <p:nvSpPr>
          <p:cNvPr id="1046551" name="Rectangle 23">
            <a:extLst>
              <a:ext uri="{FF2B5EF4-FFF2-40B4-BE49-F238E27FC236}">
                <a16:creationId xmlns:a16="http://schemas.microsoft.com/office/drawing/2014/main" id="{832CB2AC-0A9C-5704-7A13-17B872932BF6}"/>
              </a:ext>
            </a:extLst>
          </p:cNvPr>
          <p:cNvSpPr>
            <a:spLocks noChangeArrowheads="1"/>
          </p:cNvSpPr>
          <p:nvPr/>
        </p:nvSpPr>
        <p:spPr bwMode="auto">
          <a:xfrm rot="-21600000">
            <a:off x="4921250"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-2.0</a:t>
            </a:r>
          </a:p>
        </p:txBody>
      </p:sp>
      <p:sp>
        <p:nvSpPr>
          <p:cNvPr id="1046552" name="Rectangle 24">
            <a:extLst>
              <a:ext uri="{FF2B5EF4-FFF2-40B4-BE49-F238E27FC236}">
                <a16:creationId xmlns:a16="http://schemas.microsoft.com/office/drawing/2014/main" id="{C9D0603A-4A26-9C9E-3732-779009FCB603}"/>
              </a:ext>
            </a:extLst>
          </p:cNvPr>
          <p:cNvSpPr>
            <a:spLocks noChangeArrowheads="1"/>
          </p:cNvSpPr>
          <p:nvPr/>
        </p:nvSpPr>
        <p:spPr bwMode="auto">
          <a:xfrm rot="-21600000">
            <a:off x="5472113"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-2.5</a:t>
            </a:r>
          </a:p>
        </p:txBody>
      </p:sp>
      <p:sp>
        <p:nvSpPr>
          <p:cNvPr id="1046553" name="Rectangle 25">
            <a:extLst>
              <a:ext uri="{FF2B5EF4-FFF2-40B4-BE49-F238E27FC236}">
                <a16:creationId xmlns:a16="http://schemas.microsoft.com/office/drawing/2014/main" id="{208600DC-4A05-5E7B-53C6-5E0FE3FE577D}"/>
              </a:ext>
            </a:extLst>
          </p:cNvPr>
          <p:cNvSpPr>
            <a:spLocks noChangeArrowheads="1"/>
          </p:cNvSpPr>
          <p:nvPr/>
        </p:nvSpPr>
        <p:spPr bwMode="auto">
          <a:xfrm rot="-21600000">
            <a:off x="6022975"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-3.0</a:t>
            </a:r>
          </a:p>
        </p:txBody>
      </p:sp>
      <p:sp>
        <p:nvSpPr>
          <p:cNvPr id="1046554" name="Rectangle 26">
            <a:extLst>
              <a:ext uri="{FF2B5EF4-FFF2-40B4-BE49-F238E27FC236}">
                <a16:creationId xmlns:a16="http://schemas.microsoft.com/office/drawing/2014/main" id="{49EFED06-3287-DB14-4B95-AD0EF761CDDE}"/>
              </a:ext>
            </a:extLst>
          </p:cNvPr>
          <p:cNvSpPr>
            <a:spLocks noChangeArrowheads="1"/>
          </p:cNvSpPr>
          <p:nvPr/>
        </p:nvSpPr>
        <p:spPr bwMode="auto">
          <a:xfrm rot="-21600000">
            <a:off x="6524626" y="5172286"/>
            <a:ext cx="600075"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-3.5</a:t>
            </a:r>
          </a:p>
        </p:txBody>
      </p:sp>
      <p:sp>
        <p:nvSpPr>
          <p:cNvPr id="1046555" name="Rectangle 27">
            <a:extLst>
              <a:ext uri="{FF2B5EF4-FFF2-40B4-BE49-F238E27FC236}">
                <a16:creationId xmlns:a16="http://schemas.microsoft.com/office/drawing/2014/main" id="{082D7343-7862-4A65-6FC2-EF59D377B0DD}"/>
              </a:ext>
            </a:extLst>
          </p:cNvPr>
          <p:cNvSpPr>
            <a:spLocks noChangeArrowheads="1"/>
          </p:cNvSpPr>
          <p:nvPr/>
        </p:nvSpPr>
        <p:spPr bwMode="auto">
          <a:xfrm rot="-21600000">
            <a:off x="2012950" y="2694214"/>
            <a:ext cx="2692400" cy="523027"/>
          </a:xfrm>
          <a:prstGeom prst="rect">
            <a:avLst/>
          </a:prstGeom>
          <a:noFill/>
          <a:ln w="12700">
            <a:noFill/>
            <a:miter lim="800000"/>
            <a:headEnd/>
            <a:tailEnd/>
          </a:ln>
          <a:effectLst/>
        </p:spPr>
        <p:txBody>
          <a:bodyPr lIns="61913" tIns="30956" rIns="61913" bIns="30956">
            <a:spAutoFit/>
          </a:bodyPr>
          <a:lstStyle/>
          <a:p>
            <a:pPr defTabSz="554831" eaLnBrk="0" hangingPunct="0">
              <a:lnSpc>
                <a:spcPct val="95000"/>
              </a:lnSpc>
            </a:pPr>
            <a:r>
              <a:rPr lang="en-US" sz="1050" b="1">
                <a:latin typeface="Arial" pitchFamily="34" charset="0"/>
              </a:rPr>
              <a:t>Fracture rate</a:t>
            </a:r>
          </a:p>
          <a:p>
            <a:pPr defTabSz="554831" eaLnBrk="0" hangingPunct="0">
              <a:lnSpc>
                <a:spcPct val="95000"/>
              </a:lnSpc>
            </a:pPr>
            <a:endParaRPr lang="en-US" sz="1050" b="1">
              <a:latin typeface="Arial" pitchFamily="34" charset="0"/>
            </a:endParaRPr>
          </a:p>
          <a:p>
            <a:pPr defTabSz="554831" eaLnBrk="0" hangingPunct="0">
              <a:lnSpc>
                <a:spcPct val="95000"/>
              </a:lnSpc>
            </a:pPr>
            <a:endParaRPr lang="en-US" sz="1050" b="1">
              <a:latin typeface="Arial" pitchFamily="34" charset="0"/>
            </a:endParaRPr>
          </a:p>
        </p:txBody>
      </p:sp>
      <p:sp>
        <p:nvSpPr>
          <p:cNvPr id="1046556" name="Rectangle 28">
            <a:extLst>
              <a:ext uri="{FF2B5EF4-FFF2-40B4-BE49-F238E27FC236}">
                <a16:creationId xmlns:a16="http://schemas.microsoft.com/office/drawing/2014/main" id="{A9816A2B-1F82-D90B-BFE9-7B0550F255DE}"/>
              </a:ext>
            </a:extLst>
          </p:cNvPr>
          <p:cNvSpPr>
            <a:spLocks noChangeArrowheads="1"/>
          </p:cNvSpPr>
          <p:nvPr/>
        </p:nvSpPr>
        <p:spPr bwMode="auto">
          <a:xfrm>
            <a:off x="1817688" y="2732485"/>
            <a:ext cx="171450" cy="128588"/>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6557" name="Line 29">
            <a:extLst>
              <a:ext uri="{FF2B5EF4-FFF2-40B4-BE49-F238E27FC236}">
                <a16:creationId xmlns:a16="http://schemas.microsoft.com/office/drawing/2014/main" id="{A579B4EE-3437-C233-AF1E-67B8CD0D3258}"/>
              </a:ext>
            </a:extLst>
          </p:cNvPr>
          <p:cNvSpPr>
            <a:spLocks noChangeShapeType="1"/>
          </p:cNvSpPr>
          <p:nvPr/>
        </p:nvSpPr>
        <p:spPr bwMode="auto">
          <a:xfrm>
            <a:off x="1458913" y="4870849"/>
            <a:ext cx="76200" cy="1190"/>
          </a:xfrm>
          <a:prstGeom prst="line">
            <a:avLst/>
          </a:prstGeom>
          <a:noFill/>
          <a:ln w="12700">
            <a:solidFill>
              <a:srgbClr val="FFFF00"/>
            </a:solidFill>
            <a:round/>
            <a:headEnd/>
            <a:tailEnd/>
          </a:ln>
        </p:spPr>
        <p:txBody>
          <a:bodyPr/>
          <a:lstStyle/>
          <a:p>
            <a:endParaRPr lang="fr-BE" sz="1350"/>
          </a:p>
        </p:txBody>
      </p:sp>
      <p:sp>
        <p:nvSpPr>
          <p:cNvPr id="1046558" name="Line 30">
            <a:extLst>
              <a:ext uri="{FF2B5EF4-FFF2-40B4-BE49-F238E27FC236}">
                <a16:creationId xmlns:a16="http://schemas.microsoft.com/office/drawing/2014/main" id="{ED5C7FB6-B2EE-164D-850C-8B07AAE4B6CB}"/>
              </a:ext>
            </a:extLst>
          </p:cNvPr>
          <p:cNvSpPr>
            <a:spLocks noChangeShapeType="1"/>
          </p:cNvSpPr>
          <p:nvPr/>
        </p:nvSpPr>
        <p:spPr bwMode="auto">
          <a:xfrm>
            <a:off x="1458913" y="4635105"/>
            <a:ext cx="76200" cy="1190"/>
          </a:xfrm>
          <a:prstGeom prst="line">
            <a:avLst/>
          </a:prstGeom>
          <a:noFill/>
          <a:ln w="12700">
            <a:solidFill>
              <a:srgbClr val="FFFF00"/>
            </a:solidFill>
            <a:round/>
            <a:headEnd/>
            <a:tailEnd/>
          </a:ln>
        </p:spPr>
        <p:txBody>
          <a:bodyPr/>
          <a:lstStyle/>
          <a:p>
            <a:endParaRPr lang="fr-BE" sz="1350"/>
          </a:p>
        </p:txBody>
      </p:sp>
      <p:sp>
        <p:nvSpPr>
          <p:cNvPr id="1046559" name="Line 31">
            <a:extLst>
              <a:ext uri="{FF2B5EF4-FFF2-40B4-BE49-F238E27FC236}">
                <a16:creationId xmlns:a16="http://schemas.microsoft.com/office/drawing/2014/main" id="{387C173C-8984-25F8-1E81-C8E404608852}"/>
              </a:ext>
            </a:extLst>
          </p:cNvPr>
          <p:cNvSpPr>
            <a:spLocks noChangeShapeType="1"/>
          </p:cNvSpPr>
          <p:nvPr/>
        </p:nvSpPr>
        <p:spPr bwMode="auto">
          <a:xfrm>
            <a:off x="1458913" y="4406505"/>
            <a:ext cx="76200" cy="1190"/>
          </a:xfrm>
          <a:prstGeom prst="line">
            <a:avLst/>
          </a:prstGeom>
          <a:noFill/>
          <a:ln w="12700">
            <a:solidFill>
              <a:srgbClr val="FFFF00"/>
            </a:solidFill>
            <a:round/>
            <a:headEnd/>
            <a:tailEnd/>
          </a:ln>
        </p:spPr>
        <p:txBody>
          <a:bodyPr/>
          <a:lstStyle/>
          <a:p>
            <a:endParaRPr lang="fr-BE" sz="1350"/>
          </a:p>
        </p:txBody>
      </p:sp>
      <p:sp>
        <p:nvSpPr>
          <p:cNvPr id="1046560" name="Line 32">
            <a:extLst>
              <a:ext uri="{FF2B5EF4-FFF2-40B4-BE49-F238E27FC236}">
                <a16:creationId xmlns:a16="http://schemas.microsoft.com/office/drawing/2014/main" id="{AC202A71-F93D-EB95-9BEC-73758B204959}"/>
              </a:ext>
            </a:extLst>
          </p:cNvPr>
          <p:cNvSpPr>
            <a:spLocks noChangeShapeType="1"/>
          </p:cNvSpPr>
          <p:nvPr/>
        </p:nvSpPr>
        <p:spPr bwMode="auto">
          <a:xfrm>
            <a:off x="1458913" y="4170761"/>
            <a:ext cx="76200" cy="1190"/>
          </a:xfrm>
          <a:prstGeom prst="line">
            <a:avLst/>
          </a:prstGeom>
          <a:noFill/>
          <a:ln w="12700">
            <a:solidFill>
              <a:srgbClr val="FFFF00"/>
            </a:solidFill>
            <a:round/>
            <a:headEnd/>
            <a:tailEnd/>
          </a:ln>
        </p:spPr>
        <p:txBody>
          <a:bodyPr/>
          <a:lstStyle/>
          <a:p>
            <a:endParaRPr lang="fr-BE" sz="1350"/>
          </a:p>
        </p:txBody>
      </p:sp>
      <p:sp>
        <p:nvSpPr>
          <p:cNvPr id="1046561" name="Line 33">
            <a:extLst>
              <a:ext uri="{FF2B5EF4-FFF2-40B4-BE49-F238E27FC236}">
                <a16:creationId xmlns:a16="http://schemas.microsoft.com/office/drawing/2014/main" id="{DFD11AC0-45E6-BC70-15BA-8364E23A78ED}"/>
              </a:ext>
            </a:extLst>
          </p:cNvPr>
          <p:cNvSpPr>
            <a:spLocks noChangeShapeType="1"/>
          </p:cNvSpPr>
          <p:nvPr/>
        </p:nvSpPr>
        <p:spPr bwMode="auto">
          <a:xfrm>
            <a:off x="1458913" y="3942161"/>
            <a:ext cx="76200" cy="1190"/>
          </a:xfrm>
          <a:prstGeom prst="line">
            <a:avLst/>
          </a:prstGeom>
          <a:noFill/>
          <a:ln w="12700">
            <a:solidFill>
              <a:srgbClr val="FFFF00"/>
            </a:solidFill>
            <a:round/>
            <a:headEnd/>
            <a:tailEnd/>
          </a:ln>
        </p:spPr>
        <p:txBody>
          <a:bodyPr/>
          <a:lstStyle/>
          <a:p>
            <a:endParaRPr lang="fr-BE" sz="1350"/>
          </a:p>
        </p:txBody>
      </p:sp>
      <p:sp>
        <p:nvSpPr>
          <p:cNvPr id="1046562" name="Line 34">
            <a:extLst>
              <a:ext uri="{FF2B5EF4-FFF2-40B4-BE49-F238E27FC236}">
                <a16:creationId xmlns:a16="http://schemas.microsoft.com/office/drawing/2014/main" id="{3794E953-C518-6F36-9956-A46F62179D95}"/>
              </a:ext>
            </a:extLst>
          </p:cNvPr>
          <p:cNvSpPr>
            <a:spLocks noChangeShapeType="1"/>
          </p:cNvSpPr>
          <p:nvPr/>
        </p:nvSpPr>
        <p:spPr bwMode="auto">
          <a:xfrm>
            <a:off x="1458913" y="3713561"/>
            <a:ext cx="76200" cy="1190"/>
          </a:xfrm>
          <a:prstGeom prst="line">
            <a:avLst/>
          </a:prstGeom>
          <a:noFill/>
          <a:ln w="12700">
            <a:solidFill>
              <a:srgbClr val="FFFF00"/>
            </a:solidFill>
            <a:round/>
            <a:headEnd/>
            <a:tailEnd/>
          </a:ln>
        </p:spPr>
        <p:txBody>
          <a:bodyPr/>
          <a:lstStyle/>
          <a:p>
            <a:endParaRPr lang="fr-BE" sz="1350"/>
          </a:p>
        </p:txBody>
      </p:sp>
      <p:sp>
        <p:nvSpPr>
          <p:cNvPr id="1046563" name="Line 35">
            <a:extLst>
              <a:ext uri="{FF2B5EF4-FFF2-40B4-BE49-F238E27FC236}">
                <a16:creationId xmlns:a16="http://schemas.microsoft.com/office/drawing/2014/main" id="{5AC8C3BE-7391-C87F-4EFA-225DD7935827}"/>
              </a:ext>
            </a:extLst>
          </p:cNvPr>
          <p:cNvSpPr>
            <a:spLocks noChangeShapeType="1"/>
          </p:cNvSpPr>
          <p:nvPr/>
        </p:nvSpPr>
        <p:spPr bwMode="auto">
          <a:xfrm>
            <a:off x="1458913" y="3477817"/>
            <a:ext cx="76200" cy="1190"/>
          </a:xfrm>
          <a:prstGeom prst="line">
            <a:avLst/>
          </a:prstGeom>
          <a:noFill/>
          <a:ln w="12700">
            <a:solidFill>
              <a:srgbClr val="FFFF00"/>
            </a:solidFill>
            <a:round/>
            <a:headEnd/>
            <a:tailEnd/>
          </a:ln>
        </p:spPr>
        <p:txBody>
          <a:bodyPr/>
          <a:lstStyle/>
          <a:p>
            <a:endParaRPr lang="fr-BE" sz="1350"/>
          </a:p>
        </p:txBody>
      </p:sp>
      <p:sp>
        <p:nvSpPr>
          <p:cNvPr id="1046564" name="Line 36">
            <a:extLst>
              <a:ext uri="{FF2B5EF4-FFF2-40B4-BE49-F238E27FC236}">
                <a16:creationId xmlns:a16="http://schemas.microsoft.com/office/drawing/2014/main" id="{52E02F6C-8489-CAFA-DBEC-019B74FE6803}"/>
              </a:ext>
            </a:extLst>
          </p:cNvPr>
          <p:cNvSpPr>
            <a:spLocks noChangeShapeType="1"/>
          </p:cNvSpPr>
          <p:nvPr/>
        </p:nvSpPr>
        <p:spPr bwMode="auto">
          <a:xfrm>
            <a:off x="1458913" y="3249217"/>
            <a:ext cx="76200" cy="1190"/>
          </a:xfrm>
          <a:prstGeom prst="line">
            <a:avLst/>
          </a:prstGeom>
          <a:noFill/>
          <a:ln w="12700">
            <a:solidFill>
              <a:srgbClr val="FFFF00"/>
            </a:solidFill>
            <a:round/>
            <a:headEnd/>
            <a:tailEnd/>
          </a:ln>
        </p:spPr>
        <p:txBody>
          <a:bodyPr/>
          <a:lstStyle/>
          <a:p>
            <a:endParaRPr lang="fr-BE" sz="1350"/>
          </a:p>
        </p:txBody>
      </p:sp>
      <p:sp>
        <p:nvSpPr>
          <p:cNvPr id="1046565" name="Line 37">
            <a:extLst>
              <a:ext uri="{FF2B5EF4-FFF2-40B4-BE49-F238E27FC236}">
                <a16:creationId xmlns:a16="http://schemas.microsoft.com/office/drawing/2014/main" id="{BB06F945-7795-65FD-8D2F-3D2BDC580E79}"/>
              </a:ext>
            </a:extLst>
          </p:cNvPr>
          <p:cNvSpPr>
            <a:spLocks noChangeShapeType="1"/>
          </p:cNvSpPr>
          <p:nvPr/>
        </p:nvSpPr>
        <p:spPr bwMode="auto">
          <a:xfrm>
            <a:off x="1458913" y="3013474"/>
            <a:ext cx="76200" cy="1190"/>
          </a:xfrm>
          <a:prstGeom prst="line">
            <a:avLst/>
          </a:prstGeom>
          <a:noFill/>
          <a:ln w="12700">
            <a:solidFill>
              <a:srgbClr val="FFFF00"/>
            </a:solidFill>
            <a:round/>
            <a:headEnd/>
            <a:tailEnd/>
          </a:ln>
        </p:spPr>
        <p:txBody>
          <a:bodyPr/>
          <a:lstStyle/>
          <a:p>
            <a:endParaRPr lang="fr-BE" sz="1350"/>
          </a:p>
        </p:txBody>
      </p:sp>
      <p:sp>
        <p:nvSpPr>
          <p:cNvPr id="1046566" name="Line 38">
            <a:extLst>
              <a:ext uri="{FF2B5EF4-FFF2-40B4-BE49-F238E27FC236}">
                <a16:creationId xmlns:a16="http://schemas.microsoft.com/office/drawing/2014/main" id="{F8943644-71D3-1AE9-E36D-D5C592E71690}"/>
              </a:ext>
            </a:extLst>
          </p:cNvPr>
          <p:cNvSpPr>
            <a:spLocks noChangeShapeType="1"/>
          </p:cNvSpPr>
          <p:nvPr/>
        </p:nvSpPr>
        <p:spPr bwMode="auto">
          <a:xfrm>
            <a:off x="1458913" y="2784874"/>
            <a:ext cx="76200" cy="1190"/>
          </a:xfrm>
          <a:prstGeom prst="line">
            <a:avLst/>
          </a:prstGeom>
          <a:noFill/>
          <a:ln w="12700">
            <a:solidFill>
              <a:srgbClr val="FFFF00"/>
            </a:solidFill>
            <a:round/>
            <a:headEnd/>
            <a:tailEnd/>
          </a:ln>
        </p:spPr>
        <p:txBody>
          <a:bodyPr/>
          <a:lstStyle/>
          <a:p>
            <a:endParaRPr lang="fr-BE" sz="1350"/>
          </a:p>
        </p:txBody>
      </p:sp>
      <p:sp>
        <p:nvSpPr>
          <p:cNvPr id="1046567" name="Line 39">
            <a:extLst>
              <a:ext uri="{FF2B5EF4-FFF2-40B4-BE49-F238E27FC236}">
                <a16:creationId xmlns:a16="http://schemas.microsoft.com/office/drawing/2014/main" id="{F8FD608D-BC0E-1FD7-25AD-6EBA8877E579}"/>
              </a:ext>
            </a:extLst>
          </p:cNvPr>
          <p:cNvSpPr>
            <a:spLocks noChangeShapeType="1"/>
          </p:cNvSpPr>
          <p:nvPr/>
        </p:nvSpPr>
        <p:spPr bwMode="auto">
          <a:xfrm>
            <a:off x="7334250" y="4842274"/>
            <a:ext cx="76200" cy="1190"/>
          </a:xfrm>
          <a:prstGeom prst="line">
            <a:avLst/>
          </a:prstGeom>
          <a:noFill/>
          <a:ln w="12700">
            <a:solidFill>
              <a:srgbClr val="FFFF00"/>
            </a:solidFill>
            <a:round/>
            <a:headEnd/>
            <a:tailEnd/>
          </a:ln>
        </p:spPr>
        <p:txBody>
          <a:bodyPr/>
          <a:lstStyle/>
          <a:p>
            <a:endParaRPr lang="fr-BE" sz="1350"/>
          </a:p>
        </p:txBody>
      </p:sp>
      <p:sp>
        <p:nvSpPr>
          <p:cNvPr id="1046568" name="Line 40">
            <a:extLst>
              <a:ext uri="{FF2B5EF4-FFF2-40B4-BE49-F238E27FC236}">
                <a16:creationId xmlns:a16="http://schemas.microsoft.com/office/drawing/2014/main" id="{58D2FA63-8BC6-25A2-15D7-0980996E90AE}"/>
              </a:ext>
            </a:extLst>
          </p:cNvPr>
          <p:cNvSpPr>
            <a:spLocks noChangeShapeType="1"/>
          </p:cNvSpPr>
          <p:nvPr/>
        </p:nvSpPr>
        <p:spPr bwMode="auto">
          <a:xfrm>
            <a:off x="7334250" y="4585099"/>
            <a:ext cx="76200" cy="1190"/>
          </a:xfrm>
          <a:prstGeom prst="line">
            <a:avLst/>
          </a:prstGeom>
          <a:noFill/>
          <a:ln w="12700">
            <a:solidFill>
              <a:srgbClr val="FFFF00"/>
            </a:solidFill>
            <a:round/>
            <a:headEnd/>
            <a:tailEnd/>
          </a:ln>
        </p:spPr>
        <p:txBody>
          <a:bodyPr/>
          <a:lstStyle/>
          <a:p>
            <a:endParaRPr lang="fr-BE" sz="1350"/>
          </a:p>
        </p:txBody>
      </p:sp>
      <p:sp>
        <p:nvSpPr>
          <p:cNvPr id="1046569" name="Line 41">
            <a:extLst>
              <a:ext uri="{FF2B5EF4-FFF2-40B4-BE49-F238E27FC236}">
                <a16:creationId xmlns:a16="http://schemas.microsoft.com/office/drawing/2014/main" id="{AA287A88-3C08-130C-1AE4-FE82D2C830D4}"/>
              </a:ext>
            </a:extLst>
          </p:cNvPr>
          <p:cNvSpPr>
            <a:spLocks noChangeShapeType="1"/>
          </p:cNvSpPr>
          <p:nvPr/>
        </p:nvSpPr>
        <p:spPr bwMode="auto">
          <a:xfrm>
            <a:off x="7334250" y="4327924"/>
            <a:ext cx="76200" cy="1190"/>
          </a:xfrm>
          <a:prstGeom prst="line">
            <a:avLst/>
          </a:prstGeom>
          <a:noFill/>
          <a:ln w="12700">
            <a:solidFill>
              <a:srgbClr val="FFFF00"/>
            </a:solidFill>
            <a:round/>
            <a:headEnd/>
            <a:tailEnd/>
          </a:ln>
        </p:spPr>
        <p:txBody>
          <a:bodyPr/>
          <a:lstStyle/>
          <a:p>
            <a:endParaRPr lang="fr-BE" sz="1350"/>
          </a:p>
        </p:txBody>
      </p:sp>
      <p:sp>
        <p:nvSpPr>
          <p:cNvPr id="1046570" name="Line 42">
            <a:extLst>
              <a:ext uri="{FF2B5EF4-FFF2-40B4-BE49-F238E27FC236}">
                <a16:creationId xmlns:a16="http://schemas.microsoft.com/office/drawing/2014/main" id="{36678BF2-FA28-740B-1438-6BA738BA5A23}"/>
              </a:ext>
            </a:extLst>
          </p:cNvPr>
          <p:cNvSpPr>
            <a:spLocks noChangeShapeType="1"/>
          </p:cNvSpPr>
          <p:nvPr/>
        </p:nvSpPr>
        <p:spPr bwMode="auto">
          <a:xfrm>
            <a:off x="7334250" y="4070749"/>
            <a:ext cx="76200" cy="1190"/>
          </a:xfrm>
          <a:prstGeom prst="line">
            <a:avLst/>
          </a:prstGeom>
          <a:noFill/>
          <a:ln w="12700">
            <a:solidFill>
              <a:srgbClr val="FFFF00"/>
            </a:solidFill>
            <a:round/>
            <a:headEnd/>
            <a:tailEnd/>
          </a:ln>
        </p:spPr>
        <p:txBody>
          <a:bodyPr/>
          <a:lstStyle/>
          <a:p>
            <a:endParaRPr lang="fr-BE" sz="1350"/>
          </a:p>
        </p:txBody>
      </p:sp>
      <p:sp>
        <p:nvSpPr>
          <p:cNvPr id="1046571" name="Line 43">
            <a:extLst>
              <a:ext uri="{FF2B5EF4-FFF2-40B4-BE49-F238E27FC236}">
                <a16:creationId xmlns:a16="http://schemas.microsoft.com/office/drawing/2014/main" id="{B650DA21-4F22-65F8-C238-E08B93BBBD5B}"/>
              </a:ext>
            </a:extLst>
          </p:cNvPr>
          <p:cNvSpPr>
            <a:spLocks noChangeShapeType="1"/>
          </p:cNvSpPr>
          <p:nvPr/>
        </p:nvSpPr>
        <p:spPr bwMode="auto">
          <a:xfrm>
            <a:off x="7334250" y="3813574"/>
            <a:ext cx="76200" cy="1190"/>
          </a:xfrm>
          <a:prstGeom prst="line">
            <a:avLst/>
          </a:prstGeom>
          <a:noFill/>
          <a:ln w="12700">
            <a:solidFill>
              <a:srgbClr val="FFFF00"/>
            </a:solidFill>
            <a:round/>
            <a:headEnd/>
            <a:tailEnd/>
          </a:ln>
        </p:spPr>
        <p:txBody>
          <a:bodyPr/>
          <a:lstStyle/>
          <a:p>
            <a:endParaRPr lang="fr-BE" sz="1350"/>
          </a:p>
        </p:txBody>
      </p:sp>
      <p:sp>
        <p:nvSpPr>
          <p:cNvPr id="1046572" name="Line 44">
            <a:extLst>
              <a:ext uri="{FF2B5EF4-FFF2-40B4-BE49-F238E27FC236}">
                <a16:creationId xmlns:a16="http://schemas.microsoft.com/office/drawing/2014/main" id="{CD0E7099-0FB8-6F15-EBBD-E318EB4E3EE9}"/>
              </a:ext>
            </a:extLst>
          </p:cNvPr>
          <p:cNvSpPr>
            <a:spLocks noChangeShapeType="1"/>
          </p:cNvSpPr>
          <p:nvPr/>
        </p:nvSpPr>
        <p:spPr bwMode="auto">
          <a:xfrm>
            <a:off x="7334250" y="3556399"/>
            <a:ext cx="76200" cy="1190"/>
          </a:xfrm>
          <a:prstGeom prst="line">
            <a:avLst/>
          </a:prstGeom>
          <a:noFill/>
          <a:ln w="12700">
            <a:solidFill>
              <a:srgbClr val="FFFF00"/>
            </a:solidFill>
            <a:round/>
            <a:headEnd/>
            <a:tailEnd/>
          </a:ln>
        </p:spPr>
        <p:txBody>
          <a:bodyPr/>
          <a:lstStyle/>
          <a:p>
            <a:endParaRPr lang="fr-BE" sz="1350"/>
          </a:p>
        </p:txBody>
      </p:sp>
      <p:sp>
        <p:nvSpPr>
          <p:cNvPr id="1046573" name="Line 45">
            <a:extLst>
              <a:ext uri="{FF2B5EF4-FFF2-40B4-BE49-F238E27FC236}">
                <a16:creationId xmlns:a16="http://schemas.microsoft.com/office/drawing/2014/main" id="{BDE0F33B-030A-FAAD-E950-634A5FFA189F}"/>
              </a:ext>
            </a:extLst>
          </p:cNvPr>
          <p:cNvSpPr>
            <a:spLocks noChangeShapeType="1"/>
          </p:cNvSpPr>
          <p:nvPr/>
        </p:nvSpPr>
        <p:spPr bwMode="auto">
          <a:xfrm>
            <a:off x="7334250" y="3299224"/>
            <a:ext cx="76200" cy="1190"/>
          </a:xfrm>
          <a:prstGeom prst="line">
            <a:avLst/>
          </a:prstGeom>
          <a:noFill/>
          <a:ln w="12700">
            <a:solidFill>
              <a:srgbClr val="FFFF00"/>
            </a:solidFill>
            <a:round/>
            <a:headEnd/>
            <a:tailEnd/>
          </a:ln>
        </p:spPr>
        <p:txBody>
          <a:bodyPr/>
          <a:lstStyle/>
          <a:p>
            <a:endParaRPr lang="fr-BE" sz="1350"/>
          </a:p>
        </p:txBody>
      </p:sp>
      <p:sp>
        <p:nvSpPr>
          <p:cNvPr id="1046574" name="Line 46">
            <a:extLst>
              <a:ext uri="{FF2B5EF4-FFF2-40B4-BE49-F238E27FC236}">
                <a16:creationId xmlns:a16="http://schemas.microsoft.com/office/drawing/2014/main" id="{8006DDA0-D7B5-ED8D-AA78-C107A0DFA845}"/>
              </a:ext>
            </a:extLst>
          </p:cNvPr>
          <p:cNvSpPr>
            <a:spLocks noChangeShapeType="1"/>
          </p:cNvSpPr>
          <p:nvPr/>
        </p:nvSpPr>
        <p:spPr bwMode="auto">
          <a:xfrm>
            <a:off x="7334250" y="3042049"/>
            <a:ext cx="76200" cy="1190"/>
          </a:xfrm>
          <a:prstGeom prst="line">
            <a:avLst/>
          </a:prstGeom>
          <a:noFill/>
          <a:ln w="12700">
            <a:solidFill>
              <a:srgbClr val="FFFF00"/>
            </a:solidFill>
            <a:round/>
            <a:headEnd/>
            <a:tailEnd/>
          </a:ln>
        </p:spPr>
        <p:txBody>
          <a:bodyPr/>
          <a:lstStyle/>
          <a:p>
            <a:endParaRPr lang="fr-BE" sz="1350"/>
          </a:p>
        </p:txBody>
      </p:sp>
      <p:sp>
        <p:nvSpPr>
          <p:cNvPr id="1046575" name="Line 47">
            <a:extLst>
              <a:ext uri="{FF2B5EF4-FFF2-40B4-BE49-F238E27FC236}">
                <a16:creationId xmlns:a16="http://schemas.microsoft.com/office/drawing/2014/main" id="{A5BF7CF5-EF94-74EB-6B8B-F1AC8C1C1517}"/>
              </a:ext>
            </a:extLst>
          </p:cNvPr>
          <p:cNvSpPr>
            <a:spLocks noChangeShapeType="1"/>
          </p:cNvSpPr>
          <p:nvPr/>
        </p:nvSpPr>
        <p:spPr bwMode="auto">
          <a:xfrm>
            <a:off x="7334250" y="2784874"/>
            <a:ext cx="76200" cy="1190"/>
          </a:xfrm>
          <a:prstGeom prst="line">
            <a:avLst/>
          </a:prstGeom>
          <a:noFill/>
          <a:ln w="12700">
            <a:solidFill>
              <a:srgbClr val="FFFF00"/>
            </a:solidFill>
            <a:round/>
            <a:headEnd/>
            <a:tailEnd/>
          </a:ln>
        </p:spPr>
        <p:txBody>
          <a:bodyPr/>
          <a:lstStyle/>
          <a:p>
            <a:endParaRPr lang="fr-BE" sz="1350"/>
          </a:p>
        </p:txBody>
      </p:sp>
      <p:sp>
        <p:nvSpPr>
          <p:cNvPr id="1046576" name="Rectangle 48">
            <a:extLst>
              <a:ext uri="{FF2B5EF4-FFF2-40B4-BE49-F238E27FC236}">
                <a16:creationId xmlns:a16="http://schemas.microsoft.com/office/drawing/2014/main" id="{52D64C61-8390-F32E-2196-A9938680F0F1}"/>
              </a:ext>
            </a:extLst>
          </p:cNvPr>
          <p:cNvSpPr>
            <a:spLocks noChangeArrowheads="1"/>
          </p:cNvSpPr>
          <p:nvPr/>
        </p:nvSpPr>
        <p:spPr bwMode="auto">
          <a:xfrm>
            <a:off x="1272709" y="4999436"/>
            <a:ext cx="9618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0</a:t>
            </a:r>
            <a:endParaRPr lang="en-GB" sz="1200">
              <a:latin typeface="Arial" pitchFamily="34" charset="0"/>
            </a:endParaRPr>
          </a:p>
        </p:txBody>
      </p:sp>
      <p:sp>
        <p:nvSpPr>
          <p:cNvPr id="1046577" name="Rectangle 49">
            <a:extLst>
              <a:ext uri="{FF2B5EF4-FFF2-40B4-BE49-F238E27FC236}">
                <a16:creationId xmlns:a16="http://schemas.microsoft.com/office/drawing/2014/main" id="{6DD54921-DC4A-C924-9579-9429DE7B0E79}"/>
              </a:ext>
            </a:extLst>
          </p:cNvPr>
          <p:cNvSpPr>
            <a:spLocks noChangeArrowheads="1"/>
          </p:cNvSpPr>
          <p:nvPr/>
        </p:nvSpPr>
        <p:spPr bwMode="auto">
          <a:xfrm>
            <a:off x="1167470" y="4535092"/>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10</a:t>
            </a:r>
            <a:endParaRPr lang="en-GB" sz="1200">
              <a:latin typeface="Arial" pitchFamily="34" charset="0"/>
            </a:endParaRPr>
          </a:p>
        </p:txBody>
      </p:sp>
      <p:sp>
        <p:nvSpPr>
          <p:cNvPr id="1046578" name="Rectangle 50">
            <a:extLst>
              <a:ext uri="{FF2B5EF4-FFF2-40B4-BE49-F238E27FC236}">
                <a16:creationId xmlns:a16="http://schemas.microsoft.com/office/drawing/2014/main" id="{8F8664FD-9B49-4F0F-872E-364006D846FD}"/>
              </a:ext>
            </a:extLst>
          </p:cNvPr>
          <p:cNvSpPr>
            <a:spLocks noChangeArrowheads="1"/>
          </p:cNvSpPr>
          <p:nvPr/>
        </p:nvSpPr>
        <p:spPr bwMode="auto">
          <a:xfrm>
            <a:off x="1167470" y="4070748"/>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20</a:t>
            </a:r>
            <a:endParaRPr lang="en-GB" sz="1200">
              <a:latin typeface="Arial" pitchFamily="34" charset="0"/>
            </a:endParaRPr>
          </a:p>
        </p:txBody>
      </p:sp>
      <p:sp>
        <p:nvSpPr>
          <p:cNvPr id="1046579" name="Rectangle 51">
            <a:extLst>
              <a:ext uri="{FF2B5EF4-FFF2-40B4-BE49-F238E27FC236}">
                <a16:creationId xmlns:a16="http://schemas.microsoft.com/office/drawing/2014/main" id="{9FB62F27-7066-126A-507E-E3E7363711C7}"/>
              </a:ext>
            </a:extLst>
          </p:cNvPr>
          <p:cNvSpPr>
            <a:spLocks noChangeArrowheads="1"/>
          </p:cNvSpPr>
          <p:nvPr/>
        </p:nvSpPr>
        <p:spPr bwMode="auto">
          <a:xfrm>
            <a:off x="1167470" y="3613548"/>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30</a:t>
            </a:r>
            <a:endParaRPr lang="en-GB" sz="1200">
              <a:latin typeface="Arial" pitchFamily="34" charset="0"/>
            </a:endParaRPr>
          </a:p>
        </p:txBody>
      </p:sp>
      <p:sp>
        <p:nvSpPr>
          <p:cNvPr id="1046580" name="Rectangle 52">
            <a:extLst>
              <a:ext uri="{FF2B5EF4-FFF2-40B4-BE49-F238E27FC236}">
                <a16:creationId xmlns:a16="http://schemas.microsoft.com/office/drawing/2014/main" id="{A26BAE35-7A08-F601-80C4-CA8CCCEAB054}"/>
              </a:ext>
            </a:extLst>
          </p:cNvPr>
          <p:cNvSpPr>
            <a:spLocks noChangeArrowheads="1"/>
          </p:cNvSpPr>
          <p:nvPr/>
        </p:nvSpPr>
        <p:spPr bwMode="auto">
          <a:xfrm>
            <a:off x="1167470" y="3149205"/>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40</a:t>
            </a:r>
            <a:endParaRPr lang="en-GB" sz="1200">
              <a:latin typeface="Arial" pitchFamily="34" charset="0"/>
            </a:endParaRPr>
          </a:p>
        </p:txBody>
      </p:sp>
      <p:sp>
        <p:nvSpPr>
          <p:cNvPr id="1046581" name="Rectangle 53">
            <a:extLst>
              <a:ext uri="{FF2B5EF4-FFF2-40B4-BE49-F238E27FC236}">
                <a16:creationId xmlns:a16="http://schemas.microsoft.com/office/drawing/2014/main" id="{DD629EB5-E163-2BDE-744A-53CC9620B059}"/>
              </a:ext>
            </a:extLst>
          </p:cNvPr>
          <p:cNvSpPr>
            <a:spLocks noChangeArrowheads="1"/>
          </p:cNvSpPr>
          <p:nvPr/>
        </p:nvSpPr>
        <p:spPr bwMode="auto">
          <a:xfrm>
            <a:off x="1167470" y="2684861"/>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50</a:t>
            </a:r>
            <a:endParaRPr lang="en-GB" sz="1200">
              <a:latin typeface="Arial" pitchFamily="34" charset="0"/>
            </a:endParaRPr>
          </a:p>
        </p:txBody>
      </p:sp>
      <p:sp>
        <p:nvSpPr>
          <p:cNvPr id="1046582" name="Rectangle 54">
            <a:extLst>
              <a:ext uri="{FF2B5EF4-FFF2-40B4-BE49-F238E27FC236}">
                <a16:creationId xmlns:a16="http://schemas.microsoft.com/office/drawing/2014/main" id="{86638EF4-7049-0248-3C1E-12EA91462BE9}"/>
              </a:ext>
            </a:extLst>
          </p:cNvPr>
          <p:cNvSpPr>
            <a:spLocks noChangeArrowheads="1"/>
          </p:cNvSpPr>
          <p:nvPr/>
        </p:nvSpPr>
        <p:spPr bwMode="auto">
          <a:xfrm>
            <a:off x="7590960" y="4999436"/>
            <a:ext cx="9618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0</a:t>
            </a:r>
            <a:endParaRPr lang="en-GB" sz="1200">
              <a:latin typeface="Arial" pitchFamily="34" charset="0"/>
            </a:endParaRPr>
          </a:p>
        </p:txBody>
      </p:sp>
      <p:sp>
        <p:nvSpPr>
          <p:cNvPr id="1046583" name="Rectangle 55">
            <a:extLst>
              <a:ext uri="{FF2B5EF4-FFF2-40B4-BE49-F238E27FC236}">
                <a16:creationId xmlns:a16="http://schemas.microsoft.com/office/drawing/2014/main" id="{36FF7934-D60D-768D-AAC1-19098C282AF1}"/>
              </a:ext>
            </a:extLst>
          </p:cNvPr>
          <p:cNvSpPr>
            <a:spLocks noChangeArrowheads="1"/>
          </p:cNvSpPr>
          <p:nvPr/>
        </p:nvSpPr>
        <p:spPr bwMode="auto">
          <a:xfrm>
            <a:off x="7623368" y="4485086"/>
            <a:ext cx="28854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100</a:t>
            </a:r>
            <a:endParaRPr lang="en-GB" sz="1200">
              <a:latin typeface="Arial" pitchFamily="34" charset="0"/>
            </a:endParaRPr>
          </a:p>
        </p:txBody>
      </p:sp>
      <p:sp>
        <p:nvSpPr>
          <p:cNvPr id="1046584" name="Rectangle 56">
            <a:extLst>
              <a:ext uri="{FF2B5EF4-FFF2-40B4-BE49-F238E27FC236}">
                <a16:creationId xmlns:a16="http://schemas.microsoft.com/office/drawing/2014/main" id="{AC920C91-5BA4-38F6-9AB3-8C36C53CFD3C}"/>
              </a:ext>
            </a:extLst>
          </p:cNvPr>
          <p:cNvSpPr>
            <a:spLocks noChangeArrowheads="1"/>
          </p:cNvSpPr>
          <p:nvPr/>
        </p:nvSpPr>
        <p:spPr bwMode="auto">
          <a:xfrm>
            <a:off x="7623368" y="3970736"/>
            <a:ext cx="28854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200</a:t>
            </a:r>
            <a:endParaRPr lang="en-GB" sz="1200">
              <a:latin typeface="Arial" pitchFamily="34" charset="0"/>
            </a:endParaRPr>
          </a:p>
        </p:txBody>
      </p:sp>
      <p:sp>
        <p:nvSpPr>
          <p:cNvPr id="1046585" name="Rectangle 57">
            <a:extLst>
              <a:ext uri="{FF2B5EF4-FFF2-40B4-BE49-F238E27FC236}">
                <a16:creationId xmlns:a16="http://schemas.microsoft.com/office/drawing/2014/main" id="{BD367C36-A9C5-BCE9-C186-AB0C2212FE49}"/>
              </a:ext>
            </a:extLst>
          </p:cNvPr>
          <p:cNvSpPr>
            <a:spLocks noChangeArrowheads="1"/>
          </p:cNvSpPr>
          <p:nvPr/>
        </p:nvSpPr>
        <p:spPr bwMode="auto">
          <a:xfrm>
            <a:off x="7623368" y="3456386"/>
            <a:ext cx="28854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300</a:t>
            </a:r>
            <a:endParaRPr lang="en-GB" sz="1200">
              <a:latin typeface="Arial" pitchFamily="34" charset="0"/>
            </a:endParaRPr>
          </a:p>
        </p:txBody>
      </p:sp>
      <p:sp>
        <p:nvSpPr>
          <p:cNvPr id="1046586" name="Rectangle 58">
            <a:extLst>
              <a:ext uri="{FF2B5EF4-FFF2-40B4-BE49-F238E27FC236}">
                <a16:creationId xmlns:a16="http://schemas.microsoft.com/office/drawing/2014/main" id="{C505FF84-D063-8FD8-B695-A640A075D59C}"/>
              </a:ext>
            </a:extLst>
          </p:cNvPr>
          <p:cNvSpPr>
            <a:spLocks noChangeArrowheads="1"/>
          </p:cNvSpPr>
          <p:nvPr/>
        </p:nvSpPr>
        <p:spPr bwMode="auto">
          <a:xfrm>
            <a:off x="7623368" y="2942036"/>
            <a:ext cx="28854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400</a:t>
            </a:r>
            <a:endParaRPr lang="en-GB" sz="1200">
              <a:latin typeface="Arial" pitchFamily="34" charset="0"/>
            </a:endParaRPr>
          </a:p>
        </p:txBody>
      </p:sp>
      <p:sp>
        <p:nvSpPr>
          <p:cNvPr id="1046587" name="Rectangle 59">
            <a:extLst>
              <a:ext uri="{FF2B5EF4-FFF2-40B4-BE49-F238E27FC236}">
                <a16:creationId xmlns:a16="http://schemas.microsoft.com/office/drawing/2014/main" id="{278A6A32-2A3E-37F1-58A2-D7C9CEBD6B57}"/>
              </a:ext>
            </a:extLst>
          </p:cNvPr>
          <p:cNvSpPr>
            <a:spLocks noChangeArrowheads="1"/>
          </p:cNvSpPr>
          <p:nvPr/>
        </p:nvSpPr>
        <p:spPr bwMode="auto">
          <a:xfrm>
            <a:off x="1655764" y="2609850"/>
            <a:ext cx="2422525" cy="690563"/>
          </a:xfrm>
          <a:prstGeom prst="rect">
            <a:avLst/>
          </a:prstGeom>
          <a:noFill/>
          <a:ln w="12700" cap="sq">
            <a:solidFill>
              <a:schemeClr val="tx1"/>
            </a:solidFill>
            <a:miter lim="800000"/>
            <a:headEnd type="none" w="sm" len="sm"/>
            <a:tailEnd type="none" w="sm" len="sm"/>
          </a:ln>
          <a:effectLst/>
        </p:spPr>
        <p:txBody>
          <a:bodyPr wrap="none" anchor="ctr"/>
          <a:lstStyle/>
          <a:p>
            <a:endParaRPr lang="fr-BE" sz="1350"/>
          </a:p>
        </p:txBody>
      </p:sp>
      <p:sp>
        <p:nvSpPr>
          <p:cNvPr id="1046588" name="Rectangle 60">
            <a:extLst>
              <a:ext uri="{FF2B5EF4-FFF2-40B4-BE49-F238E27FC236}">
                <a16:creationId xmlns:a16="http://schemas.microsoft.com/office/drawing/2014/main" id="{78D372DA-DCB0-030B-82D6-8A2D7E8DF18D}"/>
              </a:ext>
            </a:extLst>
          </p:cNvPr>
          <p:cNvSpPr>
            <a:spLocks noChangeArrowheads="1"/>
          </p:cNvSpPr>
          <p:nvPr/>
        </p:nvSpPr>
        <p:spPr bwMode="auto">
          <a:xfrm>
            <a:off x="1454151" y="2478883"/>
            <a:ext cx="5965825" cy="2613422"/>
          </a:xfrm>
          <a:prstGeom prst="rect">
            <a:avLst/>
          </a:prstGeom>
          <a:noFill/>
          <a:ln w="12700" cap="sq">
            <a:solidFill>
              <a:schemeClr val="tx1"/>
            </a:solidFill>
            <a:miter lim="800000"/>
            <a:headEnd type="none" w="sm" len="sm"/>
            <a:tailEnd type="none" w="sm" len="sm"/>
          </a:ln>
          <a:effectLst/>
        </p:spPr>
        <p:txBody>
          <a:bodyPr wrap="none" anchor="ctr"/>
          <a:lstStyle/>
          <a:p>
            <a:endParaRPr lang="fr-BE" sz="1350"/>
          </a:p>
        </p:txBody>
      </p:sp>
      <p:sp>
        <p:nvSpPr>
          <p:cNvPr id="1046589" name="Line 61">
            <a:extLst>
              <a:ext uri="{FF2B5EF4-FFF2-40B4-BE49-F238E27FC236}">
                <a16:creationId xmlns:a16="http://schemas.microsoft.com/office/drawing/2014/main" id="{79E8E1D0-496A-A3B1-6250-E46823B0E8E3}"/>
              </a:ext>
            </a:extLst>
          </p:cNvPr>
          <p:cNvSpPr>
            <a:spLocks noChangeShapeType="1"/>
          </p:cNvSpPr>
          <p:nvPr/>
        </p:nvSpPr>
        <p:spPr bwMode="auto">
          <a:xfrm>
            <a:off x="2035175" y="5101830"/>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0" name="Line 62">
            <a:extLst>
              <a:ext uri="{FF2B5EF4-FFF2-40B4-BE49-F238E27FC236}">
                <a16:creationId xmlns:a16="http://schemas.microsoft.com/office/drawing/2014/main" id="{1166F55C-AE31-CB87-720E-A72C2BCE3A72}"/>
              </a:ext>
            </a:extLst>
          </p:cNvPr>
          <p:cNvSpPr>
            <a:spLocks noChangeShapeType="1"/>
          </p:cNvSpPr>
          <p:nvPr/>
        </p:nvSpPr>
        <p:spPr bwMode="auto">
          <a:xfrm>
            <a:off x="2571750" y="5107781"/>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1" name="Line 63">
            <a:extLst>
              <a:ext uri="{FF2B5EF4-FFF2-40B4-BE49-F238E27FC236}">
                <a16:creationId xmlns:a16="http://schemas.microsoft.com/office/drawing/2014/main" id="{FADAC2BC-E1DB-9661-F962-7B3B64BF44DB}"/>
              </a:ext>
            </a:extLst>
          </p:cNvPr>
          <p:cNvSpPr>
            <a:spLocks noChangeShapeType="1"/>
          </p:cNvSpPr>
          <p:nvPr/>
        </p:nvSpPr>
        <p:spPr bwMode="auto">
          <a:xfrm>
            <a:off x="3114675" y="5097067"/>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2" name="Line 64">
            <a:extLst>
              <a:ext uri="{FF2B5EF4-FFF2-40B4-BE49-F238E27FC236}">
                <a16:creationId xmlns:a16="http://schemas.microsoft.com/office/drawing/2014/main" id="{34305102-2E29-27C7-437E-DB51872B4E91}"/>
              </a:ext>
            </a:extLst>
          </p:cNvPr>
          <p:cNvSpPr>
            <a:spLocks noChangeShapeType="1"/>
          </p:cNvSpPr>
          <p:nvPr/>
        </p:nvSpPr>
        <p:spPr bwMode="auto">
          <a:xfrm>
            <a:off x="3651250" y="5103019"/>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3" name="Line 65">
            <a:extLst>
              <a:ext uri="{FF2B5EF4-FFF2-40B4-BE49-F238E27FC236}">
                <a16:creationId xmlns:a16="http://schemas.microsoft.com/office/drawing/2014/main" id="{B02356A0-308D-FC55-27EA-8B495C4A0D73}"/>
              </a:ext>
            </a:extLst>
          </p:cNvPr>
          <p:cNvSpPr>
            <a:spLocks noChangeShapeType="1"/>
          </p:cNvSpPr>
          <p:nvPr/>
        </p:nvSpPr>
        <p:spPr bwMode="auto">
          <a:xfrm>
            <a:off x="4157663" y="5107781"/>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4" name="Line 66">
            <a:extLst>
              <a:ext uri="{FF2B5EF4-FFF2-40B4-BE49-F238E27FC236}">
                <a16:creationId xmlns:a16="http://schemas.microsoft.com/office/drawing/2014/main" id="{983B8807-EAF6-73B9-E9A1-F214A7D8CB6B}"/>
              </a:ext>
            </a:extLst>
          </p:cNvPr>
          <p:cNvSpPr>
            <a:spLocks noChangeShapeType="1"/>
          </p:cNvSpPr>
          <p:nvPr/>
        </p:nvSpPr>
        <p:spPr bwMode="auto">
          <a:xfrm>
            <a:off x="4694238" y="5113736"/>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5" name="Line 67">
            <a:extLst>
              <a:ext uri="{FF2B5EF4-FFF2-40B4-BE49-F238E27FC236}">
                <a16:creationId xmlns:a16="http://schemas.microsoft.com/office/drawing/2014/main" id="{D78693B4-10BB-3850-6113-B7EF34B36DF4}"/>
              </a:ext>
            </a:extLst>
          </p:cNvPr>
          <p:cNvSpPr>
            <a:spLocks noChangeShapeType="1"/>
          </p:cNvSpPr>
          <p:nvPr/>
        </p:nvSpPr>
        <p:spPr bwMode="auto">
          <a:xfrm>
            <a:off x="5251450" y="5103019"/>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6" name="Line 68">
            <a:extLst>
              <a:ext uri="{FF2B5EF4-FFF2-40B4-BE49-F238E27FC236}">
                <a16:creationId xmlns:a16="http://schemas.microsoft.com/office/drawing/2014/main" id="{6E583DF5-3F3E-AED2-A563-EC4797939D83}"/>
              </a:ext>
            </a:extLst>
          </p:cNvPr>
          <p:cNvSpPr>
            <a:spLocks noChangeShapeType="1"/>
          </p:cNvSpPr>
          <p:nvPr/>
        </p:nvSpPr>
        <p:spPr bwMode="auto">
          <a:xfrm>
            <a:off x="5788025" y="5108973"/>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7" name="Line 69">
            <a:extLst>
              <a:ext uri="{FF2B5EF4-FFF2-40B4-BE49-F238E27FC236}">
                <a16:creationId xmlns:a16="http://schemas.microsoft.com/office/drawing/2014/main" id="{884A3D19-17D4-BE06-C194-924FBD52320C}"/>
              </a:ext>
            </a:extLst>
          </p:cNvPr>
          <p:cNvSpPr>
            <a:spLocks noChangeShapeType="1"/>
          </p:cNvSpPr>
          <p:nvPr/>
        </p:nvSpPr>
        <p:spPr bwMode="auto">
          <a:xfrm>
            <a:off x="6300788" y="5107781"/>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8" name="Line 70">
            <a:extLst>
              <a:ext uri="{FF2B5EF4-FFF2-40B4-BE49-F238E27FC236}">
                <a16:creationId xmlns:a16="http://schemas.microsoft.com/office/drawing/2014/main" id="{1F6AD79A-2142-ED5D-40F6-FD71BB8C2AF9}"/>
              </a:ext>
            </a:extLst>
          </p:cNvPr>
          <p:cNvSpPr>
            <a:spLocks noChangeShapeType="1"/>
          </p:cNvSpPr>
          <p:nvPr/>
        </p:nvSpPr>
        <p:spPr bwMode="auto">
          <a:xfrm>
            <a:off x="6837363" y="5113736"/>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6599" name="Text Box 71">
            <a:extLst>
              <a:ext uri="{FF2B5EF4-FFF2-40B4-BE49-F238E27FC236}">
                <a16:creationId xmlns:a16="http://schemas.microsoft.com/office/drawing/2014/main" id="{DD770404-8A9F-601D-B7D8-FE5744865B04}"/>
              </a:ext>
            </a:extLst>
          </p:cNvPr>
          <p:cNvSpPr txBox="1">
            <a:spLocks noChangeArrowheads="1"/>
          </p:cNvSpPr>
          <p:nvPr/>
        </p:nvSpPr>
        <p:spPr bwMode="auto">
          <a:xfrm>
            <a:off x="3544888" y="5643563"/>
            <a:ext cx="5599112" cy="383182"/>
          </a:xfrm>
          <a:prstGeom prst="rect">
            <a:avLst/>
          </a:prstGeom>
          <a:noFill/>
          <a:ln w="12699">
            <a:noFill/>
            <a:miter lim="800000"/>
            <a:headEnd type="none" w="sm" len="sm"/>
            <a:tailEnd type="none" w="sm" len="sm"/>
          </a:ln>
          <a:effectLst/>
        </p:spPr>
        <p:txBody>
          <a:bodyPr>
            <a:spAutoFit/>
          </a:bodyPr>
          <a:lstStyle/>
          <a:p>
            <a:pPr eaLnBrk="0" hangingPunct="0">
              <a:lnSpc>
                <a:spcPct val="90000"/>
              </a:lnSpc>
            </a:pPr>
            <a:r>
              <a:rPr lang="en-US" sz="1050" b="1" i="1">
                <a:latin typeface="Arial" pitchFamily="34" charset="0"/>
              </a:rPr>
              <a:t>Siris.  Surgeon General’s Workshop on Osteoporosis and Bone Health, December 2002</a:t>
            </a:r>
          </a:p>
        </p:txBody>
      </p:sp>
    </p:spTree>
    <p:extLst>
      <p:ext uri="{BB962C8B-B14F-4D97-AF65-F5344CB8AC3E}">
        <p14:creationId xmlns:p14="http://schemas.microsoft.com/office/powerpoint/2010/main" val="391272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2A790-7C43-EC55-014A-8FD1BE6D6AAC}"/>
            </a:ext>
          </a:extLst>
        </p:cNvPr>
        <p:cNvGrpSpPr/>
        <p:nvPr/>
      </p:nvGrpSpPr>
      <p:grpSpPr>
        <a:xfrm>
          <a:off x="0" y="0"/>
          <a:ext cx="0" cy="0"/>
          <a:chOff x="0" y="0"/>
          <a:chExt cx="0" cy="0"/>
        </a:xfrm>
      </p:grpSpPr>
      <p:sp>
        <p:nvSpPr>
          <p:cNvPr id="1048578" name="Rectangle 2">
            <a:extLst>
              <a:ext uri="{FF2B5EF4-FFF2-40B4-BE49-F238E27FC236}">
                <a16:creationId xmlns:a16="http://schemas.microsoft.com/office/drawing/2014/main" id="{73E42490-0E57-C16F-92B6-9216F45A29D1}"/>
              </a:ext>
            </a:extLst>
          </p:cNvPr>
          <p:cNvSpPr>
            <a:spLocks noGrp="1" noChangeArrowheads="1"/>
          </p:cNvSpPr>
          <p:nvPr>
            <p:ph type="title"/>
          </p:nvPr>
        </p:nvSpPr>
        <p:spPr/>
        <p:txBody>
          <a:bodyPr>
            <a:normAutofit/>
          </a:bodyPr>
          <a:lstStyle/>
          <a:p>
            <a:pPr defTabSz="671513"/>
            <a:r>
              <a:rPr lang="en-US" sz="3200" b="1"/>
              <a:t>Osteoporotic fracture and BMD</a:t>
            </a:r>
            <a:br>
              <a:rPr lang="en-US" sz="3200" b="1"/>
            </a:br>
            <a:endParaRPr lang="en-GB" sz="3000"/>
          </a:p>
        </p:txBody>
      </p:sp>
      <p:sp>
        <p:nvSpPr>
          <p:cNvPr id="1048579" name="Rectangle 3">
            <a:extLst>
              <a:ext uri="{FF2B5EF4-FFF2-40B4-BE49-F238E27FC236}">
                <a16:creationId xmlns:a16="http://schemas.microsoft.com/office/drawing/2014/main" id="{C3CB967D-7074-8275-8F90-9241504F4C8C}"/>
              </a:ext>
            </a:extLst>
          </p:cNvPr>
          <p:cNvSpPr>
            <a:spLocks noGrp="1" noChangeArrowheads="1"/>
          </p:cNvSpPr>
          <p:nvPr>
            <p:ph idx="1"/>
          </p:nvPr>
        </p:nvSpPr>
        <p:spPr>
          <a:noFill/>
          <a:ln/>
        </p:spPr>
        <p:txBody>
          <a:bodyPr vert="horz" lIns="67227" tIns="33614" rIns="67227" bIns="33614" rtlCol="0">
            <a:normAutofit/>
          </a:bodyPr>
          <a:lstStyle/>
          <a:p>
            <a:pPr defTabSz="654844">
              <a:lnSpc>
                <a:spcPct val="80000"/>
              </a:lnSpc>
            </a:pPr>
            <a:endParaRPr lang="en-US" sz="2700" b="1"/>
          </a:p>
        </p:txBody>
      </p:sp>
      <p:sp>
        <p:nvSpPr>
          <p:cNvPr id="1048580" name="Rectangle 4">
            <a:extLst>
              <a:ext uri="{FF2B5EF4-FFF2-40B4-BE49-F238E27FC236}">
                <a16:creationId xmlns:a16="http://schemas.microsoft.com/office/drawing/2014/main" id="{D95E2131-4A73-CE1B-8451-20A225CF250D}"/>
              </a:ext>
            </a:extLst>
          </p:cNvPr>
          <p:cNvSpPr>
            <a:spLocks noChangeArrowheads="1"/>
          </p:cNvSpPr>
          <p:nvPr/>
        </p:nvSpPr>
        <p:spPr bwMode="auto">
          <a:xfrm>
            <a:off x="1639888" y="4894660"/>
            <a:ext cx="292100" cy="195263"/>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1" name="Rectangle 5">
            <a:extLst>
              <a:ext uri="{FF2B5EF4-FFF2-40B4-BE49-F238E27FC236}">
                <a16:creationId xmlns:a16="http://schemas.microsoft.com/office/drawing/2014/main" id="{22EDAA28-2F78-308F-6E95-992C646F5702}"/>
              </a:ext>
            </a:extLst>
          </p:cNvPr>
          <p:cNvSpPr>
            <a:spLocks noChangeArrowheads="1"/>
          </p:cNvSpPr>
          <p:nvPr/>
        </p:nvSpPr>
        <p:spPr bwMode="auto">
          <a:xfrm>
            <a:off x="2173288" y="4885135"/>
            <a:ext cx="292100" cy="204788"/>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2" name="Rectangle 6">
            <a:extLst>
              <a:ext uri="{FF2B5EF4-FFF2-40B4-BE49-F238E27FC236}">
                <a16:creationId xmlns:a16="http://schemas.microsoft.com/office/drawing/2014/main" id="{E0629F5E-F08C-CDF4-DE45-EE445DC196DE}"/>
              </a:ext>
            </a:extLst>
          </p:cNvPr>
          <p:cNvSpPr>
            <a:spLocks noChangeArrowheads="1"/>
          </p:cNvSpPr>
          <p:nvPr/>
        </p:nvSpPr>
        <p:spPr bwMode="auto">
          <a:xfrm>
            <a:off x="2693989" y="4808935"/>
            <a:ext cx="292100" cy="280988"/>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3" name="Rectangle 7">
            <a:extLst>
              <a:ext uri="{FF2B5EF4-FFF2-40B4-BE49-F238E27FC236}">
                <a16:creationId xmlns:a16="http://schemas.microsoft.com/office/drawing/2014/main" id="{453212B1-CF94-5A87-7BEC-6BB3772131E5}"/>
              </a:ext>
            </a:extLst>
          </p:cNvPr>
          <p:cNvSpPr>
            <a:spLocks noChangeArrowheads="1"/>
          </p:cNvSpPr>
          <p:nvPr/>
        </p:nvSpPr>
        <p:spPr bwMode="auto">
          <a:xfrm>
            <a:off x="3227389" y="4747022"/>
            <a:ext cx="292100" cy="342900"/>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4" name="Rectangle 8">
            <a:extLst>
              <a:ext uri="{FF2B5EF4-FFF2-40B4-BE49-F238E27FC236}">
                <a16:creationId xmlns:a16="http://schemas.microsoft.com/office/drawing/2014/main" id="{91D5944F-0AA1-B15C-E556-0324813C8356}"/>
              </a:ext>
            </a:extLst>
          </p:cNvPr>
          <p:cNvSpPr>
            <a:spLocks noChangeArrowheads="1"/>
          </p:cNvSpPr>
          <p:nvPr/>
        </p:nvSpPr>
        <p:spPr bwMode="auto">
          <a:xfrm>
            <a:off x="3754438" y="4680347"/>
            <a:ext cx="292100" cy="409575"/>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5" name="Rectangle 9">
            <a:extLst>
              <a:ext uri="{FF2B5EF4-FFF2-40B4-BE49-F238E27FC236}">
                <a16:creationId xmlns:a16="http://schemas.microsoft.com/office/drawing/2014/main" id="{9279BF17-E6FE-534C-632F-FD9170418FAB}"/>
              </a:ext>
            </a:extLst>
          </p:cNvPr>
          <p:cNvSpPr>
            <a:spLocks noChangeArrowheads="1"/>
          </p:cNvSpPr>
          <p:nvPr/>
        </p:nvSpPr>
        <p:spPr bwMode="auto">
          <a:xfrm>
            <a:off x="4268788" y="4518422"/>
            <a:ext cx="292100" cy="571500"/>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6" name="Rectangle 10">
            <a:extLst>
              <a:ext uri="{FF2B5EF4-FFF2-40B4-BE49-F238E27FC236}">
                <a16:creationId xmlns:a16="http://schemas.microsoft.com/office/drawing/2014/main" id="{BBF3A2F5-03EB-E987-2419-DA366A1EDD88}"/>
              </a:ext>
            </a:extLst>
          </p:cNvPr>
          <p:cNvSpPr>
            <a:spLocks noChangeArrowheads="1"/>
          </p:cNvSpPr>
          <p:nvPr/>
        </p:nvSpPr>
        <p:spPr bwMode="auto">
          <a:xfrm>
            <a:off x="4795839" y="4308872"/>
            <a:ext cx="292100" cy="781050"/>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7" name="Rectangle 11">
            <a:extLst>
              <a:ext uri="{FF2B5EF4-FFF2-40B4-BE49-F238E27FC236}">
                <a16:creationId xmlns:a16="http://schemas.microsoft.com/office/drawing/2014/main" id="{31806855-99A2-8633-E477-892A1EA2EF08}"/>
              </a:ext>
            </a:extLst>
          </p:cNvPr>
          <p:cNvSpPr>
            <a:spLocks noChangeArrowheads="1"/>
          </p:cNvSpPr>
          <p:nvPr/>
        </p:nvSpPr>
        <p:spPr bwMode="auto">
          <a:xfrm>
            <a:off x="5341939" y="4023122"/>
            <a:ext cx="292100" cy="1066800"/>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8" name="Rectangle 12">
            <a:extLst>
              <a:ext uri="{FF2B5EF4-FFF2-40B4-BE49-F238E27FC236}">
                <a16:creationId xmlns:a16="http://schemas.microsoft.com/office/drawing/2014/main" id="{5A507FBB-E54F-A7FC-41A6-4CCE439B1537}"/>
              </a:ext>
            </a:extLst>
          </p:cNvPr>
          <p:cNvSpPr>
            <a:spLocks noChangeArrowheads="1"/>
          </p:cNvSpPr>
          <p:nvPr/>
        </p:nvSpPr>
        <p:spPr bwMode="auto">
          <a:xfrm>
            <a:off x="5881689" y="3613547"/>
            <a:ext cx="292100" cy="1476375"/>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89" name="Rectangle 13">
            <a:extLst>
              <a:ext uri="{FF2B5EF4-FFF2-40B4-BE49-F238E27FC236}">
                <a16:creationId xmlns:a16="http://schemas.microsoft.com/office/drawing/2014/main" id="{BC7D3AF1-A714-78D8-B21E-BFA544B60010}"/>
              </a:ext>
            </a:extLst>
          </p:cNvPr>
          <p:cNvSpPr>
            <a:spLocks noChangeArrowheads="1"/>
          </p:cNvSpPr>
          <p:nvPr/>
        </p:nvSpPr>
        <p:spPr bwMode="auto">
          <a:xfrm>
            <a:off x="6389689" y="3227785"/>
            <a:ext cx="292100" cy="1862138"/>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90" name="Rectangle 14">
            <a:extLst>
              <a:ext uri="{FF2B5EF4-FFF2-40B4-BE49-F238E27FC236}">
                <a16:creationId xmlns:a16="http://schemas.microsoft.com/office/drawing/2014/main" id="{9B2B6AE4-6F23-FD0D-2272-EE481CA1FD2A}"/>
              </a:ext>
            </a:extLst>
          </p:cNvPr>
          <p:cNvSpPr>
            <a:spLocks noChangeArrowheads="1"/>
          </p:cNvSpPr>
          <p:nvPr/>
        </p:nvSpPr>
        <p:spPr bwMode="auto">
          <a:xfrm>
            <a:off x="6929439" y="3103960"/>
            <a:ext cx="292100" cy="1985963"/>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591" name="Rectangle 15">
            <a:extLst>
              <a:ext uri="{FF2B5EF4-FFF2-40B4-BE49-F238E27FC236}">
                <a16:creationId xmlns:a16="http://schemas.microsoft.com/office/drawing/2014/main" id="{244AA608-BB3B-E754-BBC2-AEF5BE3A5CF4}"/>
              </a:ext>
            </a:extLst>
          </p:cNvPr>
          <p:cNvSpPr>
            <a:spLocks noChangeArrowheads="1"/>
          </p:cNvSpPr>
          <p:nvPr/>
        </p:nvSpPr>
        <p:spPr bwMode="auto">
          <a:xfrm>
            <a:off x="1062039" y="2185987"/>
            <a:ext cx="4264025" cy="249491"/>
          </a:xfrm>
          <a:prstGeom prst="rect">
            <a:avLst/>
          </a:prstGeom>
          <a:noFill/>
          <a:ln w="9525">
            <a:noFill/>
            <a:miter lim="800000"/>
            <a:headEnd/>
            <a:tailEnd/>
          </a:ln>
          <a:effectLst/>
        </p:spPr>
        <p:txBody>
          <a:bodyPr lIns="61913" tIns="30956" rIns="61913" bIns="30956">
            <a:spAutoFit/>
          </a:bodyPr>
          <a:lstStyle/>
          <a:p>
            <a:pPr defTabSz="554831" eaLnBrk="0" hangingPunct="0">
              <a:lnSpc>
                <a:spcPct val="90000"/>
              </a:lnSpc>
            </a:pPr>
            <a:r>
              <a:rPr lang="en-US" sz="1350" b="1">
                <a:latin typeface="Arial" pitchFamily="34" charset="0"/>
              </a:rPr>
              <a:t>Fractures/1,000 person-years</a:t>
            </a:r>
          </a:p>
        </p:txBody>
      </p:sp>
      <p:sp>
        <p:nvSpPr>
          <p:cNvPr id="1048592" name="Rectangle 16">
            <a:extLst>
              <a:ext uri="{FF2B5EF4-FFF2-40B4-BE49-F238E27FC236}">
                <a16:creationId xmlns:a16="http://schemas.microsoft.com/office/drawing/2014/main" id="{490C092E-9DE2-FFF0-8655-861883C53AAC}"/>
              </a:ext>
            </a:extLst>
          </p:cNvPr>
          <p:cNvSpPr>
            <a:spLocks noChangeArrowheads="1"/>
          </p:cNvSpPr>
          <p:nvPr/>
        </p:nvSpPr>
        <p:spPr bwMode="auto">
          <a:xfrm>
            <a:off x="5564189" y="2196703"/>
            <a:ext cx="2478087" cy="249491"/>
          </a:xfrm>
          <a:prstGeom prst="rect">
            <a:avLst/>
          </a:prstGeom>
          <a:noFill/>
          <a:ln w="9525">
            <a:noFill/>
            <a:miter lim="800000"/>
            <a:headEnd/>
            <a:tailEnd/>
          </a:ln>
          <a:effectLst/>
        </p:spPr>
        <p:txBody>
          <a:bodyPr lIns="61913" tIns="30956" rIns="61913" bIns="30956">
            <a:spAutoFit/>
          </a:bodyPr>
          <a:lstStyle/>
          <a:p>
            <a:pPr algn="r" defTabSz="554831" eaLnBrk="0" hangingPunct="0">
              <a:lnSpc>
                <a:spcPct val="90000"/>
              </a:lnSpc>
            </a:pPr>
            <a:r>
              <a:rPr lang="en-US" sz="1350" b="1">
                <a:latin typeface="Arial" pitchFamily="34" charset="0"/>
              </a:rPr>
              <a:t>Number of fractures</a:t>
            </a:r>
          </a:p>
        </p:txBody>
      </p:sp>
      <p:sp>
        <p:nvSpPr>
          <p:cNvPr id="1048593" name="Rectangle 17">
            <a:extLst>
              <a:ext uri="{FF2B5EF4-FFF2-40B4-BE49-F238E27FC236}">
                <a16:creationId xmlns:a16="http://schemas.microsoft.com/office/drawing/2014/main" id="{991BD058-DE26-E0CF-253F-95DB91EC458B}"/>
              </a:ext>
            </a:extLst>
          </p:cNvPr>
          <p:cNvSpPr>
            <a:spLocks noChangeArrowheads="1"/>
          </p:cNvSpPr>
          <p:nvPr/>
        </p:nvSpPr>
        <p:spPr bwMode="auto">
          <a:xfrm rot="-21600000">
            <a:off x="1770063" y="5172286"/>
            <a:ext cx="51435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1.0</a:t>
            </a:r>
          </a:p>
        </p:txBody>
      </p:sp>
      <p:sp>
        <p:nvSpPr>
          <p:cNvPr id="1048594" name="Rectangle 18">
            <a:extLst>
              <a:ext uri="{FF2B5EF4-FFF2-40B4-BE49-F238E27FC236}">
                <a16:creationId xmlns:a16="http://schemas.microsoft.com/office/drawing/2014/main" id="{9223FBA5-6D7B-FB4C-F7BD-799CB38CE1DE}"/>
              </a:ext>
            </a:extLst>
          </p:cNvPr>
          <p:cNvSpPr>
            <a:spLocks noChangeArrowheads="1"/>
          </p:cNvSpPr>
          <p:nvPr/>
        </p:nvSpPr>
        <p:spPr bwMode="auto">
          <a:xfrm rot="-21600000">
            <a:off x="2322513" y="5172286"/>
            <a:ext cx="51435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0.5</a:t>
            </a:r>
          </a:p>
        </p:txBody>
      </p:sp>
      <p:sp>
        <p:nvSpPr>
          <p:cNvPr id="1048595" name="Rectangle 19">
            <a:extLst>
              <a:ext uri="{FF2B5EF4-FFF2-40B4-BE49-F238E27FC236}">
                <a16:creationId xmlns:a16="http://schemas.microsoft.com/office/drawing/2014/main" id="{E64AA7BA-B763-3062-CFB9-9FD16AA13373}"/>
              </a:ext>
            </a:extLst>
          </p:cNvPr>
          <p:cNvSpPr>
            <a:spLocks noChangeArrowheads="1"/>
          </p:cNvSpPr>
          <p:nvPr/>
        </p:nvSpPr>
        <p:spPr bwMode="auto">
          <a:xfrm rot="-21600000">
            <a:off x="2830513" y="5172286"/>
            <a:ext cx="51435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0.0</a:t>
            </a:r>
          </a:p>
        </p:txBody>
      </p:sp>
      <p:sp>
        <p:nvSpPr>
          <p:cNvPr id="1048596" name="Rectangle 20">
            <a:extLst>
              <a:ext uri="{FF2B5EF4-FFF2-40B4-BE49-F238E27FC236}">
                <a16:creationId xmlns:a16="http://schemas.microsoft.com/office/drawing/2014/main" id="{A6A10106-4B26-4A24-35EC-0747F19B5BE3}"/>
              </a:ext>
            </a:extLst>
          </p:cNvPr>
          <p:cNvSpPr>
            <a:spLocks noChangeArrowheads="1"/>
          </p:cNvSpPr>
          <p:nvPr/>
        </p:nvSpPr>
        <p:spPr bwMode="auto">
          <a:xfrm rot="-21600000">
            <a:off x="3367088" y="5172286"/>
            <a:ext cx="51435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-0.5</a:t>
            </a:r>
          </a:p>
        </p:txBody>
      </p:sp>
      <p:sp>
        <p:nvSpPr>
          <p:cNvPr id="1048597" name="Rectangle 21">
            <a:extLst>
              <a:ext uri="{FF2B5EF4-FFF2-40B4-BE49-F238E27FC236}">
                <a16:creationId xmlns:a16="http://schemas.microsoft.com/office/drawing/2014/main" id="{878EDFF6-A54B-F159-4343-CDE454278815}"/>
              </a:ext>
            </a:extLst>
          </p:cNvPr>
          <p:cNvSpPr>
            <a:spLocks noChangeArrowheads="1"/>
          </p:cNvSpPr>
          <p:nvPr/>
        </p:nvSpPr>
        <p:spPr bwMode="auto">
          <a:xfrm rot="-21600000">
            <a:off x="3860800"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-1.0</a:t>
            </a:r>
          </a:p>
        </p:txBody>
      </p:sp>
      <p:sp>
        <p:nvSpPr>
          <p:cNvPr id="1048598" name="Rectangle 22">
            <a:extLst>
              <a:ext uri="{FF2B5EF4-FFF2-40B4-BE49-F238E27FC236}">
                <a16:creationId xmlns:a16="http://schemas.microsoft.com/office/drawing/2014/main" id="{0950D132-E546-94B3-6FD5-2181A830A128}"/>
              </a:ext>
            </a:extLst>
          </p:cNvPr>
          <p:cNvSpPr>
            <a:spLocks noChangeArrowheads="1"/>
          </p:cNvSpPr>
          <p:nvPr/>
        </p:nvSpPr>
        <p:spPr bwMode="auto">
          <a:xfrm rot="-21600000">
            <a:off x="4370388"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-1.5</a:t>
            </a:r>
          </a:p>
        </p:txBody>
      </p:sp>
      <p:sp>
        <p:nvSpPr>
          <p:cNvPr id="1048599" name="Rectangle 23">
            <a:extLst>
              <a:ext uri="{FF2B5EF4-FFF2-40B4-BE49-F238E27FC236}">
                <a16:creationId xmlns:a16="http://schemas.microsoft.com/office/drawing/2014/main" id="{29141FDB-6280-9659-9F01-25C2FAB897AE}"/>
              </a:ext>
            </a:extLst>
          </p:cNvPr>
          <p:cNvSpPr>
            <a:spLocks noChangeArrowheads="1"/>
          </p:cNvSpPr>
          <p:nvPr/>
        </p:nvSpPr>
        <p:spPr bwMode="auto">
          <a:xfrm rot="-21600000">
            <a:off x="4921250"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-2.0</a:t>
            </a:r>
          </a:p>
        </p:txBody>
      </p:sp>
      <p:sp>
        <p:nvSpPr>
          <p:cNvPr id="1048600" name="Rectangle 24">
            <a:extLst>
              <a:ext uri="{FF2B5EF4-FFF2-40B4-BE49-F238E27FC236}">
                <a16:creationId xmlns:a16="http://schemas.microsoft.com/office/drawing/2014/main" id="{AF82189A-CE76-591B-D6B3-FFC49612733C}"/>
              </a:ext>
            </a:extLst>
          </p:cNvPr>
          <p:cNvSpPr>
            <a:spLocks noChangeArrowheads="1"/>
          </p:cNvSpPr>
          <p:nvPr/>
        </p:nvSpPr>
        <p:spPr bwMode="auto">
          <a:xfrm rot="-21600000">
            <a:off x="5472113"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-2.5</a:t>
            </a:r>
          </a:p>
        </p:txBody>
      </p:sp>
      <p:sp>
        <p:nvSpPr>
          <p:cNvPr id="1048601" name="Rectangle 25">
            <a:extLst>
              <a:ext uri="{FF2B5EF4-FFF2-40B4-BE49-F238E27FC236}">
                <a16:creationId xmlns:a16="http://schemas.microsoft.com/office/drawing/2014/main" id="{10713A20-77B7-C2E8-FF65-517C93ABCCA1}"/>
              </a:ext>
            </a:extLst>
          </p:cNvPr>
          <p:cNvSpPr>
            <a:spLocks noChangeArrowheads="1"/>
          </p:cNvSpPr>
          <p:nvPr/>
        </p:nvSpPr>
        <p:spPr bwMode="auto">
          <a:xfrm rot="-21600000">
            <a:off x="6022975" y="5172286"/>
            <a:ext cx="571500"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-3.0</a:t>
            </a:r>
          </a:p>
        </p:txBody>
      </p:sp>
      <p:sp>
        <p:nvSpPr>
          <p:cNvPr id="1048602" name="Rectangle 26">
            <a:extLst>
              <a:ext uri="{FF2B5EF4-FFF2-40B4-BE49-F238E27FC236}">
                <a16:creationId xmlns:a16="http://schemas.microsoft.com/office/drawing/2014/main" id="{8F67EB54-479D-EEB8-1160-E6F4396F78C1}"/>
              </a:ext>
            </a:extLst>
          </p:cNvPr>
          <p:cNvSpPr>
            <a:spLocks noChangeArrowheads="1"/>
          </p:cNvSpPr>
          <p:nvPr/>
        </p:nvSpPr>
        <p:spPr bwMode="auto">
          <a:xfrm rot="-21600000">
            <a:off x="6524626" y="5172286"/>
            <a:ext cx="600075" cy="207941"/>
          </a:xfrm>
          <a:prstGeom prst="rect">
            <a:avLst/>
          </a:prstGeom>
          <a:noFill/>
          <a:ln w="9525">
            <a:noFill/>
            <a:miter lim="800000"/>
            <a:headEnd/>
            <a:tailEnd/>
          </a:ln>
          <a:effectLst/>
        </p:spPr>
        <p:txBody>
          <a:bodyPr lIns="61913" tIns="30956" rIns="61913" bIns="30956">
            <a:spAutoFit/>
          </a:bodyPr>
          <a:lstStyle/>
          <a:p>
            <a:pPr algn="ctr" defTabSz="554831" eaLnBrk="0" hangingPunct="0">
              <a:lnSpc>
                <a:spcPct val="90000"/>
              </a:lnSpc>
            </a:pPr>
            <a:r>
              <a:rPr lang="en-US" sz="1050" b="1">
                <a:latin typeface="Arial" pitchFamily="34" charset="0"/>
              </a:rPr>
              <a:t>-3.5</a:t>
            </a:r>
          </a:p>
        </p:txBody>
      </p:sp>
      <p:sp>
        <p:nvSpPr>
          <p:cNvPr id="1048603" name="Rectangle 27">
            <a:extLst>
              <a:ext uri="{FF2B5EF4-FFF2-40B4-BE49-F238E27FC236}">
                <a16:creationId xmlns:a16="http://schemas.microsoft.com/office/drawing/2014/main" id="{63D5BFE7-34B9-621E-3EEC-A4F61177E6A7}"/>
              </a:ext>
            </a:extLst>
          </p:cNvPr>
          <p:cNvSpPr>
            <a:spLocks noChangeArrowheads="1"/>
          </p:cNvSpPr>
          <p:nvPr/>
        </p:nvSpPr>
        <p:spPr bwMode="auto">
          <a:xfrm>
            <a:off x="1760538" y="4887517"/>
            <a:ext cx="127000" cy="202406"/>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04" name="Rectangle 28">
            <a:extLst>
              <a:ext uri="{FF2B5EF4-FFF2-40B4-BE49-F238E27FC236}">
                <a16:creationId xmlns:a16="http://schemas.microsoft.com/office/drawing/2014/main" id="{643FFE20-7139-8BC2-1785-69ADC1DB36CC}"/>
              </a:ext>
            </a:extLst>
          </p:cNvPr>
          <p:cNvSpPr>
            <a:spLocks noChangeArrowheads="1"/>
          </p:cNvSpPr>
          <p:nvPr/>
        </p:nvSpPr>
        <p:spPr bwMode="auto">
          <a:xfrm>
            <a:off x="2293938" y="4858942"/>
            <a:ext cx="127000" cy="230981"/>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05" name="Rectangle 29">
            <a:extLst>
              <a:ext uri="{FF2B5EF4-FFF2-40B4-BE49-F238E27FC236}">
                <a16:creationId xmlns:a16="http://schemas.microsoft.com/office/drawing/2014/main" id="{4E9E8DBD-EBE0-5EC5-DD28-F57A40D8761A}"/>
              </a:ext>
            </a:extLst>
          </p:cNvPr>
          <p:cNvSpPr>
            <a:spLocks noChangeArrowheads="1"/>
          </p:cNvSpPr>
          <p:nvPr/>
        </p:nvSpPr>
        <p:spPr bwMode="auto">
          <a:xfrm>
            <a:off x="2817813" y="4530330"/>
            <a:ext cx="127000" cy="559594"/>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06" name="Rectangle 30">
            <a:extLst>
              <a:ext uri="{FF2B5EF4-FFF2-40B4-BE49-F238E27FC236}">
                <a16:creationId xmlns:a16="http://schemas.microsoft.com/office/drawing/2014/main" id="{B6F217FE-889B-E80F-DFF6-619CED694CF0}"/>
              </a:ext>
            </a:extLst>
          </p:cNvPr>
          <p:cNvSpPr>
            <a:spLocks noChangeArrowheads="1"/>
          </p:cNvSpPr>
          <p:nvPr/>
        </p:nvSpPr>
        <p:spPr bwMode="auto">
          <a:xfrm>
            <a:off x="3344864" y="4054080"/>
            <a:ext cx="127000" cy="1035844"/>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07" name="Rectangle 31">
            <a:extLst>
              <a:ext uri="{FF2B5EF4-FFF2-40B4-BE49-F238E27FC236}">
                <a16:creationId xmlns:a16="http://schemas.microsoft.com/office/drawing/2014/main" id="{DBDF7FE4-0A1E-33F1-0313-FF7903B8808F}"/>
              </a:ext>
            </a:extLst>
          </p:cNvPr>
          <p:cNvSpPr>
            <a:spLocks noChangeArrowheads="1"/>
          </p:cNvSpPr>
          <p:nvPr/>
        </p:nvSpPr>
        <p:spPr bwMode="auto">
          <a:xfrm>
            <a:off x="3871914" y="3554017"/>
            <a:ext cx="127000" cy="1535906"/>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08" name="Rectangle 32">
            <a:extLst>
              <a:ext uri="{FF2B5EF4-FFF2-40B4-BE49-F238E27FC236}">
                <a16:creationId xmlns:a16="http://schemas.microsoft.com/office/drawing/2014/main" id="{EBF144D6-BDC1-BD83-8A53-4C3F0E31F4F2}"/>
              </a:ext>
            </a:extLst>
          </p:cNvPr>
          <p:cNvSpPr>
            <a:spLocks noChangeArrowheads="1"/>
          </p:cNvSpPr>
          <p:nvPr/>
        </p:nvSpPr>
        <p:spPr bwMode="auto">
          <a:xfrm>
            <a:off x="4379913" y="3120630"/>
            <a:ext cx="127000" cy="1969294"/>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09" name="Rectangle 33">
            <a:extLst>
              <a:ext uri="{FF2B5EF4-FFF2-40B4-BE49-F238E27FC236}">
                <a16:creationId xmlns:a16="http://schemas.microsoft.com/office/drawing/2014/main" id="{97FD0A9F-C17B-E745-F647-3A13EE58C0C1}"/>
              </a:ext>
            </a:extLst>
          </p:cNvPr>
          <p:cNvSpPr>
            <a:spLocks noChangeArrowheads="1"/>
          </p:cNvSpPr>
          <p:nvPr/>
        </p:nvSpPr>
        <p:spPr bwMode="auto">
          <a:xfrm>
            <a:off x="4913313" y="3046810"/>
            <a:ext cx="127000" cy="2043113"/>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10" name="Rectangle 34">
            <a:extLst>
              <a:ext uri="{FF2B5EF4-FFF2-40B4-BE49-F238E27FC236}">
                <a16:creationId xmlns:a16="http://schemas.microsoft.com/office/drawing/2014/main" id="{02B27854-809B-9FC1-C27C-96A2429715B2}"/>
              </a:ext>
            </a:extLst>
          </p:cNvPr>
          <p:cNvSpPr>
            <a:spLocks noChangeArrowheads="1"/>
          </p:cNvSpPr>
          <p:nvPr/>
        </p:nvSpPr>
        <p:spPr bwMode="auto">
          <a:xfrm>
            <a:off x="5446713" y="3408760"/>
            <a:ext cx="127000" cy="1681163"/>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11" name="Rectangle 35">
            <a:extLst>
              <a:ext uri="{FF2B5EF4-FFF2-40B4-BE49-F238E27FC236}">
                <a16:creationId xmlns:a16="http://schemas.microsoft.com/office/drawing/2014/main" id="{0E1765ED-7A86-8864-DEEA-629264C7F903}"/>
              </a:ext>
            </a:extLst>
          </p:cNvPr>
          <p:cNvSpPr>
            <a:spLocks noChangeArrowheads="1"/>
          </p:cNvSpPr>
          <p:nvPr/>
        </p:nvSpPr>
        <p:spPr bwMode="auto">
          <a:xfrm>
            <a:off x="5964239" y="3946922"/>
            <a:ext cx="127000" cy="1143000"/>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12" name="Rectangle 36">
            <a:extLst>
              <a:ext uri="{FF2B5EF4-FFF2-40B4-BE49-F238E27FC236}">
                <a16:creationId xmlns:a16="http://schemas.microsoft.com/office/drawing/2014/main" id="{F745A5C1-1684-E4DB-888C-3016951C09F2}"/>
              </a:ext>
            </a:extLst>
          </p:cNvPr>
          <p:cNvSpPr>
            <a:spLocks noChangeArrowheads="1"/>
          </p:cNvSpPr>
          <p:nvPr/>
        </p:nvSpPr>
        <p:spPr bwMode="auto">
          <a:xfrm>
            <a:off x="6500814" y="4506517"/>
            <a:ext cx="127000" cy="583406"/>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13" name="Rectangle 37">
            <a:extLst>
              <a:ext uri="{FF2B5EF4-FFF2-40B4-BE49-F238E27FC236}">
                <a16:creationId xmlns:a16="http://schemas.microsoft.com/office/drawing/2014/main" id="{155931C5-9D33-EB00-BFEA-E9F74FC9CBD4}"/>
              </a:ext>
            </a:extLst>
          </p:cNvPr>
          <p:cNvSpPr>
            <a:spLocks noChangeArrowheads="1"/>
          </p:cNvSpPr>
          <p:nvPr/>
        </p:nvSpPr>
        <p:spPr bwMode="auto">
          <a:xfrm>
            <a:off x="7034214" y="4754167"/>
            <a:ext cx="127000" cy="335756"/>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14" name="Rectangle 38">
            <a:extLst>
              <a:ext uri="{FF2B5EF4-FFF2-40B4-BE49-F238E27FC236}">
                <a16:creationId xmlns:a16="http://schemas.microsoft.com/office/drawing/2014/main" id="{AE07CB9A-AE5A-40AD-6B72-56B5569DC2DE}"/>
              </a:ext>
            </a:extLst>
          </p:cNvPr>
          <p:cNvSpPr>
            <a:spLocks noChangeArrowheads="1"/>
          </p:cNvSpPr>
          <p:nvPr/>
        </p:nvSpPr>
        <p:spPr bwMode="auto">
          <a:xfrm rot="-21600000">
            <a:off x="2012950" y="2694214"/>
            <a:ext cx="2692400" cy="523027"/>
          </a:xfrm>
          <a:prstGeom prst="rect">
            <a:avLst/>
          </a:prstGeom>
          <a:noFill/>
          <a:ln w="12700">
            <a:noFill/>
            <a:miter lim="800000"/>
            <a:headEnd/>
            <a:tailEnd/>
          </a:ln>
          <a:effectLst/>
        </p:spPr>
        <p:txBody>
          <a:bodyPr lIns="61913" tIns="30956" rIns="61913" bIns="30956">
            <a:spAutoFit/>
          </a:bodyPr>
          <a:lstStyle/>
          <a:p>
            <a:pPr defTabSz="554831" eaLnBrk="0" hangingPunct="0">
              <a:lnSpc>
                <a:spcPct val="95000"/>
              </a:lnSpc>
            </a:pPr>
            <a:r>
              <a:rPr lang="en-US" sz="1050" b="1">
                <a:latin typeface="Arial" pitchFamily="34" charset="0"/>
              </a:rPr>
              <a:t>Fracture rate</a:t>
            </a:r>
          </a:p>
          <a:p>
            <a:pPr defTabSz="554831" eaLnBrk="0" hangingPunct="0">
              <a:lnSpc>
                <a:spcPct val="95000"/>
              </a:lnSpc>
            </a:pPr>
            <a:endParaRPr lang="en-US" sz="1050" b="1">
              <a:latin typeface="Arial" pitchFamily="34" charset="0"/>
            </a:endParaRPr>
          </a:p>
          <a:p>
            <a:pPr defTabSz="554831" eaLnBrk="0" hangingPunct="0">
              <a:lnSpc>
                <a:spcPct val="95000"/>
              </a:lnSpc>
            </a:pPr>
            <a:r>
              <a:rPr lang="en-US" sz="1050" b="1">
                <a:latin typeface="Arial" pitchFamily="34" charset="0"/>
              </a:rPr>
              <a:t>Women with fractures</a:t>
            </a:r>
          </a:p>
        </p:txBody>
      </p:sp>
      <p:sp>
        <p:nvSpPr>
          <p:cNvPr id="1048615" name="Rectangle 39">
            <a:extLst>
              <a:ext uri="{FF2B5EF4-FFF2-40B4-BE49-F238E27FC236}">
                <a16:creationId xmlns:a16="http://schemas.microsoft.com/office/drawing/2014/main" id="{8E22226C-5BDB-8765-E8F9-D2F0636D097A}"/>
              </a:ext>
            </a:extLst>
          </p:cNvPr>
          <p:cNvSpPr>
            <a:spLocks noChangeArrowheads="1"/>
          </p:cNvSpPr>
          <p:nvPr/>
        </p:nvSpPr>
        <p:spPr bwMode="auto">
          <a:xfrm>
            <a:off x="1817688" y="2732485"/>
            <a:ext cx="171450" cy="128588"/>
          </a:xfrm>
          <a:prstGeom prst="rect">
            <a:avLst/>
          </a:prstGeom>
          <a:solidFill>
            <a:srgbClr val="FF6600"/>
          </a:solidFill>
          <a:ln w="12700">
            <a:solidFill>
              <a:schemeClr val="bg2"/>
            </a:solidFill>
            <a:miter lim="800000"/>
            <a:headEnd type="none" w="sm" len="sm"/>
            <a:tailEnd type="none" w="sm" len="sm"/>
          </a:ln>
          <a:effectLst/>
        </p:spPr>
        <p:txBody>
          <a:bodyPr wrap="none" anchor="ctr"/>
          <a:lstStyle/>
          <a:p>
            <a:endParaRPr lang="fr-BE" sz="1350"/>
          </a:p>
        </p:txBody>
      </p:sp>
      <p:sp>
        <p:nvSpPr>
          <p:cNvPr id="1048616" name="Rectangle 40">
            <a:extLst>
              <a:ext uri="{FF2B5EF4-FFF2-40B4-BE49-F238E27FC236}">
                <a16:creationId xmlns:a16="http://schemas.microsoft.com/office/drawing/2014/main" id="{03BFE892-C272-AFF7-4304-77E0FAF14129}"/>
              </a:ext>
            </a:extLst>
          </p:cNvPr>
          <p:cNvSpPr>
            <a:spLocks noChangeArrowheads="1"/>
          </p:cNvSpPr>
          <p:nvPr/>
        </p:nvSpPr>
        <p:spPr bwMode="auto">
          <a:xfrm>
            <a:off x="1817688" y="3043237"/>
            <a:ext cx="171450" cy="128588"/>
          </a:xfrm>
          <a:prstGeom prst="rect">
            <a:avLst/>
          </a:prstGeom>
          <a:gradFill rotWithShape="1">
            <a:gsLst>
              <a:gs pos="0">
                <a:schemeClr val="folHlink">
                  <a:gamma/>
                  <a:shade val="46275"/>
                  <a:invGamma/>
                </a:schemeClr>
              </a:gs>
              <a:gs pos="100000">
                <a:schemeClr val="folHlink"/>
              </a:gs>
            </a:gsLst>
            <a:lin ang="5400000" scaled="1"/>
          </a:gradFill>
          <a:ln w="12700">
            <a:solidFill>
              <a:schemeClr val="bg2"/>
            </a:solidFill>
            <a:miter lim="800000"/>
            <a:headEnd type="none" w="sm" len="sm"/>
            <a:tailEnd type="none" w="sm" len="sm"/>
          </a:ln>
          <a:effectLst/>
        </p:spPr>
        <p:txBody>
          <a:bodyPr wrap="none" anchor="ctr"/>
          <a:lstStyle/>
          <a:p>
            <a:endParaRPr lang="fr-BE" sz="1350"/>
          </a:p>
        </p:txBody>
      </p:sp>
      <p:sp>
        <p:nvSpPr>
          <p:cNvPr id="1048617" name="Line 41">
            <a:extLst>
              <a:ext uri="{FF2B5EF4-FFF2-40B4-BE49-F238E27FC236}">
                <a16:creationId xmlns:a16="http://schemas.microsoft.com/office/drawing/2014/main" id="{28F35BB5-D68B-894F-4E02-B6D26AE43670}"/>
              </a:ext>
            </a:extLst>
          </p:cNvPr>
          <p:cNvSpPr>
            <a:spLocks noChangeShapeType="1"/>
          </p:cNvSpPr>
          <p:nvPr/>
        </p:nvSpPr>
        <p:spPr bwMode="auto">
          <a:xfrm>
            <a:off x="1458913" y="4870849"/>
            <a:ext cx="76200" cy="1190"/>
          </a:xfrm>
          <a:prstGeom prst="line">
            <a:avLst/>
          </a:prstGeom>
          <a:noFill/>
          <a:ln w="12700">
            <a:solidFill>
              <a:srgbClr val="FFFF00"/>
            </a:solidFill>
            <a:round/>
            <a:headEnd/>
            <a:tailEnd/>
          </a:ln>
        </p:spPr>
        <p:txBody>
          <a:bodyPr/>
          <a:lstStyle/>
          <a:p>
            <a:endParaRPr lang="fr-BE" sz="1350"/>
          </a:p>
        </p:txBody>
      </p:sp>
      <p:sp>
        <p:nvSpPr>
          <p:cNvPr id="1048618" name="Line 42">
            <a:extLst>
              <a:ext uri="{FF2B5EF4-FFF2-40B4-BE49-F238E27FC236}">
                <a16:creationId xmlns:a16="http://schemas.microsoft.com/office/drawing/2014/main" id="{6084D17F-997A-0A02-93C8-FD0B75170352}"/>
              </a:ext>
            </a:extLst>
          </p:cNvPr>
          <p:cNvSpPr>
            <a:spLocks noChangeShapeType="1"/>
          </p:cNvSpPr>
          <p:nvPr/>
        </p:nvSpPr>
        <p:spPr bwMode="auto">
          <a:xfrm>
            <a:off x="1458913" y="4635105"/>
            <a:ext cx="76200" cy="1190"/>
          </a:xfrm>
          <a:prstGeom prst="line">
            <a:avLst/>
          </a:prstGeom>
          <a:noFill/>
          <a:ln w="12700">
            <a:solidFill>
              <a:srgbClr val="FFFF00"/>
            </a:solidFill>
            <a:round/>
            <a:headEnd/>
            <a:tailEnd/>
          </a:ln>
        </p:spPr>
        <p:txBody>
          <a:bodyPr/>
          <a:lstStyle/>
          <a:p>
            <a:endParaRPr lang="fr-BE" sz="1350"/>
          </a:p>
        </p:txBody>
      </p:sp>
      <p:sp>
        <p:nvSpPr>
          <p:cNvPr id="1048619" name="Line 43">
            <a:extLst>
              <a:ext uri="{FF2B5EF4-FFF2-40B4-BE49-F238E27FC236}">
                <a16:creationId xmlns:a16="http://schemas.microsoft.com/office/drawing/2014/main" id="{2D32956F-D5F2-9A9A-BB49-E994F978BB07}"/>
              </a:ext>
            </a:extLst>
          </p:cNvPr>
          <p:cNvSpPr>
            <a:spLocks noChangeShapeType="1"/>
          </p:cNvSpPr>
          <p:nvPr/>
        </p:nvSpPr>
        <p:spPr bwMode="auto">
          <a:xfrm>
            <a:off x="1458913" y="4406505"/>
            <a:ext cx="76200" cy="1190"/>
          </a:xfrm>
          <a:prstGeom prst="line">
            <a:avLst/>
          </a:prstGeom>
          <a:noFill/>
          <a:ln w="12700">
            <a:solidFill>
              <a:srgbClr val="FFFF00"/>
            </a:solidFill>
            <a:round/>
            <a:headEnd/>
            <a:tailEnd/>
          </a:ln>
        </p:spPr>
        <p:txBody>
          <a:bodyPr/>
          <a:lstStyle/>
          <a:p>
            <a:endParaRPr lang="fr-BE" sz="1350"/>
          </a:p>
        </p:txBody>
      </p:sp>
      <p:sp>
        <p:nvSpPr>
          <p:cNvPr id="1048620" name="Line 44">
            <a:extLst>
              <a:ext uri="{FF2B5EF4-FFF2-40B4-BE49-F238E27FC236}">
                <a16:creationId xmlns:a16="http://schemas.microsoft.com/office/drawing/2014/main" id="{87DD1BFA-F2AC-507C-6058-FAD3FA7B5525}"/>
              </a:ext>
            </a:extLst>
          </p:cNvPr>
          <p:cNvSpPr>
            <a:spLocks noChangeShapeType="1"/>
          </p:cNvSpPr>
          <p:nvPr/>
        </p:nvSpPr>
        <p:spPr bwMode="auto">
          <a:xfrm>
            <a:off x="1458913" y="4170761"/>
            <a:ext cx="76200" cy="1190"/>
          </a:xfrm>
          <a:prstGeom prst="line">
            <a:avLst/>
          </a:prstGeom>
          <a:noFill/>
          <a:ln w="12700">
            <a:solidFill>
              <a:srgbClr val="FFFF00"/>
            </a:solidFill>
            <a:round/>
            <a:headEnd/>
            <a:tailEnd/>
          </a:ln>
        </p:spPr>
        <p:txBody>
          <a:bodyPr/>
          <a:lstStyle/>
          <a:p>
            <a:endParaRPr lang="fr-BE" sz="1350"/>
          </a:p>
        </p:txBody>
      </p:sp>
      <p:sp>
        <p:nvSpPr>
          <p:cNvPr id="1048621" name="Line 45">
            <a:extLst>
              <a:ext uri="{FF2B5EF4-FFF2-40B4-BE49-F238E27FC236}">
                <a16:creationId xmlns:a16="http://schemas.microsoft.com/office/drawing/2014/main" id="{D3742300-C6FB-F060-C5A8-FF2D869C7473}"/>
              </a:ext>
            </a:extLst>
          </p:cNvPr>
          <p:cNvSpPr>
            <a:spLocks noChangeShapeType="1"/>
          </p:cNvSpPr>
          <p:nvPr/>
        </p:nvSpPr>
        <p:spPr bwMode="auto">
          <a:xfrm>
            <a:off x="1458913" y="3942161"/>
            <a:ext cx="76200" cy="1190"/>
          </a:xfrm>
          <a:prstGeom prst="line">
            <a:avLst/>
          </a:prstGeom>
          <a:noFill/>
          <a:ln w="12700">
            <a:solidFill>
              <a:srgbClr val="FFFF00"/>
            </a:solidFill>
            <a:round/>
            <a:headEnd/>
            <a:tailEnd/>
          </a:ln>
        </p:spPr>
        <p:txBody>
          <a:bodyPr/>
          <a:lstStyle/>
          <a:p>
            <a:endParaRPr lang="fr-BE" sz="1350"/>
          </a:p>
        </p:txBody>
      </p:sp>
      <p:sp>
        <p:nvSpPr>
          <p:cNvPr id="1048622" name="Line 46">
            <a:extLst>
              <a:ext uri="{FF2B5EF4-FFF2-40B4-BE49-F238E27FC236}">
                <a16:creationId xmlns:a16="http://schemas.microsoft.com/office/drawing/2014/main" id="{96CE4B7A-7351-B0FC-5092-F2A1C2BA0C60}"/>
              </a:ext>
            </a:extLst>
          </p:cNvPr>
          <p:cNvSpPr>
            <a:spLocks noChangeShapeType="1"/>
          </p:cNvSpPr>
          <p:nvPr/>
        </p:nvSpPr>
        <p:spPr bwMode="auto">
          <a:xfrm>
            <a:off x="1458913" y="3713561"/>
            <a:ext cx="76200" cy="1190"/>
          </a:xfrm>
          <a:prstGeom prst="line">
            <a:avLst/>
          </a:prstGeom>
          <a:noFill/>
          <a:ln w="12700">
            <a:solidFill>
              <a:srgbClr val="FFFF00"/>
            </a:solidFill>
            <a:round/>
            <a:headEnd/>
            <a:tailEnd/>
          </a:ln>
        </p:spPr>
        <p:txBody>
          <a:bodyPr/>
          <a:lstStyle/>
          <a:p>
            <a:endParaRPr lang="fr-BE" sz="1350"/>
          </a:p>
        </p:txBody>
      </p:sp>
      <p:sp>
        <p:nvSpPr>
          <p:cNvPr id="1048623" name="Line 47">
            <a:extLst>
              <a:ext uri="{FF2B5EF4-FFF2-40B4-BE49-F238E27FC236}">
                <a16:creationId xmlns:a16="http://schemas.microsoft.com/office/drawing/2014/main" id="{A236DA85-4BAE-6E65-833B-5D5C73351692}"/>
              </a:ext>
            </a:extLst>
          </p:cNvPr>
          <p:cNvSpPr>
            <a:spLocks noChangeShapeType="1"/>
          </p:cNvSpPr>
          <p:nvPr/>
        </p:nvSpPr>
        <p:spPr bwMode="auto">
          <a:xfrm>
            <a:off x="1458913" y="3477817"/>
            <a:ext cx="76200" cy="1190"/>
          </a:xfrm>
          <a:prstGeom prst="line">
            <a:avLst/>
          </a:prstGeom>
          <a:noFill/>
          <a:ln w="12700">
            <a:solidFill>
              <a:srgbClr val="FFFF00"/>
            </a:solidFill>
            <a:round/>
            <a:headEnd/>
            <a:tailEnd/>
          </a:ln>
        </p:spPr>
        <p:txBody>
          <a:bodyPr/>
          <a:lstStyle/>
          <a:p>
            <a:endParaRPr lang="fr-BE" sz="1350"/>
          </a:p>
        </p:txBody>
      </p:sp>
      <p:sp>
        <p:nvSpPr>
          <p:cNvPr id="1048624" name="Line 48">
            <a:extLst>
              <a:ext uri="{FF2B5EF4-FFF2-40B4-BE49-F238E27FC236}">
                <a16:creationId xmlns:a16="http://schemas.microsoft.com/office/drawing/2014/main" id="{C9FB455F-18C4-0360-2E24-7051D9E396C4}"/>
              </a:ext>
            </a:extLst>
          </p:cNvPr>
          <p:cNvSpPr>
            <a:spLocks noChangeShapeType="1"/>
          </p:cNvSpPr>
          <p:nvPr/>
        </p:nvSpPr>
        <p:spPr bwMode="auto">
          <a:xfrm>
            <a:off x="1458913" y="3249217"/>
            <a:ext cx="76200" cy="1190"/>
          </a:xfrm>
          <a:prstGeom prst="line">
            <a:avLst/>
          </a:prstGeom>
          <a:noFill/>
          <a:ln w="12700">
            <a:solidFill>
              <a:srgbClr val="FFFF00"/>
            </a:solidFill>
            <a:round/>
            <a:headEnd/>
            <a:tailEnd/>
          </a:ln>
        </p:spPr>
        <p:txBody>
          <a:bodyPr/>
          <a:lstStyle/>
          <a:p>
            <a:endParaRPr lang="fr-BE" sz="1350"/>
          </a:p>
        </p:txBody>
      </p:sp>
      <p:sp>
        <p:nvSpPr>
          <p:cNvPr id="1048625" name="Line 49">
            <a:extLst>
              <a:ext uri="{FF2B5EF4-FFF2-40B4-BE49-F238E27FC236}">
                <a16:creationId xmlns:a16="http://schemas.microsoft.com/office/drawing/2014/main" id="{213B4ACD-8D94-37DF-1F04-8C9B72725AC4}"/>
              </a:ext>
            </a:extLst>
          </p:cNvPr>
          <p:cNvSpPr>
            <a:spLocks noChangeShapeType="1"/>
          </p:cNvSpPr>
          <p:nvPr/>
        </p:nvSpPr>
        <p:spPr bwMode="auto">
          <a:xfrm>
            <a:off x="1458913" y="3013474"/>
            <a:ext cx="76200" cy="1190"/>
          </a:xfrm>
          <a:prstGeom prst="line">
            <a:avLst/>
          </a:prstGeom>
          <a:noFill/>
          <a:ln w="12700">
            <a:solidFill>
              <a:srgbClr val="FFFF00"/>
            </a:solidFill>
            <a:round/>
            <a:headEnd/>
            <a:tailEnd/>
          </a:ln>
        </p:spPr>
        <p:txBody>
          <a:bodyPr/>
          <a:lstStyle/>
          <a:p>
            <a:endParaRPr lang="fr-BE" sz="1350"/>
          </a:p>
        </p:txBody>
      </p:sp>
      <p:sp>
        <p:nvSpPr>
          <p:cNvPr id="1048626" name="Line 50">
            <a:extLst>
              <a:ext uri="{FF2B5EF4-FFF2-40B4-BE49-F238E27FC236}">
                <a16:creationId xmlns:a16="http://schemas.microsoft.com/office/drawing/2014/main" id="{4FD45508-6736-D8B7-4EAC-E9A6D53A24D0}"/>
              </a:ext>
            </a:extLst>
          </p:cNvPr>
          <p:cNvSpPr>
            <a:spLocks noChangeShapeType="1"/>
          </p:cNvSpPr>
          <p:nvPr/>
        </p:nvSpPr>
        <p:spPr bwMode="auto">
          <a:xfrm>
            <a:off x="1458913" y="2784874"/>
            <a:ext cx="76200" cy="1190"/>
          </a:xfrm>
          <a:prstGeom prst="line">
            <a:avLst/>
          </a:prstGeom>
          <a:noFill/>
          <a:ln w="12700">
            <a:solidFill>
              <a:srgbClr val="FFFF00"/>
            </a:solidFill>
            <a:round/>
            <a:headEnd/>
            <a:tailEnd/>
          </a:ln>
        </p:spPr>
        <p:txBody>
          <a:bodyPr/>
          <a:lstStyle/>
          <a:p>
            <a:endParaRPr lang="fr-BE" sz="1350"/>
          </a:p>
        </p:txBody>
      </p:sp>
      <p:sp>
        <p:nvSpPr>
          <p:cNvPr id="1048627" name="Line 51">
            <a:extLst>
              <a:ext uri="{FF2B5EF4-FFF2-40B4-BE49-F238E27FC236}">
                <a16:creationId xmlns:a16="http://schemas.microsoft.com/office/drawing/2014/main" id="{04FC0D0D-E5AB-B663-B23B-41121E84D20B}"/>
              </a:ext>
            </a:extLst>
          </p:cNvPr>
          <p:cNvSpPr>
            <a:spLocks noChangeShapeType="1"/>
          </p:cNvSpPr>
          <p:nvPr/>
        </p:nvSpPr>
        <p:spPr bwMode="auto">
          <a:xfrm>
            <a:off x="7334250" y="4842274"/>
            <a:ext cx="76200" cy="1190"/>
          </a:xfrm>
          <a:prstGeom prst="line">
            <a:avLst/>
          </a:prstGeom>
          <a:noFill/>
          <a:ln w="12700">
            <a:solidFill>
              <a:srgbClr val="FFFF00"/>
            </a:solidFill>
            <a:round/>
            <a:headEnd/>
            <a:tailEnd/>
          </a:ln>
        </p:spPr>
        <p:txBody>
          <a:bodyPr/>
          <a:lstStyle/>
          <a:p>
            <a:endParaRPr lang="fr-BE" sz="1350"/>
          </a:p>
        </p:txBody>
      </p:sp>
      <p:sp>
        <p:nvSpPr>
          <p:cNvPr id="1048628" name="Line 52">
            <a:extLst>
              <a:ext uri="{FF2B5EF4-FFF2-40B4-BE49-F238E27FC236}">
                <a16:creationId xmlns:a16="http://schemas.microsoft.com/office/drawing/2014/main" id="{D18A1F79-860C-65FE-01FC-08194F5CAFB2}"/>
              </a:ext>
            </a:extLst>
          </p:cNvPr>
          <p:cNvSpPr>
            <a:spLocks noChangeShapeType="1"/>
          </p:cNvSpPr>
          <p:nvPr/>
        </p:nvSpPr>
        <p:spPr bwMode="auto">
          <a:xfrm>
            <a:off x="7334250" y="4585099"/>
            <a:ext cx="76200" cy="1190"/>
          </a:xfrm>
          <a:prstGeom prst="line">
            <a:avLst/>
          </a:prstGeom>
          <a:noFill/>
          <a:ln w="12700">
            <a:solidFill>
              <a:srgbClr val="FFFF00"/>
            </a:solidFill>
            <a:round/>
            <a:headEnd/>
            <a:tailEnd/>
          </a:ln>
        </p:spPr>
        <p:txBody>
          <a:bodyPr/>
          <a:lstStyle/>
          <a:p>
            <a:endParaRPr lang="fr-BE" sz="1350"/>
          </a:p>
        </p:txBody>
      </p:sp>
      <p:sp>
        <p:nvSpPr>
          <p:cNvPr id="1048629" name="Line 53">
            <a:extLst>
              <a:ext uri="{FF2B5EF4-FFF2-40B4-BE49-F238E27FC236}">
                <a16:creationId xmlns:a16="http://schemas.microsoft.com/office/drawing/2014/main" id="{C6FBF54F-DF85-A4BD-959F-C84B2D7FEBF7}"/>
              </a:ext>
            </a:extLst>
          </p:cNvPr>
          <p:cNvSpPr>
            <a:spLocks noChangeShapeType="1"/>
          </p:cNvSpPr>
          <p:nvPr/>
        </p:nvSpPr>
        <p:spPr bwMode="auto">
          <a:xfrm>
            <a:off x="7334250" y="4327924"/>
            <a:ext cx="76200" cy="1190"/>
          </a:xfrm>
          <a:prstGeom prst="line">
            <a:avLst/>
          </a:prstGeom>
          <a:noFill/>
          <a:ln w="12700">
            <a:solidFill>
              <a:srgbClr val="FFFF00"/>
            </a:solidFill>
            <a:round/>
            <a:headEnd/>
            <a:tailEnd/>
          </a:ln>
        </p:spPr>
        <p:txBody>
          <a:bodyPr/>
          <a:lstStyle/>
          <a:p>
            <a:endParaRPr lang="fr-BE" sz="1350"/>
          </a:p>
        </p:txBody>
      </p:sp>
      <p:sp>
        <p:nvSpPr>
          <p:cNvPr id="1048630" name="Line 54">
            <a:extLst>
              <a:ext uri="{FF2B5EF4-FFF2-40B4-BE49-F238E27FC236}">
                <a16:creationId xmlns:a16="http://schemas.microsoft.com/office/drawing/2014/main" id="{5CABA415-2C12-9483-E160-2AE95932B25B}"/>
              </a:ext>
            </a:extLst>
          </p:cNvPr>
          <p:cNvSpPr>
            <a:spLocks noChangeShapeType="1"/>
          </p:cNvSpPr>
          <p:nvPr/>
        </p:nvSpPr>
        <p:spPr bwMode="auto">
          <a:xfrm>
            <a:off x="7334250" y="4070749"/>
            <a:ext cx="76200" cy="1190"/>
          </a:xfrm>
          <a:prstGeom prst="line">
            <a:avLst/>
          </a:prstGeom>
          <a:noFill/>
          <a:ln w="12700">
            <a:solidFill>
              <a:srgbClr val="FFFF00"/>
            </a:solidFill>
            <a:round/>
            <a:headEnd/>
            <a:tailEnd/>
          </a:ln>
        </p:spPr>
        <p:txBody>
          <a:bodyPr/>
          <a:lstStyle/>
          <a:p>
            <a:endParaRPr lang="fr-BE" sz="1350"/>
          </a:p>
        </p:txBody>
      </p:sp>
      <p:sp>
        <p:nvSpPr>
          <p:cNvPr id="1048631" name="Line 55">
            <a:extLst>
              <a:ext uri="{FF2B5EF4-FFF2-40B4-BE49-F238E27FC236}">
                <a16:creationId xmlns:a16="http://schemas.microsoft.com/office/drawing/2014/main" id="{645A1D62-D3E0-866F-B4E2-D1031D0703FF}"/>
              </a:ext>
            </a:extLst>
          </p:cNvPr>
          <p:cNvSpPr>
            <a:spLocks noChangeShapeType="1"/>
          </p:cNvSpPr>
          <p:nvPr/>
        </p:nvSpPr>
        <p:spPr bwMode="auto">
          <a:xfrm>
            <a:off x="7334250" y="3813574"/>
            <a:ext cx="76200" cy="1190"/>
          </a:xfrm>
          <a:prstGeom prst="line">
            <a:avLst/>
          </a:prstGeom>
          <a:noFill/>
          <a:ln w="12700">
            <a:solidFill>
              <a:srgbClr val="FFFF00"/>
            </a:solidFill>
            <a:round/>
            <a:headEnd/>
            <a:tailEnd/>
          </a:ln>
        </p:spPr>
        <p:txBody>
          <a:bodyPr/>
          <a:lstStyle/>
          <a:p>
            <a:endParaRPr lang="fr-BE" sz="1350"/>
          </a:p>
        </p:txBody>
      </p:sp>
      <p:sp>
        <p:nvSpPr>
          <p:cNvPr id="1048632" name="Line 56">
            <a:extLst>
              <a:ext uri="{FF2B5EF4-FFF2-40B4-BE49-F238E27FC236}">
                <a16:creationId xmlns:a16="http://schemas.microsoft.com/office/drawing/2014/main" id="{76F44A15-3200-5C51-D9DC-6B9B9DD55079}"/>
              </a:ext>
            </a:extLst>
          </p:cNvPr>
          <p:cNvSpPr>
            <a:spLocks noChangeShapeType="1"/>
          </p:cNvSpPr>
          <p:nvPr/>
        </p:nvSpPr>
        <p:spPr bwMode="auto">
          <a:xfrm>
            <a:off x="7334250" y="3556399"/>
            <a:ext cx="76200" cy="1190"/>
          </a:xfrm>
          <a:prstGeom prst="line">
            <a:avLst/>
          </a:prstGeom>
          <a:noFill/>
          <a:ln w="12700">
            <a:solidFill>
              <a:srgbClr val="FFFF00"/>
            </a:solidFill>
            <a:round/>
            <a:headEnd/>
            <a:tailEnd/>
          </a:ln>
        </p:spPr>
        <p:txBody>
          <a:bodyPr/>
          <a:lstStyle/>
          <a:p>
            <a:endParaRPr lang="fr-BE" sz="1350"/>
          </a:p>
        </p:txBody>
      </p:sp>
      <p:sp>
        <p:nvSpPr>
          <p:cNvPr id="1048633" name="Line 57">
            <a:extLst>
              <a:ext uri="{FF2B5EF4-FFF2-40B4-BE49-F238E27FC236}">
                <a16:creationId xmlns:a16="http://schemas.microsoft.com/office/drawing/2014/main" id="{6945240F-0F06-C92E-12F1-F10275B1CCCD}"/>
              </a:ext>
            </a:extLst>
          </p:cNvPr>
          <p:cNvSpPr>
            <a:spLocks noChangeShapeType="1"/>
          </p:cNvSpPr>
          <p:nvPr/>
        </p:nvSpPr>
        <p:spPr bwMode="auto">
          <a:xfrm>
            <a:off x="7334250" y="3299224"/>
            <a:ext cx="76200" cy="1190"/>
          </a:xfrm>
          <a:prstGeom prst="line">
            <a:avLst/>
          </a:prstGeom>
          <a:noFill/>
          <a:ln w="12700">
            <a:solidFill>
              <a:srgbClr val="FFFF00"/>
            </a:solidFill>
            <a:round/>
            <a:headEnd/>
            <a:tailEnd/>
          </a:ln>
        </p:spPr>
        <p:txBody>
          <a:bodyPr/>
          <a:lstStyle/>
          <a:p>
            <a:endParaRPr lang="fr-BE" sz="1350"/>
          </a:p>
        </p:txBody>
      </p:sp>
      <p:sp>
        <p:nvSpPr>
          <p:cNvPr id="1048634" name="Line 58">
            <a:extLst>
              <a:ext uri="{FF2B5EF4-FFF2-40B4-BE49-F238E27FC236}">
                <a16:creationId xmlns:a16="http://schemas.microsoft.com/office/drawing/2014/main" id="{EBCA0DD1-E74A-4D78-88D6-D7255A290D82}"/>
              </a:ext>
            </a:extLst>
          </p:cNvPr>
          <p:cNvSpPr>
            <a:spLocks noChangeShapeType="1"/>
          </p:cNvSpPr>
          <p:nvPr/>
        </p:nvSpPr>
        <p:spPr bwMode="auto">
          <a:xfrm>
            <a:off x="7334250" y="3042049"/>
            <a:ext cx="76200" cy="1190"/>
          </a:xfrm>
          <a:prstGeom prst="line">
            <a:avLst/>
          </a:prstGeom>
          <a:noFill/>
          <a:ln w="12700">
            <a:solidFill>
              <a:srgbClr val="FFFF00"/>
            </a:solidFill>
            <a:round/>
            <a:headEnd/>
            <a:tailEnd/>
          </a:ln>
        </p:spPr>
        <p:txBody>
          <a:bodyPr/>
          <a:lstStyle/>
          <a:p>
            <a:endParaRPr lang="fr-BE" sz="1350"/>
          </a:p>
        </p:txBody>
      </p:sp>
      <p:sp>
        <p:nvSpPr>
          <p:cNvPr id="1048635" name="Line 59">
            <a:extLst>
              <a:ext uri="{FF2B5EF4-FFF2-40B4-BE49-F238E27FC236}">
                <a16:creationId xmlns:a16="http://schemas.microsoft.com/office/drawing/2014/main" id="{CF1308C4-31D7-9746-3335-B5D0CDF98A61}"/>
              </a:ext>
            </a:extLst>
          </p:cNvPr>
          <p:cNvSpPr>
            <a:spLocks noChangeShapeType="1"/>
          </p:cNvSpPr>
          <p:nvPr/>
        </p:nvSpPr>
        <p:spPr bwMode="auto">
          <a:xfrm>
            <a:off x="7334250" y="2784874"/>
            <a:ext cx="76200" cy="1190"/>
          </a:xfrm>
          <a:prstGeom prst="line">
            <a:avLst/>
          </a:prstGeom>
          <a:noFill/>
          <a:ln w="12700">
            <a:solidFill>
              <a:srgbClr val="FFFF00"/>
            </a:solidFill>
            <a:round/>
            <a:headEnd/>
            <a:tailEnd/>
          </a:ln>
        </p:spPr>
        <p:txBody>
          <a:bodyPr/>
          <a:lstStyle/>
          <a:p>
            <a:endParaRPr lang="fr-BE" sz="1350"/>
          </a:p>
        </p:txBody>
      </p:sp>
      <p:sp>
        <p:nvSpPr>
          <p:cNvPr id="1048636" name="Rectangle 60">
            <a:extLst>
              <a:ext uri="{FF2B5EF4-FFF2-40B4-BE49-F238E27FC236}">
                <a16:creationId xmlns:a16="http://schemas.microsoft.com/office/drawing/2014/main" id="{9DF742E6-BD01-906F-6651-56F5C36A7DBF}"/>
              </a:ext>
            </a:extLst>
          </p:cNvPr>
          <p:cNvSpPr>
            <a:spLocks noChangeArrowheads="1"/>
          </p:cNvSpPr>
          <p:nvPr/>
        </p:nvSpPr>
        <p:spPr bwMode="auto">
          <a:xfrm>
            <a:off x="1272709" y="4999436"/>
            <a:ext cx="9618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0</a:t>
            </a:r>
            <a:endParaRPr lang="en-GB" sz="1200">
              <a:latin typeface="Arial" pitchFamily="34" charset="0"/>
            </a:endParaRPr>
          </a:p>
        </p:txBody>
      </p:sp>
      <p:sp>
        <p:nvSpPr>
          <p:cNvPr id="1048637" name="Rectangle 61">
            <a:extLst>
              <a:ext uri="{FF2B5EF4-FFF2-40B4-BE49-F238E27FC236}">
                <a16:creationId xmlns:a16="http://schemas.microsoft.com/office/drawing/2014/main" id="{2855239D-FB74-09BD-4150-7E5343CC8A2F}"/>
              </a:ext>
            </a:extLst>
          </p:cNvPr>
          <p:cNvSpPr>
            <a:spLocks noChangeArrowheads="1"/>
          </p:cNvSpPr>
          <p:nvPr/>
        </p:nvSpPr>
        <p:spPr bwMode="auto">
          <a:xfrm>
            <a:off x="1167470" y="4535092"/>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10</a:t>
            </a:r>
            <a:endParaRPr lang="en-GB" sz="1200">
              <a:latin typeface="Arial" pitchFamily="34" charset="0"/>
            </a:endParaRPr>
          </a:p>
        </p:txBody>
      </p:sp>
      <p:sp>
        <p:nvSpPr>
          <p:cNvPr id="1048638" name="Rectangle 62">
            <a:extLst>
              <a:ext uri="{FF2B5EF4-FFF2-40B4-BE49-F238E27FC236}">
                <a16:creationId xmlns:a16="http://schemas.microsoft.com/office/drawing/2014/main" id="{AA8C7B71-AAFF-B178-0605-4FA7C5613B1E}"/>
              </a:ext>
            </a:extLst>
          </p:cNvPr>
          <p:cNvSpPr>
            <a:spLocks noChangeArrowheads="1"/>
          </p:cNvSpPr>
          <p:nvPr/>
        </p:nvSpPr>
        <p:spPr bwMode="auto">
          <a:xfrm>
            <a:off x="1167470" y="4070748"/>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20</a:t>
            </a:r>
            <a:endParaRPr lang="en-GB" sz="1200">
              <a:latin typeface="Arial" pitchFamily="34" charset="0"/>
            </a:endParaRPr>
          </a:p>
        </p:txBody>
      </p:sp>
      <p:sp>
        <p:nvSpPr>
          <p:cNvPr id="1048639" name="Rectangle 63">
            <a:extLst>
              <a:ext uri="{FF2B5EF4-FFF2-40B4-BE49-F238E27FC236}">
                <a16:creationId xmlns:a16="http://schemas.microsoft.com/office/drawing/2014/main" id="{F96EB24E-C8EE-0072-86C4-DB9B1B0F7B84}"/>
              </a:ext>
            </a:extLst>
          </p:cNvPr>
          <p:cNvSpPr>
            <a:spLocks noChangeArrowheads="1"/>
          </p:cNvSpPr>
          <p:nvPr/>
        </p:nvSpPr>
        <p:spPr bwMode="auto">
          <a:xfrm>
            <a:off x="1167470" y="3613548"/>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30</a:t>
            </a:r>
            <a:endParaRPr lang="en-GB" sz="1200">
              <a:latin typeface="Arial" pitchFamily="34" charset="0"/>
            </a:endParaRPr>
          </a:p>
        </p:txBody>
      </p:sp>
      <p:sp>
        <p:nvSpPr>
          <p:cNvPr id="1048640" name="Rectangle 64">
            <a:extLst>
              <a:ext uri="{FF2B5EF4-FFF2-40B4-BE49-F238E27FC236}">
                <a16:creationId xmlns:a16="http://schemas.microsoft.com/office/drawing/2014/main" id="{EFA9C21C-5A0D-2803-6D52-CD92644101F9}"/>
              </a:ext>
            </a:extLst>
          </p:cNvPr>
          <p:cNvSpPr>
            <a:spLocks noChangeArrowheads="1"/>
          </p:cNvSpPr>
          <p:nvPr/>
        </p:nvSpPr>
        <p:spPr bwMode="auto">
          <a:xfrm>
            <a:off x="1167470" y="3149205"/>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40</a:t>
            </a:r>
            <a:endParaRPr lang="en-GB" sz="1200">
              <a:latin typeface="Arial" pitchFamily="34" charset="0"/>
            </a:endParaRPr>
          </a:p>
        </p:txBody>
      </p:sp>
      <p:sp>
        <p:nvSpPr>
          <p:cNvPr id="1048641" name="Rectangle 65">
            <a:extLst>
              <a:ext uri="{FF2B5EF4-FFF2-40B4-BE49-F238E27FC236}">
                <a16:creationId xmlns:a16="http://schemas.microsoft.com/office/drawing/2014/main" id="{1EC03AAD-34A7-EBEC-8ED7-7AE107DEA6AF}"/>
              </a:ext>
            </a:extLst>
          </p:cNvPr>
          <p:cNvSpPr>
            <a:spLocks noChangeArrowheads="1"/>
          </p:cNvSpPr>
          <p:nvPr/>
        </p:nvSpPr>
        <p:spPr bwMode="auto">
          <a:xfrm>
            <a:off x="1167470" y="2684861"/>
            <a:ext cx="19236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50</a:t>
            </a:r>
            <a:endParaRPr lang="en-GB" sz="1200">
              <a:latin typeface="Arial" pitchFamily="34" charset="0"/>
            </a:endParaRPr>
          </a:p>
        </p:txBody>
      </p:sp>
      <p:sp>
        <p:nvSpPr>
          <p:cNvPr id="1048642" name="Rectangle 66">
            <a:extLst>
              <a:ext uri="{FF2B5EF4-FFF2-40B4-BE49-F238E27FC236}">
                <a16:creationId xmlns:a16="http://schemas.microsoft.com/office/drawing/2014/main" id="{E79BA880-2B51-047A-3BCD-EA406F105F28}"/>
              </a:ext>
            </a:extLst>
          </p:cNvPr>
          <p:cNvSpPr>
            <a:spLocks noChangeArrowheads="1"/>
          </p:cNvSpPr>
          <p:nvPr/>
        </p:nvSpPr>
        <p:spPr bwMode="auto">
          <a:xfrm>
            <a:off x="7590960" y="4999436"/>
            <a:ext cx="9618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0</a:t>
            </a:r>
            <a:endParaRPr lang="en-GB" sz="1200">
              <a:latin typeface="Arial" pitchFamily="34" charset="0"/>
            </a:endParaRPr>
          </a:p>
        </p:txBody>
      </p:sp>
      <p:sp>
        <p:nvSpPr>
          <p:cNvPr id="1048643" name="Rectangle 67">
            <a:extLst>
              <a:ext uri="{FF2B5EF4-FFF2-40B4-BE49-F238E27FC236}">
                <a16:creationId xmlns:a16="http://schemas.microsoft.com/office/drawing/2014/main" id="{4CB03453-ACD0-EDF0-D4C7-9CB80827E002}"/>
              </a:ext>
            </a:extLst>
          </p:cNvPr>
          <p:cNvSpPr>
            <a:spLocks noChangeArrowheads="1"/>
          </p:cNvSpPr>
          <p:nvPr/>
        </p:nvSpPr>
        <p:spPr bwMode="auto">
          <a:xfrm>
            <a:off x="7623368" y="4485086"/>
            <a:ext cx="28854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100</a:t>
            </a:r>
            <a:endParaRPr lang="en-GB" sz="1200">
              <a:latin typeface="Arial" pitchFamily="34" charset="0"/>
            </a:endParaRPr>
          </a:p>
        </p:txBody>
      </p:sp>
      <p:sp>
        <p:nvSpPr>
          <p:cNvPr id="1048644" name="Rectangle 68">
            <a:extLst>
              <a:ext uri="{FF2B5EF4-FFF2-40B4-BE49-F238E27FC236}">
                <a16:creationId xmlns:a16="http://schemas.microsoft.com/office/drawing/2014/main" id="{98B24AF7-FAC9-4A8E-0C86-215EA46E34D6}"/>
              </a:ext>
            </a:extLst>
          </p:cNvPr>
          <p:cNvSpPr>
            <a:spLocks noChangeArrowheads="1"/>
          </p:cNvSpPr>
          <p:nvPr/>
        </p:nvSpPr>
        <p:spPr bwMode="auto">
          <a:xfrm>
            <a:off x="7623368" y="3970736"/>
            <a:ext cx="28854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200</a:t>
            </a:r>
            <a:endParaRPr lang="en-GB" sz="1200">
              <a:latin typeface="Arial" pitchFamily="34" charset="0"/>
            </a:endParaRPr>
          </a:p>
        </p:txBody>
      </p:sp>
      <p:sp>
        <p:nvSpPr>
          <p:cNvPr id="1048645" name="Rectangle 69">
            <a:extLst>
              <a:ext uri="{FF2B5EF4-FFF2-40B4-BE49-F238E27FC236}">
                <a16:creationId xmlns:a16="http://schemas.microsoft.com/office/drawing/2014/main" id="{FAE82EB9-F90A-58BE-7507-203CC51A178F}"/>
              </a:ext>
            </a:extLst>
          </p:cNvPr>
          <p:cNvSpPr>
            <a:spLocks noChangeArrowheads="1"/>
          </p:cNvSpPr>
          <p:nvPr/>
        </p:nvSpPr>
        <p:spPr bwMode="auto">
          <a:xfrm>
            <a:off x="7623368" y="3456386"/>
            <a:ext cx="28854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300</a:t>
            </a:r>
            <a:endParaRPr lang="en-GB" sz="1200">
              <a:latin typeface="Arial" pitchFamily="34" charset="0"/>
            </a:endParaRPr>
          </a:p>
        </p:txBody>
      </p:sp>
      <p:sp>
        <p:nvSpPr>
          <p:cNvPr id="1048646" name="Rectangle 70">
            <a:extLst>
              <a:ext uri="{FF2B5EF4-FFF2-40B4-BE49-F238E27FC236}">
                <a16:creationId xmlns:a16="http://schemas.microsoft.com/office/drawing/2014/main" id="{E50DFC57-5F27-1E6D-0B5F-B83214F097F2}"/>
              </a:ext>
            </a:extLst>
          </p:cNvPr>
          <p:cNvSpPr>
            <a:spLocks noChangeArrowheads="1"/>
          </p:cNvSpPr>
          <p:nvPr/>
        </p:nvSpPr>
        <p:spPr bwMode="auto">
          <a:xfrm>
            <a:off x="7623368" y="2942036"/>
            <a:ext cx="288541" cy="207749"/>
          </a:xfrm>
          <a:prstGeom prst="rect">
            <a:avLst/>
          </a:prstGeom>
          <a:noFill/>
          <a:ln w="9525">
            <a:noFill/>
            <a:miter lim="800000"/>
            <a:headEnd/>
            <a:tailEnd/>
          </a:ln>
        </p:spPr>
        <p:txBody>
          <a:bodyPr wrap="none" lIns="0" tIns="0" rIns="0" bIns="0">
            <a:spAutoFit/>
          </a:bodyPr>
          <a:lstStyle/>
          <a:p>
            <a:pPr algn="ctr" eaLnBrk="0" hangingPunct="0"/>
            <a:r>
              <a:rPr lang="en-GB" sz="1350" b="1">
                <a:latin typeface="Arial" pitchFamily="34" charset="0"/>
              </a:rPr>
              <a:t>400</a:t>
            </a:r>
            <a:endParaRPr lang="en-GB" sz="1200">
              <a:latin typeface="Arial" pitchFamily="34" charset="0"/>
            </a:endParaRPr>
          </a:p>
        </p:txBody>
      </p:sp>
      <p:sp>
        <p:nvSpPr>
          <p:cNvPr id="1048647" name="Rectangle 71">
            <a:extLst>
              <a:ext uri="{FF2B5EF4-FFF2-40B4-BE49-F238E27FC236}">
                <a16:creationId xmlns:a16="http://schemas.microsoft.com/office/drawing/2014/main" id="{A7343794-B67B-87F8-096E-5B80A9D4D30B}"/>
              </a:ext>
            </a:extLst>
          </p:cNvPr>
          <p:cNvSpPr>
            <a:spLocks noChangeArrowheads="1"/>
          </p:cNvSpPr>
          <p:nvPr/>
        </p:nvSpPr>
        <p:spPr bwMode="auto">
          <a:xfrm>
            <a:off x="1655764" y="2609850"/>
            <a:ext cx="2422525" cy="690563"/>
          </a:xfrm>
          <a:prstGeom prst="rect">
            <a:avLst/>
          </a:prstGeom>
          <a:noFill/>
          <a:ln w="12700" cap="sq">
            <a:solidFill>
              <a:schemeClr val="tx1"/>
            </a:solidFill>
            <a:miter lim="800000"/>
            <a:headEnd type="none" w="sm" len="sm"/>
            <a:tailEnd type="none" w="sm" len="sm"/>
          </a:ln>
          <a:effectLst/>
        </p:spPr>
        <p:txBody>
          <a:bodyPr wrap="none" anchor="ctr"/>
          <a:lstStyle/>
          <a:p>
            <a:endParaRPr lang="fr-BE" sz="1350"/>
          </a:p>
        </p:txBody>
      </p:sp>
      <p:sp>
        <p:nvSpPr>
          <p:cNvPr id="1048648" name="Rectangle 72">
            <a:extLst>
              <a:ext uri="{FF2B5EF4-FFF2-40B4-BE49-F238E27FC236}">
                <a16:creationId xmlns:a16="http://schemas.microsoft.com/office/drawing/2014/main" id="{91F707B9-5DFD-5031-A666-EBA9AF209ED5}"/>
              </a:ext>
            </a:extLst>
          </p:cNvPr>
          <p:cNvSpPr>
            <a:spLocks noChangeArrowheads="1"/>
          </p:cNvSpPr>
          <p:nvPr/>
        </p:nvSpPr>
        <p:spPr bwMode="auto">
          <a:xfrm>
            <a:off x="1454151" y="2478883"/>
            <a:ext cx="5965825" cy="2613422"/>
          </a:xfrm>
          <a:prstGeom prst="rect">
            <a:avLst/>
          </a:prstGeom>
          <a:noFill/>
          <a:ln w="12700" cap="sq">
            <a:solidFill>
              <a:schemeClr val="tx1"/>
            </a:solidFill>
            <a:miter lim="800000"/>
            <a:headEnd type="none" w="sm" len="sm"/>
            <a:tailEnd type="none" w="sm" len="sm"/>
          </a:ln>
          <a:effectLst/>
        </p:spPr>
        <p:txBody>
          <a:bodyPr wrap="none" anchor="ctr"/>
          <a:lstStyle/>
          <a:p>
            <a:endParaRPr lang="fr-BE" sz="1350"/>
          </a:p>
        </p:txBody>
      </p:sp>
      <p:sp>
        <p:nvSpPr>
          <p:cNvPr id="1048649" name="Line 73">
            <a:extLst>
              <a:ext uri="{FF2B5EF4-FFF2-40B4-BE49-F238E27FC236}">
                <a16:creationId xmlns:a16="http://schemas.microsoft.com/office/drawing/2014/main" id="{0199DB0B-DFBA-0FA1-6BEF-65549FB15058}"/>
              </a:ext>
            </a:extLst>
          </p:cNvPr>
          <p:cNvSpPr>
            <a:spLocks noChangeShapeType="1"/>
          </p:cNvSpPr>
          <p:nvPr/>
        </p:nvSpPr>
        <p:spPr bwMode="auto">
          <a:xfrm>
            <a:off x="2035175" y="5101830"/>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0" name="Line 74">
            <a:extLst>
              <a:ext uri="{FF2B5EF4-FFF2-40B4-BE49-F238E27FC236}">
                <a16:creationId xmlns:a16="http://schemas.microsoft.com/office/drawing/2014/main" id="{D0949572-F314-9957-E001-B0324C2C37C9}"/>
              </a:ext>
            </a:extLst>
          </p:cNvPr>
          <p:cNvSpPr>
            <a:spLocks noChangeShapeType="1"/>
          </p:cNvSpPr>
          <p:nvPr/>
        </p:nvSpPr>
        <p:spPr bwMode="auto">
          <a:xfrm>
            <a:off x="2571750" y="5107781"/>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1" name="Line 75">
            <a:extLst>
              <a:ext uri="{FF2B5EF4-FFF2-40B4-BE49-F238E27FC236}">
                <a16:creationId xmlns:a16="http://schemas.microsoft.com/office/drawing/2014/main" id="{D6D90805-5A21-EDC2-0EE5-221B19150FF5}"/>
              </a:ext>
            </a:extLst>
          </p:cNvPr>
          <p:cNvSpPr>
            <a:spLocks noChangeShapeType="1"/>
          </p:cNvSpPr>
          <p:nvPr/>
        </p:nvSpPr>
        <p:spPr bwMode="auto">
          <a:xfrm>
            <a:off x="3114675" y="5097067"/>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2" name="Line 76">
            <a:extLst>
              <a:ext uri="{FF2B5EF4-FFF2-40B4-BE49-F238E27FC236}">
                <a16:creationId xmlns:a16="http://schemas.microsoft.com/office/drawing/2014/main" id="{9D6CBDC0-708D-715A-FF80-ABB83898556A}"/>
              </a:ext>
            </a:extLst>
          </p:cNvPr>
          <p:cNvSpPr>
            <a:spLocks noChangeShapeType="1"/>
          </p:cNvSpPr>
          <p:nvPr/>
        </p:nvSpPr>
        <p:spPr bwMode="auto">
          <a:xfrm>
            <a:off x="3651250" y="5103019"/>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3" name="Line 77">
            <a:extLst>
              <a:ext uri="{FF2B5EF4-FFF2-40B4-BE49-F238E27FC236}">
                <a16:creationId xmlns:a16="http://schemas.microsoft.com/office/drawing/2014/main" id="{3F46A504-ECA2-820E-0C1F-A854C7B43E6A}"/>
              </a:ext>
            </a:extLst>
          </p:cNvPr>
          <p:cNvSpPr>
            <a:spLocks noChangeShapeType="1"/>
          </p:cNvSpPr>
          <p:nvPr/>
        </p:nvSpPr>
        <p:spPr bwMode="auto">
          <a:xfrm>
            <a:off x="4157663" y="5107781"/>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4" name="Line 78">
            <a:extLst>
              <a:ext uri="{FF2B5EF4-FFF2-40B4-BE49-F238E27FC236}">
                <a16:creationId xmlns:a16="http://schemas.microsoft.com/office/drawing/2014/main" id="{8B2C34F3-5F3B-2510-1CC1-4D86409C9BE5}"/>
              </a:ext>
            </a:extLst>
          </p:cNvPr>
          <p:cNvSpPr>
            <a:spLocks noChangeShapeType="1"/>
          </p:cNvSpPr>
          <p:nvPr/>
        </p:nvSpPr>
        <p:spPr bwMode="auto">
          <a:xfrm>
            <a:off x="4694238" y="5113736"/>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5" name="Line 79">
            <a:extLst>
              <a:ext uri="{FF2B5EF4-FFF2-40B4-BE49-F238E27FC236}">
                <a16:creationId xmlns:a16="http://schemas.microsoft.com/office/drawing/2014/main" id="{9C5733FF-F008-A475-F704-4CAC609FDA78}"/>
              </a:ext>
            </a:extLst>
          </p:cNvPr>
          <p:cNvSpPr>
            <a:spLocks noChangeShapeType="1"/>
          </p:cNvSpPr>
          <p:nvPr/>
        </p:nvSpPr>
        <p:spPr bwMode="auto">
          <a:xfrm>
            <a:off x="5251450" y="5103019"/>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6" name="Line 80">
            <a:extLst>
              <a:ext uri="{FF2B5EF4-FFF2-40B4-BE49-F238E27FC236}">
                <a16:creationId xmlns:a16="http://schemas.microsoft.com/office/drawing/2014/main" id="{461E09FC-7B9F-F871-4B5F-210ED52D10E4}"/>
              </a:ext>
            </a:extLst>
          </p:cNvPr>
          <p:cNvSpPr>
            <a:spLocks noChangeShapeType="1"/>
          </p:cNvSpPr>
          <p:nvPr/>
        </p:nvSpPr>
        <p:spPr bwMode="auto">
          <a:xfrm>
            <a:off x="5788025" y="5108973"/>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7" name="Line 81">
            <a:extLst>
              <a:ext uri="{FF2B5EF4-FFF2-40B4-BE49-F238E27FC236}">
                <a16:creationId xmlns:a16="http://schemas.microsoft.com/office/drawing/2014/main" id="{4F18B8D1-FF8A-536D-82C8-F304F283E9DD}"/>
              </a:ext>
            </a:extLst>
          </p:cNvPr>
          <p:cNvSpPr>
            <a:spLocks noChangeShapeType="1"/>
          </p:cNvSpPr>
          <p:nvPr/>
        </p:nvSpPr>
        <p:spPr bwMode="auto">
          <a:xfrm>
            <a:off x="6300788" y="5107781"/>
            <a:ext cx="0" cy="44054"/>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8" name="Line 82">
            <a:extLst>
              <a:ext uri="{FF2B5EF4-FFF2-40B4-BE49-F238E27FC236}">
                <a16:creationId xmlns:a16="http://schemas.microsoft.com/office/drawing/2014/main" id="{AE729324-0E83-9F3F-6EA1-DD6211824125}"/>
              </a:ext>
            </a:extLst>
          </p:cNvPr>
          <p:cNvSpPr>
            <a:spLocks noChangeShapeType="1"/>
          </p:cNvSpPr>
          <p:nvPr/>
        </p:nvSpPr>
        <p:spPr bwMode="auto">
          <a:xfrm>
            <a:off x="6837363" y="5113736"/>
            <a:ext cx="0" cy="44053"/>
          </a:xfrm>
          <a:prstGeom prst="line">
            <a:avLst/>
          </a:prstGeom>
          <a:noFill/>
          <a:ln w="12700" cap="sq">
            <a:solidFill>
              <a:schemeClr val="tx1"/>
            </a:solidFill>
            <a:round/>
            <a:headEnd type="none" w="sm" len="sm"/>
            <a:tailEnd type="none" w="sm" len="sm"/>
          </a:ln>
          <a:effectLst/>
        </p:spPr>
        <p:txBody>
          <a:bodyPr/>
          <a:lstStyle/>
          <a:p>
            <a:endParaRPr lang="fr-BE" sz="1350"/>
          </a:p>
        </p:txBody>
      </p:sp>
      <p:sp>
        <p:nvSpPr>
          <p:cNvPr id="1048659" name="Text Box 83">
            <a:extLst>
              <a:ext uri="{FF2B5EF4-FFF2-40B4-BE49-F238E27FC236}">
                <a16:creationId xmlns:a16="http://schemas.microsoft.com/office/drawing/2014/main" id="{46C3048B-B80F-C8BD-EE83-CE98707394EF}"/>
              </a:ext>
            </a:extLst>
          </p:cNvPr>
          <p:cNvSpPr txBox="1">
            <a:spLocks noChangeArrowheads="1"/>
          </p:cNvSpPr>
          <p:nvPr/>
        </p:nvSpPr>
        <p:spPr bwMode="auto">
          <a:xfrm>
            <a:off x="3544888" y="5643563"/>
            <a:ext cx="5599112" cy="383182"/>
          </a:xfrm>
          <a:prstGeom prst="rect">
            <a:avLst/>
          </a:prstGeom>
          <a:noFill/>
          <a:ln w="12699">
            <a:noFill/>
            <a:miter lim="800000"/>
            <a:headEnd type="none" w="sm" len="sm"/>
            <a:tailEnd type="none" w="sm" len="sm"/>
          </a:ln>
          <a:effectLst/>
        </p:spPr>
        <p:txBody>
          <a:bodyPr>
            <a:spAutoFit/>
          </a:bodyPr>
          <a:lstStyle/>
          <a:p>
            <a:pPr eaLnBrk="0" hangingPunct="0">
              <a:lnSpc>
                <a:spcPct val="90000"/>
              </a:lnSpc>
            </a:pPr>
            <a:r>
              <a:rPr lang="en-US" sz="1050" b="1" i="1">
                <a:latin typeface="Arial" pitchFamily="34" charset="0"/>
              </a:rPr>
              <a:t>Siris.  Surgeon General’s Workshop on Osteoporosis and Bone Health, December 2002</a:t>
            </a:r>
          </a:p>
        </p:txBody>
      </p:sp>
    </p:spTree>
    <p:extLst>
      <p:ext uri="{BB962C8B-B14F-4D97-AF65-F5344CB8AC3E}">
        <p14:creationId xmlns:p14="http://schemas.microsoft.com/office/powerpoint/2010/main" val="231317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a:t>FRAX</a:t>
            </a:r>
          </a:p>
        </p:txBody>
      </p:sp>
      <p:sp>
        <p:nvSpPr>
          <p:cNvPr id="3" name="Espace réservé du contenu 2"/>
          <p:cNvSpPr>
            <a:spLocks noGrp="1"/>
          </p:cNvSpPr>
          <p:nvPr>
            <p:ph idx="1"/>
          </p:nvPr>
        </p:nvSpPr>
        <p:spPr/>
        <p:txBody>
          <a:bodyPr vert="horz" lIns="91440" tIns="45720" rIns="91440" bIns="45720" rtlCol="0" anchor="t">
            <a:normAutofit/>
          </a:bodyPr>
          <a:lstStyle/>
          <a:p>
            <a:r>
              <a:rPr lang="fr-BE" dirty="0" err="1"/>
              <a:t>Treatment</a:t>
            </a:r>
            <a:r>
              <a:rPr lang="fr-BE" dirty="0"/>
              <a:t> </a:t>
            </a:r>
            <a:r>
              <a:rPr lang="fr-BE" dirty="0" err="1"/>
              <a:t>should</a:t>
            </a:r>
            <a:r>
              <a:rPr lang="fr-BE" dirty="0"/>
              <a:t> </a:t>
            </a:r>
            <a:r>
              <a:rPr lang="fr-BE" dirty="0" err="1"/>
              <a:t>be</a:t>
            </a:r>
            <a:r>
              <a:rPr lang="fr-BE" dirty="0"/>
              <a:t> </a:t>
            </a:r>
            <a:r>
              <a:rPr lang="fr-BE" dirty="0" err="1"/>
              <a:t>considered</a:t>
            </a:r>
            <a:r>
              <a:rPr lang="fr-BE" dirty="0"/>
              <a:t> </a:t>
            </a:r>
            <a:r>
              <a:rPr lang="en-US" dirty="0"/>
              <a:t>when there is a </a:t>
            </a:r>
            <a:r>
              <a:rPr lang="en-US" dirty="0">
                <a:solidFill>
                  <a:srgbClr val="FF0000"/>
                </a:solidFill>
              </a:rPr>
              <a:t>10 year hip fracture risk of at least 3% (and less than 70 years)</a:t>
            </a:r>
            <a:r>
              <a:rPr lang="en-US" dirty="0"/>
              <a:t> </a:t>
            </a:r>
            <a:r>
              <a:rPr lang="en-US" dirty="0">
                <a:solidFill>
                  <a:srgbClr val="FF0000"/>
                </a:solidFill>
              </a:rPr>
              <a:t>or 5% (and ≥70 years)</a:t>
            </a:r>
            <a:r>
              <a:rPr lang="en-US" dirty="0"/>
              <a:t> </a:t>
            </a:r>
          </a:p>
          <a:p>
            <a:r>
              <a:rPr lang="en-US" dirty="0"/>
              <a:t>or a </a:t>
            </a:r>
            <a:r>
              <a:rPr lang="en-US" dirty="0">
                <a:solidFill>
                  <a:srgbClr val="FF0000"/>
                </a:solidFill>
              </a:rPr>
              <a:t>20% risk (all ages) of a </a:t>
            </a:r>
            <a:r>
              <a:rPr lang="en-US" i="1" dirty="0">
                <a:solidFill>
                  <a:srgbClr val="FF0000"/>
                </a:solidFill>
              </a:rPr>
              <a:t>major osteoporotic fracture (MOF)</a:t>
            </a:r>
            <a:endParaRPr lang="en-US" dirty="0">
              <a:solidFill>
                <a:srgbClr val="FF0000"/>
              </a:solidFill>
              <a:ea typeface="Calibri"/>
              <a:cs typeface="Calibri"/>
            </a:endParaRPr>
          </a:p>
          <a:p>
            <a:pPr marL="0" indent="0">
              <a:buNone/>
            </a:pPr>
            <a:endParaRPr lang="en-US" i="1" dirty="0">
              <a:ea typeface="Calibri"/>
              <a:cs typeface="Calibri"/>
            </a:endParaRPr>
          </a:p>
          <a:p>
            <a:endParaRPr lang="en-US" sz="1800" i="1" dirty="0">
              <a:ea typeface="Calibri"/>
              <a:cs typeface="Calibri"/>
            </a:endParaRPr>
          </a:p>
          <a:p>
            <a:pPr marL="0" indent="0">
              <a:buNone/>
            </a:pPr>
            <a:r>
              <a:rPr lang="en-US" sz="1400" dirty="0">
                <a:solidFill>
                  <a:srgbClr val="212121"/>
                </a:solidFill>
                <a:ea typeface="+mn-lt"/>
                <a:cs typeface="+mn-lt"/>
              </a:rPr>
              <a:t>Sanchez-Rodriguez D, Bergmann P, Body JJ, Cavalier E, Gielen E, </a:t>
            </a:r>
            <a:r>
              <a:rPr lang="en-US" sz="1400" dirty="0" err="1">
                <a:solidFill>
                  <a:srgbClr val="212121"/>
                </a:solidFill>
                <a:ea typeface="+mn-lt"/>
                <a:cs typeface="+mn-lt"/>
              </a:rPr>
              <a:t>Goemaere</a:t>
            </a:r>
            <a:r>
              <a:rPr lang="en-US" sz="1400" dirty="0">
                <a:solidFill>
                  <a:srgbClr val="212121"/>
                </a:solidFill>
                <a:ea typeface="+mn-lt"/>
                <a:cs typeface="+mn-lt"/>
              </a:rPr>
              <a:t> S, </a:t>
            </a:r>
            <a:r>
              <a:rPr lang="en-US" sz="1400" dirty="0" err="1">
                <a:solidFill>
                  <a:srgbClr val="212121"/>
                </a:solidFill>
                <a:ea typeface="+mn-lt"/>
                <a:cs typeface="+mn-lt"/>
              </a:rPr>
              <a:t>Lapauw</a:t>
            </a:r>
            <a:r>
              <a:rPr lang="en-US" sz="1400" dirty="0">
                <a:solidFill>
                  <a:srgbClr val="212121"/>
                </a:solidFill>
                <a:ea typeface="+mn-lt"/>
                <a:cs typeface="+mn-lt"/>
              </a:rPr>
              <a:t> B, Laurent MR, Rozenberg S, </a:t>
            </a:r>
            <a:r>
              <a:rPr lang="en-US" sz="1400" dirty="0" err="1">
                <a:solidFill>
                  <a:srgbClr val="212121"/>
                </a:solidFill>
                <a:ea typeface="+mn-lt"/>
                <a:cs typeface="+mn-lt"/>
              </a:rPr>
              <a:t>Honvo</a:t>
            </a:r>
            <a:r>
              <a:rPr lang="en-US" sz="1400" dirty="0">
                <a:solidFill>
                  <a:srgbClr val="212121"/>
                </a:solidFill>
                <a:ea typeface="+mn-lt"/>
                <a:cs typeface="+mn-lt"/>
              </a:rPr>
              <a:t> G, </a:t>
            </a:r>
            <a:r>
              <a:rPr lang="en-US" sz="1400" dirty="0" err="1">
                <a:solidFill>
                  <a:srgbClr val="212121"/>
                </a:solidFill>
                <a:ea typeface="+mn-lt"/>
                <a:cs typeface="+mn-lt"/>
              </a:rPr>
              <a:t>Beaudart</a:t>
            </a:r>
            <a:r>
              <a:rPr lang="en-US" sz="1400" dirty="0">
                <a:solidFill>
                  <a:srgbClr val="212121"/>
                </a:solidFill>
                <a:ea typeface="+mn-lt"/>
                <a:cs typeface="+mn-lt"/>
              </a:rPr>
              <a:t> C, Bruyère O. The Belgian Bone Club 2020 guidelines for the management of osteoporosis in postmenopausal women. </a:t>
            </a:r>
            <a:r>
              <a:rPr lang="en-US" sz="1400" dirty="0" err="1">
                <a:solidFill>
                  <a:srgbClr val="212121"/>
                </a:solidFill>
                <a:ea typeface="+mn-lt"/>
                <a:cs typeface="+mn-lt"/>
              </a:rPr>
              <a:t>Maturitas</a:t>
            </a:r>
            <a:r>
              <a:rPr lang="en-US" sz="1400" dirty="0">
                <a:solidFill>
                  <a:srgbClr val="212121"/>
                </a:solidFill>
                <a:ea typeface="+mn-lt"/>
                <a:cs typeface="+mn-lt"/>
              </a:rPr>
              <a:t>. 2020 </a:t>
            </a:r>
            <a:endParaRPr lang="en-US" sz="1400" dirty="0">
              <a:solidFill>
                <a:srgbClr val="212121"/>
              </a:solidFill>
              <a:ea typeface="Calibri"/>
              <a:cs typeface="Calibri"/>
            </a:endParaRPr>
          </a:p>
        </p:txBody>
      </p:sp>
    </p:spTree>
    <p:extLst>
      <p:ext uri="{BB962C8B-B14F-4D97-AF65-F5344CB8AC3E}">
        <p14:creationId xmlns:p14="http://schemas.microsoft.com/office/powerpoint/2010/main" val="417575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FEEA4D4B-AA84-EA3E-B589-33E334DF8B58}"/>
              </a:ext>
            </a:extLst>
          </p:cNvPr>
          <p:cNvSpPr>
            <a:spLocks noGrp="1" noChangeArrowheads="1"/>
          </p:cNvSpPr>
          <p:nvPr>
            <p:ph type="title"/>
          </p:nvPr>
        </p:nvSpPr>
        <p:spPr>
          <a:xfrm>
            <a:off x="454025" y="266700"/>
            <a:ext cx="8070850" cy="730250"/>
          </a:xfrm>
        </p:spPr>
        <p:txBody>
          <a:bodyPr>
            <a:normAutofit fontScale="90000"/>
          </a:bodyPr>
          <a:lstStyle/>
          <a:p>
            <a:pPr algn="ctr"/>
            <a:r>
              <a:rPr lang="de-DE" altLang="en-US" sz="2400" b="1">
                <a:solidFill>
                  <a:srgbClr val="000000"/>
                </a:solidFill>
                <a:latin typeface="Arial" panose="020B0604020202020204" pitchFamily="34" charset="0"/>
              </a:rPr>
              <a:t>Single Energy Fan-beam DXA Imaging a Potential Alternative to Conventional Radiographs</a:t>
            </a:r>
          </a:p>
        </p:txBody>
      </p:sp>
      <p:sp>
        <p:nvSpPr>
          <p:cNvPr id="374787" name="Rectangle 3">
            <a:extLst>
              <a:ext uri="{FF2B5EF4-FFF2-40B4-BE49-F238E27FC236}">
                <a16:creationId xmlns:a16="http://schemas.microsoft.com/office/drawing/2014/main" id="{7BC9527E-8CCD-0F38-12E8-07CADC025139}"/>
              </a:ext>
            </a:extLst>
          </p:cNvPr>
          <p:cNvSpPr>
            <a:spLocks noGrp="1" noChangeArrowheads="1"/>
          </p:cNvSpPr>
          <p:nvPr>
            <p:ph type="body" idx="1"/>
          </p:nvPr>
        </p:nvSpPr>
        <p:spPr>
          <a:xfrm>
            <a:off x="1068388" y="2125663"/>
            <a:ext cx="5006975" cy="2378075"/>
          </a:xfrm>
        </p:spPr>
        <p:txBody>
          <a:bodyPr/>
          <a:lstStyle/>
          <a:p>
            <a:pPr>
              <a:lnSpc>
                <a:spcPct val="150000"/>
              </a:lnSpc>
              <a:spcBef>
                <a:spcPct val="0"/>
              </a:spcBef>
              <a:buFont typeface="Symbol" panose="05050102010706020507" pitchFamily="18" charset="2"/>
              <a:buChar char="·"/>
            </a:pPr>
            <a:r>
              <a:rPr lang="en-US" altLang="en-US" sz="2000" b="1">
                <a:solidFill>
                  <a:srgbClr val="000000"/>
                </a:solidFill>
                <a:latin typeface="Arial" panose="020B0604020202020204" pitchFamily="34" charset="0"/>
              </a:rPr>
              <a:t>Single</a:t>
            </a:r>
            <a:r>
              <a:rPr lang="de-CH" altLang="en-US" sz="2000" b="1">
                <a:solidFill>
                  <a:srgbClr val="000000"/>
                </a:solidFill>
                <a:latin typeface="Arial" panose="020B0604020202020204" pitchFamily="34" charset="0"/>
              </a:rPr>
              <a:t> </a:t>
            </a:r>
            <a:r>
              <a:rPr lang="en-US" altLang="en-US" sz="2000" b="1">
                <a:solidFill>
                  <a:srgbClr val="000000"/>
                </a:solidFill>
                <a:latin typeface="Arial" panose="020B0604020202020204" pitchFamily="34" charset="0"/>
              </a:rPr>
              <a:t>energy imaging</a:t>
            </a:r>
          </a:p>
          <a:p>
            <a:pPr>
              <a:lnSpc>
                <a:spcPct val="150000"/>
              </a:lnSpc>
              <a:spcBef>
                <a:spcPct val="0"/>
              </a:spcBef>
              <a:buFont typeface="Symbol" panose="05050102010706020507" pitchFamily="18" charset="2"/>
              <a:buChar char="·"/>
            </a:pPr>
            <a:r>
              <a:rPr lang="en-US" altLang="en-US" sz="2000" b="1">
                <a:solidFill>
                  <a:srgbClr val="000000"/>
                </a:solidFill>
                <a:latin typeface="Arial" panose="020B0604020202020204" pitchFamily="34" charset="0"/>
              </a:rPr>
              <a:t>Fast (10 sec) scanning / breath hold </a:t>
            </a:r>
          </a:p>
          <a:p>
            <a:pPr>
              <a:lnSpc>
                <a:spcPct val="150000"/>
              </a:lnSpc>
              <a:spcBef>
                <a:spcPct val="0"/>
              </a:spcBef>
              <a:buFont typeface="Symbol" panose="05050102010706020507" pitchFamily="18" charset="2"/>
              <a:buChar char="·"/>
            </a:pPr>
            <a:r>
              <a:rPr lang="en-US" altLang="en-US" sz="2000" b="1">
                <a:solidFill>
                  <a:srgbClr val="000000"/>
                </a:solidFill>
                <a:latin typeface="Arial" panose="020B0604020202020204" pitchFamily="34" charset="0"/>
              </a:rPr>
              <a:t>Simple visual evaluation </a:t>
            </a:r>
          </a:p>
          <a:p>
            <a:pPr>
              <a:lnSpc>
                <a:spcPct val="150000"/>
              </a:lnSpc>
              <a:spcBef>
                <a:spcPct val="0"/>
              </a:spcBef>
              <a:buFont typeface="Symbol" panose="05050102010706020507" pitchFamily="18" charset="2"/>
              <a:buChar char="·"/>
            </a:pPr>
            <a:r>
              <a:rPr lang="en-US" altLang="en-US" sz="2000" b="1">
                <a:solidFill>
                  <a:srgbClr val="000000"/>
                </a:solidFill>
                <a:latin typeface="Arial" panose="020B0604020202020204" pitchFamily="34" charset="0"/>
              </a:rPr>
              <a:t>Low dose (1/100 of radiographs)</a:t>
            </a:r>
          </a:p>
          <a:p>
            <a:pPr>
              <a:lnSpc>
                <a:spcPct val="150000"/>
              </a:lnSpc>
              <a:spcBef>
                <a:spcPct val="0"/>
              </a:spcBef>
              <a:buFont typeface="Symbol" panose="05050102010706020507" pitchFamily="18" charset="2"/>
              <a:buChar char="·"/>
            </a:pPr>
            <a:r>
              <a:rPr lang="en-US" altLang="en-US" sz="2000" b="1">
                <a:solidFill>
                  <a:srgbClr val="000000"/>
                </a:solidFill>
                <a:latin typeface="Arial" panose="020B0604020202020204" pitchFamily="34" charset="0"/>
              </a:rPr>
              <a:t>Available at point of care</a:t>
            </a:r>
            <a:endParaRPr lang="de-DE" altLang="en-US" sz="2000" b="1">
              <a:solidFill>
                <a:srgbClr val="000000"/>
              </a:solidFill>
              <a:latin typeface="Arial" panose="020B0604020202020204" pitchFamily="34" charset="0"/>
            </a:endParaRPr>
          </a:p>
        </p:txBody>
      </p:sp>
      <p:pic>
        <p:nvPicPr>
          <p:cNvPr id="374788" name="Picture 4">
            <a:extLst>
              <a:ext uri="{FF2B5EF4-FFF2-40B4-BE49-F238E27FC236}">
                <a16:creationId xmlns:a16="http://schemas.microsoft.com/office/drawing/2014/main" id="{0BC9B14A-CFEF-17DA-507A-72F5F321B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800" y="1428750"/>
            <a:ext cx="1465263" cy="4510088"/>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74789" name="Line 5">
            <a:extLst>
              <a:ext uri="{FF2B5EF4-FFF2-40B4-BE49-F238E27FC236}">
                <a16:creationId xmlns:a16="http://schemas.microsoft.com/office/drawing/2014/main" id="{97485D38-5724-09FB-9BBF-46BD25CC5AD5}"/>
              </a:ext>
            </a:extLst>
          </p:cNvPr>
          <p:cNvSpPr>
            <a:spLocks noChangeShapeType="1"/>
          </p:cNvSpPr>
          <p:nvPr/>
        </p:nvSpPr>
        <p:spPr bwMode="auto">
          <a:xfrm>
            <a:off x="874713" y="1162050"/>
            <a:ext cx="7231062"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325"/>
              <a:t>Diagnostic tests in the work-up of secondary osteoporosis.</a:t>
            </a:r>
            <a:br>
              <a:rPr lang="fr-BE"/>
            </a:br>
            <a:endParaRPr lang="fr-BE"/>
          </a:p>
        </p:txBody>
      </p:sp>
      <p:sp>
        <p:nvSpPr>
          <p:cNvPr id="3" name="Espace réservé du contenu 2"/>
          <p:cNvSpPr>
            <a:spLocks noGrp="1"/>
          </p:cNvSpPr>
          <p:nvPr>
            <p:ph idx="1"/>
          </p:nvPr>
        </p:nvSpPr>
        <p:spPr>
          <a:xfrm>
            <a:off x="1410869" y="1660911"/>
            <a:ext cx="6172200" cy="3394472"/>
          </a:xfrm>
        </p:spPr>
        <p:txBody>
          <a:bodyPr vert="horz" lIns="91440" tIns="45720" rIns="91440" bIns="45720" rtlCol="0" anchor="t">
            <a:normAutofit fontScale="25000" lnSpcReduction="20000"/>
          </a:bodyPr>
          <a:lstStyle/>
          <a:p>
            <a:r>
              <a:rPr lang="fr-BE" sz="6000">
                <a:solidFill>
                  <a:srgbClr val="FF0000"/>
                </a:solidFill>
              </a:rPr>
              <a:t>Complete </a:t>
            </a:r>
            <a:r>
              <a:rPr lang="fr-BE" sz="6000" err="1">
                <a:solidFill>
                  <a:srgbClr val="FF0000"/>
                </a:solidFill>
              </a:rPr>
              <a:t>blood</a:t>
            </a:r>
            <a:r>
              <a:rPr lang="fr-BE" sz="6000">
                <a:solidFill>
                  <a:srgbClr val="FF0000"/>
                </a:solidFill>
              </a:rPr>
              <a:t> count</a:t>
            </a:r>
          </a:p>
          <a:p>
            <a:r>
              <a:rPr lang="en-US" sz="6000" b="1">
                <a:solidFill>
                  <a:srgbClr val="FF0000"/>
                </a:solidFill>
              </a:rPr>
              <a:t> </a:t>
            </a:r>
            <a:r>
              <a:rPr lang="en-US" sz="6000">
                <a:solidFill>
                  <a:srgbClr val="FF0000"/>
                </a:solidFill>
              </a:rPr>
              <a:t>Renal and liver function tes</a:t>
            </a:r>
            <a:r>
              <a:rPr lang="en-US" sz="6000"/>
              <a:t>t</a:t>
            </a:r>
            <a:endParaRPr lang="fr-BE" sz="6000"/>
          </a:p>
          <a:p>
            <a:r>
              <a:rPr lang="en-US" sz="6000"/>
              <a:t>Serum calcium and phosphate levels, </a:t>
            </a:r>
            <a:r>
              <a:rPr lang="fr-BE" sz="6000">
                <a:solidFill>
                  <a:srgbClr val="FF0000"/>
                </a:solidFill>
              </a:rPr>
              <a:t>CTX, P1NP</a:t>
            </a:r>
            <a:endParaRPr lang="fr-BE" sz="6000"/>
          </a:p>
          <a:p>
            <a:r>
              <a:rPr lang="fr-BE" sz="6000" err="1">
                <a:solidFill>
                  <a:srgbClr val="FF0000"/>
                </a:solidFill>
              </a:rPr>
              <a:t>Serum</a:t>
            </a:r>
            <a:r>
              <a:rPr lang="fr-BE" sz="6000">
                <a:solidFill>
                  <a:srgbClr val="FF0000"/>
                </a:solidFill>
              </a:rPr>
              <a:t> C-</a:t>
            </a:r>
            <a:r>
              <a:rPr lang="fr-BE" sz="6000" err="1">
                <a:solidFill>
                  <a:srgbClr val="FF0000"/>
                </a:solidFill>
              </a:rPr>
              <a:t>reactive</a:t>
            </a:r>
            <a:r>
              <a:rPr lang="fr-BE" sz="6000">
                <a:solidFill>
                  <a:srgbClr val="FF0000"/>
                </a:solidFill>
              </a:rPr>
              <a:t> </a:t>
            </a:r>
            <a:r>
              <a:rPr lang="fr-BE" sz="6000" err="1">
                <a:solidFill>
                  <a:srgbClr val="FF0000"/>
                </a:solidFill>
              </a:rPr>
              <a:t>protein</a:t>
            </a:r>
            <a:endParaRPr lang="fr-BE" sz="6000">
              <a:solidFill>
                <a:srgbClr val="FF0000"/>
              </a:solidFill>
            </a:endParaRPr>
          </a:p>
          <a:p>
            <a:r>
              <a:rPr lang="en-US" sz="6000"/>
              <a:t>Serum bone-specific or total AP activity</a:t>
            </a:r>
            <a:endParaRPr lang="fr-BE" sz="6000"/>
          </a:p>
          <a:p>
            <a:r>
              <a:rPr lang="fr-BE" sz="6000" err="1">
                <a:solidFill>
                  <a:srgbClr val="FF0000"/>
                </a:solidFill>
              </a:rPr>
              <a:t>Serum</a:t>
            </a:r>
            <a:r>
              <a:rPr lang="fr-BE" sz="6000">
                <a:solidFill>
                  <a:srgbClr val="FF0000"/>
                </a:solidFill>
              </a:rPr>
              <a:t> 25-hydroxyvitamin D</a:t>
            </a:r>
            <a:endParaRPr lang="fr-BE" sz="6000">
              <a:solidFill>
                <a:srgbClr val="FF0000"/>
              </a:solidFill>
              <a:ea typeface="Calibri"/>
              <a:cs typeface="Calibri"/>
            </a:endParaRPr>
          </a:p>
          <a:p>
            <a:r>
              <a:rPr lang="en-US" sz="6000">
                <a:solidFill>
                  <a:srgbClr val="FF0000"/>
                </a:solidFill>
              </a:rPr>
              <a:t>Serum levels of basal TSH</a:t>
            </a:r>
            <a:endParaRPr lang="fr-BE" sz="6000">
              <a:solidFill>
                <a:srgbClr val="FF0000"/>
              </a:solidFill>
            </a:endParaRPr>
          </a:p>
          <a:p>
            <a:r>
              <a:rPr lang="en-US" sz="6000"/>
              <a:t>Serum free testosterone levels (in men)</a:t>
            </a:r>
            <a:endParaRPr lang="fr-BE" sz="6000"/>
          </a:p>
          <a:p>
            <a:r>
              <a:rPr lang="fr-BE" sz="6000" err="1"/>
              <a:t>Fasting</a:t>
            </a:r>
            <a:r>
              <a:rPr lang="fr-BE" sz="6000"/>
              <a:t> glucose </a:t>
            </a:r>
            <a:r>
              <a:rPr lang="fr-BE" sz="6000" err="1"/>
              <a:t>levels</a:t>
            </a:r>
            <a:endParaRPr lang="fr-BE" sz="6000"/>
          </a:p>
          <a:p>
            <a:r>
              <a:rPr lang="fr-BE" sz="6000">
                <a:solidFill>
                  <a:srgbClr val="FF0000"/>
                </a:solidFill>
              </a:rPr>
              <a:t>Intact </a:t>
            </a:r>
            <a:r>
              <a:rPr lang="fr-BE" sz="6000" err="1">
                <a:solidFill>
                  <a:srgbClr val="FF0000"/>
                </a:solidFill>
              </a:rPr>
              <a:t>parathyroid</a:t>
            </a:r>
            <a:r>
              <a:rPr lang="fr-BE" sz="6000">
                <a:solidFill>
                  <a:srgbClr val="FF0000"/>
                </a:solidFill>
              </a:rPr>
              <a:t> hormone</a:t>
            </a:r>
            <a:endParaRPr lang="fr-BE" sz="6000">
              <a:solidFill>
                <a:srgbClr val="FF0000"/>
              </a:solidFill>
              <a:ea typeface="Calibri"/>
              <a:cs typeface="Calibri"/>
            </a:endParaRPr>
          </a:p>
          <a:p>
            <a:r>
              <a:rPr lang="fr-BE" sz="6000" err="1">
                <a:solidFill>
                  <a:srgbClr val="FF0000"/>
                </a:solidFill>
              </a:rPr>
              <a:t>Serum</a:t>
            </a:r>
            <a:r>
              <a:rPr lang="fr-BE" sz="6000">
                <a:solidFill>
                  <a:srgbClr val="FF0000"/>
                </a:solidFill>
              </a:rPr>
              <a:t> </a:t>
            </a:r>
            <a:r>
              <a:rPr lang="fr-BE" sz="6000" err="1">
                <a:solidFill>
                  <a:srgbClr val="FF0000"/>
                </a:solidFill>
              </a:rPr>
              <a:t>protein</a:t>
            </a:r>
            <a:r>
              <a:rPr lang="fr-BE" sz="6000">
                <a:solidFill>
                  <a:srgbClr val="FF0000"/>
                </a:solidFill>
              </a:rPr>
              <a:t> </a:t>
            </a:r>
            <a:r>
              <a:rPr lang="fr-BE" sz="6000" err="1">
                <a:solidFill>
                  <a:srgbClr val="FF0000"/>
                </a:solidFill>
              </a:rPr>
              <a:t>electrophoresis</a:t>
            </a:r>
            <a:r>
              <a:rPr lang="fr-BE" sz="6000"/>
              <a:t>, immunofixation</a:t>
            </a:r>
          </a:p>
          <a:p>
            <a:r>
              <a:rPr lang="en-US" sz="6000"/>
              <a:t>24-h urinary calcium excretion (with creatinine and sodium control)</a:t>
            </a:r>
            <a:endParaRPr lang="fr-BE" sz="6000"/>
          </a:p>
          <a:p>
            <a:r>
              <a:rPr lang="fr-BE" sz="6000">
                <a:solidFill>
                  <a:srgbClr val="FF0000"/>
                </a:solidFill>
              </a:rPr>
              <a:t>Anti-tissue </a:t>
            </a:r>
            <a:r>
              <a:rPr lang="fr-BE" sz="6000" err="1">
                <a:solidFill>
                  <a:srgbClr val="FF0000"/>
                </a:solidFill>
              </a:rPr>
              <a:t>transglutaminase</a:t>
            </a:r>
            <a:r>
              <a:rPr lang="fr-BE" sz="6000">
                <a:solidFill>
                  <a:srgbClr val="FF0000"/>
                </a:solidFill>
              </a:rPr>
              <a:t> </a:t>
            </a:r>
            <a:r>
              <a:rPr lang="fr-BE" sz="6000" err="1">
                <a:solidFill>
                  <a:srgbClr val="FF0000"/>
                </a:solidFill>
              </a:rPr>
              <a:t>antibodies</a:t>
            </a:r>
            <a:endParaRPr lang="fr-BE" sz="6000">
              <a:solidFill>
                <a:srgbClr val="FF0000"/>
              </a:solidFill>
            </a:endParaRPr>
          </a:p>
          <a:p>
            <a:r>
              <a:rPr lang="fr-BE" sz="6000" err="1"/>
              <a:t>Anti-HIV</a:t>
            </a:r>
            <a:r>
              <a:rPr lang="fr-BE" sz="6000"/>
              <a:t> </a:t>
            </a:r>
            <a:r>
              <a:rPr lang="fr-BE" sz="6000" err="1"/>
              <a:t>antibodies</a:t>
            </a:r>
            <a:endParaRPr lang="fr-BE" sz="6000"/>
          </a:p>
          <a:p>
            <a:r>
              <a:rPr lang="en-US" sz="6000"/>
              <a:t>Morning fasting serum cortisol after dexamethasone suppression</a:t>
            </a:r>
            <a:endParaRPr lang="fr-BE" sz="6000"/>
          </a:p>
          <a:p>
            <a:r>
              <a:rPr lang="en-US" sz="6000"/>
              <a:t>Serum tryptase levels, urinary histamine excretion</a:t>
            </a:r>
            <a:endParaRPr lang="fr-BE" sz="6000"/>
          </a:p>
          <a:p>
            <a:r>
              <a:rPr lang="fr-BE" sz="6000" i="1"/>
              <a:t>COL1A</a:t>
            </a:r>
            <a:r>
              <a:rPr lang="fr-BE" sz="6000"/>
              <a:t> </a:t>
            </a:r>
            <a:r>
              <a:rPr lang="fr-BE" sz="6000" err="1"/>
              <a:t>genetic</a:t>
            </a:r>
            <a:r>
              <a:rPr lang="fr-BE" sz="6000"/>
              <a:t> </a:t>
            </a:r>
            <a:r>
              <a:rPr lang="fr-BE" sz="6000" err="1"/>
              <a:t>testing</a:t>
            </a:r>
            <a:r>
              <a:rPr lang="fr-BE" sz="6000"/>
              <a:t> </a:t>
            </a:r>
            <a:endParaRPr lang="fr-BE" sz="6000">
              <a:ea typeface="Calibri"/>
              <a:cs typeface="Calibri"/>
            </a:endParaRPr>
          </a:p>
          <a:p>
            <a:endParaRPr lang="fr-BE" sz="6000">
              <a:solidFill>
                <a:srgbClr val="FF0000"/>
              </a:solidFill>
              <a:ea typeface="Calibri"/>
              <a:cs typeface="Calibri"/>
            </a:endParaRPr>
          </a:p>
          <a:p>
            <a:endParaRPr lang="fr-BE">
              <a:ea typeface="Calibri"/>
              <a:cs typeface="Calibri"/>
            </a:endParaRPr>
          </a:p>
        </p:txBody>
      </p:sp>
    </p:spTree>
    <p:extLst>
      <p:ext uri="{BB962C8B-B14F-4D97-AF65-F5344CB8AC3E}">
        <p14:creationId xmlns:p14="http://schemas.microsoft.com/office/powerpoint/2010/main" val="11581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r>
              <a:rPr lang="fr-BE">
                <a:solidFill>
                  <a:schemeClr val="tx2"/>
                </a:solidFill>
                <a:latin typeface="Garamond" pitchFamily="18" charset="0"/>
              </a:rPr>
              <a:t>Conflict of interest &amp; Disclosure </a:t>
            </a:r>
          </a:p>
        </p:txBody>
      </p:sp>
      <p:sp>
        <p:nvSpPr>
          <p:cNvPr id="16386" name="Espace réservé du contenu 2"/>
          <p:cNvSpPr>
            <a:spLocks noGrp="1"/>
          </p:cNvSpPr>
          <p:nvPr>
            <p:ph idx="1"/>
          </p:nvPr>
        </p:nvSpPr>
        <p:spPr/>
        <p:txBody>
          <a:bodyPr vert="horz" lIns="91440" tIns="45720" rIns="91440" bIns="45720" rtlCol="0" anchor="t">
            <a:normAutofit fontScale="92500"/>
          </a:bodyPr>
          <a:lstStyle/>
          <a:p>
            <a:pPr>
              <a:spcBef>
                <a:spcPts val="600"/>
              </a:spcBef>
              <a:buFont typeface="Wingdings" pitchFamily="2" charset="2"/>
              <a:buChar char="§"/>
            </a:pPr>
            <a:r>
              <a:rPr lang="da-DK" err="1">
                <a:solidFill>
                  <a:srgbClr val="FF0000"/>
                </a:solidFill>
                <a:latin typeface="Garamond"/>
              </a:rPr>
              <a:t>Conflicts</a:t>
            </a:r>
            <a:r>
              <a:rPr lang="da-DK">
                <a:solidFill>
                  <a:srgbClr val="FF0000"/>
                </a:solidFill>
                <a:latin typeface="Garamond"/>
              </a:rPr>
              <a:t> of </a:t>
            </a:r>
            <a:r>
              <a:rPr lang="da-DK" err="1">
                <a:solidFill>
                  <a:srgbClr val="FF0000"/>
                </a:solidFill>
                <a:latin typeface="Garamond"/>
              </a:rPr>
              <a:t>interest</a:t>
            </a:r>
            <a:r>
              <a:rPr lang="da-DK">
                <a:solidFill>
                  <a:srgbClr val="FF0000"/>
                </a:solidFill>
                <a:latin typeface="Garamond"/>
              </a:rPr>
              <a:t>: </a:t>
            </a:r>
            <a:r>
              <a:rPr lang="da-DK" err="1">
                <a:solidFill>
                  <a:srgbClr val="FF0000"/>
                </a:solidFill>
                <a:latin typeface="Garamond"/>
              </a:rPr>
              <a:t>nil</a:t>
            </a:r>
            <a:endParaRPr lang="en-US" err="1">
              <a:solidFill>
                <a:srgbClr val="FF0000"/>
              </a:solidFill>
              <a:latin typeface="Garamond"/>
            </a:endParaRPr>
          </a:p>
          <a:p>
            <a:pPr>
              <a:spcBef>
                <a:spcPts val="600"/>
              </a:spcBef>
              <a:buFont typeface="Wingdings" pitchFamily="2" charset="2"/>
              <a:buChar char="§"/>
            </a:pPr>
            <a:r>
              <a:rPr lang="da-DK">
                <a:latin typeface="Garamond"/>
              </a:rPr>
              <a:t>Disclosure : </a:t>
            </a:r>
            <a:r>
              <a:rPr lang="da-DK" err="1">
                <a:latin typeface="Garamond"/>
              </a:rPr>
              <a:t>unrestricted</a:t>
            </a:r>
            <a:r>
              <a:rPr lang="da-DK">
                <a:latin typeface="Garamond"/>
              </a:rPr>
              <a:t> grant to BMS of </a:t>
            </a:r>
            <a:r>
              <a:rPr lang="da-DK" err="1">
                <a:latin typeface="Garamond"/>
              </a:rPr>
              <a:t>Astellas</a:t>
            </a:r>
            <a:endParaRPr lang="da-DK" err="1">
              <a:latin typeface="Garamond" pitchFamily="18" charset="0"/>
            </a:endParaRPr>
          </a:p>
          <a:p>
            <a:pPr>
              <a:spcBef>
                <a:spcPts val="600"/>
              </a:spcBef>
              <a:buFont typeface="Wingdings" pitchFamily="2" charset="2"/>
              <a:buChar char="§"/>
            </a:pPr>
            <a:r>
              <a:rPr lang="da-DK" u="sng">
                <a:solidFill>
                  <a:schemeClr val="tx2"/>
                </a:solidFill>
                <a:latin typeface="Garamond"/>
              </a:rPr>
              <a:t>Disclosure SR </a:t>
            </a:r>
          </a:p>
          <a:p>
            <a:pPr>
              <a:spcBef>
                <a:spcPts val="600"/>
              </a:spcBef>
              <a:buFont typeface="Wingdings" pitchFamily="2" charset="2"/>
              <a:buChar char="§"/>
            </a:pPr>
            <a:r>
              <a:rPr lang="da-DK">
                <a:latin typeface="Garamond"/>
              </a:rPr>
              <a:t>Research </a:t>
            </a:r>
            <a:r>
              <a:rPr lang="da-DK" err="1">
                <a:latin typeface="Garamond"/>
              </a:rPr>
              <a:t>funding</a:t>
            </a:r>
            <a:r>
              <a:rPr lang="da-DK">
                <a:latin typeface="Garamond"/>
              </a:rPr>
              <a:t> IRIS- King </a:t>
            </a:r>
            <a:r>
              <a:rPr lang="da-DK" err="1">
                <a:latin typeface="Garamond"/>
              </a:rPr>
              <a:t>Baudouin</a:t>
            </a:r>
            <a:r>
              <a:rPr lang="da-DK">
                <a:latin typeface="Garamond"/>
              </a:rPr>
              <a:t> </a:t>
            </a:r>
            <a:r>
              <a:rPr lang="da-DK" err="1">
                <a:latin typeface="Garamond"/>
              </a:rPr>
              <a:t>Fondation</a:t>
            </a:r>
            <a:r>
              <a:rPr lang="da-DK">
                <a:latin typeface="Garamond"/>
              </a:rPr>
              <a:t>, </a:t>
            </a:r>
            <a:r>
              <a:rPr lang="da-DK" err="1">
                <a:latin typeface="Garamond"/>
              </a:rPr>
              <a:t>Vesale</a:t>
            </a:r>
            <a:r>
              <a:rPr lang="da-DK">
                <a:latin typeface="Garamond"/>
              </a:rPr>
              <a:t> research Foundation, Amgen, MSD</a:t>
            </a:r>
          </a:p>
          <a:p>
            <a:pPr>
              <a:spcBef>
                <a:spcPts val="600"/>
              </a:spcBef>
              <a:buFont typeface="Wingdings" pitchFamily="2" charset="2"/>
              <a:buChar char="§"/>
            </a:pPr>
            <a:r>
              <a:rPr lang="da-DK">
                <a:latin typeface="Garamond"/>
              </a:rPr>
              <a:t>Speakers bureau &amp;/or </a:t>
            </a:r>
            <a:r>
              <a:rPr lang="da-DK" err="1">
                <a:latin typeface="Garamond"/>
              </a:rPr>
              <a:t>Advisory</a:t>
            </a:r>
            <a:r>
              <a:rPr lang="da-DK">
                <a:latin typeface="Garamond"/>
              </a:rPr>
              <a:t> Boards  </a:t>
            </a:r>
          </a:p>
          <a:p>
            <a:pPr>
              <a:spcBef>
                <a:spcPts val="600"/>
              </a:spcBef>
              <a:buFont typeface="Wingdings" pitchFamily="2" charset="2"/>
              <a:buChar char="§"/>
            </a:pPr>
            <a:r>
              <a:rPr lang="da-DK">
                <a:latin typeface="Garamond"/>
              </a:rPr>
              <a:t>Abbot, Pfizer, Will, </a:t>
            </a:r>
            <a:r>
              <a:rPr lang="da-DK" err="1">
                <a:latin typeface="Garamond"/>
              </a:rPr>
              <a:t>Gedeon</a:t>
            </a:r>
            <a:r>
              <a:rPr lang="da-DK">
                <a:latin typeface="Garamond"/>
              </a:rPr>
              <a:t> Richter, MSD, Amgen, UCB, </a:t>
            </a:r>
            <a:r>
              <a:rPr lang="da-DK" err="1">
                <a:latin typeface="Garamond"/>
              </a:rPr>
              <a:t>Astellas</a:t>
            </a:r>
            <a:r>
              <a:rPr lang="da-DK">
                <a:latin typeface="Garamond"/>
              </a:rPr>
              <a:t> </a:t>
            </a:r>
          </a:p>
          <a:p>
            <a:pPr>
              <a:spcBef>
                <a:spcPts val="600"/>
              </a:spcBef>
              <a:buFont typeface="Wingdings" pitchFamily="2" charset="2"/>
              <a:buChar char="§"/>
            </a:pPr>
            <a:endParaRPr lang="da-DK">
              <a:latin typeface="Garamond" pitchFamily="18" charset="0"/>
            </a:endParaRPr>
          </a:p>
          <a:p>
            <a:pPr>
              <a:buFont typeface="Arial" charset="0"/>
              <a:buNone/>
            </a:pPr>
            <a:endParaRPr lang="fr-BE">
              <a:latin typeface="Garamond" pitchFamily="18" charset="0"/>
            </a:endParaRPr>
          </a:p>
        </p:txBody>
      </p:sp>
    </p:spTree>
    <p:extLst>
      <p:ext uri="{BB962C8B-B14F-4D97-AF65-F5344CB8AC3E}">
        <p14:creationId xmlns:p14="http://schemas.microsoft.com/office/powerpoint/2010/main" val="329498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3B10-784D-AB54-CEC3-EE660DCF096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04DEB7E-2018-55D9-5E25-5C953BA17583}"/>
              </a:ext>
            </a:extLst>
          </p:cNvPr>
          <p:cNvPicPr>
            <a:picLocks noGrp="1" noChangeAspect="1"/>
          </p:cNvPicPr>
          <p:nvPr>
            <p:ph idx="1"/>
          </p:nvPr>
        </p:nvPicPr>
        <p:blipFill>
          <a:blip r:embed="rId2"/>
          <a:stretch>
            <a:fillRect/>
          </a:stretch>
        </p:blipFill>
        <p:spPr bwMode="auto">
          <a:xfrm>
            <a:off x="529578" y="4217"/>
            <a:ext cx="7617475" cy="6697663"/>
          </a:xfrm>
          <a:prstGeom prst="rect">
            <a:avLst/>
          </a:prstGeom>
          <a:noFill/>
          <a:ln w="9525">
            <a:noFill/>
            <a:miter lim="800000"/>
            <a:headEnd/>
            <a:tailEnd/>
          </a:ln>
        </p:spPr>
      </p:pic>
      <p:sp>
        <p:nvSpPr>
          <p:cNvPr id="5" name="TextBox 4">
            <a:extLst>
              <a:ext uri="{FF2B5EF4-FFF2-40B4-BE49-F238E27FC236}">
                <a16:creationId xmlns:a16="http://schemas.microsoft.com/office/drawing/2014/main" id="{AAFDC006-97E1-6FF3-FAFF-6517C05327B0}"/>
              </a:ext>
            </a:extLst>
          </p:cNvPr>
          <p:cNvSpPr txBox="1"/>
          <p:nvPr/>
        </p:nvSpPr>
        <p:spPr>
          <a:xfrm>
            <a:off x="6933334" y="1818409"/>
            <a:ext cx="195262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12121"/>
                </a:solidFill>
                <a:latin typeface="Arial"/>
                <a:cs typeface="Arial"/>
              </a:rPr>
              <a:t>Sanchez-Rodriguez D, Bergmann P, Body JJ, Cavalier E, Gielen E, </a:t>
            </a:r>
            <a:r>
              <a:rPr lang="en-US" sz="1200" err="1">
                <a:solidFill>
                  <a:srgbClr val="212121"/>
                </a:solidFill>
                <a:latin typeface="Arial"/>
                <a:cs typeface="Arial"/>
              </a:rPr>
              <a:t>Goemaere</a:t>
            </a:r>
            <a:r>
              <a:rPr lang="en-US" sz="1200">
                <a:solidFill>
                  <a:srgbClr val="212121"/>
                </a:solidFill>
                <a:latin typeface="Arial"/>
                <a:cs typeface="Arial"/>
              </a:rPr>
              <a:t> S, </a:t>
            </a:r>
            <a:r>
              <a:rPr lang="en-US" sz="1200" err="1">
                <a:solidFill>
                  <a:srgbClr val="212121"/>
                </a:solidFill>
                <a:latin typeface="Arial"/>
                <a:cs typeface="Arial"/>
              </a:rPr>
              <a:t>Lapauw</a:t>
            </a:r>
            <a:r>
              <a:rPr lang="en-US" sz="1200">
                <a:solidFill>
                  <a:srgbClr val="212121"/>
                </a:solidFill>
                <a:latin typeface="Arial"/>
                <a:cs typeface="Arial"/>
              </a:rPr>
              <a:t> B, Laurent MR, Rozenberg S, </a:t>
            </a:r>
            <a:r>
              <a:rPr lang="en-US" sz="1200" err="1">
                <a:solidFill>
                  <a:srgbClr val="212121"/>
                </a:solidFill>
                <a:latin typeface="Arial"/>
                <a:cs typeface="Arial"/>
              </a:rPr>
              <a:t>Honvo</a:t>
            </a:r>
            <a:r>
              <a:rPr lang="en-US" sz="1200">
                <a:solidFill>
                  <a:srgbClr val="212121"/>
                </a:solidFill>
                <a:latin typeface="Arial"/>
                <a:cs typeface="Arial"/>
              </a:rPr>
              <a:t> G, </a:t>
            </a:r>
            <a:r>
              <a:rPr lang="en-US" sz="1200" err="1">
                <a:solidFill>
                  <a:srgbClr val="212121"/>
                </a:solidFill>
                <a:latin typeface="Arial"/>
                <a:cs typeface="Arial"/>
              </a:rPr>
              <a:t>Beaudart</a:t>
            </a:r>
            <a:r>
              <a:rPr lang="en-US" sz="1200">
                <a:solidFill>
                  <a:srgbClr val="212121"/>
                </a:solidFill>
                <a:latin typeface="Arial"/>
                <a:cs typeface="Arial"/>
              </a:rPr>
              <a:t> C, Bruyère O. The Belgian Bone Club 2020 guidelines for the management of osteoporosis in postmenopausal women. </a:t>
            </a:r>
            <a:r>
              <a:rPr lang="en-US" sz="1200" err="1">
                <a:solidFill>
                  <a:srgbClr val="212121"/>
                </a:solidFill>
                <a:latin typeface="Arial"/>
                <a:cs typeface="Arial"/>
              </a:rPr>
              <a:t>Maturitas</a:t>
            </a:r>
            <a:r>
              <a:rPr lang="en-US" sz="1200">
                <a:solidFill>
                  <a:srgbClr val="212121"/>
                </a:solidFill>
                <a:latin typeface="Arial"/>
                <a:cs typeface="Arial"/>
              </a:rPr>
              <a:t>. 2020 </a:t>
            </a:r>
          </a:p>
        </p:txBody>
      </p:sp>
    </p:spTree>
    <p:extLst>
      <p:ext uri="{BB962C8B-B14F-4D97-AF65-F5344CB8AC3E}">
        <p14:creationId xmlns:p14="http://schemas.microsoft.com/office/powerpoint/2010/main" val="320366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FD5A-FF56-167B-87BD-6FE2AC07AE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4ADB04-EF6D-5C11-522F-37D89568B518}"/>
              </a:ext>
            </a:extLst>
          </p:cNvPr>
          <p:cNvSpPr>
            <a:spLocks noGrp="1"/>
          </p:cNvSpPr>
          <p:nvPr>
            <p:ph type="ctrTitle"/>
          </p:nvPr>
        </p:nvSpPr>
        <p:spPr>
          <a:xfrm>
            <a:off x="640556" y="913"/>
            <a:ext cx="7854656" cy="1094190"/>
          </a:xfrm>
        </p:spPr>
        <p:txBody>
          <a:bodyPr/>
          <a:lstStyle/>
          <a:p>
            <a:r>
              <a:rPr lang="en-GB" sz="1800" noProof="0"/>
              <a:t>Different fracture risks require different interventions</a:t>
            </a:r>
            <a:r>
              <a:rPr lang="en-GB" sz="1800" baseline="30000" noProof="0"/>
              <a:t>1</a:t>
            </a:r>
            <a:endParaRPr lang="en-GB" sz="1800" noProof="0"/>
          </a:p>
        </p:txBody>
      </p:sp>
      <p:sp>
        <p:nvSpPr>
          <p:cNvPr id="51" name="Subtitle 50">
            <a:extLst>
              <a:ext uri="{FF2B5EF4-FFF2-40B4-BE49-F238E27FC236}">
                <a16:creationId xmlns:a16="http://schemas.microsoft.com/office/drawing/2014/main" id="{2F566B31-EBB2-103A-D48B-ED42E67D7913}"/>
              </a:ext>
            </a:extLst>
          </p:cNvPr>
          <p:cNvSpPr>
            <a:spLocks noGrp="1"/>
          </p:cNvSpPr>
          <p:nvPr>
            <p:ph type="subTitle" idx="1"/>
          </p:nvPr>
        </p:nvSpPr>
        <p:spPr>
          <a:xfrm>
            <a:off x="644744" y="397092"/>
            <a:ext cx="6441688" cy="3027444"/>
          </a:xfrm>
        </p:spPr>
        <p:txBody>
          <a:bodyPr vert="horz" lIns="91440" tIns="45720" rIns="91440" bIns="45720" rtlCol="0" anchor="t">
            <a:noAutofit/>
          </a:bodyPr>
          <a:lstStyle/>
          <a:p>
            <a:r>
              <a:rPr lang="en-GB" sz="1800" dirty="0">
                <a:latin typeface="Arial"/>
                <a:cs typeface="Arial"/>
              </a:rPr>
              <a:t>Adapted from NICE </a:t>
            </a:r>
            <a:r>
              <a:rPr lang="en-GB" sz="1800" noProof="0" dirty="0">
                <a:latin typeface="Arial"/>
                <a:cs typeface="Arial"/>
              </a:rPr>
              <a:t> Guidelines Group recommends FRAX</a:t>
            </a:r>
            <a:r>
              <a:rPr lang="en-GB" sz="1800" baseline="30000" noProof="0" dirty="0">
                <a:latin typeface="Arial"/>
                <a:cs typeface="Arial"/>
              </a:rPr>
              <a:t>®</a:t>
            </a:r>
            <a:r>
              <a:rPr lang="en-GB" sz="1800" noProof="0" dirty="0">
                <a:latin typeface="Arial"/>
                <a:cs typeface="Arial"/>
              </a:rPr>
              <a:t> assessment to establish a patient’s 10-year probability of major osteoporotic fracture and to guide treatment decisions</a:t>
            </a:r>
            <a:r>
              <a:rPr lang="en-GB" sz="1800" baseline="30000" noProof="0" dirty="0">
                <a:latin typeface="Arial"/>
                <a:cs typeface="Arial"/>
              </a:rPr>
              <a:t>1</a:t>
            </a:r>
            <a:endParaRPr lang="en-GB" sz="1800" noProof="0" dirty="0">
              <a:latin typeface="Arial"/>
              <a:cs typeface="Arial"/>
            </a:endParaRPr>
          </a:p>
        </p:txBody>
      </p:sp>
      <p:grpSp>
        <p:nvGrpSpPr>
          <p:cNvPr id="53" name="Group 52">
            <a:extLst>
              <a:ext uri="{FF2B5EF4-FFF2-40B4-BE49-F238E27FC236}">
                <a16:creationId xmlns:a16="http://schemas.microsoft.com/office/drawing/2014/main" id="{25D029BD-616B-E250-0547-EEAFA497F321}"/>
              </a:ext>
            </a:extLst>
          </p:cNvPr>
          <p:cNvGrpSpPr/>
          <p:nvPr/>
        </p:nvGrpSpPr>
        <p:grpSpPr>
          <a:xfrm>
            <a:off x="331023" y="1141415"/>
            <a:ext cx="8752833" cy="5749285"/>
            <a:chOff x="1886924" y="1970128"/>
            <a:chExt cx="8183363" cy="3466032"/>
          </a:xfrm>
        </p:grpSpPr>
        <p:grpSp>
          <p:nvGrpSpPr>
            <p:cNvPr id="10" name="object 2">
              <a:extLst>
                <a:ext uri="{FF2B5EF4-FFF2-40B4-BE49-F238E27FC236}">
                  <a16:creationId xmlns:a16="http://schemas.microsoft.com/office/drawing/2014/main" id="{61AC2428-CD2F-0C81-551B-015A96770EA5}"/>
                </a:ext>
              </a:extLst>
            </p:cNvPr>
            <p:cNvGrpSpPr/>
            <p:nvPr/>
          </p:nvGrpSpPr>
          <p:grpSpPr>
            <a:xfrm>
              <a:off x="2435919" y="2209334"/>
              <a:ext cx="2886136" cy="2893643"/>
              <a:chOff x="2003261" y="4858490"/>
              <a:chExt cx="6346827" cy="6363335"/>
            </a:xfrm>
          </p:grpSpPr>
          <p:sp>
            <p:nvSpPr>
              <p:cNvPr id="12" name="object 4">
                <a:extLst>
                  <a:ext uri="{FF2B5EF4-FFF2-40B4-BE49-F238E27FC236}">
                    <a16:creationId xmlns:a16="http://schemas.microsoft.com/office/drawing/2014/main" id="{B0085F66-9740-10B0-A91F-54FA6A812821}"/>
                  </a:ext>
                </a:extLst>
              </p:cNvPr>
              <p:cNvSpPr/>
              <p:nvPr/>
            </p:nvSpPr>
            <p:spPr>
              <a:xfrm>
                <a:off x="2003261" y="4858490"/>
                <a:ext cx="6346825" cy="6363335"/>
              </a:xfrm>
              <a:custGeom>
                <a:avLst/>
                <a:gdLst/>
                <a:ahLst/>
                <a:cxnLst/>
                <a:rect l="l" t="t" r="r" b="b"/>
                <a:pathLst>
                  <a:path w="6346825" h="6363334">
                    <a:moveTo>
                      <a:pt x="6346315" y="0"/>
                    </a:moveTo>
                    <a:lnTo>
                      <a:pt x="0" y="0"/>
                    </a:lnTo>
                    <a:lnTo>
                      <a:pt x="0" y="6363031"/>
                    </a:lnTo>
                    <a:lnTo>
                      <a:pt x="6346315" y="6363031"/>
                    </a:lnTo>
                    <a:lnTo>
                      <a:pt x="6346315" y="0"/>
                    </a:lnTo>
                    <a:close/>
                  </a:path>
                </a:pathLst>
              </a:custGeom>
              <a:solidFill>
                <a:srgbClr val="BF0100"/>
              </a:solidFill>
              <a:ln>
                <a:solidFill>
                  <a:schemeClr val="tx1"/>
                </a:solidFill>
              </a:ln>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13" name="object 5">
                <a:extLst>
                  <a:ext uri="{FF2B5EF4-FFF2-40B4-BE49-F238E27FC236}">
                    <a16:creationId xmlns:a16="http://schemas.microsoft.com/office/drawing/2014/main" id="{96CEADB5-A5D6-2673-7DFD-C6A2F16C9E7E}"/>
                  </a:ext>
                </a:extLst>
              </p:cNvPr>
              <p:cNvSpPr/>
              <p:nvPr/>
            </p:nvSpPr>
            <p:spPr>
              <a:xfrm>
                <a:off x="2003263" y="6087075"/>
                <a:ext cx="6346825" cy="5134610"/>
              </a:xfrm>
              <a:custGeom>
                <a:avLst/>
                <a:gdLst/>
                <a:ahLst/>
                <a:cxnLst/>
                <a:rect l="l" t="t" r="r" b="b"/>
                <a:pathLst>
                  <a:path w="6346825" h="5134609">
                    <a:moveTo>
                      <a:pt x="6346315" y="0"/>
                    </a:moveTo>
                    <a:lnTo>
                      <a:pt x="4193129" y="0"/>
                    </a:lnTo>
                    <a:lnTo>
                      <a:pt x="3178272" y="1053789"/>
                    </a:lnTo>
                    <a:lnTo>
                      <a:pt x="2149305" y="2029024"/>
                    </a:lnTo>
                    <a:lnTo>
                      <a:pt x="1096911" y="2736391"/>
                    </a:lnTo>
                    <a:lnTo>
                      <a:pt x="0" y="3350683"/>
                    </a:lnTo>
                    <a:lnTo>
                      <a:pt x="0" y="5134447"/>
                    </a:lnTo>
                    <a:lnTo>
                      <a:pt x="6346315" y="5134447"/>
                    </a:lnTo>
                    <a:lnTo>
                      <a:pt x="6346315" y="0"/>
                    </a:lnTo>
                    <a:close/>
                  </a:path>
                </a:pathLst>
              </a:custGeom>
              <a:solidFill>
                <a:srgbClr val="FD0600"/>
              </a:solidFill>
              <a:ln>
                <a:solidFill>
                  <a:schemeClr val="tx1"/>
                </a:solidFill>
              </a:ln>
            </p:spPr>
            <p:txBody>
              <a:bodyPr wrap="square" lIns="0" tIns="0" rIns="0" bIns="0" rtlCol="0"/>
              <a:lstStyle/>
              <a:p>
                <a:endParaRPr lang="en-GB" noProof="0">
                  <a:latin typeface="Arial" panose="020B0604020202020204" pitchFamily="34" charset="0"/>
                  <a:cs typeface="Arial" panose="020B0604020202020204" pitchFamily="34" charset="0"/>
                </a:endParaRPr>
              </a:p>
            </p:txBody>
          </p:sp>
        </p:grpSp>
        <p:sp>
          <p:nvSpPr>
            <p:cNvPr id="14" name="object 6">
              <a:extLst>
                <a:ext uri="{FF2B5EF4-FFF2-40B4-BE49-F238E27FC236}">
                  <a16:creationId xmlns:a16="http://schemas.microsoft.com/office/drawing/2014/main" id="{DDD6588B-F3A0-3AC9-99F9-039DE6F71723}"/>
                </a:ext>
              </a:extLst>
            </p:cNvPr>
            <p:cNvSpPr txBox="1"/>
            <p:nvPr/>
          </p:nvSpPr>
          <p:spPr>
            <a:xfrm>
              <a:off x="1886924" y="1970128"/>
              <a:ext cx="230202" cy="3466032"/>
            </a:xfrm>
            <a:prstGeom prst="rect">
              <a:avLst/>
            </a:prstGeom>
          </p:spPr>
          <p:txBody>
            <a:bodyPr vert="vert270" wrap="square" lIns="0" tIns="8230" rIns="0" bIns="0" rtlCol="0">
              <a:spAutoFit/>
            </a:bodyPr>
            <a:lstStyle/>
            <a:p>
              <a:pPr marL="4331" algn="ctr">
                <a:spcBef>
                  <a:spcPts val="65"/>
                </a:spcBef>
              </a:pPr>
              <a:r>
                <a:rPr lang="en-GB" sz="1600" b="1" noProof="0" dirty="0">
                  <a:latin typeface="Arial" panose="020B0604020202020204" pitchFamily="34" charset="0"/>
                  <a:cs typeface="Arial" panose="020B0604020202020204" pitchFamily="34" charset="0"/>
                </a:rPr>
                <a:t>10-</a:t>
              </a:r>
              <a:r>
                <a:rPr lang="en-GB" sz="1600" b="1" spc="-20" noProof="0" dirty="0">
                  <a:latin typeface="Arial" panose="020B0604020202020204" pitchFamily="34" charset="0"/>
                  <a:cs typeface="Arial" panose="020B0604020202020204" pitchFamily="34" charset="0"/>
                </a:rPr>
                <a:t>year </a:t>
              </a:r>
              <a:r>
                <a:rPr lang="en-GB" sz="1600" b="1" spc="-19" noProof="0" dirty="0">
                  <a:latin typeface="Arial" panose="020B0604020202020204" pitchFamily="34" charset="0"/>
                  <a:cs typeface="Arial" panose="020B0604020202020204" pitchFamily="34" charset="0"/>
                </a:rPr>
                <a:t>probability </a:t>
              </a:r>
              <a:r>
                <a:rPr lang="en-GB" sz="1600" b="1" noProof="0" dirty="0">
                  <a:latin typeface="Arial" panose="020B0604020202020204" pitchFamily="34" charset="0"/>
                  <a:cs typeface="Arial" panose="020B0604020202020204" pitchFamily="34" charset="0"/>
                </a:rPr>
                <a:t>of</a:t>
              </a:r>
              <a:r>
                <a:rPr lang="en-GB" sz="1600" b="1" spc="-19" noProof="0" dirty="0">
                  <a:latin typeface="Arial" panose="020B0604020202020204" pitchFamily="34" charset="0"/>
                  <a:cs typeface="Arial" panose="020B0604020202020204" pitchFamily="34" charset="0"/>
                </a:rPr>
                <a:t> </a:t>
              </a:r>
              <a:r>
                <a:rPr lang="en-GB" sz="1600" b="1" spc="-23" noProof="0" dirty="0">
                  <a:latin typeface="Arial" panose="020B0604020202020204" pitchFamily="34" charset="0"/>
                  <a:cs typeface="Arial" panose="020B0604020202020204" pitchFamily="34" charset="0"/>
                </a:rPr>
                <a:t>major</a:t>
              </a:r>
              <a:r>
                <a:rPr lang="en-GB" sz="1600" b="1" spc="-20" noProof="0" dirty="0">
                  <a:latin typeface="Arial" panose="020B0604020202020204" pitchFamily="34" charset="0"/>
                  <a:cs typeface="Arial" panose="020B0604020202020204" pitchFamily="34" charset="0"/>
                </a:rPr>
                <a:t> </a:t>
              </a:r>
              <a:r>
                <a:rPr lang="en-GB" sz="1600" b="1" spc="-12" noProof="0" dirty="0">
                  <a:latin typeface="Arial" panose="020B0604020202020204" pitchFamily="34" charset="0"/>
                  <a:cs typeface="Arial" panose="020B0604020202020204" pitchFamily="34" charset="0"/>
                </a:rPr>
                <a:t>osteoporotic</a:t>
              </a:r>
              <a:r>
                <a:rPr lang="en-GB" sz="1600" b="1" spc="-20" noProof="0" dirty="0">
                  <a:latin typeface="Arial" panose="020B0604020202020204" pitchFamily="34" charset="0"/>
                  <a:cs typeface="Arial" panose="020B0604020202020204" pitchFamily="34" charset="0"/>
                </a:rPr>
                <a:t> </a:t>
              </a:r>
              <a:r>
                <a:rPr lang="en-GB" sz="1600" b="1" spc="-23" noProof="0" dirty="0">
                  <a:latin typeface="Arial" panose="020B0604020202020204" pitchFamily="34" charset="0"/>
                  <a:cs typeface="Arial" panose="020B0604020202020204" pitchFamily="34" charset="0"/>
                </a:rPr>
                <a:t>fracture</a:t>
              </a:r>
              <a:r>
                <a:rPr lang="en-GB" sz="1600" b="1" spc="-19" noProof="0" dirty="0">
                  <a:latin typeface="Arial" panose="020B0604020202020204" pitchFamily="34" charset="0"/>
                  <a:cs typeface="Arial" panose="020B0604020202020204" pitchFamily="34" charset="0"/>
                </a:rPr>
                <a:t> </a:t>
              </a:r>
              <a:r>
                <a:rPr lang="en-GB" sz="1600" b="1" spc="-8" noProof="0" dirty="0">
                  <a:latin typeface="Arial" panose="020B0604020202020204" pitchFamily="34" charset="0"/>
                  <a:cs typeface="Arial" panose="020B0604020202020204" pitchFamily="34" charset="0"/>
                </a:rPr>
                <a:t>(%)</a:t>
              </a:r>
              <a:endParaRPr lang="en-GB" sz="1600" noProof="0" dirty="0">
                <a:latin typeface="Arial" panose="020B0604020202020204" pitchFamily="34" charset="0"/>
                <a:cs typeface="Arial" panose="020B0604020202020204" pitchFamily="34" charset="0"/>
              </a:endParaRPr>
            </a:p>
          </p:txBody>
        </p:sp>
        <p:sp>
          <p:nvSpPr>
            <p:cNvPr id="15" name="object 7">
              <a:extLst>
                <a:ext uri="{FF2B5EF4-FFF2-40B4-BE49-F238E27FC236}">
                  <a16:creationId xmlns:a16="http://schemas.microsoft.com/office/drawing/2014/main" id="{F789E76E-DFAC-82CE-7CFF-03D779AB2247}"/>
                </a:ext>
              </a:extLst>
            </p:cNvPr>
            <p:cNvSpPr txBox="1"/>
            <p:nvPr/>
          </p:nvSpPr>
          <p:spPr>
            <a:xfrm>
              <a:off x="2174426" y="2189334"/>
              <a:ext cx="269687"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40</a:t>
              </a:r>
              <a:endParaRPr lang="en-GB" noProof="0" dirty="0">
                <a:latin typeface="Arial" panose="020B0604020202020204" pitchFamily="34" charset="0"/>
                <a:cs typeface="Arial" panose="020B0604020202020204" pitchFamily="34" charset="0"/>
              </a:endParaRPr>
            </a:p>
          </p:txBody>
        </p:sp>
        <p:sp>
          <p:nvSpPr>
            <p:cNvPr id="16" name="object 8">
              <a:extLst>
                <a:ext uri="{FF2B5EF4-FFF2-40B4-BE49-F238E27FC236}">
                  <a16:creationId xmlns:a16="http://schemas.microsoft.com/office/drawing/2014/main" id="{76752959-676E-9EF9-3B01-5D21100E42F1}"/>
                </a:ext>
              </a:extLst>
            </p:cNvPr>
            <p:cNvSpPr txBox="1"/>
            <p:nvPr/>
          </p:nvSpPr>
          <p:spPr>
            <a:xfrm>
              <a:off x="2176529" y="2544652"/>
              <a:ext cx="269687"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35</a:t>
              </a:r>
              <a:endParaRPr lang="en-GB" noProof="0" dirty="0">
                <a:latin typeface="Arial" panose="020B0604020202020204" pitchFamily="34" charset="0"/>
                <a:cs typeface="Arial" panose="020B0604020202020204" pitchFamily="34" charset="0"/>
              </a:endParaRPr>
            </a:p>
          </p:txBody>
        </p:sp>
        <p:sp>
          <p:nvSpPr>
            <p:cNvPr id="17" name="object 9">
              <a:extLst>
                <a:ext uri="{FF2B5EF4-FFF2-40B4-BE49-F238E27FC236}">
                  <a16:creationId xmlns:a16="http://schemas.microsoft.com/office/drawing/2014/main" id="{C2BC1C4D-161B-242B-3DEC-530718B3BACA}"/>
                </a:ext>
              </a:extLst>
            </p:cNvPr>
            <p:cNvSpPr txBox="1"/>
            <p:nvPr/>
          </p:nvSpPr>
          <p:spPr>
            <a:xfrm>
              <a:off x="2176529" y="2888218"/>
              <a:ext cx="277786"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30</a:t>
              </a:r>
              <a:endParaRPr lang="en-GB" noProof="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847A2728-CD45-D4C8-2BC9-F66AB2A19E74}"/>
                </a:ext>
              </a:extLst>
            </p:cNvPr>
            <p:cNvSpPr txBox="1"/>
            <p:nvPr/>
          </p:nvSpPr>
          <p:spPr>
            <a:xfrm>
              <a:off x="2174279" y="3243250"/>
              <a:ext cx="269687"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25</a:t>
              </a:r>
              <a:endParaRPr lang="en-GB" noProof="0" dirty="0">
                <a:latin typeface="Arial" panose="020B0604020202020204" pitchFamily="34" charset="0"/>
                <a:cs typeface="Arial" panose="020B0604020202020204" pitchFamily="34" charset="0"/>
              </a:endParaRPr>
            </a:p>
          </p:txBody>
        </p:sp>
        <p:sp>
          <p:nvSpPr>
            <p:cNvPr id="19" name="object 11">
              <a:extLst>
                <a:ext uri="{FF2B5EF4-FFF2-40B4-BE49-F238E27FC236}">
                  <a16:creationId xmlns:a16="http://schemas.microsoft.com/office/drawing/2014/main" id="{33B076C4-7021-DD36-A229-69A9CFEFFE88}"/>
                </a:ext>
              </a:extLst>
            </p:cNvPr>
            <p:cNvSpPr txBox="1"/>
            <p:nvPr/>
          </p:nvSpPr>
          <p:spPr>
            <a:xfrm>
              <a:off x="2167991" y="3597367"/>
              <a:ext cx="258977"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20</a:t>
              </a:r>
              <a:endParaRPr lang="en-GB" noProof="0" dirty="0">
                <a:latin typeface="Arial" panose="020B0604020202020204" pitchFamily="34" charset="0"/>
                <a:cs typeface="Arial" panose="020B0604020202020204" pitchFamily="34" charset="0"/>
              </a:endParaRPr>
            </a:p>
          </p:txBody>
        </p:sp>
        <p:sp>
          <p:nvSpPr>
            <p:cNvPr id="20" name="object 12">
              <a:extLst>
                <a:ext uri="{FF2B5EF4-FFF2-40B4-BE49-F238E27FC236}">
                  <a16:creationId xmlns:a16="http://schemas.microsoft.com/office/drawing/2014/main" id="{21779320-5C57-0785-39F1-1A6DB4D598F3}"/>
                </a:ext>
              </a:extLst>
            </p:cNvPr>
            <p:cNvSpPr txBox="1"/>
            <p:nvPr/>
          </p:nvSpPr>
          <p:spPr>
            <a:xfrm>
              <a:off x="2155028" y="3951159"/>
              <a:ext cx="269686"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15</a:t>
              </a:r>
              <a:endParaRPr lang="en-GB" noProof="0" dirty="0">
                <a:latin typeface="Arial" panose="020B0604020202020204" pitchFamily="34" charset="0"/>
                <a:cs typeface="Arial" panose="020B0604020202020204" pitchFamily="34" charset="0"/>
              </a:endParaRPr>
            </a:p>
          </p:txBody>
        </p:sp>
        <p:sp>
          <p:nvSpPr>
            <p:cNvPr id="21" name="object 13">
              <a:extLst>
                <a:ext uri="{FF2B5EF4-FFF2-40B4-BE49-F238E27FC236}">
                  <a16:creationId xmlns:a16="http://schemas.microsoft.com/office/drawing/2014/main" id="{2E881632-3FE8-BBA1-0FB4-FF1CBCB01A73}"/>
                </a:ext>
              </a:extLst>
            </p:cNvPr>
            <p:cNvSpPr txBox="1"/>
            <p:nvPr/>
          </p:nvSpPr>
          <p:spPr>
            <a:xfrm>
              <a:off x="2174931" y="4310014"/>
              <a:ext cx="287219"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10</a:t>
              </a:r>
              <a:endParaRPr lang="en-GB" noProof="0" dirty="0">
                <a:latin typeface="Arial" panose="020B0604020202020204" pitchFamily="34" charset="0"/>
                <a:cs typeface="Arial" panose="020B0604020202020204" pitchFamily="34" charset="0"/>
              </a:endParaRPr>
            </a:p>
          </p:txBody>
        </p:sp>
        <p:sp>
          <p:nvSpPr>
            <p:cNvPr id="22" name="object 14">
              <a:extLst>
                <a:ext uri="{FF2B5EF4-FFF2-40B4-BE49-F238E27FC236}">
                  <a16:creationId xmlns:a16="http://schemas.microsoft.com/office/drawing/2014/main" id="{07E6344D-1286-202D-78C3-86869B9DA068}"/>
                </a:ext>
              </a:extLst>
            </p:cNvPr>
            <p:cNvSpPr txBox="1"/>
            <p:nvPr/>
          </p:nvSpPr>
          <p:spPr>
            <a:xfrm>
              <a:off x="2245752" y="4658864"/>
              <a:ext cx="160104" cy="170025"/>
            </a:xfrm>
            <a:prstGeom prst="rect">
              <a:avLst/>
            </a:prstGeom>
          </p:spPr>
          <p:txBody>
            <a:bodyPr vert="horz" wrap="square" lIns="0" tIns="4981" rIns="0" bIns="0" rtlCol="0">
              <a:spAutoFit/>
            </a:bodyPr>
            <a:lstStyle/>
            <a:p>
              <a:pPr marL="4331">
                <a:spcBef>
                  <a:spcPts val="39"/>
                </a:spcBef>
              </a:pPr>
              <a:r>
                <a:rPr lang="en-GB" spc="11" noProof="0" dirty="0">
                  <a:latin typeface="Arial" panose="020B0604020202020204" pitchFamily="34" charset="0"/>
                  <a:cs typeface="Arial" panose="020B0604020202020204" pitchFamily="34" charset="0"/>
                </a:rPr>
                <a:t>5</a:t>
              </a:r>
              <a:endParaRPr lang="en-GB" noProof="0" dirty="0">
                <a:latin typeface="Arial" panose="020B0604020202020204" pitchFamily="34" charset="0"/>
                <a:cs typeface="Arial" panose="020B0604020202020204" pitchFamily="34" charset="0"/>
              </a:endParaRPr>
            </a:p>
          </p:txBody>
        </p:sp>
        <p:sp>
          <p:nvSpPr>
            <p:cNvPr id="23" name="object 15">
              <a:extLst>
                <a:ext uri="{FF2B5EF4-FFF2-40B4-BE49-F238E27FC236}">
                  <a16:creationId xmlns:a16="http://schemas.microsoft.com/office/drawing/2014/main" id="{2E8B9B4D-FB5C-7CA3-3C9D-B35967072A13}"/>
                </a:ext>
              </a:extLst>
            </p:cNvPr>
            <p:cNvSpPr txBox="1"/>
            <p:nvPr/>
          </p:nvSpPr>
          <p:spPr>
            <a:xfrm>
              <a:off x="2238680" y="5012697"/>
              <a:ext cx="167175" cy="170025"/>
            </a:xfrm>
            <a:prstGeom prst="rect">
              <a:avLst/>
            </a:prstGeom>
          </p:spPr>
          <p:txBody>
            <a:bodyPr vert="horz" wrap="square" lIns="0" tIns="4981" rIns="0" bIns="0" rtlCol="0">
              <a:spAutoFit/>
            </a:bodyPr>
            <a:lstStyle/>
            <a:p>
              <a:pPr marL="4331">
                <a:spcBef>
                  <a:spcPts val="39"/>
                </a:spcBef>
              </a:pPr>
              <a:r>
                <a:rPr lang="en-GB" spc="11" noProof="0" dirty="0">
                  <a:latin typeface="Arial" panose="020B0604020202020204" pitchFamily="34" charset="0"/>
                  <a:cs typeface="Arial" panose="020B0604020202020204" pitchFamily="34" charset="0"/>
                </a:rPr>
                <a:t>0</a:t>
              </a:r>
              <a:endParaRPr lang="en-GB" noProof="0" dirty="0">
                <a:latin typeface="Arial" panose="020B0604020202020204" pitchFamily="34" charset="0"/>
                <a:cs typeface="Arial" panose="020B0604020202020204" pitchFamily="34" charset="0"/>
              </a:endParaRPr>
            </a:p>
          </p:txBody>
        </p:sp>
        <p:sp>
          <p:nvSpPr>
            <p:cNvPr id="24" name="object 16">
              <a:extLst>
                <a:ext uri="{FF2B5EF4-FFF2-40B4-BE49-F238E27FC236}">
                  <a16:creationId xmlns:a16="http://schemas.microsoft.com/office/drawing/2014/main" id="{0D27B3B1-D209-810D-F3C1-BF74ED42B212}"/>
                </a:ext>
              </a:extLst>
            </p:cNvPr>
            <p:cNvSpPr txBox="1"/>
            <p:nvPr/>
          </p:nvSpPr>
          <p:spPr>
            <a:xfrm>
              <a:off x="2430210" y="5140601"/>
              <a:ext cx="248793"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50</a:t>
              </a:r>
              <a:endParaRPr lang="en-GB" noProof="0" dirty="0">
                <a:latin typeface="Arial" panose="020B0604020202020204" pitchFamily="34" charset="0"/>
                <a:cs typeface="Arial" panose="020B0604020202020204" pitchFamily="34" charset="0"/>
              </a:endParaRPr>
            </a:p>
          </p:txBody>
        </p:sp>
        <p:sp>
          <p:nvSpPr>
            <p:cNvPr id="25" name="object 17">
              <a:extLst>
                <a:ext uri="{FF2B5EF4-FFF2-40B4-BE49-F238E27FC236}">
                  <a16:creationId xmlns:a16="http://schemas.microsoft.com/office/drawing/2014/main" id="{3CECD746-951F-D1E5-2768-4F628F088AB0}"/>
                </a:ext>
              </a:extLst>
            </p:cNvPr>
            <p:cNvSpPr txBox="1"/>
            <p:nvPr/>
          </p:nvSpPr>
          <p:spPr>
            <a:xfrm>
              <a:off x="2896125" y="5140601"/>
              <a:ext cx="248793"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55</a:t>
              </a:r>
              <a:endParaRPr lang="en-GB" noProof="0" dirty="0">
                <a:latin typeface="Arial" panose="020B0604020202020204" pitchFamily="34" charset="0"/>
                <a:cs typeface="Arial" panose="020B0604020202020204" pitchFamily="34" charset="0"/>
              </a:endParaRPr>
            </a:p>
          </p:txBody>
        </p:sp>
        <p:sp>
          <p:nvSpPr>
            <p:cNvPr id="26" name="object 18">
              <a:extLst>
                <a:ext uri="{FF2B5EF4-FFF2-40B4-BE49-F238E27FC236}">
                  <a16:creationId xmlns:a16="http://schemas.microsoft.com/office/drawing/2014/main" id="{9134D6CD-FD06-D733-55EF-1922C7514A48}"/>
                </a:ext>
              </a:extLst>
            </p:cNvPr>
            <p:cNvSpPr txBox="1"/>
            <p:nvPr/>
          </p:nvSpPr>
          <p:spPr>
            <a:xfrm>
              <a:off x="3362041" y="5140601"/>
              <a:ext cx="248793"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60</a:t>
              </a:r>
              <a:endParaRPr lang="en-GB" noProof="0" dirty="0">
                <a:latin typeface="Arial" panose="020B0604020202020204" pitchFamily="34" charset="0"/>
                <a:cs typeface="Arial" panose="020B0604020202020204" pitchFamily="34" charset="0"/>
              </a:endParaRPr>
            </a:p>
          </p:txBody>
        </p:sp>
        <p:sp>
          <p:nvSpPr>
            <p:cNvPr id="27" name="object 19">
              <a:extLst>
                <a:ext uri="{FF2B5EF4-FFF2-40B4-BE49-F238E27FC236}">
                  <a16:creationId xmlns:a16="http://schemas.microsoft.com/office/drawing/2014/main" id="{9D58FA21-F358-C86F-1957-D64400E16DF1}"/>
                </a:ext>
              </a:extLst>
            </p:cNvPr>
            <p:cNvSpPr txBox="1"/>
            <p:nvPr/>
          </p:nvSpPr>
          <p:spPr>
            <a:xfrm>
              <a:off x="4293872" y="5140601"/>
              <a:ext cx="248793"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70</a:t>
              </a:r>
              <a:endParaRPr lang="en-GB" noProof="0" dirty="0">
                <a:latin typeface="Arial" panose="020B0604020202020204" pitchFamily="34" charset="0"/>
                <a:cs typeface="Arial" panose="020B0604020202020204" pitchFamily="34" charset="0"/>
              </a:endParaRPr>
            </a:p>
          </p:txBody>
        </p:sp>
        <p:sp>
          <p:nvSpPr>
            <p:cNvPr id="28" name="object 20">
              <a:extLst>
                <a:ext uri="{FF2B5EF4-FFF2-40B4-BE49-F238E27FC236}">
                  <a16:creationId xmlns:a16="http://schemas.microsoft.com/office/drawing/2014/main" id="{A8A74D36-E1FB-7030-686D-B58B70BE074D}"/>
                </a:ext>
              </a:extLst>
            </p:cNvPr>
            <p:cNvSpPr txBox="1"/>
            <p:nvPr/>
          </p:nvSpPr>
          <p:spPr>
            <a:xfrm>
              <a:off x="4759780" y="5140601"/>
              <a:ext cx="248793"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80</a:t>
              </a:r>
              <a:endParaRPr lang="en-GB" noProof="0" dirty="0">
                <a:latin typeface="Arial" panose="020B0604020202020204" pitchFamily="34" charset="0"/>
                <a:cs typeface="Arial" panose="020B0604020202020204" pitchFamily="34" charset="0"/>
              </a:endParaRPr>
            </a:p>
          </p:txBody>
        </p:sp>
        <p:sp>
          <p:nvSpPr>
            <p:cNvPr id="29" name="object 21">
              <a:extLst>
                <a:ext uri="{FF2B5EF4-FFF2-40B4-BE49-F238E27FC236}">
                  <a16:creationId xmlns:a16="http://schemas.microsoft.com/office/drawing/2014/main" id="{D17F8C4C-4CD5-E252-B9C9-E6D76166CC4C}"/>
                </a:ext>
              </a:extLst>
            </p:cNvPr>
            <p:cNvSpPr txBox="1"/>
            <p:nvPr/>
          </p:nvSpPr>
          <p:spPr>
            <a:xfrm>
              <a:off x="5225695" y="5140601"/>
              <a:ext cx="258977" cy="170025"/>
            </a:xfrm>
            <a:prstGeom prst="rect">
              <a:avLst/>
            </a:prstGeom>
          </p:spPr>
          <p:txBody>
            <a:bodyPr vert="horz" wrap="square" lIns="0" tIns="4981" rIns="0" bIns="0" rtlCol="0">
              <a:spAutoFit/>
            </a:bodyPr>
            <a:lstStyle/>
            <a:p>
              <a:pPr marL="4331">
                <a:spcBef>
                  <a:spcPts val="39"/>
                </a:spcBef>
              </a:pPr>
              <a:r>
                <a:rPr lang="en-GB" spc="19" noProof="0" dirty="0">
                  <a:latin typeface="Arial" panose="020B0604020202020204" pitchFamily="34" charset="0"/>
                  <a:cs typeface="Arial" panose="020B0604020202020204" pitchFamily="34" charset="0"/>
                </a:rPr>
                <a:t>90</a:t>
              </a:r>
              <a:endParaRPr lang="en-GB" noProof="0" dirty="0">
                <a:latin typeface="Arial" panose="020B0604020202020204" pitchFamily="34" charset="0"/>
                <a:cs typeface="Arial" panose="020B0604020202020204" pitchFamily="34" charset="0"/>
              </a:endParaRPr>
            </a:p>
          </p:txBody>
        </p:sp>
        <p:sp>
          <p:nvSpPr>
            <p:cNvPr id="30" name="object 22">
              <a:extLst>
                <a:ext uri="{FF2B5EF4-FFF2-40B4-BE49-F238E27FC236}">
                  <a16:creationId xmlns:a16="http://schemas.microsoft.com/office/drawing/2014/main" id="{18FD90F8-F46F-AC1C-4523-5D27069FD802}"/>
                </a:ext>
              </a:extLst>
            </p:cNvPr>
            <p:cNvSpPr txBox="1"/>
            <p:nvPr/>
          </p:nvSpPr>
          <p:spPr>
            <a:xfrm>
              <a:off x="3768813" y="5123735"/>
              <a:ext cx="307944" cy="174903"/>
            </a:xfrm>
            <a:prstGeom prst="rect">
              <a:avLst/>
            </a:prstGeom>
          </p:spPr>
          <p:txBody>
            <a:bodyPr vert="horz" wrap="square" lIns="0" tIns="12994" rIns="0" bIns="0" rtlCol="0">
              <a:spAutoFit/>
            </a:bodyPr>
            <a:lstStyle/>
            <a:p>
              <a:pPr algn="ctr">
                <a:spcBef>
                  <a:spcPts val="102"/>
                </a:spcBef>
              </a:pPr>
              <a:r>
                <a:rPr lang="en-GB" spc="19" noProof="0" dirty="0">
                  <a:latin typeface="Arial" panose="020B0604020202020204" pitchFamily="34" charset="0"/>
                  <a:cs typeface="Arial" panose="020B0604020202020204" pitchFamily="34" charset="0"/>
                </a:rPr>
                <a:t>65</a:t>
              </a:r>
              <a:endParaRPr lang="en-GB" noProof="0" dirty="0">
                <a:latin typeface="Arial" panose="020B0604020202020204" pitchFamily="34" charset="0"/>
                <a:cs typeface="Arial" panose="020B0604020202020204" pitchFamily="34" charset="0"/>
              </a:endParaRPr>
            </a:p>
          </p:txBody>
        </p:sp>
        <p:sp>
          <p:nvSpPr>
            <p:cNvPr id="31" name="object 23">
              <a:extLst>
                <a:ext uri="{FF2B5EF4-FFF2-40B4-BE49-F238E27FC236}">
                  <a16:creationId xmlns:a16="http://schemas.microsoft.com/office/drawing/2014/main" id="{E693218F-C45A-A6C0-CC29-905129BB31CD}"/>
                </a:ext>
              </a:extLst>
            </p:cNvPr>
            <p:cNvSpPr/>
            <p:nvPr/>
          </p:nvSpPr>
          <p:spPr>
            <a:xfrm>
              <a:off x="5461133" y="2209335"/>
              <a:ext cx="4609154" cy="1135107"/>
            </a:xfrm>
            <a:custGeom>
              <a:avLst/>
              <a:gdLst/>
              <a:ahLst/>
              <a:cxnLst/>
              <a:rect l="l" t="t" r="r" b="b"/>
              <a:pathLst>
                <a:path w="10135869" h="2496184">
                  <a:moveTo>
                    <a:pt x="10135817" y="0"/>
                  </a:moveTo>
                  <a:lnTo>
                    <a:pt x="0" y="0"/>
                  </a:lnTo>
                  <a:lnTo>
                    <a:pt x="0" y="2495998"/>
                  </a:lnTo>
                  <a:lnTo>
                    <a:pt x="10135817" y="2495998"/>
                  </a:lnTo>
                  <a:lnTo>
                    <a:pt x="10135817" y="0"/>
                  </a:lnTo>
                  <a:close/>
                </a:path>
              </a:pathLst>
            </a:custGeom>
            <a:solidFill>
              <a:srgbClr val="FD0600"/>
            </a:solidFill>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32" name="object 24">
              <a:extLst>
                <a:ext uri="{FF2B5EF4-FFF2-40B4-BE49-F238E27FC236}">
                  <a16:creationId xmlns:a16="http://schemas.microsoft.com/office/drawing/2014/main" id="{FFB9CA0E-78AE-1D80-DF00-43FB306A906A}"/>
                </a:ext>
              </a:extLst>
            </p:cNvPr>
            <p:cNvSpPr txBox="1"/>
            <p:nvPr/>
          </p:nvSpPr>
          <p:spPr>
            <a:xfrm>
              <a:off x="5540007" y="2332954"/>
              <a:ext cx="4438209" cy="858094"/>
            </a:xfrm>
            <a:prstGeom prst="rect">
              <a:avLst/>
            </a:prstGeom>
          </p:spPr>
          <p:txBody>
            <a:bodyPr vert="horz" wrap="square" lIns="0" tIns="3899" rIns="0" bIns="0" rtlCol="0" anchor="t">
              <a:spAutoFit/>
            </a:bodyPr>
            <a:lstStyle/>
            <a:p>
              <a:pPr marL="3810">
                <a:lnSpc>
                  <a:spcPts val="1022"/>
                </a:lnSpc>
                <a:spcBef>
                  <a:spcPts val="31"/>
                </a:spcBef>
              </a:pPr>
              <a:r>
                <a:rPr lang="en-GB" b="1" spc="-38" noProof="0" dirty="0">
                  <a:solidFill>
                    <a:schemeClr val="bg1"/>
                  </a:solidFill>
                  <a:latin typeface="Arial"/>
                  <a:cs typeface="Arial"/>
                </a:rPr>
                <a:t>very</a:t>
              </a:r>
              <a:r>
                <a:rPr lang="en-GB" b="1" spc="-43" noProof="0" dirty="0">
                  <a:solidFill>
                    <a:schemeClr val="bg1"/>
                  </a:solidFill>
                  <a:latin typeface="Arial"/>
                  <a:cs typeface="Arial"/>
                </a:rPr>
                <a:t> </a:t>
              </a:r>
              <a:r>
                <a:rPr lang="en-GB" b="1" spc="-14" noProof="0" dirty="0">
                  <a:solidFill>
                    <a:schemeClr val="bg1"/>
                  </a:solidFill>
                  <a:latin typeface="Arial"/>
                  <a:cs typeface="Arial"/>
                </a:rPr>
                <a:t>high</a:t>
              </a:r>
              <a:r>
                <a:rPr lang="en-GB" b="1" spc="-43" noProof="0" dirty="0">
                  <a:solidFill>
                    <a:schemeClr val="bg1"/>
                  </a:solidFill>
                  <a:latin typeface="Arial"/>
                  <a:cs typeface="Arial"/>
                </a:rPr>
                <a:t> </a:t>
              </a:r>
              <a:r>
                <a:rPr lang="en-GB" b="1" spc="-7" noProof="0" dirty="0">
                  <a:solidFill>
                    <a:schemeClr val="bg1"/>
                  </a:solidFill>
                  <a:latin typeface="Arial"/>
                  <a:cs typeface="Arial"/>
                </a:rPr>
                <a:t>risk</a:t>
              </a:r>
              <a:r>
                <a:rPr lang="en-GB" b="1" spc="-7" dirty="0">
                  <a:solidFill>
                    <a:schemeClr val="bg1"/>
                  </a:solidFill>
                  <a:latin typeface="Arial"/>
                  <a:cs typeface="Arial"/>
                </a:rPr>
                <a:t>:</a:t>
              </a:r>
              <a:endParaRPr lang="en-GB" b="1" spc="-7" noProof="0" dirty="0">
                <a:solidFill>
                  <a:schemeClr val="bg1"/>
                </a:solidFill>
                <a:latin typeface="Arial"/>
                <a:cs typeface="Arial"/>
              </a:endParaRPr>
            </a:p>
            <a:p>
              <a:pPr marL="3810">
                <a:lnSpc>
                  <a:spcPts val="1022"/>
                </a:lnSpc>
                <a:spcBef>
                  <a:spcPts val="31"/>
                </a:spcBef>
              </a:pPr>
              <a:endParaRPr lang="en-GB" b="1" spc="-7" dirty="0">
                <a:solidFill>
                  <a:schemeClr val="bg1"/>
                </a:solidFill>
                <a:latin typeface="Arial"/>
                <a:cs typeface="Arial"/>
              </a:endParaRPr>
            </a:p>
            <a:p>
              <a:pPr marL="3810">
                <a:lnSpc>
                  <a:spcPts val="1022"/>
                </a:lnSpc>
                <a:spcBef>
                  <a:spcPts val="31"/>
                </a:spcBef>
              </a:pPr>
              <a:endParaRPr lang="en-GB" b="1" spc="-7" dirty="0">
                <a:solidFill>
                  <a:schemeClr val="bg1"/>
                </a:solidFill>
                <a:latin typeface="Arial"/>
                <a:cs typeface="Arial"/>
              </a:endParaRPr>
            </a:p>
            <a:p>
              <a:pPr marL="3810">
                <a:lnSpc>
                  <a:spcPts val="1022"/>
                </a:lnSpc>
                <a:spcBef>
                  <a:spcPts val="31"/>
                </a:spcBef>
              </a:pPr>
              <a:r>
                <a:rPr lang="en-GB" b="1" spc="-7" dirty="0">
                  <a:solidFill>
                    <a:schemeClr val="bg1"/>
                  </a:solidFill>
                  <a:latin typeface="Arial"/>
                  <a:cs typeface="Arial"/>
                </a:rPr>
                <a:t>Anabolic agents </a:t>
              </a:r>
              <a:endParaRPr lang="en-GB" b="1" spc="-7" noProof="0" dirty="0">
                <a:solidFill>
                  <a:schemeClr val="bg1"/>
                </a:solidFill>
                <a:latin typeface="Arial" panose="020B0604020202020204" pitchFamily="34" charset="0"/>
                <a:cs typeface="Arial" panose="020B0604020202020204" pitchFamily="34" charset="0"/>
              </a:endParaRPr>
            </a:p>
            <a:p>
              <a:pPr marL="3810">
                <a:lnSpc>
                  <a:spcPts val="1022"/>
                </a:lnSpc>
                <a:spcBef>
                  <a:spcPts val="31"/>
                </a:spcBef>
              </a:pPr>
              <a:endParaRPr lang="en-GB" b="1" spc="-7" dirty="0">
                <a:solidFill>
                  <a:schemeClr val="bg1"/>
                </a:solidFill>
                <a:latin typeface="Arial" panose="020B0604020202020204" pitchFamily="34" charset="0"/>
                <a:cs typeface="Arial" panose="020B0604020202020204" pitchFamily="34" charset="0"/>
              </a:endParaRPr>
            </a:p>
            <a:p>
              <a:pPr marL="3810">
                <a:lnSpc>
                  <a:spcPts val="1022"/>
                </a:lnSpc>
                <a:spcBef>
                  <a:spcPts val="31"/>
                </a:spcBef>
              </a:pPr>
              <a:endParaRPr lang="en-GB" b="1" spc="-7" dirty="0">
                <a:solidFill>
                  <a:schemeClr val="bg1"/>
                </a:solidFill>
                <a:latin typeface="Arial" panose="020B0604020202020204" pitchFamily="34" charset="0"/>
                <a:cs typeface="Arial" panose="020B0604020202020204" pitchFamily="34" charset="0"/>
              </a:endParaRPr>
            </a:p>
            <a:p>
              <a:pPr marL="3810">
                <a:lnSpc>
                  <a:spcPts val="1022"/>
                </a:lnSpc>
                <a:spcBef>
                  <a:spcPts val="31"/>
                </a:spcBef>
              </a:pPr>
              <a:r>
                <a:rPr lang="en-GB" b="1" spc="-7" dirty="0">
                  <a:solidFill>
                    <a:schemeClr val="bg1"/>
                  </a:solidFill>
                  <a:latin typeface="Arial"/>
                  <a:cs typeface="Arial"/>
                </a:rPr>
                <a:t>High Risk </a:t>
              </a:r>
              <a:endParaRPr lang="en-GB" b="1" spc="-7" dirty="0">
                <a:solidFill>
                  <a:schemeClr val="bg1"/>
                </a:solidFill>
                <a:latin typeface="Arial" panose="020B0604020202020204" pitchFamily="34" charset="0"/>
                <a:cs typeface="Arial" panose="020B0604020202020204" pitchFamily="34" charset="0"/>
              </a:endParaRPr>
            </a:p>
            <a:p>
              <a:pPr marL="3810">
                <a:lnSpc>
                  <a:spcPts val="1022"/>
                </a:lnSpc>
                <a:spcBef>
                  <a:spcPts val="31"/>
                </a:spcBef>
              </a:pPr>
              <a:endParaRPr lang="en-GB" b="1" spc="-7" dirty="0">
                <a:solidFill>
                  <a:schemeClr val="bg1"/>
                </a:solidFill>
                <a:latin typeface="Arial"/>
                <a:cs typeface="Arial"/>
              </a:endParaRPr>
            </a:p>
            <a:p>
              <a:pPr marL="3810">
                <a:lnSpc>
                  <a:spcPts val="1022"/>
                </a:lnSpc>
                <a:spcBef>
                  <a:spcPts val="31"/>
                </a:spcBef>
              </a:pPr>
              <a:endParaRPr lang="en-GB" b="1" spc="-7" dirty="0">
                <a:solidFill>
                  <a:schemeClr val="bg1"/>
                </a:solidFill>
                <a:latin typeface="Arial"/>
                <a:cs typeface="Arial"/>
              </a:endParaRPr>
            </a:p>
            <a:p>
              <a:pPr marL="3810">
                <a:lnSpc>
                  <a:spcPts val="1022"/>
                </a:lnSpc>
                <a:spcBef>
                  <a:spcPts val="31"/>
                </a:spcBef>
              </a:pPr>
              <a:r>
                <a:rPr lang="en-GB" spc="-7" dirty="0">
                  <a:solidFill>
                    <a:schemeClr val="bg1"/>
                  </a:solidFill>
                  <a:latin typeface="Arial"/>
                  <a:cs typeface="Arial"/>
                </a:rPr>
                <a:t>Bisphosphonates /Denosumab if older .</a:t>
              </a:r>
              <a:endParaRPr lang="en-GB" b="1" spc="-7" dirty="0">
                <a:solidFill>
                  <a:schemeClr val="bg1"/>
                </a:solidFill>
                <a:latin typeface="Arial"/>
                <a:cs typeface="Arial"/>
              </a:endParaRPr>
            </a:p>
            <a:p>
              <a:pPr marL="3810" marR="1270">
                <a:lnSpc>
                  <a:spcPts val="1020"/>
                </a:lnSpc>
                <a:spcBef>
                  <a:spcPts val="36"/>
                </a:spcBef>
              </a:pPr>
              <a:endParaRPr lang="en-GB" spc="23" dirty="0">
                <a:solidFill>
                  <a:schemeClr val="bg1"/>
                </a:solidFill>
                <a:latin typeface="Arial" panose="020B0604020202020204" pitchFamily="34" charset="0"/>
                <a:cs typeface="Arial" panose="020B0604020202020204" pitchFamily="34" charset="0"/>
              </a:endParaRPr>
            </a:p>
          </p:txBody>
        </p:sp>
        <p:sp>
          <p:nvSpPr>
            <p:cNvPr id="33" name="object 25">
              <a:extLst>
                <a:ext uri="{FF2B5EF4-FFF2-40B4-BE49-F238E27FC236}">
                  <a16:creationId xmlns:a16="http://schemas.microsoft.com/office/drawing/2014/main" id="{76C2BFCE-D74A-E5CC-CD31-420607C26D65}"/>
                </a:ext>
              </a:extLst>
            </p:cNvPr>
            <p:cNvSpPr/>
            <p:nvPr/>
          </p:nvSpPr>
          <p:spPr>
            <a:xfrm>
              <a:off x="5461133" y="3520283"/>
              <a:ext cx="4609154" cy="789753"/>
            </a:xfrm>
            <a:custGeom>
              <a:avLst/>
              <a:gdLst/>
              <a:ahLst/>
              <a:cxnLst/>
              <a:rect l="l" t="t" r="r" b="b"/>
              <a:pathLst>
                <a:path w="10135869" h="1736725">
                  <a:moveTo>
                    <a:pt x="10135817" y="0"/>
                  </a:moveTo>
                  <a:lnTo>
                    <a:pt x="0" y="0"/>
                  </a:lnTo>
                  <a:lnTo>
                    <a:pt x="0" y="1736510"/>
                  </a:lnTo>
                  <a:lnTo>
                    <a:pt x="10135817" y="1736510"/>
                  </a:lnTo>
                  <a:lnTo>
                    <a:pt x="10135817" y="0"/>
                  </a:lnTo>
                  <a:close/>
                </a:path>
              </a:pathLst>
            </a:custGeom>
            <a:solidFill>
              <a:srgbClr val="FFE719"/>
            </a:solidFill>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34" name="object 26">
              <a:extLst>
                <a:ext uri="{FF2B5EF4-FFF2-40B4-BE49-F238E27FC236}">
                  <a16:creationId xmlns:a16="http://schemas.microsoft.com/office/drawing/2014/main" id="{E44AF14E-D5A6-DFC7-0D6C-2F10929FEFC7}"/>
                </a:ext>
              </a:extLst>
            </p:cNvPr>
            <p:cNvSpPr txBox="1"/>
            <p:nvPr/>
          </p:nvSpPr>
          <p:spPr>
            <a:xfrm>
              <a:off x="5585917" y="3675853"/>
              <a:ext cx="4383634" cy="478611"/>
            </a:xfrm>
            <a:prstGeom prst="rect">
              <a:avLst/>
            </a:prstGeom>
          </p:spPr>
          <p:txBody>
            <a:bodyPr vert="horz" wrap="square" lIns="0" tIns="3899" rIns="0" bIns="0" rtlCol="0" anchor="t">
              <a:spAutoFit/>
            </a:bodyPr>
            <a:lstStyle/>
            <a:p>
              <a:pPr marL="3810">
                <a:lnSpc>
                  <a:spcPts val="1022"/>
                </a:lnSpc>
                <a:spcBef>
                  <a:spcPts val="31"/>
                </a:spcBef>
              </a:pPr>
              <a:r>
                <a:rPr lang="en-GB" spc="39" dirty="0">
                  <a:latin typeface="Arial"/>
                  <a:cs typeface="Arial"/>
                </a:rPr>
                <a:t>Correct risk factors </a:t>
              </a:r>
            </a:p>
            <a:p>
              <a:pPr marL="3810">
                <a:lnSpc>
                  <a:spcPts val="1022"/>
                </a:lnSpc>
                <a:spcBef>
                  <a:spcPts val="31"/>
                </a:spcBef>
              </a:pPr>
              <a:endParaRPr lang="en-GB" spc="39" dirty="0">
                <a:latin typeface="Arial"/>
                <a:cs typeface="Arial"/>
              </a:endParaRPr>
            </a:p>
            <a:p>
              <a:pPr marL="3810">
                <a:lnSpc>
                  <a:spcPts val="1022"/>
                </a:lnSpc>
                <a:spcBef>
                  <a:spcPts val="31"/>
                </a:spcBef>
              </a:pPr>
              <a:endParaRPr lang="en-GB" spc="39" dirty="0">
                <a:latin typeface="Arial"/>
                <a:cs typeface="Arial"/>
              </a:endParaRPr>
            </a:p>
            <a:p>
              <a:pPr marL="3810">
                <a:lnSpc>
                  <a:spcPts val="1022"/>
                </a:lnSpc>
                <a:spcBef>
                  <a:spcPts val="31"/>
                </a:spcBef>
              </a:pPr>
              <a:endParaRPr lang="en-GB" spc="39" dirty="0">
                <a:latin typeface="Arial"/>
                <a:cs typeface="Arial"/>
              </a:endParaRPr>
            </a:p>
            <a:p>
              <a:pPr marL="3810">
                <a:lnSpc>
                  <a:spcPts val="1022"/>
                </a:lnSpc>
                <a:spcBef>
                  <a:spcPts val="31"/>
                </a:spcBef>
              </a:pPr>
              <a:r>
                <a:rPr lang="en-GB" spc="39" dirty="0">
                  <a:latin typeface="Arial"/>
                  <a:cs typeface="Arial"/>
                </a:rPr>
                <a:t>+ Ca + Vit D , MHT or SERM  </a:t>
              </a:r>
              <a:endParaRPr lang="en-GB" dirty="0">
                <a:latin typeface="Arial"/>
                <a:cs typeface="Arial"/>
              </a:endParaRPr>
            </a:p>
            <a:p>
              <a:pPr marL="3810">
                <a:lnSpc>
                  <a:spcPts val="1022"/>
                </a:lnSpc>
                <a:spcBef>
                  <a:spcPts val="31"/>
                </a:spcBef>
              </a:pPr>
              <a:endParaRPr lang="en-GB" spc="39" noProof="0" dirty="0">
                <a:latin typeface="Arial"/>
                <a:cs typeface="Arial"/>
              </a:endParaRPr>
            </a:p>
          </p:txBody>
        </p:sp>
        <p:sp>
          <p:nvSpPr>
            <p:cNvPr id="35" name="object 27">
              <a:extLst>
                <a:ext uri="{FF2B5EF4-FFF2-40B4-BE49-F238E27FC236}">
                  <a16:creationId xmlns:a16="http://schemas.microsoft.com/office/drawing/2014/main" id="{C01473AF-49CD-69AD-6452-6C1D749D0B80}"/>
                </a:ext>
              </a:extLst>
            </p:cNvPr>
            <p:cNvSpPr/>
            <p:nvPr/>
          </p:nvSpPr>
          <p:spPr>
            <a:xfrm>
              <a:off x="5461133" y="4485868"/>
              <a:ext cx="4609154" cy="617076"/>
            </a:xfrm>
            <a:custGeom>
              <a:avLst/>
              <a:gdLst/>
              <a:ahLst/>
              <a:cxnLst/>
              <a:rect l="l" t="t" r="r" b="b"/>
              <a:pathLst>
                <a:path w="10135869" h="1356995">
                  <a:moveTo>
                    <a:pt x="10135817" y="0"/>
                  </a:moveTo>
                  <a:lnTo>
                    <a:pt x="0" y="0"/>
                  </a:lnTo>
                  <a:lnTo>
                    <a:pt x="0" y="1356766"/>
                  </a:lnTo>
                  <a:lnTo>
                    <a:pt x="10135817" y="1356766"/>
                  </a:lnTo>
                  <a:lnTo>
                    <a:pt x="10135817" y="0"/>
                  </a:lnTo>
                  <a:close/>
                </a:path>
              </a:pathLst>
            </a:custGeom>
            <a:solidFill>
              <a:srgbClr val="00B050"/>
            </a:solidFill>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36" name="object 28">
              <a:extLst>
                <a:ext uri="{FF2B5EF4-FFF2-40B4-BE49-F238E27FC236}">
                  <a16:creationId xmlns:a16="http://schemas.microsoft.com/office/drawing/2014/main" id="{7EC74C2B-BA7C-9B23-47DB-FD67C121FE5E}"/>
                </a:ext>
              </a:extLst>
            </p:cNvPr>
            <p:cNvSpPr txBox="1"/>
            <p:nvPr/>
          </p:nvSpPr>
          <p:spPr>
            <a:xfrm>
              <a:off x="5540007" y="4523144"/>
              <a:ext cx="4432749" cy="404818"/>
            </a:xfrm>
            <a:prstGeom prst="rect">
              <a:avLst/>
            </a:prstGeom>
          </p:spPr>
          <p:txBody>
            <a:bodyPr vert="horz" wrap="square" lIns="0" tIns="3899" rIns="0" bIns="0" rtlCol="0" anchor="t">
              <a:spAutoFit/>
            </a:bodyPr>
            <a:lstStyle/>
            <a:p>
              <a:pPr marL="3810">
                <a:lnSpc>
                  <a:spcPts val="1022"/>
                </a:lnSpc>
                <a:spcBef>
                  <a:spcPts val="31"/>
                </a:spcBef>
              </a:pPr>
              <a:endParaRPr lang="en-GB" b="1" spc="-24" noProof="0" dirty="0">
                <a:solidFill>
                  <a:srgbClr val="FFFFFF"/>
                </a:solidFill>
                <a:latin typeface="Arial"/>
                <a:cs typeface="Arial"/>
              </a:endParaRPr>
            </a:p>
            <a:p>
              <a:pPr marL="3810">
                <a:lnSpc>
                  <a:spcPts val="1019"/>
                </a:lnSpc>
              </a:pPr>
              <a:r>
                <a:rPr lang="en-GB" spc="31" dirty="0">
                  <a:solidFill>
                    <a:srgbClr val="FFFFFF"/>
                  </a:solidFill>
                  <a:latin typeface="Arial"/>
                  <a:cs typeface="Arial"/>
                </a:rPr>
                <a:t>Correct risk factors,</a:t>
              </a:r>
              <a:r>
                <a:rPr lang="en-GB" spc="34" noProof="0" dirty="0">
                  <a:solidFill>
                    <a:srgbClr val="FFFFFF"/>
                  </a:solidFill>
                  <a:latin typeface="Arial"/>
                  <a:cs typeface="Arial"/>
                </a:rPr>
                <a:t> </a:t>
              </a:r>
              <a:r>
                <a:rPr lang="en-GB" spc="43" noProof="0" dirty="0">
                  <a:solidFill>
                    <a:srgbClr val="FFFFFF"/>
                  </a:solidFill>
                  <a:latin typeface="Arial"/>
                  <a:cs typeface="Arial"/>
                </a:rPr>
                <a:t>calcium</a:t>
              </a:r>
              <a:r>
                <a:rPr lang="en-GB" spc="43" dirty="0">
                  <a:solidFill>
                    <a:srgbClr val="FFFFFF"/>
                  </a:solidFill>
                  <a:latin typeface="Arial"/>
                  <a:cs typeface="Arial"/>
                </a:rPr>
                <a:t>, vitamin D</a:t>
              </a:r>
              <a:r>
                <a:rPr lang="en-GB" spc="34" dirty="0">
                  <a:solidFill>
                    <a:srgbClr val="FFFFFF"/>
                  </a:solidFill>
                  <a:latin typeface="Arial"/>
                  <a:cs typeface="Arial"/>
                </a:rPr>
                <a:t> </a:t>
              </a:r>
              <a:endParaRPr lang="en-GB" spc="36" dirty="0">
                <a:solidFill>
                  <a:srgbClr val="FFFFFF"/>
                </a:solidFill>
                <a:latin typeface="Arial"/>
                <a:cs typeface="Arial"/>
              </a:endParaRPr>
            </a:p>
            <a:p>
              <a:pPr marL="3810">
                <a:lnSpc>
                  <a:spcPts val="1019"/>
                </a:lnSpc>
              </a:pPr>
              <a:endParaRPr lang="en-GB" spc="23" noProof="0" dirty="0">
                <a:solidFill>
                  <a:srgbClr val="FFFFFF"/>
                </a:solidFill>
                <a:latin typeface="Arial"/>
                <a:cs typeface="Arial"/>
              </a:endParaRPr>
            </a:p>
            <a:p>
              <a:pPr marL="3810">
                <a:lnSpc>
                  <a:spcPts val="1019"/>
                </a:lnSpc>
              </a:pPr>
              <a:endParaRPr lang="en-GB" spc="14" dirty="0">
                <a:solidFill>
                  <a:srgbClr val="FFFFFF"/>
                </a:solidFill>
                <a:latin typeface="Arial"/>
                <a:cs typeface="Arial"/>
              </a:endParaRPr>
            </a:p>
            <a:p>
              <a:pPr marL="3810">
                <a:lnSpc>
                  <a:spcPts val="1022"/>
                </a:lnSpc>
              </a:pPr>
              <a:r>
                <a:rPr lang="en-GB" spc="27" dirty="0">
                  <a:solidFill>
                    <a:srgbClr val="FFFFFF"/>
                  </a:solidFill>
                  <a:latin typeface="Arial"/>
                  <a:cs typeface="Arial"/>
                </a:rPr>
                <a:t>exercise</a:t>
              </a:r>
              <a:r>
                <a:rPr lang="en-GB" spc="27" noProof="0" dirty="0">
                  <a:solidFill>
                    <a:srgbClr val="FFFFFF"/>
                  </a:solidFill>
                  <a:latin typeface="Arial"/>
                  <a:cs typeface="Arial"/>
                </a:rPr>
                <a:t>.</a:t>
              </a:r>
              <a:endParaRPr lang="en-GB" noProof="0" dirty="0">
                <a:latin typeface="Arial"/>
                <a:cs typeface="Arial"/>
              </a:endParaRPr>
            </a:p>
          </p:txBody>
        </p:sp>
        <p:sp>
          <p:nvSpPr>
            <p:cNvPr id="37" name="object 32">
              <a:extLst>
                <a:ext uri="{FF2B5EF4-FFF2-40B4-BE49-F238E27FC236}">
                  <a16:creationId xmlns:a16="http://schemas.microsoft.com/office/drawing/2014/main" id="{F8059F39-5BDD-230E-6037-21A18E980E92}"/>
                </a:ext>
              </a:extLst>
            </p:cNvPr>
            <p:cNvSpPr/>
            <p:nvPr/>
          </p:nvSpPr>
          <p:spPr>
            <a:xfrm>
              <a:off x="2435919" y="3374187"/>
              <a:ext cx="2886135" cy="1728794"/>
            </a:xfrm>
            <a:custGeom>
              <a:avLst/>
              <a:gdLst/>
              <a:ahLst/>
              <a:cxnLst/>
              <a:rect l="l" t="t" r="r" b="b"/>
              <a:pathLst>
                <a:path w="6346825" h="3801745">
                  <a:moveTo>
                    <a:pt x="6346317" y="0"/>
                  </a:moveTo>
                  <a:lnTo>
                    <a:pt x="4193121" y="0"/>
                  </a:lnTo>
                  <a:lnTo>
                    <a:pt x="3178264" y="763790"/>
                  </a:lnTo>
                  <a:lnTo>
                    <a:pt x="2149297" y="1477835"/>
                  </a:lnTo>
                  <a:lnTo>
                    <a:pt x="1096911" y="2017674"/>
                  </a:lnTo>
                  <a:lnTo>
                    <a:pt x="0" y="2388031"/>
                  </a:lnTo>
                  <a:lnTo>
                    <a:pt x="0" y="2594737"/>
                  </a:lnTo>
                  <a:lnTo>
                    <a:pt x="0" y="3801440"/>
                  </a:lnTo>
                  <a:lnTo>
                    <a:pt x="6346317" y="3801440"/>
                  </a:lnTo>
                  <a:lnTo>
                    <a:pt x="6346317" y="619925"/>
                  </a:lnTo>
                  <a:lnTo>
                    <a:pt x="6346317" y="0"/>
                  </a:lnTo>
                  <a:close/>
                </a:path>
              </a:pathLst>
            </a:custGeom>
            <a:solidFill>
              <a:srgbClr val="FFE719"/>
            </a:solidFill>
            <a:ln>
              <a:solidFill>
                <a:schemeClr val="tx1"/>
              </a:solidFill>
            </a:ln>
          </p:spPr>
          <p:txBody>
            <a:bodyPr wrap="square" lIns="0" tIns="0" rIns="0" bIns="0" rtlCol="0"/>
            <a:lstStyle/>
            <a:p>
              <a:endParaRPr lang="en-GB" noProof="0">
                <a:latin typeface="Arial" panose="020B0604020202020204" pitchFamily="34" charset="0"/>
                <a:cs typeface="Arial" panose="020B0604020202020204" pitchFamily="34" charset="0"/>
              </a:endParaRPr>
            </a:p>
          </p:txBody>
        </p:sp>
        <p:grpSp>
          <p:nvGrpSpPr>
            <p:cNvPr id="38" name="object 33">
              <a:extLst>
                <a:ext uri="{FF2B5EF4-FFF2-40B4-BE49-F238E27FC236}">
                  <a16:creationId xmlns:a16="http://schemas.microsoft.com/office/drawing/2014/main" id="{9C6428E6-EB44-99EB-22D7-40EAB1A395CB}"/>
                </a:ext>
              </a:extLst>
            </p:cNvPr>
            <p:cNvGrpSpPr/>
            <p:nvPr/>
          </p:nvGrpSpPr>
          <p:grpSpPr>
            <a:xfrm>
              <a:off x="2435920" y="3608791"/>
              <a:ext cx="2968195" cy="1494316"/>
              <a:chOff x="2003263" y="7935997"/>
              <a:chExt cx="6527282" cy="3286112"/>
            </a:xfrm>
          </p:grpSpPr>
          <p:sp>
            <p:nvSpPr>
              <p:cNvPr id="39" name="object 34">
                <a:extLst>
                  <a:ext uri="{FF2B5EF4-FFF2-40B4-BE49-F238E27FC236}">
                    <a16:creationId xmlns:a16="http://schemas.microsoft.com/office/drawing/2014/main" id="{DCBE2A48-AC4C-CAD8-545B-9E5E0FBCD5FD}"/>
                  </a:ext>
                </a:extLst>
              </p:cNvPr>
              <p:cNvSpPr/>
              <p:nvPr/>
            </p:nvSpPr>
            <p:spPr>
              <a:xfrm>
                <a:off x="2003263" y="9437759"/>
                <a:ext cx="6346825" cy="1784350"/>
              </a:xfrm>
              <a:custGeom>
                <a:avLst/>
                <a:gdLst/>
                <a:ahLst/>
                <a:cxnLst/>
                <a:rect l="l" t="t" r="r" b="b"/>
                <a:pathLst>
                  <a:path w="6346825" h="1784350">
                    <a:moveTo>
                      <a:pt x="6346315" y="0"/>
                    </a:moveTo>
                    <a:lnTo>
                      <a:pt x="4193129" y="0"/>
                    </a:lnTo>
                    <a:lnTo>
                      <a:pt x="3178272" y="465372"/>
                    </a:lnTo>
                    <a:lnTo>
                      <a:pt x="2149305" y="819055"/>
                    </a:lnTo>
                    <a:lnTo>
                      <a:pt x="1096911" y="1042434"/>
                    </a:lnTo>
                    <a:lnTo>
                      <a:pt x="0" y="1247198"/>
                    </a:lnTo>
                    <a:lnTo>
                      <a:pt x="0" y="1783764"/>
                    </a:lnTo>
                    <a:lnTo>
                      <a:pt x="6346315" y="1783764"/>
                    </a:lnTo>
                    <a:lnTo>
                      <a:pt x="6346315" y="0"/>
                    </a:lnTo>
                    <a:close/>
                  </a:path>
                </a:pathLst>
              </a:custGeom>
              <a:solidFill>
                <a:srgbClr val="00B050"/>
              </a:solidFill>
              <a:ln>
                <a:solidFill>
                  <a:schemeClr val="tx1"/>
                </a:solidFill>
              </a:ln>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40" name="object 35">
                <a:extLst>
                  <a:ext uri="{FF2B5EF4-FFF2-40B4-BE49-F238E27FC236}">
                    <a16:creationId xmlns:a16="http://schemas.microsoft.com/office/drawing/2014/main" id="{F9B7F04B-9603-B0A1-97FE-1A74B524C5FB}"/>
                  </a:ext>
                </a:extLst>
              </p:cNvPr>
              <p:cNvSpPr/>
              <p:nvPr/>
            </p:nvSpPr>
            <p:spPr>
              <a:xfrm>
                <a:off x="6214951" y="8040004"/>
                <a:ext cx="2098040" cy="0"/>
              </a:xfrm>
              <a:custGeom>
                <a:avLst/>
                <a:gdLst/>
                <a:ahLst/>
                <a:cxnLst/>
                <a:rect l="l" t="t" r="r" b="b"/>
                <a:pathLst>
                  <a:path w="2098040">
                    <a:moveTo>
                      <a:pt x="2097499" y="0"/>
                    </a:moveTo>
                    <a:lnTo>
                      <a:pt x="0" y="0"/>
                    </a:lnTo>
                  </a:path>
                </a:pathLst>
              </a:custGeom>
              <a:ln w="18614">
                <a:solidFill>
                  <a:schemeClr val="tx1"/>
                </a:solidFill>
                <a:prstDash val="dot"/>
              </a:ln>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41" name="object 36">
                <a:extLst>
                  <a:ext uri="{FF2B5EF4-FFF2-40B4-BE49-F238E27FC236}">
                    <a16:creationId xmlns:a16="http://schemas.microsoft.com/office/drawing/2014/main" id="{8DE7E941-B8B1-37CD-0583-B79487E7AE7D}"/>
                  </a:ext>
                </a:extLst>
              </p:cNvPr>
              <p:cNvSpPr/>
              <p:nvPr/>
            </p:nvSpPr>
            <p:spPr>
              <a:xfrm>
                <a:off x="4168295" y="8059504"/>
                <a:ext cx="1997075" cy="1238250"/>
              </a:xfrm>
              <a:custGeom>
                <a:avLst/>
                <a:gdLst/>
                <a:ahLst/>
                <a:cxnLst/>
                <a:rect l="l" t="t" r="r" b="b"/>
                <a:pathLst>
                  <a:path w="1997075" h="1238250">
                    <a:moveTo>
                      <a:pt x="1996653" y="0"/>
                    </a:moveTo>
                    <a:lnTo>
                      <a:pt x="0" y="1238198"/>
                    </a:lnTo>
                  </a:path>
                </a:pathLst>
              </a:custGeom>
              <a:ln w="18614">
                <a:solidFill>
                  <a:schemeClr val="tx1"/>
                </a:solidFill>
                <a:prstDash val="dot"/>
              </a:ln>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42" name="object 37">
                <a:extLst>
                  <a:ext uri="{FF2B5EF4-FFF2-40B4-BE49-F238E27FC236}">
                    <a16:creationId xmlns:a16="http://schemas.microsoft.com/office/drawing/2014/main" id="{C2E06BA9-17A5-FA35-D27D-E7EA3D45C6B6}"/>
                  </a:ext>
                </a:extLst>
              </p:cNvPr>
              <p:cNvSpPr/>
              <p:nvPr/>
            </p:nvSpPr>
            <p:spPr>
              <a:xfrm>
                <a:off x="3117713" y="9320484"/>
                <a:ext cx="1000125" cy="371475"/>
              </a:xfrm>
              <a:custGeom>
                <a:avLst/>
                <a:gdLst/>
                <a:ahLst/>
                <a:cxnLst/>
                <a:rect l="l" t="t" r="r" b="b"/>
                <a:pathLst>
                  <a:path w="1000125" h="371475">
                    <a:moveTo>
                      <a:pt x="999778" y="0"/>
                    </a:moveTo>
                    <a:lnTo>
                      <a:pt x="0" y="371367"/>
                    </a:lnTo>
                  </a:path>
                </a:pathLst>
              </a:custGeom>
              <a:ln w="18614">
                <a:solidFill>
                  <a:schemeClr val="tx1"/>
                </a:solidFill>
                <a:prstDash val="dot"/>
              </a:ln>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43" name="object 38">
                <a:extLst>
                  <a:ext uri="{FF2B5EF4-FFF2-40B4-BE49-F238E27FC236}">
                    <a16:creationId xmlns:a16="http://schemas.microsoft.com/office/drawing/2014/main" id="{6DE67EF6-E9B5-704F-F4FE-6BE4AAA7094E}"/>
                  </a:ext>
                </a:extLst>
              </p:cNvPr>
              <p:cNvSpPr/>
              <p:nvPr/>
            </p:nvSpPr>
            <p:spPr>
              <a:xfrm>
                <a:off x="2020956" y="9708575"/>
                <a:ext cx="1043940" cy="301625"/>
              </a:xfrm>
              <a:custGeom>
                <a:avLst/>
                <a:gdLst/>
                <a:ahLst/>
                <a:cxnLst/>
                <a:rect l="l" t="t" r="r" b="b"/>
                <a:pathLst>
                  <a:path w="1043939" h="301625">
                    <a:moveTo>
                      <a:pt x="1043830" y="0"/>
                    </a:moveTo>
                    <a:lnTo>
                      <a:pt x="0" y="301142"/>
                    </a:lnTo>
                  </a:path>
                </a:pathLst>
              </a:custGeom>
              <a:ln w="18614">
                <a:solidFill>
                  <a:schemeClr val="tx1"/>
                </a:solidFill>
                <a:prstDash val="dot"/>
              </a:ln>
            </p:spPr>
            <p:txBody>
              <a:bodyPr wrap="square" lIns="0" tIns="0" rIns="0" bIns="0" rtlCol="0"/>
              <a:lstStyle/>
              <a:p>
                <a:endParaRPr lang="en-GB" noProof="0">
                  <a:latin typeface="Arial" panose="020B0604020202020204" pitchFamily="34" charset="0"/>
                  <a:cs typeface="Arial" panose="020B0604020202020204" pitchFamily="34" charset="0"/>
                </a:endParaRPr>
              </a:p>
            </p:txBody>
          </p:sp>
          <p:sp>
            <p:nvSpPr>
              <p:cNvPr id="44" name="object 39">
                <a:extLst>
                  <a:ext uri="{FF2B5EF4-FFF2-40B4-BE49-F238E27FC236}">
                    <a16:creationId xmlns:a16="http://schemas.microsoft.com/office/drawing/2014/main" id="{284B0B11-D66C-ABBE-5A54-F65422B35EE9}"/>
                  </a:ext>
                </a:extLst>
              </p:cNvPr>
              <p:cNvSpPr/>
              <p:nvPr/>
            </p:nvSpPr>
            <p:spPr>
              <a:xfrm>
                <a:off x="2165305" y="7935997"/>
                <a:ext cx="6365240" cy="1993900"/>
              </a:xfrm>
              <a:custGeom>
                <a:avLst/>
                <a:gdLst/>
                <a:ahLst/>
                <a:cxnLst/>
                <a:rect l="l" t="t" r="r" b="b"/>
                <a:pathLst>
                  <a:path w="6365240" h="1993900">
                    <a:moveTo>
                      <a:pt x="18605" y="1984121"/>
                    </a:moveTo>
                    <a:lnTo>
                      <a:pt x="15887" y="1977542"/>
                    </a:lnTo>
                    <a:lnTo>
                      <a:pt x="9309" y="1974811"/>
                    </a:lnTo>
                    <a:lnTo>
                      <a:pt x="2717" y="1977542"/>
                    </a:lnTo>
                    <a:lnTo>
                      <a:pt x="0" y="1984121"/>
                    </a:lnTo>
                    <a:lnTo>
                      <a:pt x="2717" y="1990699"/>
                    </a:lnTo>
                    <a:lnTo>
                      <a:pt x="9309" y="1993430"/>
                    </a:lnTo>
                    <a:lnTo>
                      <a:pt x="15887" y="1990699"/>
                    </a:lnTo>
                    <a:lnTo>
                      <a:pt x="18605" y="1984121"/>
                    </a:lnTo>
                    <a:close/>
                  </a:path>
                  <a:path w="6365240" h="1993900">
                    <a:moveTo>
                      <a:pt x="1115517" y="1667675"/>
                    </a:moveTo>
                    <a:lnTo>
                      <a:pt x="1112799" y="1661083"/>
                    </a:lnTo>
                    <a:lnTo>
                      <a:pt x="1106208" y="1658366"/>
                    </a:lnTo>
                    <a:lnTo>
                      <a:pt x="1099629" y="1661083"/>
                    </a:lnTo>
                    <a:lnTo>
                      <a:pt x="1096911" y="1667675"/>
                    </a:lnTo>
                    <a:lnTo>
                      <a:pt x="1099629" y="1674253"/>
                    </a:lnTo>
                    <a:lnTo>
                      <a:pt x="1106208" y="1676984"/>
                    </a:lnTo>
                    <a:lnTo>
                      <a:pt x="1112799" y="1674253"/>
                    </a:lnTo>
                    <a:lnTo>
                      <a:pt x="1115517" y="1667675"/>
                    </a:lnTo>
                    <a:close/>
                  </a:path>
                  <a:path w="6365240" h="1993900">
                    <a:moveTo>
                      <a:pt x="2167928" y="1276756"/>
                    </a:moveTo>
                    <a:lnTo>
                      <a:pt x="2165197" y="1270177"/>
                    </a:lnTo>
                    <a:lnTo>
                      <a:pt x="2158619" y="1267447"/>
                    </a:lnTo>
                    <a:lnTo>
                      <a:pt x="2152040" y="1270177"/>
                    </a:lnTo>
                    <a:lnTo>
                      <a:pt x="2149310" y="1276756"/>
                    </a:lnTo>
                    <a:lnTo>
                      <a:pt x="2152040" y="1283335"/>
                    </a:lnTo>
                    <a:lnTo>
                      <a:pt x="2158619" y="1286065"/>
                    </a:lnTo>
                    <a:lnTo>
                      <a:pt x="2165197" y="1283335"/>
                    </a:lnTo>
                    <a:lnTo>
                      <a:pt x="2167928" y="1276756"/>
                    </a:lnTo>
                    <a:close/>
                  </a:path>
                  <a:path w="6365240" h="1993900">
                    <a:moveTo>
                      <a:pt x="4211739" y="9309"/>
                    </a:moveTo>
                    <a:lnTo>
                      <a:pt x="4209008" y="2730"/>
                    </a:lnTo>
                    <a:lnTo>
                      <a:pt x="4202430" y="0"/>
                    </a:lnTo>
                    <a:lnTo>
                      <a:pt x="4195851" y="2730"/>
                    </a:lnTo>
                    <a:lnTo>
                      <a:pt x="4193121" y="9309"/>
                    </a:lnTo>
                    <a:lnTo>
                      <a:pt x="4195851" y="15887"/>
                    </a:lnTo>
                    <a:lnTo>
                      <a:pt x="4202430" y="18618"/>
                    </a:lnTo>
                    <a:lnTo>
                      <a:pt x="4209008" y="15887"/>
                    </a:lnTo>
                    <a:lnTo>
                      <a:pt x="4211739" y="9309"/>
                    </a:lnTo>
                    <a:close/>
                  </a:path>
                  <a:path w="6365240" h="1993900">
                    <a:moveTo>
                      <a:pt x="6364922" y="9309"/>
                    </a:moveTo>
                    <a:lnTo>
                      <a:pt x="6362205" y="2730"/>
                    </a:lnTo>
                    <a:lnTo>
                      <a:pt x="6355613" y="0"/>
                    </a:lnTo>
                    <a:lnTo>
                      <a:pt x="6349035" y="2730"/>
                    </a:lnTo>
                    <a:lnTo>
                      <a:pt x="6346304" y="9309"/>
                    </a:lnTo>
                    <a:lnTo>
                      <a:pt x="6349035" y="15887"/>
                    </a:lnTo>
                    <a:lnTo>
                      <a:pt x="6355613" y="18618"/>
                    </a:lnTo>
                    <a:lnTo>
                      <a:pt x="6362205" y="15887"/>
                    </a:lnTo>
                    <a:lnTo>
                      <a:pt x="6364922" y="9309"/>
                    </a:lnTo>
                    <a:close/>
                  </a:path>
                </a:pathLst>
              </a:custGeom>
              <a:solidFill>
                <a:srgbClr val="FFFFFF"/>
              </a:solidFill>
            </p:spPr>
            <p:txBody>
              <a:bodyPr wrap="square" lIns="0" tIns="0" rIns="0" bIns="0" rtlCol="0"/>
              <a:lstStyle/>
              <a:p>
                <a:endParaRPr lang="en-GB" noProof="0">
                  <a:latin typeface="Arial" panose="020B0604020202020204" pitchFamily="34" charset="0"/>
                  <a:cs typeface="Arial" panose="020B0604020202020204" pitchFamily="34" charset="0"/>
                </a:endParaRPr>
              </a:p>
            </p:txBody>
          </p:sp>
        </p:grpSp>
        <p:sp>
          <p:nvSpPr>
            <p:cNvPr id="45" name="object 40">
              <a:extLst>
                <a:ext uri="{FF2B5EF4-FFF2-40B4-BE49-F238E27FC236}">
                  <a16:creationId xmlns:a16="http://schemas.microsoft.com/office/drawing/2014/main" id="{C34D3C58-267F-292F-3E88-0BCBFA6BA895}"/>
                </a:ext>
              </a:extLst>
            </p:cNvPr>
            <p:cNvSpPr txBox="1"/>
            <p:nvPr/>
          </p:nvSpPr>
          <p:spPr>
            <a:xfrm>
              <a:off x="4288721" y="2421032"/>
              <a:ext cx="936974" cy="114361"/>
            </a:xfrm>
            <a:prstGeom prst="rect">
              <a:avLst/>
            </a:prstGeom>
          </p:spPr>
          <p:txBody>
            <a:bodyPr vert="horz" wrap="square" lIns="0" tIns="4981" rIns="0" bIns="0" rtlCol="0">
              <a:spAutoFit/>
            </a:bodyPr>
            <a:lstStyle/>
            <a:p>
              <a:pPr marL="4331" algn="ctr">
                <a:spcBef>
                  <a:spcPts val="39"/>
                </a:spcBef>
              </a:pPr>
              <a:r>
                <a:rPr lang="en-GB" sz="1200" noProof="0" dirty="0">
                  <a:solidFill>
                    <a:srgbClr val="FFFFFF"/>
                  </a:solidFill>
                  <a:latin typeface="Arial" panose="020B0604020202020204" pitchFamily="34" charset="0"/>
                  <a:cs typeface="Arial" panose="020B0604020202020204" pitchFamily="34" charset="0"/>
                </a:rPr>
                <a:t>Very</a:t>
              </a:r>
              <a:r>
                <a:rPr lang="en-GB" sz="1200" spc="38" noProof="0" dirty="0">
                  <a:solidFill>
                    <a:srgbClr val="FFFFFF"/>
                  </a:solidFill>
                  <a:latin typeface="Arial" panose="020B0604020202020204" pitchFamily="34" charset="0"/>
                  <a:cs typeface="Arial" panose="020B0604020202020204" pitchFamily="34" charset="0"/>
                </a:rPr>
                <a:t> </a:t>
              </a:r>
              <a:r>
                <a:rPr lang="en-GB" sz="1200" spc="19" noProof="0" dirty="0">
                  <a:solidFill>
                    <a:srgbClr val="FFFFFF"/>
                  </a:solidFill>
                  <a:latin typeface="Arial" panose="020B0604020202020204" pitchFamily="34" charset="0"/>
                  <a:cs typeface="Arial" panose="020B0604020202020204" pitchFamily="34" charset="0"/>
                </a:rPr>
                <a:t>high</a:t>
              </a:r>
              <a:r>
                <a:rPr lang="en-GB" sz="1200" spc="39" noProof="0" dirty="0">
                  <a:solidFill>
                    <a:srgbClr val="FFFFFF"/>
                  </a:solidFill>
                  <a:latin typeface="Arial" panose="020B0604020202020204" pitchFamily="34" charset="0"/>
                  <a:cs typeface="Arial" panose="020B0604020202020204" pitchFamily="34" charset="0"/>
                </a:rPr>
                <a:t> </a:t>
              </a:r>
              <a:r>
                <a:rPr lang="en-GB" sz="1200" spc="15" noProof="0" dirty="0">
                  <a:solidFill>
                    <a:srgbClr val="FFFFFF"/>
                  </a:solidFill>
                  <a:latin typeface="Arial" panose="020B0604020202020204" pitchFamily="34" charset="0"/>
                  <a:cs typeface="Arial" panose="020B0604020202020204" pitchFamily="34" charset="0"/>
                </a:rPr>
                <a:t>risk</a:t>
              </a:r>
              <a:endParaRPr lang="en-GB" sz="1200" noProof="0" dirty="0">
                <a:latin typeface="Arial" panose="020B0604020202020204" pitchFamily="34" charset="0"/>
                <a:cs typeface="Arial" panose="020B0604020202020204" pitchFamily="34" charset="0"/>
              </a:endParaRPr>
            </a:p>
          </p:txBody>
        </p:sp>
        <p:sp>
          <p:nvSpPr>
            <p:cNvPr id="46" name="object 41">
              <a:extLst>
                <a:ext uri="{FF2B5EF4-FFF2-40B4-BE49-F238E27FC236}">
                  <a16:creationId xmlns:a16="http://schemas.microsoft.com/office/drawing/2014/main" id="{CCF153DC-06D8-431B-9747-377DEAA99C81}"/>
                </a:ext>
              </a:extLst>
            </p:cNvPr>
            <p:cNvSpPr txBox="1"/>
            <p:nvPr/>
          </p:nvSpPr>
          <p:spPr>
            <a:xfrm>
              <a:off x="4552850" y="3008649"/>
              <a:ext cx="672846" cy="114361"/>
            </a:xfrm>
            <a:prstGeom prst="rect">
              <a:avLst/>
            </a:prstGeom>
          </p:spPr>
          <p:txBody>
            <a:bodyPr vert="horz" wrap="square" lIns="0" tIns="4981" rIns="0" bIns="0" rtlCol="0" anchor="t">
              <a:spAutoFit/>
            </a:bodyPr>
            <a:lstStyle/>
            <a:p>
              <a:pPr marL="3810" algn="ctr">
                <a:spcBef>
                  <a:spcPts val="39"/>
                </a:spcBef>
              </a:pPr>
              <a:r>
                <a:rPr lang="en-GB" sz="1200" spc="27" noProof="0" dirty="0">
                  <a:solidFill>
                    <a:srgbClr val="FFFFFF"/>
                  </a:solidFill>
                  <a:latin typeface="Arial"/>
                  <a:cs typeface="Arial"/>
                </a:rPr>
                <a:t>High</a:t>
              </a:r>
              <a:r>
                <a:rPr lang="en-GB" sz="1200" spc="12" noProof="0" dirty="0">
                  <a:solidFill>
                    <a:srgbClr val="FFFFFF"/>
                  </a:solidFill>
                  <a:latin typeface="Arial"/>
                  <a:cs typeface="Arial"/>
                </a:rPr>
                <a:t> </a:t>
              </a:r>
              <a:r>
                <a:rPr lang="en-GB" sz="1200" spc="15" noProof="0" dirty="0">
                  <a:solidFill>
                    <a:srgbClr val="FFFFFF"/>
                  </a:solidFill>
                  <a:latin typeface="Arial"/>
                  <a:cs typeface="Arial"/>
                </a:rPr>
                <a:t>risk</a:t>
              </a:r>
              <a:endParaRPr lang="en-GB" sz="1200" noProof="0" dirty="0">
                <a:latin typeface="Arial"/>
                <a:cs typeface="Arial"/>
              </a:endParaRPr>
            </a:p>
          </p:txBody>
        </p:sp>
        <p:sp>
          <p:nvSpPr>
            <p:cNvPr id="47" name="object 42">
              <a:extLst>
                <a:ext uri="{FF2B5EF4-FFF2-40B4-BE49-F238E27FC236}">
                  <a16:creationId xmlns:a16="http://schemas.microsoft.com/office/drawing/2014/main" id="{711CE223-615C-3143-9C77-5E992231ECCB}"/>
                </a:ext>
              </a:extLst>
            </p:cNvPr>
            <p:cNvSpPr txBox="1"/>
            <p:nvPr/>
          </p:nvSpPr>
          <p:spPr>
            <a:xfrm>
              <a:off x="4064057" y="3487945"/>
              <a:ext cx="1340058" cy="114361"/>
            </a:xfrm>
            <a:prstGeom prst="rect">
              <a:avLst/>
            </a:prstGeom>
          </p:spPr>
          <p:txBody>
            <a:bodyPr vert="horz" wrap="square" lIns="0" tIns="4981" rIns="0" bIns="0" rtlCol="0">
              <a:spAutoFit/>
            </a:bodyPr>
            <a:lstStyle/>
            <a:p>
              <a:pPr marL="4331" algn="ctr">
                <a:spcBef>
                  <a:spcPts val="39"/>
                </a:spcBef>
              </a:pPr>
              <a:r>
                <a:rPr lang="en-GB" sz="1200" spc="4" noProof="0" dirty="0">
                  <a:latin typeface="Arial" panose="020B0604020202020204" pitchFamily="34" charset="0"/>
                  <a:cs typeface="Arial" panose="020B0604020202020204" pitchFamily="34" charset="0"/>
                </a:rPr>
                <a:t>Intermediate</a:t>
              </a:r>
              <a:r>
                <a:rPr lang="en-GB" sz="1200" spc="128" noProof="0" dirty="0">
                  <a:latin typeface="Arial" panose="020B0604020202020204" pitchFamily="34" charset="0"/>
                  <a:cs typeface="Arial" panose="020B0604020202020204" pitchFamily="34" charset="0"/>
                </a:rPr>
                <a:t> </a:t>
              </a:r>
              <a:r>
                <a:rPr lang="en-GB" sz="1200" spc="15" noProof="0" dirty="0">
                  <a:latin typeface="Arial" panose="020B0604020202020204" pitchFamily="34" charset="0"/>
                  <a:cs typeface="Arial" panose="020B0604020202020204" pitchFamily="34" charset="0"/>
                </a:rPr>
                <a:t>risk</a:t>
              </a:r>
              <a:endParaRPr lang="en-GB" sz="1200" noProof="0" dirty="0">
                <a:latin typeface="Arial" panose="020B0604020202020204" pitchFamily="34" charset="0"/>
                <a:cs typeface="Arial" panose="020B0604020202020204" pitchFamily="34" charset="0"/>
              </a:endParaRPr>
            </a:p>
          </p:txBody>
        </p:sp>
        <p:sp>
          <p:nvSpPr>
            <p:cNvPr id="48" name="object 43">
              <a:extLst>
                <a:ext uri="{FF2B5EF4-FFF2-40B4-BE49-F238E27FC236}">
                  <a16:creationId xmlns:a16="http://schemas.microsoft.com/office/drawing/2014/main" id="{043BE8B4-FCEB-B609-B8CA-18C4BB0D37B4}"/>
                </a:ext>
              </a:extLst>
            </p:cNvPr>
            <p:cNvSpPr txBox="1"/>
            <p:nvPr/>
          </p:nvSpPr>
          <p:spPr>
            <a:xfrm rot="19014459">
              <a:off x="3144462" y="3970967"/>
              <a:ext cx="1717207" cy="45421"/>
            </a:xfrm>
            <a:prstGeom prst="rect">
              <a:avLst/>
            </a:prstGeom>
          </p:spPr>
          <p:txBody>
            <a:bodyPr vert="horz" wrap="square" lIns="0" tIns="0" rIns="0" bIns="0" rtlCol="0">
              <a:spAutoFit/>
            </a:bodyPr>
            <a:lstStyle/>
            <a:p>
              <a:pPr algn="ctr">
                <a:lnSpc>
                  <a:spcPts val="500"/>
                </a:lnSpc>
              </a:pPr>
              <a:r>
                <a:rPr lang="en-GB" sz="1400" baseline="3831" noProof="0" dirty="0">
                  <a:latin typeface="Arial" panose="020B0604020202020204" pitchFamily="34" charset="0"/>
                  <a:cs typeface="Arial" panose="020B0604020202020204" pitchFamily="34" charset="0"/>
                </a:rPr>
                <a:t>Intervention threshold</a:t>
              </a:r>
            </a:p>
          </p:txBody>
        </p:sp>
        <p:sp>
          <p:nvSpPr>
            <p:cNvPr id="49" name="object 44">
              <a:extLst>
                <a:ext uri="{FF2B5EF4-FFF2-40B4-BE49-F238E27FC236}">
                  <a16:creationId xmlns:a16="http://schemas.microsoft.com/office/drawing/2014/main" id="{2AC8A75C-4F91-D2CE-C47F-A907CC7D6869}"/>
                </a:ext>
              </a:extLst>
            </p:cNvPr>
            <p:cNvSpPr txBox="1"/>
            <p:nvPr/>
          </p:nvSpPr>
          <p:spPr>
            <a:xfrm>
              <a:off x="4187849" y="4679049"/>
              <a:ext cx="1129149" cy="225689"/>
            </a:xfrm>
            <a:prstGeom prst="rect">
              <a:avLst/>
            </a:prstGeom>
          </p:spPr>
          <p:txBody>
            <a:bodyPr vert="horz" wrap="square" lIns="0" tIns="4981" rIns="0" bIns="0" rtlCol="0" anchor="t">
              <a:spAutoFit/>
            </a:bodyPr>
            <a:lstStyle/>
            <a:p>
              <a:pPr marL="3810" algn="ctr">
                <a:spcBef>
                  <a:spcPts val="39"/>
                </a:spcBef>
              </a:pPr>
              <a:r>
                <a:rPr lang="en-GB" sz="1200" spc="31" noProof="0" dirty="0">
                  <a:solidFill>
                    <a:srgbClr val="FFFFFF"/>
                  </a:solidFill>
                  <a:latin typeface="Arial"/>
                  <a:cs typeface="Arial"/>
                </a:rPr>
                <a:t>Low</a:t>
              </a:r>
              <a:r>
                <a:rPr lang="en-GB" sz="1200" spc="14" noProof="0" dirty="0">
                  <a:solidFill>
                    <a:srgbClr val="FFFFFF"/>
                  </a:solidFill>
                  <a:latin typeface="Arial"/>
                  <a:cs typeface="Arial"/>
                </a:rPr>
                <a:t> </a:t>
              </a:r>
              <a:r>
                <a:rPr lang="en-GB" sz="1200" spc="15" noProof="0" dirty="0">
                  <a:solidFill>
                    <a:srgbClr val="FFFFFF"/>
                  </a:solidFill>
                  <a:latin typeface="Arial"/>
                  <a:cs typeface="Arial"/>
                </a:rPr>
                <a:t>risk</a:t>
              </a:r>
              <a:br>
                <a:rPr lang="en-GB" sz="1200" spc="15" noProof="0" dirty="0">
                  <a:latin typeface="Arial" panose="020B0604020202020204" pitchFamily="34" charset="0"/>
                  <a:cs typeface="Arial" panose="020B0604020202020204" pitchFamily="34" charset="0"/>
                </a:rPr>
              </a:br>
              <a:endParaRPr lang="en-GB" sz="1200" spc="15" noProof="0" dirty="0">
                <a:solidFill>
                  <a:srgbClr val="FFFFFF"/>
                </a:solidFill>
                <a:latin typeface="Arial"/>
                <a:cs typeface="Arial"/>
              </a:endParaRPr>
            </a:p>
          </p:txBody>
        </p:sp>
        <p:sp>
          <p:nvSpPr>
            <p:cNvPr id="50" name="object 30">
              <a:extLst>
                <a:ext uri="{FF2B5EF4-FFF2-40B4-BE49-F238E27FC236}">
                  <a16:creationId xmlns:a16="http://schemas.microsoft.com/office/drawing/2014/main" id="{12C8B6FB-1A42-FEA0-83D2-75F51DE9F0D4}"/>
                </a:ext>
              </a:extLst>
            </p:cNvPr>
            <p:cNvSpPr txBox="1"/>
            <p:nvPr/>
          </p:nvSpPr>
          <p:spPr>
            <a:xfrm>
              <a:off x="7700287" y="5268708"/>
              <a:ext cx="2245617" cy="100444"/>
            </a:xfrm>
            <a:prstGeom prst="rect">
              <a:avLst/>
            </a:prstGeom>
          </p:spPr>
          <p:txBody>
            <a:bodyPr vert="horz" wrap="square" lIns="0" tIns="4981" rIns="0" bIns="0" rtlCol="0" anchor="t">
              <a:spAutoFit/>
            </a:bodyPr>
            <a:lstStyle/>
            <a:p>
              <a:pPr marL="3810">
                <a:spcBef>
                  <a:spcPts val="39"/>
                </a:spcBef>
              </a:pPr>
              <a:r>
                <a:rPr lang="en-GB" sz="1050" spc="15" noProof="0" dirty="0">
                  <a:latin typeface="Arial" panose="020B0604020202020204" pitchFamily="34" charset="0"/>
                  <a:cs typeface="Arial" panose="020B0604020202020204" pitchFamily="34" charset="0"/>
                </a:rPr>
                <a:t>Adapted</a:t>
              </a:r>
              <a:r>
                <a:rPr lang="en-GB" sz="1050" spc="12" noProof="0" dirty="0">
                  <a:latin typeface="Arial" panose="020B0604020202020204" pitchFamily="34" charset="0"/>
                  <a:cs typeface="Arial" panose="020B0604020202020204" pitchFamily="34" charset="0"/>
                </a:rPr>
                <a:t> </a:t>
              </a:r>
              <a:r>
                <a:rPr lang="en-GB" sz="1050" spc="17" noProof="0" dirty="0">
                  <a:latin typeface="Arial" panose="020B0604020202020204" pitchFamily="34" charset="0"/>
                  <a:cs typeface="Arial" panose="020B0604020202020204" pitchFamily="34" charset="0"/>
                </a:rPr>
                <a:t>from</a:t>
              </a:r>
              <a:r>
                <a:rPr lang="en-GB" sz="1050" spc="12" noProof="0" dirty="0">
                  <a:latin typeface="Arial" panose="020B0604020202020204" pitchFamily="34" charset="0"/>
                  <a:cs typeface="Arial" panose="020B0604020202020204" pitchFamily="34" charset="0"/>
                </a:rPr>
                <a:t> </a:t>
              </a:r>
              <a:r>
                <a:rPr lang="en-GB" sz="1050" spc="24" noProof="0" dirty="0">
                  <a:latin typeface="Arial" panose="020B0604020202020204" pitchFamily="34" charset="0"/>
                  <a:cs typeface="Arial" panose="020B0604020202020204" pitchFamily="34" charset="0"/>
                </a:rPr>
                <a:t>Gregson</a:t>
              </a:r>
              <a:r>
                <a:rPr lang="en-GB" sz="1050" spc="12" noProof="0" dirty="0">
                  <a:latin typeface="Arial" panose="020B0604020202020204" pitchFamily="34" charset="0"/>
                  <a:cs typeface="Arial" panose="020B0604020202020204" pitchFamily="34" charset="0"/>
                </a:rPr>
                <a:t> </a:t>
              </a:r>
              <a:r>
                <a:rPr lang="en-GB" sz="1050" spc="60" noProof="0" dirty="0">
                  <a:latin typeface="Arial" panose="020B0604020202020204" pitchFamily="34" charset="0"/>
                  <a:cs typeface="Arial" panose="020B0604020202020204" pitchFamily="34" charset="0"/>
                </a:rPr>
                <a:t>C</a:t>
              </a:r>
              <a:r>
                <a:rPr lang="en-GB" sz="1050" spc="11" noProof="0" dirty="0">
                  <a:latin typeface="Arial" panose="020B0604020202020204" pitchFamily="34" charset="0"/>
                  <a:cs typeface="Arial" panose="020B0604020202020204" pitchFamily="34" charset="0"/>
                </a:rPr>
                <a:t> </a:t>
              </a:r>
              <a:r>
                <a:rPr lang="en-GB" sz="1050" noProof="0" dirty="0">
                  <a:latin typeface="Arial" panose="020B0604020202020204" pitchFamily="34" charset="0"/>
                  <a:cs typeface="Arial" panose="020B0604020202020204" pitchFamily="34" charset="0"/>
                </a:rPr>
                <a:t>et</a:t>
              </a:r>
              <a:r>
                <a:rPr lang="en-GB" sz="1050" spc="-15" noProof="0" dirty="0">
                  <a:latin typeface="Arial" panose="020B0604020202020204" pitchFamily="34" charset="0"/>
                  <a:cs typeface="Arial" panose="020B0604020202020204" pitchFamily="34" charset="0"/>
                </a:rPr>
                <a:t> </a:t>
              </a:r>
              <a:r>
                <a:rPr lang="en-GB" sz="1050" noProof="0" dirty="0">
                  <a:latin typeface="Arial" panose="020B0604020202020204" pitchFamily="34" charset="0"/>
                  <a:cs typeface="Arial" panose="020B0604020202020204" pitchFamily="34" charset="0"/>
                </a:rPr>
                <a:t>al.</a:t>
              </a:r>
              <a:r>
                <a:rPr lang="en-GB" sz="1050" spc="12" noProof="0" dirty="0">
                  <a:latin typeface="Arial" panose="020B0604020202020204" pitchFamily="34" charset="0"/>
                  <a:cs typeface="Arial" panose="020B0604020202020204" pitchFamily="34" charset="0"/>
                </a:rPr>
                <a:t> </a:t>
              </a:r>
              <a:r>
                <a:rPr lang="en-GB" sz="1050" spc="15" noProof="0" dirty="0">
                  <a:latin typeface="Arial" panose="020B0604020202020204" pitchFamily="34" charset="0"/>
                  <a:cs typeface="Arial" panose="020B0604020202020204" pitchFamily="34" charset="0"/>
                </a:rPr>
                <a:t>2022.</a:t>
              </a:r>
              <a:r>
                <a:rPr lang="en-GB" sz="1050" spc="15" baseline="30000" noProof="0" dirty="0">
                  <a:latin typeface="Arial" panose="020B0604020202020204" pitchFamily="34" charset="0"/>
                  <a:cs typeface="Arial" panose="020B0604020202020204" pitchFamily="34" charset="0"/>
                </a:rPr>
                <a:t>1</a:t>
              </a:r>
              <a:endParaRPr lang="en-GB" sz="1050" baseline="30000" noProof="0"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3C7E25E8-3D0D-C6E6-979D-25860A960C2C}"/>
              </a:ext>
            </a:extLst>
          </p:cNvPr>
          <p:cNvSpPr txBox="1"/>
          <p:nvPr/>
        </p:nvSpPr>
        <p:spPr>
          <a:xfrm>
            <a:off x="1726975" y="6641050"/>
            <a:ext cx="1299886" cy="276999"/>
          </a:xfrm>
          <a:prstGeom prst="rect">
            <a:avLst/>
          </a:prstGeom>
          <a:noFill/>
        </p:spPr>
        <p:txBody>
          <a:bodyPr wrap="square" rtlCol="0">
            <a:spAutoFit/>
          </a:bodyPr>
          <a:lstStyle/>
          <a:p>
            <a:pPr algn="ctr"/>
            <a:r>
              <a:rPr lang="en-GB" sz="1200" noProof="0" dirty="0">
                <a:latin typeface="Arial" panose="020B0604020202020204" pitchFamily="34" charset="0"/>
                <a:cs typeface="Arial" panose="020B0604020202020204" pitchFamily="34" charset="0"/>
              </a:rPr>
              <a:t>Age (years)</a:t>
            </a:r>
          </a:p>
        </p:txBody>
      </p:sp>
    </p:spTree>
    <p:extLst>
      <p:ext uri="{BB962C8B-B14F-4D97-AF65-F5344CB8AC3E}">
        <p14:creationId xmlns:p14="http://schemas.microsoft.com/office/powerpoint/2010/main" val="316355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012EB-BED5-5A51-9D46-32622FE4B782}"/>
              </a:ext>
            </a:extLst>
          </p:cNvPr>
          <p:cNvSpPr>
            <a:spLocks noGrp="1"/>
          </p:cNvSpPr>
          <p:nvPr>
            <p:ph type="title"/>
          </p:nvPr>
        </p:nvSpPr>
        <p:spPr/>
        <p:txBody>
          <a:bodyPr/>
          <a:lstStyle/>
          <a:p>
            <a:r>
              <a:rPr lang="fr-FR">
                <a:latin typeface="Arial"/>
                <a:cs typeface="Arial"/>
              </a:rPr>
              <a:t>Correct </a:t>
            </a:r>
            <a:r>
              <a:rPr lang="fr-FR" err="1">
                <a:latin typeface="Arial"/>
                <a:cs typeface="Arial"/>
              </a:rPr>
              <a:t>risk</a:t>
            </a:r>
            <a:r>
              <a:rPr lang="fr-FR">
                <a:latin typeface="Arial"/>
                <a:cs typeface="Arial"/>
              </a:rPr>
              <a:t> </a:t>
            </a:r>
            <a:r>
              <a:rPr lang="fr-FR" err="1">
                <a:latin typeface="Arial"/>
                <a:cs typeface="Arial"/>
              </a:rPr>
              <a:t>factors</a:t>
            </a:r>
            <a:endParaRPr lang="fr-FR" err="1"/>
          </a:p>
        </p:txBody>
      </p:sp>
      <p:sp>
        <p:nvSpPr>
          <p:cNvPr id="6" name="Content Placeholder 5">
            <a:extLst>
              <a:ext uri="{FF2B5EF4-FFF2-40B4-BE49-F238E27FC236}">
                <a16:creationId xmlns:a16="http://schemas.microsoft.com/office/drawing/2014/main" id="{1F862F8C-2D74-ADA4-60A3-84FDABE62228}"/>
              </a:ext>
            </a:extLst>
          </p:cNvPr>
          <p:cNvSpPr>
            <a:spLocks noGrp="1"/>
          </p:cNvSpPr>
          <p:nvPr>
            <p:ph idx="1"/>
          </p:nvPr>
        </p:nvSpPr>
        <p:spPr/>
        <p:txBody>
          <a:bodyPr>
            <a:normAutofit lnSpcReduction="10000"/>
          </a:bodyPr>
          <a:lstStyle/>
          <a:p>
            <a:r>
              <a:rPr lang="en-US">
                <a:ea typeface="Calibri"/>
                <a:cs typeface="Calibri"/>
              </a:rPr>
              <a:t>Tabacco </a:t>
            </a:r>
          </a:p>
          <a:p>
            <a:r>
              <a:rPr lang="en-US">
                <a:ea typeface="Calibri"/>
                <a:cs typeface="Calibri"/>
              </a:rPr>
              <a:t>Alcohol </a:t>
            </a:r>
          </a:p>
          <a:p>
            <a:r>
              <a:rPr lang="en-US">
                <a:ea typeface="Calibri"/>
                <a:cs typeface="Calibri"/>
              </a:rPr>
              <a:t>Sedentarily</a:t>
            </a:r>
          </a:p>
          <a:p>
            <a:endParaRPr lang="en-US">
              <a:ea typeface="Calibri"/>
              <a:cs typeface="Calibri"/>
            </a:endParaRPr>
          </a:p>
          <a:p>
            <a:r>
              <a:rPr lang="en-US">
                <a:ea typeface="Calibri"/>
                <a:cs typeface="Calibri"/>
              </a:rPr>
              <a:t>Diabetes</a:t>
            </a:r>
          </a:p>
          <a:p>
            <a:endParaRPr lang="en-US">
              <a:ea typeface="Calibri"/>
              <a:cs typeface="Calibri"/>
            </a:endParaRPr>
          </a:p>
          <a:p>
            <a:r>
              <a:rPr lang="en-US">
                <a:ea typeface="Calibri"/>
                <a:cs typeface="Calibri"/>
              </a:rPr>
              <a:t>Falling </a:t>
            </a:r>
          </a:p>
          <a:p>
            <a:r>
              <a:rPr lang="en-US">
                <a:ea typeface="Calibri"/>
                <a:cs typeface="Calibri"/>
              </a:rPr>
              <a:t>Sedatives ….</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99409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EEFDC-034C-C26F-EF7F-0D201B1AC91B}"/>
              </a:ext>
            </a:extLst>
          </p:cNvPr>
          <p:cNvSpPr>
            <a:spLocks noGrp="1"/>
          </p:cNvSpPr>
          <p:nvPr>
            <p:ph type="title"/>
          </p:nvPr>
        </p:nvSpPr>
        <p:spPr/>
        <p:txBody>
          <a:bodyPr/>
          <a:lstStyle/>
          <a:p>
            <a:r>
              <a:rPr lang="fr-FR" err="1">
                <a:latin typeface="Arial"/>
                <a:cs typeface="Arial"/>
              </a:rPr>
              <a:t>Therapeutic</a:t>
            </a:r>
            <a:r>
              <a:rPr lang="fr-FR">
                <a:latin typeface="Arial"/>
                <a:cs typeface="Arial"/>
              </a:rPr>
              <a:t> </a:t>
            </a:r>
            <a:r>
              <a:rPr lang="fr-FR" err="1">
                <a:latin typeface="Arial"/>
                <a:cs typeface="Arial"/>
              </a:rPr>
              <a:t>strategies</a:t>
            </a:r>
            <a:r>
              <a:rPr lang="fr-FR">
                <a:latin typeface="Arial"/>
                <a:cs typeface="Arial"/>
              </a:rPr>
              <a:t> </a:t>
            </a:r>
            <a:endParaRPr lang="fr-FR"/>
          </a:p>
        </p:txBody>
      </p:sp>
      <p:sp>
        <p:nvSpPr>
          <p:cNvPr id="3" name="Espace réservé du contenu 2">
            <a:extLst>
              <a:ext uri="{FF2B5EF4-FFF2-40B4-BE49-F238E27FC236}">
                <a16:creationId xmlns:a16="http://schemas.microsoft.com/office/drawing/2014/main" id="{2BA44B0B-7207-1005-5BBE-9F2EB81B4DEB}"/>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928808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F83F-027B-3E43-F191-002FFC7A722A}"/>
              </a:ext>
            </a:extLst>
          </p:cNvPr>
          <p:cNvSpPr>
            <a:spLocks noGrp="1"/>
          </p:cNvSpPr>
          <p:nvPr>
            <p:ph type="title"/>
          </p:nvPr>
        </p:nvSpPr>
        <p:spPr/>
        <p:txBody>
          <a:bodyPr/>
          <a:lstStyle/>
          <a:p>
            <a:r>
              <a:rPr lang="en-US" sz="2800" b="1">
                <a:solidFill>
                  <a:srgbClr val="FF0000"/>
                </a:solidFill>
                <a:latin typeface="Arial"/>
                <a:cs typeface="Arial"/>
              </a:rPr>
              <a:t>Calcium and vitamin D supplementation in osteoporosis</a:t>
            </a:r>
            <a:endParaRPr lang="en-US" sz="2800">
              <a:solidFill>
                <a:srgbClr val="FF0000"/>
              </a:solidFill>
              <a:latin typeface="Arial"/>
              <a:cs typeface="Arial"/>
            </a:endParaRPr>
          </a:p>
        </p:txBody>
      </p:sp>
      <p:sp>
        <p:nvSpPr>
          <p:cNvPr id="3" name="Content Placeholder 2">
            <a:extLst>
              <a:ext uri="{FF2B5EF4-FFF2-40B4-BE49-F238E27FC236}">
                <a16:creationId xmlns:a16="http://schemas.microsoft.com/office/drawing/2014/main" id="{3C5AE422-2ECC-2BFE-2F86-9A1A8D0D6B9D}"/>
              </a:ext>
            </a:extLst>
          </p:cNvPr>
          <p:cNvSpPr>
            <a:spLocks noGrp="1"/>
          </p:cNvSpPr>
          <p:nvPr>
            <p:ph idx="1"/>
          </p:nvPr>
        </p:nvSpPr>
        <p:spPr>
          <a:xfrm>
            <a:off x="292355" y="1172328"/>
            <a:ext cx="8229600" cy="4525963"/>
          </a:xfrm>
        </p:spPr>
        <p:txBody>
          <a:bodyPr>
            <a:normAutofit fontScale="92500" lnSpcReduction="10000"/>
          </a:bodyPr>
          <a:lstStyle/>
          <a:p>
            <a:endParaRPr lang="en-US" sz="1400" b="1" dirty="0">
              <a:solidFill>
                <a:srgbClr val="353535"/>
              </a:solidFill>
              <a:ea typeface="Calibri"/>
              <a:cs typeface="Calibri"/>
            </a:endParaRPr>
          </a:p>
          <a:p>
            <a:r>
              <a:rPr lang="en-US" sz="2400" dirty="0">
                <a:ea typeface="+mn-lt"/>
                <a:cs typeface="+mn-lt"/>
              </a:rPr>
              <a:t>Optimal intake : uncertain.</a:t>
            </a:r>
            <a:endParaRPr lang="en-US" sz="2400" dirty="0">
              <a:ea typeface="Calibri"/>
              <a:cs typeface="Calibri"/>
            </a:endParaRPr>
          </a:p>
          <a:p>
            <a:r>
              <a:rPr lang="en-US" sz="2400" dirty="0">
                <a:solidFill>
                  <a:srgbClr val="FF0000"/>
                </a:solidFill>
                <a:ea typeface="+mn-lt"/>
                <a:cs typeface="+mn-lt"/>
              </a:rPr>
              <a:t>Postmenopausal osteoporosis:  1200 mg calcium /d (total diet plus supplement) and 800 IU vitamin /d </a:t>
            </a:r>
          </a:p>
          <a:p>
            <a:r>
              <a:rPr lang="en-US" sz="2400" dirty="0">
                <a:solidFill>
                  <a:schemeClr val="bg1">
                    <a:lumMod val="85000"/>
                  </a:schemeClr>
                </a:solidFill>
                <a:ea typeface="+mn-lt"/>
                <a:cs typeface="+mn-lt"/>
              </a:rPr>
              <a:t>Premenopausal osteoporosis, in males with osteoporosis, 1000 mg calcium (total of diet and supplement) and 600 IU /d </a:t>
            </a:r>
          </a:p>
          <a:p>
            <a:r>
              <a:rPr lang="en-US" sz="2400" dirty="0">
                <a:solidFill>
                  <a:schemeClr val="bg1">
                    <a:lumMod val="85000"/>
                  </a:schemeClr>
                </a:solidFill>
                <a:ea typeface="+mn-lt"/>
                <a:cs typeface="+mn-lt"/>
              </a:rPr>
              <a:t>Calcium </a:t>
            </a:r>
            <a:r>
              <a:rPr lang="en-US" sz="2400" dirty="0">
                <a:solidFill>
                  <a:schemeClr val="bg1">
                    <a:lumMod val="85000"/>
                  </a:schemeClr>
                </a:solidFill>
                <a:ea typeface="+mn-lt"/>
                <a:cs typeface="+mn-lt"/>
                <a:hlinkClick r:id="rId2">
                  <a:extLst>
                    <a:ext uri="{A12FA001-AC4F-418D-AE19-62706E023703}">
                      <ahyp:hlinkClr xmlns:ahyp="http://schemas.microsoft.com/office/drawing/2018/hyperlinkcolor" val="tx"/>
                    </a:ext>
                  </a:extLst>
                </a:hlinkClick>
              </a:rPr>
              <a:t>carbonate (with me</a:t>
            </a:r>
            <a:r>
              <a:rPr lang="en-US" sz="2400" dirty="0">
                <a:solidFill>
                  <a:schemeClr val="bg1">
                    <a:lumMod val="85000"/>
                  </a:schemeClr>
                </a:solidFill>
                <a:ea typeface="+mn-lt"/>
                <a:cs typeface="+mn-lt"/>
              </a:rPr>
              <a:t>als) or </a:t>
            </a:r>
            <a:r>
              <a:rPr lang="en-US" sz="2400" dirty="0">
                <a:solidFill>
                  <a:schemeClr val="bg1">
                    <a:lumMod val="85000"/>
                  </a:schemeClr>
                </a:solidFill>
                <a:ea typeface="+mn-lt"/>
                <a:cs typeface="+mn-lt"/>
                <a:hlinkClick r:id="rId2">
                  <a:extLst>
                    <a:ext uri="{A12FA001-AC4F-418D-AE19-62706E023703}">
                      <ahyp:hlinkClr xmlns:ahyp="http://schemas.microsoft.com/office/drawing/2018/hyperlinkcolor" val="tx"/>
                    </a:ext>
                  </a:extLst>
                </a:hlinkClick>
              </a:rPr>
              <a:t>citrate</a:t>
            </a:r>
            <a:r>
              <a:rPr lang="en-US" sz="2400" dirty="0">
                <a:solidFill>
                  <a:schemeClr val="bg1">
                    <a:lumMod val="85000"/>
                  </a:schemeClr>
                </a:solidFill>
                <a:ea typeface="+mn-lt"/>
                <a:cs typeface="+mn-lt"/>
              </a:rPr>
              <a:t> (patients taking proton pump inhibitors (PPIs) or H2 blockers or who have achlorhydria) </a:t>
            </a:r>
          </a:p>
          <a:p>
            <a:r>
              <a:rPr lang="en-US" sz="2400" dirty="0">
                <a:solidFill>
                  <a:schemeClr val="bg1">
                    <a:lumMod val="85000"/>
                  </a:schemeClr>
                </a:solidFill>
                <a:ea typeface="+mn-lt"/>
                <a:cs typeface="+mn-lt"/>
              </a:rPr>
              <a:t>Safe upper limits : calcium (diet plus supplements) &lt; 2000 mg/day. Vitamin D &lt; 4000 IU/ d. </a:t>
            </a:r>
          </a:p>
          <a:p>
            <a:r>
              <a:rPr lang="en-US" sz="2400" dirty="0">
                <a:solidFill>
                  <a:schemeClr val="bg1">
                    <a:lumMod val="85000"/>
                  </a:schemeClr>
                </a:solidFill>
                <a:ea typeface="+mn-lt"/>
                <a:cs typeface="+mn-lt"/>
              </a:rPr>
              <a:t>Side effects Nephrolithiasis </a:t>
            </a:r>
            <a:endParaRPr lang="en-US" sz="2400" dirty="0">
              <a:solidFill>
                <a:schemeClr val="bg1">
                  <a:lumMod val="85000"/>
                </a:schemeClr>
              </a:solidFill>
              <a:ea typeface="Calibri"/>
              <a:cs typeface="Calibri"/>
            </a:endParaRPr>
          </a:p>
          <a:p>
            <a:r>
              <a:rPr lang="en-US" sz="2400" dirty="0">
                <a:solidFill>
                  <a:schemeClr val="bg1">
                    <a:lumMod val="85000"/>
                  </a:schemeClr>
                </a:solidFill>
                <a:ea typeface="+mn-lt"/>
                <a:cs typeface="+mn-lt"/>
              </a:rPr>
              <a:t>Cardiovascular :  debated </a:t>
            </a:r>
            <a:endParaRPr lang="en-US" sz="2400" dirty="0">
              <a:solidFill>
                <a:schemeClr val="bg1">
                  <a:lumMod val="85000"/>
                </a:schemeClr>
              </a:solidFill>
              <a:ea typeface="Calibri"/>
              <a:cs typeface="Calibri"/>
            </a:endParaRPr>
          </a:p>
          <a:p>
            <a:pPr marL="0" indent="0">
              <a:buNone/>
            </a:pPr>
            <a:r>
              <a:rPr lang="en-US" sz="1300" dirty="0" err="1">
                <a:ea typeface="Calibri"/>
                <a:cs typeface="Calibri"/>
              </a:rPr>
              <a:t>Uptodate</a:t>
            </a:r>
            <a:r>
              <a:rPr lang="en-US" sz="1300" dirty="0">
                <a:ea typeface="Calibri"/>
                <a:cs typeface="Calibri"/>
              </a:rPr>
              <a:t> Rosen 2025 </a:t>
            </a:r>
          </a:p>
          <a:p>
            <a:endParaRPr lang="en-US" dirty="0">
              <a:ea typeface="Calibri"/>
              <a:cs typeface="Calibri"/>
            </a:endParaRPr>
          </a:p>
        </p:txBody>
      </p:sp>
    </p:spTree>
    <p:extLst>
      <p:ext uri="{BB962C8B-B14F-4D97-AF65-F5344CB8AC3E}">
        <p14:creationId xmlns:p14="http://schemas.microsoft.com/office/powerpoint/2010/main" val="89214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0A2F-C056-B39D-7E5A-032F4C358A2C}"/>
              </a:ext>
            </a:extLst>
          </p:cNvPr>
          <p:cNvSpPr>
            <a:spLocks noGrp="1"/>
          </p:cNvSpPr>
          <p:nvPr>
            <p:ph type="title"/>
          </p:nvPr>
        </p:nvSpPr>
        <p:spPr/>
        <p:txBody>
          <a:bodyPr/>
          <a:lstStyle/>
          <a:p>
            <a:r>
              <a:rPr lang="en-US">
                <a:latin typeface="Arial"/>
                <a:cs typeface="Arial"/>
              </a:rPr>
              <a:t>MHT &amp; osteoporosis </a:t>
            </a:r>
            <a:endParaRPr lang="en-US"/>
          </a:p>
        </p:txBody>
      </p:sp>
      <p:sp>
        <p:nvSpPr>
          <p:cNvPr id="3" name="Content Placeholder 2">
            <a:extLst>
              <a:ext uri="{FF2B5EF4-FFF2-40B4-BE49-F238E27FC236}">
                <a16:creationId xmlns:a16="http://schemas.microsoft.com/office/drawing/2014/main" id="{B693D367-CB23-C954-A8EE-743297592C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1482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600" y="0"/>
            <a:ext cx="7416800" cy="5905500"/>
          </a:xfrm>
          <a:prstGeom prst="rect">
            <a:avLst/>
          </a:prstGeom>
        </p:spPr>
      </p:pic>
    </p:spTree>
    <p:extLst>
      <p:ext uri="{BB962C8B-B14F-4D97-AF65-F5344CB8AC3E}">
        <p14:creationId xmlns:p14="http://schemas.microsoft.com/office/powerpoint/2010/main" val="43475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171700" y="0"/>
            <a:ext cx="4787900"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6284-395B-6ABE-AEEE-E3360C0A540C}"/>
              </a:ext>
            </a:extLst>
          </p:cNvPr>
          <p:cNvSpPr>
            <a:spLocks noGrp="1"/>
          </p:cNvSpPr>
          <p:nvPr>
            <p:ph type="title"/>
          </p:nvPr>
        </p:nvSpPr>
        <p:spPr/>
        <p:txBody>
          <a:bodyPr vert="horz" lIns="91440" tIns="45720" rIns="91440" bIns="45720" rtlCol="0" anchor="ctr">
            <a:noAutofit/>
          </a:bodyPr>
          <a:lstStyle/>
          <a:p>
            <a:r>
              <a:rPr lang="en-US" sz="2400" b="1">
                <a:solidFill>
                  <a:srgbClr val="FF0000"/>
                </a:solidFill>
                <a:latin typeface="Merriweather"/>
                <a:cs typeface="Arial"/>
              </a:rPr>
              <a:t>Discontinuation of menopausal hormone therapy and risk of fracture: nested case-control studies using routinely collected primary care data</a:t>
            </a:r>
            <a:endParaRPr lang="en-US" sz="2400">
              <a:solidFill>
                <a:srgbClr val="FF0000"/>
              </a:solidFill>
              <a:cs typeface="Arial"/>
            </a:endParaRPr>
          </a:p>
          <a:p>
            <a:endParaRPr lang="en-US" sz="2400">
              <a:solidFill>
                <a:srgbClr val="FF0000"/>
              </a:solidFill>
            </a:endParaRPr>
          </a:p>
        </p:txBody>
      </p:sp>
      <p:sp>
        <p:nvSpPr>
          <p:cNvPr id="3" name="Content Placeholder 2">
            <a:extLst>
              <a:ext uri="{FF2B5EF4-FFF2-40B4-BE49-F238E27FC236}">
                <a16:creationId xmlns:a16="http://schemas.microsoft.com/office/drawing/2014/main" id="{05076278-7C2A-1E03-231D-0079E11FA38B}"/>
              </a:ext>
            </a:extLst>
          </p:cNvPr>
          <p:cNvSpPr>
            <a:spLocks noGrp="1"/>
          </p:cNvSpPr>
          <p:nvPr>
            <p:ph idx="1"/>
          </p:nvPr>
        </p:nvSpPr>
        <p:spPr/>
        <p:txBody>
          <a:bodyPr vert="horz" lIns="91440" tIns="45720" rIns="91440" bIns="45720" rtlCol="0" anchor="t">
            <a:noAutofit/>
          </a:bodyPr>
          <a:lstStyle/>
          <a:p>
            <a:r>
              <a:rPr lang="en-US" sz="2400">
                <a:solidFill>
                  <a:srgbClr val="212121"/>
                </a:solidFill>
                <a:ea typeface="+mn-lt"/>
                <a:cs typeface="+mn-lt"/>
              </a:rPr>
              <a:t>Nested case-control study using UK </a:t>
            </a:r>
            <a:endParaRPr lang="en-US" sz="2400">
              <a:solidFill>
                <a:srgbClr val="000000"/>
              </a:solidFill>
              <a:ea typeface="+mn-lt"/>
              <a:cs typeface="+mn-lt"/>
            </a:endParaRPr>
          </a:p>
          <a:p>
            <a:r>
              <a:rPr lang="en-US" sz="2400">
                <a:solidFill>
                  <a:srgbClr val="212121"/>
                </a:solidFill>
                <a:ea typeface="+mn-lt"/>
                <a:cs typeface="+mn-lt"/>
              </a:rPr>
              <a:t>Women </a:t>
            </a:r>
            <a:r>
              <a:rPr lang="en-US" sz="2400" u="sng">
                <a:solidFill>
                  <a:srgbClr val="212121"/>
                </a:solidFill>
                <a:ea typeface="+mn-lt"/>
                <a:cs typeface="+mn-lt"/>
              </a:rPr>
              <a:t>&gt;</a:t>
            </a:r>
            <a:r>
              <a:rPr lang="en-US" sz="2400">
                <a:solidFill>
                  <a:srgbClr val="212121"/>
                </a:solidFill>
                <a:ea typeface="+mn-lt"/>
                <a:cs typeface="+mn-lt"/>
              </a:rPr>
              <a:t> 40 years (199-2023) (n=648 747 ), and with a first record for any fracture, matched at the fracture index date with up to 5 controls (n=2 357 125) with no fracture history,</a:t>
            </a:r>
            <a:endParaRPr lang="en-US" sz="2400">
              <a:solidFill>
                <a:srgbClr val="000000"/>
              </a:solidFill>
              <a:ea typeface="+mn-lt"/>
              <a:cs typeface="+mn-lt"/>
            </a:endParaRPr>
          </a:p>
          <a:p>
            <a:endParaRPr lang="en-US" sz="2400">
              <a:solidFill>
                <a:srgbClr val="212121"/>
              </a:solidFill>
              <a:ea typeface="Calibri"/>
              <a:cs typeface="Calibri"/>
            </a:endParaRPr>
          </a:p>
          <a:p>
            <a:endParaRPr lang="en-US" sz="2400">
              <a:solidFill>
                <a:srgbClr val="212121"/>
              </a:solidFill>
              <a:ea typeface="+mn-lt"/>
              <a:cs typeface="+mn-lt"/>
            </a:endParaRPr>
          </a:p>
          <a:p>
            <a:endParaRPr lang="en-US" sz="2400">
              <a:solidFill>
                <a:srgbClr val="212121"/>
              </a:solidFill>
              <a:ea typeface="+mn-lt"/>
              <a:cs typeface="+mn-lt"/>
            </a:endParaRPr>
          </a:p>
          <a:p>
            <a:r>
              <a:rPr lang="en-US" sz="2400">
                <a:solidFill>
                  <a:srgbClr val="212121"/>
                </a:solidFill>
                <a:ea typeface="+mn-lt"/>
                <a:cs typeface="+mn-lt"/>
              </a:rPr>
              <a:t>Vinogradova </a:t>
            </a:r>
            <a:r>
              <a:rPr lang="en-US" sz="2400" err="1">
                <a:solidFill>
                  <a:srgbClr val="212121"/>
                </a:solidFill>
                <a:ea typeface="+mn-lt"/>
                <a:cs typeface="+mn-lt"/>
              </a:rPr>
              <a:t>Y,et</a:t>
            </a:r>
            <a:r>
              <a:rPr lang="en-US" sz="2400">
                <a:solidFill>
                  <a:srgbClr val="212121"/>
                </a:solidFill>
                <a:ea typeface="+mn-lt"/>
                <a:cs typeface="+mn-lt"/>
              </a:rPr>
              <a:t> al Lancet Healthy </a:t>
            </a:r>
            <a:r>
              <a:rPr lang="en-US" sz="2400" err="1">
                <a:solidFill>
                  <a:srgbClr val="212121"/>
                </a:solidFill>
                <a:ea typeface="+mn-lt"/>
                <a:cs typeface="+mn-lt"/>
              </a:rPr>
              <a:t>Longev</a:t>
            </a:r>
            <a:r>
              <a:rPr lang="en-US" sz="2400">
                <a:solidFill>
                  <a:srgbClr val="212121"/>
                </a:solidFill>
                <a:ea typeface="+mn-lt"/>
                <a:cs typeface="+mn-lt"/>
              </a:rPr>
              <a:t>. 2025 Jul;6(7):100729. </a:t>
            </a:r>
            <a:r>
              <a:rPr lang="en-US" sz="2400" err="1">
                <a:solidFill>
                  <a:srgbClr val="212121"/>
                </a:solidFill>
                <a:ea typeface="+mn-lt"/>
                <a:cs typeface="+mn-lt"/>
              </a:rPr>
              <a:t>doi</a:t>
            </a:r>
            <a:r>
              <a:rPr lang="en-US" sz="2400">
                <a:solidFill>
                  <a:srgbClr val="212121"/>
                </a:solidFill>
                <a:ea typeface="+mn-lt"/>
                <a:cs typeface="+mn-lt"/>
              </a:rPr>
              <a:t>: 10.1016/j.lanhl.2025.100729. </a:t>
            </a:r>
            <a:r>
              <a:rPr lang="en-US" sz="2400" err="1">
                <a:solidFill>
                  <a:srgbClr val="212121"/>
                </a:solidFill>
                <a:ea typeface="+mn-lt"/>
                <a:cs typeface="+mn-lt"/>
              </a:rPr>
              <a:t>Epub</a:t>
            </a:r>
            <a:r>
              <a:rPr lang="en-US" sz="2400">
                <a:solidFill>
                  <a:srgbClr val="212121"/>
                </a:solidFill>
                <a:ea typeface="+mn-lt"/>
                <a:cs typeface="+mn-lt"/>
              </a:rPr>
              <a:t> 2025 Jul 23. PMID: 40713950; PMCID: PMC12316639.</a:t>
            </a:r>
            <a:endParaRPr lang="en-US" sz="2400">
              <a:ea typeface="Calibri"/>
              <a:cs typeface="Calibri"/>
            </a:endParaRPr>
          </a:p>
        </p:txBody>
      </p:sp>
    </p:spTree>
    <p:extLst>
      <p:ext uri="{BB962C8B-B14F-4D97-AF65-F5344CB8AC3E}">
        <p14:creationId xmlns:p14="http://schemas.microsoft.com/office/powerpoint/2010/main" val="35187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05BFD-778E-4A04-3468-C386B9107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8F45E-512F-2646-998E-E27D3467D40F}"/>
              </a:ext>
            </a:extLst>
          </p:cNvPr>
          <p:cNvSpPr>
            <a:spLocks noGrp="1"/>
          </p:cNvSpPr>
          <p:nvPr>
            <p:ph type="title"/>
          </p:nvPr>
        </p:nvSpPr>
        <p:spPr/>
        <p:txBody>
          <a:bodyPr vert="horz" lIns="91440" tIns="45720" rIns="91440" bIns="45720" rtlCol="0" anchor="ctr">
            <a:noAutofit/>
          </a:bodyPr>
          <a:lstStyle/>
          <a:p>
            <a:r>
              <a:rPr lang="en-US" sz="2400" b="1">
                <a:solidFill>
                  <a:srgbClr val="FF0000"/>
                </a:solidFill>
                <a:latin typeface="Merriweather"/>
                <a:cs typeface="Arial"/>
              </a:rPr>
              <a:t>Discontinuation of menopausal hormone therapy and risk of fracture: nested case-control studies using routinely collected primary care data</a:t>
            </a:r>
            <a:endParaRPr lang="en-US" sz="2400">
              <a:solidFill>
                <a:srgbClr val="FF0000"/>
              </a:solidFill>
              <a:cs typeface="Arial"/>
            </a:endParaRPr>
          </a:p>
          <a:p>
            <a:endParaRPr lang="en-US" sz="2400">
              <a:solidFill>
                <a:srgbClr val="FF0000"/>
              </a:solidFill>
            </a:endParaRPr>
          </a:p>
        </p:txBody>
      </p:sp>
      <p:sp>
        <p:nvSpPr>
          <p:cNvPr id="3" name="Content Placeholder 2">
            <a:extLst>
              <a:ext uri="{FF2B5EF4-FFF2-40B4-BE49-F238E27FC236}">
                <a16:creationId xmlns:a16="http://schemas.microsoft.com/office/drawing/2014/main" id="{66FC1DA5-3DB7-4918-F3EE-C7642E8E97CF}"/>
              </a:ext>
            </a:extLst>
          </p:cNvPr>
          <p:cNvSpPr>
            <a:spLocks noGrp="1"/>
          </p:cNvSpPr>
          <p:nvPr>
            <p:ph idx="1"/>
          </p:nvPr>
        </p:nvSpPr>
        <p:spPr/>
        <p:txBody>
          <a:bodyPr vert="horz" lIns="91440" tIns="45720" rIns="91440" bIns="45720" rtlCol="0" anchor="t">
            <a:noAutofit/>
          </a:bodyPr>
          <a:lstStyle/>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r>
              <a:rPr lang="en-US" sz="2400">
                <a:solidFill>
                  <a:srgbClr val="212121"/>
                </a:solidFill>
                <a:ea typeface="+mn-lt"/>
                <a:cs typeface="+mn-lt"/>
              </a:rPr>
              <a:t>Vinogradova </a:t>
            </a:r>
            <a:r>
              <a:rPr lang="en-US" sz="2400" err="1">
                <a:solidFill>
                  <a:srgbClr val="212121"/>
                </a:solidFill>
                <a:ea typeface="+mn-lt"/>
                <a:cs typeface="+mn-lt"/>
              </a:rPr>
              <a:t>Y,et</a:t>
            </a:r>
            <a:r>
              <a:rPr lang="en-US" sz="2400">
                <a:solidFill>
                  <a:srgbClr val="212121"/>
                </a:solidFill>
                <a:ea typeface="+mn-lt"/>
                <a:cs typeface="+mn-lt"/>
              </a:rPr>
              <a:t> al Lancet Healthy </a:t>
            </a:r>
            <a:r>
              <a:rPr lang="en-US" sz="2400" err="1">
                <a:solidFill>
                  <a:srgbClr val="212121"/>
                </a:solidFill>
                <a:ea typeface="+mn-lt"/>
                <a:cs typeface="+mn-lt"/>
              </a:rPr>
              <a:t>Longev</a:t>
            </a:r>
            <a:r>
              <a:rPr lang="en-US" sz="2400">
                <a:solidFill>
                  <a:srgbClr val="212121"/>
                </a:solidFill>
                <a:ea typeface="+mn-lt"/>
                <a:cs typeface="+mn-lt"/>
              </a:rPr>
              <a:t>. 2025 </a:t>
            </a:r>
            <a:endParaRPr lang="en-US" sz="2400">
              <a:solidFill>
                <a:srgbClr val="212121"/>
              </a:solidFill>
              <a:ea typeface="Calibri"/>
              <a:cs typeface="Calibri"/>
            </a:endParaRPr>
          </a:p>
        </p:txBody>
      </p:sp>
      <p:pic>
        <p:nvPicPr>
          <p:cNvPr id="4" name="Picture 3">
            <a:extLst>
              <a:ext uri="{FF2B5EF4-FFF2-40B4-BE49-F238E27FC236}">
                <a16:creationId xmlns:a16="http://schemas.microsoft.com/office/drawing/2014/main" id="{8F8F525F-E658-3258-CAEE-EF4BDC8884FB}"/>
              </a:ext>
            </a:extLst>
          </p:cNvPr>
          <p:cNvPicPr>
            <a:picLocks noChangeAspect="1"/>
          </p:cNvPicPr>
          <p:nvPr/>
        </p:nvPicPr>
        <p:blipFill>
          <a:blip r:embed="rId2"/>
          <a:stretch>
            <a:fillRect/>
          </a:stretch>
        </p:blipFill>
        <p:spPr>
          <a:xfrm>
            <a:off x="321469" y="1552725"/>
            <a:ext cx="8239125" cy="4716956"/>
          </a:xfrm>
          <a:prstGeom prst="rect">
            <a:avLst/>
          </a:prstGeom>
        </p:spPr>
      </p:pic>
    </p:spTree>
    <p:extLst>
      <p:ext uri="{BB962C8B-B14F-4D97-AF65-F5344CB8AC3E}">
        <p14:creationId xmlns:p14="http://schemas.microsoft.com/office/powerpoint/2010/main" val="102927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8D34-D639-0E83-0942-AE7BE9115EBF}"/>
              </a:ext>
            </a:extLst>
          </p:cNvPr>
          <p:cNvSpPr>
            <a:spLocks noGrp="1"/>
          </p:cNvSpPr>
          <p:nvPr>
            <p:ph type="title"/>
          </p:nvPr>
        </p:nvSpPr>
        <p:spPr/>
        <p:txBody>
          <a:bodyPr/>
          <a:lstStyle/>
          <a:p>
            <a:r>
              <a:rPr lang="en-US">
                <a:latin typeface="Arial"/>
                <a:cs typeface="Arial"/>
              </a:rPr>
              <a:t>Take home messages </a:t>
            </a:r>
            <a:endParaRPr lang="en-US"/>
          </a:p>
        </p:txBody>
      </p:sp>
      <p:sp>
        <p:nvSpPr>
          <p:cNvPr id="3" name="Content Placeholder 2">
            <a:extLst>
              <a:ext uri="{FF2B5EF4-FFF2-40B4-BE49-F238E27FC236}">
                <a16:creationId xmlns:a16="http://schemas.microsoft.com/office/drawing/2014/main" id="{F69B00AE-33FF-BB05-051F-D5664ECC4C3B}"/>
              </a:ext>
            </a:extLst>
          </p:cNvPr>
          <p:cNvSpPr>
            <a:spLocks noGrp="1"/>
          </p:cNvSpPr>
          <p:nvPr>
            <p:ph idx="1"/>
          </p:nvPr>
        </p:nvSpPr>
        <p:spPr/>
        <p:txBody>
          <a:bodyPr vert="horz" lIns="91440" tIns="45720" rIns="91440" bIns="45720" rtlCol="0" anchor="t">
            <a:normAutofit/>
          </a:bodyPr>
          <a:lstStyle/>
          <a:p>
            <a:r>
              <a:rPr lang="en-US" dirty="0">
                <a:ea typeface="Calibri"/>
                <a:cs typeface="Calibri"/>
              </a:rPr>
              <a:t>Osteoporosis affects essentially postmenopausal women (4 x more women than men)   </a:t>
            </a:r>
          </a:p>
          <a:p>
            <a:r>
              <a:rPr lang="en-US" dirty="0">
                <a:ea typeface="Calibri"/>
                <a:cs typeface="Calibri"/>
              </a:rPr>
              <a:t>The burden is immense </a:t>
            </a:r>
          </a:p>
          <a:p>
            <a:r>
              <a:rPr lang="en-US" dirty="0">
                <a:ea typeface="Calibri"/>
                <a:cs typeface="Calibri"/>
              </a:rPr>
              <a:t>Gynecologists have a crucial role in preventing &amp; treating postmenopausal osteoporosis</a:t>
            </a:r>
          </a:p>
        </p:txBody>
      </p:sp>
    </p:spTree>
    <p:extLst>
      <p:ext uri="{BB962C8B-B14F-4D97-AF65-F5344CB8AC3E}">
        <p14:creationId xmlns:p14="http://schemas.microsoft.com/office/powerpoint/2010/main" val="1194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9B4773-C766-2877-3062-D24BD5E700B7}"/>
              </a:ext>
            </a:extLst>
          </p:cNvPr>
          <p:cNvSpPr>
            <a:spLocks noGrp="1"/>
          </p:cNvSpPr>
          <p:nvPr>
            <p:ph type="title"/>
          </p:nvPr>
        </p:nvSpPr>
        <p:spPr>
          <a:xfrm>
            <a:off x="395749" y="3937153"/>
            <a:ext cx="8229600" cy="1143000"/>
          </a:xfrm>
        </p:spPr>
        <p:txBody>
          <a:bodyPr>
            <a:normAutofit fontScale="90000"/>
          </a:bodyPr>
          <a:lstStyle/>
          <a:p>
            <a:r>
              <a:rPr lang="fr-FR" sz="2000" err="1">
                <a:solidFill>
                  <a:srgbClr val="FF0000"/>
                </a:solidFill>
                <a:latin typeface="Arial"/>
                <a:cs typeface="Arial"/>
              </a:rPr>
              <a:t>Overall</a:t>
            </a:r>
            <a:r>
              <a:rPr lang="fr-FR" sz="2000">
                <a:solidFill>
                  <a:srgbClr val="FF0000"/>
                </a:solidFill>
                <a:latin typeface="Arial"/>
                <a:cs typeface="Arial"/>
              </a:rPr>
              <a:t>, the </a:t>
            </a:r>
            <a:r>
              <a:rPr lang="fr-FR" sz="2000" err="1">
                <a:solidFill>
                  <a:srgbClr val="FF0000"/>
                </a:solidFill>
                <a:latin typeface="Arial"/>
                <a:cs typeface="Arial"/>
              </a:rPr>
              <a:t>benefit-risk</a:t>
            </a:r>
            <a:r>
              <a:rPr lang="fr-FR" sz="2000">
                <a:solidFill>
                  <a:srgbClr val="FF0000"/>
                </a:solidFill>
                <a:latin typeface="Arial"/>
                <a:cs typeface="Arial"/>
              </a:rPr>
              <a:t> profile supports MHT </a:t>
            </a:r>
            <a:r>
              <a:rPr lang="fr-FR" sz="2000" err="1">
                <a:solidFill>
                  <a:srgbClr val="FF0000"/>
                </a:solidFill>
                <a:latin typeface="Arial"/>
                <a:cs typeface="Arial"/>
              </a:rPr>
              <a:t>treatment</a:t>
            </a:r>
            <a:r>
              <a:rPr lang="fr-FR" sz="2000">
                <a:solidFill>
                  <a:srgbClr val="FF0000"/>
                </a:solidFill>
                <a:latin typeface="Arial"/>
                <a:cs typeface="Arial"/>
              </a:rPr>
              <a:t> in </a:t>
            </a:r>
            <a:r>
              <a:rPr lang="fr-FR" sz="2000" err="1">
                <a:solidFill>
                  <a:srgbClr val="FF0000"/>
                </a:solidFill>
                <a:latin typeface="Arial"/>
                <a:cs typeface="Arial"/>
              </a:rPr>
              <a:t>women</a:t>
            </a:r>
            <a:r>
              <a:rPr lang="fr-FR" sz="2000">
                <a:solidFill>
                  <a:srgbClr val="FF0000"/>
                </a:solidFill>
                <a:latin typeface="Arial"/>
                <a:cs typeface="Arial"/>
              </a:rPr>
              <a:t> </a:t>
            </a:r>
            <a:r>
              <a:rPr lang="fr-FR" sz="2000" err="1">
                <a:solidFill>
                  <a:srgbClr val="FF0000"/>
                </a:solidFill>
                <a:latin typeface="Arial"/>
                <a:cs typeface="Arial"/>
              </a:rPr>
              <a:t>who</a:t>
            </a:r>
            <a:r>
              <a:rPr lang="fr-FR" sz="2000">
                <a:solidFill>
                  <a:srgbClr val="FF0000"/>
                </a:solidFill>
                <a:latin typeface="Arial"/>
                <a:cs typeface="Arial"/>
              </a:rPr>
              <a:t> have </a:t>
            </a:r>
            <a:r>
              <a:rPr lang="fr-FR" sz="2000" err="1">
                <a:solidFill>
                  <a:srgbClr val="FF0000"/>
                </a:solidFill>
                <a:latin typeface="Arial"/>
                <a:cs typeface="Arial"/>
              </a:rPr>
              <a:t>recently</a:t>
            </a:r>
            <a:r>
              <a:rPr lang="fr-FR" sz="2000">
                <a:solidFill>
                  <a:srgbClr val="FF0000"/>
                </a:solidFill>
                <a:latin typeface="Arial"/>
                <a:cs typeface="Arial"/>
              </a:rPr>
              <a:t> (&lt; 10 </a:t>
            </a:r>
            <a:r>
              <a:rPr lang="fr-FR" sz="2000" err="1">
                <a:solidFill>
                  <a:srgbClr val="FF0000"/>
                </a:solidFill>
                <a:latin typeface="Arial"/>
                <a:cs typeface="Arial"/>
              </a:rPr>
              <a:t>years</a:t>
            </a:r>
            <a:r>
              <a:rPr lang="fr-FR" sz="2000">
                <a:solidFill>
                  <a:srgbClr val="FF0000"/>
                </a:solidFill>
                <a:latin typeface="Arial"/>
                <a:cs typeface="Arial"/>
              </a:rPr>
              <a:t>) </a:t>
            </a:r>
            <a:r>
              <a:rPr lang="fr-FR" sz="2000" err="1">
                <a:solidFill>
                  <a:srgbClr val="FF0000"/>
                </a:solidFill>
                <a:latin typeface="Arial"/>
                <a:cs typeface="Arial"/>
              </a:rPr>
              <a:t>become</a:t>
            </a:r>
            <a:r>
              <a:rPr lang="fr-FR" sz="2000">
                <a:solidFill>
                  <a:srgbClr val="FF0000"/>
                </a:solidFill>
                <a:latin typeface="Arial"/>
                <a:cs typeface="Arial"/>
              </a:rPr>
              <a:t> </a:t>
            </a:r>
            <a:r>
              <a:rPr lang="fr-FR" sz="2000" err="1">
                <a:solidFill>
                  <a:srgbClr val="FF0000"/>
                </a:solidFill>
                <a:latin typeface="Arial"/>
                <a:cs typeface="Arial"/>
              </a:rPr>
              <a:t>menopausal</a:t>
            </a:r>
            <a:r>
              <a:rPr lang="fr-FR" sz="2000">
                <a:solidFill>
                  <a:srgbClr val="FF0000"/>
                </a:solidFill>
                <a:latin typeface="Arial"/>
                <a:cs typeface="Arial"/>
              </a:rPr>
              <a:t>, </a:t>
            </a:r>
            <a:r>
              <a:rPr lang="fr-FR" sz="2000" err="1">
                <a:solidFill>
                  <a:srgbClr val="FF0000"/>
                </a:solidFill>
                <a:latin typeface="Arial"/>
                <a:cs typeface="Arial"/>
              </a:rPr>
              <a:t>who</a:t>
            </a:r>
            <a:r>
              <a:rPr lang="fr-FR" sz="2000">
                <a:solidFill>
                  <a:srgbClr val="FF0000"/>
                </a:solidFill>
                <a:latin typeface="Arial"/>
                <a:cs typeface="Arial"/>
              </a:rPr>
              <a:t> have </a:t>
            </a:r>
            <a:r>
              <a:rPr lang="fr-FR" sz="2000" err="1">
                <a:solidFill>
                  <a:srgbClr val="FF0000"/>
                </a:solidFill>
                <a:latin typeface="Arial"/>
                <a:cs typeface="Arial"/>
              </a:rPr>
              <a:t>menopausal</a:t>
            </a:r>
            <a:r>
              <a:rPr lang="fr-FR" sz="2000">
                <a:solidFill>
                  <a:srgbClr val="FF0000"/>
                </a:solidFill>
                <a:latin typeface="Arial"/>
                <a:cs typeface="Arial"/>
              </a:rPr>
              <a:t> </a:t>
            </a:r>
            <a:r>
              <a:rPr lang="fr-FR" sz="2000" err="1">
                <a:solidFill>
                  <a:srgbClr val="FF0000"/>
                </a:solidFill>
                <a:latin typeface="Arial"/>
                <a:cs typeface="Arial"/>
              </a:rPr>
              <a:t>symptoms</a:t>
            </a:r>
            <a:r>
              <a:rPr lang="fr-FR" sz="2000">
                <a:solidFill>
                  <a:srgbClr val="FF0000"/>
                </a:solidFill>
                <a:latin typeface="Arial"/>
                <a:cs typeface="Arial"/>
              </a:rPr>
              <a:t> and </a:t>
            </a:r>
            <a:r>
              <a:rPr lang="fr-FR" sz="2000" err="1">
                <a:solidFill>
                  <a:srgbClr val="FF0000"/>
                </a:solidFill>
                <a:latin typeface="Arial"/>
                <a:cs typeface="Arial"/>
              </a:rPr>
              <a:t>who</a:t>
            </a:r>
            <a:r>
              <a:rPr lang="fr-FR" sz="2000">
                <a:solidFill>
                  <a:srgbClr val="FF0000"/>
                </a:solidFill>
                <a:latin typeface="Arial"/>
                <a:cs typeface="Arial"/>
              </a:rPr>
              <a:t> are </a:t>
            </a:r>
            <a:r>
              <a:rPr lang="fr-FR" sz="2000" err="1">
                <a:solidFill>
                  <a:srgbClr val="FF0000"/>
                </a:solidFill>
                <a:latin typeface="Arial"/>
                <a:cs typeface="Arial"/>
              </a:rPr>
              <a:t>less</a:t>
            </a:r>
            <a:r>
              <a:rPr lang="fr-FR" sz="2000">
                <a:solidFill>
                  <a:srgbClr val="FF0000"/>
                </a:solidFill>
                <a:latin typeface="Arial"/>
                <a:cs typeface="Arial"/>
              </a:rPr>
              <a:t> </a:t>
            </a:r>
            <a:r>
              <a:rPr lang="fr-FR" sz="2000" err="1">
                <a:solidFill>
                  <a:srgbClr val="FF0000"/>
                </a:solidFill>
                <a:latin typeface="Arial"/>
                <a:cs typeface="Arial"/>
              </a:rPr>
              <a:t>than</a:t>
            </a:r>
            <a:r>
              <a:rPr lang="fr-FR" sz="2000">
                <a:solidFill>
                  <a:srgbClr val="FF0000"/>
                </a:solidFill>
                <a:latin typeface="Arial"/>
                <a:cs typeface="Arial"/>
              </a:rPr>
              <a:t> 60 </a:t>
            </a:r>
            <a:r>
              <a:rPr lang="fr-FR" sz="2000" err="1">
                <a:solidFill>
                  <a:srgbClr val="FF0000"/>
                </a:solidFill>
                <a:latin typeface="Arial"/>
                <a:cs typeface="Arial"/>
              </a:rPr>
              <a:t>years</a:t>
            </a:r>
            <a:r>
              <a:rPr lang="fr-FR" sz="2000">
                <a:solidFill>
                  <a:srgbClr val="FF0000"/>
                </a:solidFill>
                <a:latin typeface="Arial"/>
                <a:cs typeface="Arial"/>
              </a:rPr>
              <a:t> </a:t>
            </a:r>
            <a:r>
              <a:rPr lang="fr-FR" sz="2000" err="1">
                <a:solidFill>
                  <a:srgbClr val="FF0000"/>
                </a:solidFill>
                <a:latin typeface="Arial"/>
                <a:cs typeface="Arial"/>
              </a:rPr>
              <a:t>old</a:t>
            </a:r>
            <a:r>
              <a:rPr lang="fr-FR" sz="2000">
                <a:solidFill>
                  <a:srgbClr val="FF0000"/>
                </a:solidFill>
                <a:latin typeface="Arial"/>
                <a:cs typeface="Arial"/>
              </a:rPr>
              <a:t>, </a:t>
            </a:r>
            <a:r>
              <a:rPr lang="fr-FR" sz="2000" err="1">
                <a:solidFill>
                  <a:srgbClr val="FF0000"/>
                </a:solidFill>
                <a:latin typeface="Arial"/>
                <a:cs typeface="Arial"/>
              </a:rPr>
              <a:t>with</a:t>
            </a:r>
            <a:r>
              <a:rPr lang="fr-FR" sz="2000">
                <a:solidFill>
                  <a:srgbClr val="FF0000"/>
                </a:solidFill>
                <a:latin typeface="Arial"/>
                <a:cs typeface="Arial"/>
              </a:rPr>
              <a:t> a </a:t>
            </a:r>
            <a:r>
              <a:rPr lang="fr-FR" sz="2000" err="1">
                <a:solidFill>
                  <a:srgbClr val="FF0000"/>
                </a:solidFill>
                <a:latin typeface="Arial"/>
                <a:cs typeface="Arial"/>
              </a:rPr>
              <a:t>low</a:t>
            </a:r>
            <a:r>
              <a:rPr lang="fr-FR" sz="2000">
                <a:solidFill>
                  <a:srgbClr val="FF0000"/>
                </a:solidFill>
                <a:latin typeface="Arial"/>
                <a:cs typeface="Arial"/>
              </a:rPr>
              <a:t> </a:t>
            </a:r>
            <a:r>
              <a:rPr lang="fr-FR" sz="2000" err="1">
                <a:solidFill>
                  <a:srgbClr val="FF0000"/>
                </a:solidFill>
                <a:latin typeface="Arial"/>
                <a:cs typeface="Arial"/>
              </a:rPr>
              <a:t>baseline</a:t>
            </a:r>
            <a:r>
              <a:rPr lang="fr-FR" sz="2000">
                <a:solidFill>
                  <a:srgbClr val="FF0000"/>
                </a:solidFill>
                <a:latin typeface="Arial"/>
                <a:cs typeface="Arial"/>
              </a:rPr>
              <a:t> </a:t>
            </a:r>
            <a:r>
              <a:rPr lang="fr-FR" sz="2000" err="1">
                <a:solidFill>
                  <a:srgbClr val="FF0000"/>
                </a:solidFill>
                <a:latin typeface="Arial"/>
                <a:cs typeface="Arial"/>
              </a:rPr>
              <a:t>risk</a:t>
            </a:r>
            <a:r>
              <a:rPr lang="fr-FR" sz="2000">
                <a:solidFill>
                  <a:srgbClr val="FF0000"/>
                </a:solidFill>
                <a:latin typeface="Arial"/>
                <a:cs typeface="Arial"/>
              </a:rPr>
              <a:t> for adverse </a:t>
            </a:r>
            <a:r>
              <a:rPr lang="fr-FR" sz="2000" err="1">
                <a:solidFill>
                  <a:srgbClr val="FF0000"/>
                </a:solidFill>
                <a:latin typeface="Arial"/>
                <a:cs typeface="Arial"/>
              </a:rPr>
              <a:t>events</a:t>
            </a:r>
            <a:r>
              <a:rPr lang="fr-FR" sz="2000">
                <a:solidFill>
                  <a:srgbClr val="FF0000"/>
                </a:solidFill>
                <a:latin typeface="Arial"/>
                <a:cs typeface="Arial"/>
              </a:rPr>
              <a:t>. MHT </a:t>
            </a:r>
            <a:r>
              <a:rPr lang="fr-FR" sz="2000" err="1">
                <a:solidFill>
                  <a:srgbClr val="FF0000"/>
                </a:solidFill>
                <a:latin typeface="Arial"/>
                <a:cs typeface="Arial"/>
              </a:rPr>
              <a:t>should</a:t>
            </a:r>
            <a:r>
              <a:rPr lang="fr-FR" sz="2000">
                <a:solidFill>
                  <a:srgbClr val="FF0000"/>
                </a:solidFill>
                <a:latin typeface="Arial"/>
                <a:cs typeface="Arial"/>
              </a:rPr>
              <a:t> </a:t>
            </a:r>
            <a:r>
              <a:rPr lang="fr-FR" sz="2000" err="1">
                <a:solidFill>
                  <a:srgbClr val="FF0000"/>
                </a:solidFill>
                <a:latin typeface="Arial"/>
                <a:cs typeface="Arial"/>
              </a:rPr>
              <a:t>be</a:t>
            </a:r>
            <a:r>
              <a:rPr lang="fr-FR" sz="2000">
                <a:solidFill>
                  <a:srgbClr val="FF0000"/>
                </a:solidFill>
                <a:latin typeface="Arial"/>
                <a:cs typeface="Arial"/>
              </a:rPr>
              <a:t> </a:t>
            </a:r>
            <a:r>
              <a:rPr lang="fr-FR" sz="2000" err="1">
                <a:solidFill>
                  <a:srgbClr val="FF0000"/>
                </a:solidFill>
                <a:latin typeface="Arial"/>
                <a:cs typeface="Arial"/>
              </a:rPr>
              <a:t>considered</a:t>
            </a:r>
            <a:r>
              <a:rPr lang="fr-FR" sz="2000">
                <a:solidFill>
                  <a:srgbClr val="FF0000"/>
                </a:solidFill>
                <a:latin typeface="Arial"/>
                <a:cs typeface="Arial"/>
              </a:rPr>
              <a:t> as an option for the maintenance of </a:t>
            </a:r>
            <a:r>
              <a:rPr lang="fr-FR" sz="2000" err="1">
                <a:solidFill>
                  <a:srgbClr val="FF0000"/>
                </a:solidFill>
                <a:latin typeface="Arial"/>
                <a:cs typeface="Arial"/>
              </a:rPr>
              <a:t>skeletal</a:t>
            </a:r>
            <a:r>
              <a:rPr lang="fr-FR" sz="2000">
                <a:solidFill>
                  <a:srgbClr val="FF0000"/>
                </a:solidFill>
                <a:latin typeface="Arial"/>
                <a:cs typeface="Arial"/>
              </a:rPr>
              <a:t> </a:t>
            </a:r>
            <a:r>
              <a:rPr lang="fr-FR" sz="2000" err="1">
                <a:solidFill>
                  <a:srgbClr val="FF0000"/>
                </a:solidFill>
                <a:latin typeface="Arial"/>
                <a:cs typeface="Arial"/>
              </a:rPr>
              <a:t>health</a:t>
            </a:r>
            <a:r>
              <a:rPr lang="fr-FR" sz="2000">
                <a:solidFill>
                  <a:srgbClr val="FF0000"/>
                </a:solidFill>
                <a:latin typeface="Arial"/>
                <a:cs typeface="Arial"/>
              </a:rPr>
              <a:t> in </a:t>
            </a:r>
            <a:r>
              <a:rPr lang="fr-FR" sz="2000" err="1">
                <a:solidFill>
                  <a:srgbClr val="FF0000"/>
                </a:solidFill>
                <a:latin typeface="Arial"/>
                <a:cs typeface="Arial"/>
              </a:rPr>
              <a:t>women</a:t>
            </a:r>
            <a:r>
              <a:rPr lang="fr-FR" sz="2000">
                <a:solidFill>
                  <a:srgbClr val="FF0000"/>
                </a:solidFill>
                <a:latin typeface="Arial"/>
                <a:cs typeface="Arial"/>
              </a:rPr>
              <a:t>, </a:t>
            </a:r>
            <a:r>
              <a:rPr lang="fr-FR" sz="2000" err="1">
                <a:solidFill>
                  <a:srgbClr val="FF0000"/>
                </a:solidFill>
                <a:latin typeface="Arial"/>
                <a:cs typeface="Arial"/>
              </a:rPr>
              <a:t>specifically</a:t>
            </a:r>
            <a:r>
              <a:rPr lang="fr-FR" sz="2000">
                <a:solidFill>
                  <a:srgbClr val="FF0000"/>
                </a:solidFill>
                <a:latin typeface="Arial"/>
                <a:cs typeface="Arial"/>
              </a:rPr>
              <a:t> as an </a:t>
            </a:r>
            <a:r>
              <a:rPr lang="fr-FR" sz="2000" err="1">
                <a:solidFill>
                  <a:srgbClr val="FF0000"/>
                </a:solidFill>
                <a:latin typeface="Arial"/>
                <a:cs typeface="Arial"/>
              </a:rPr>
              <a:t>additional</a:t>
            </a:r>
            <a:r>
              <a:rPr lang="fr-FR" sz="2000">
                <a:solidFill>
                  <a:srgbClr val="FF0000"/>
                </a:solidFill>
                <a:latin typeface="Arial"/>
                <a:cs typeface="Arial"/>
              </a:rPr>
              <a:t> </a:t>
            </a:r>
            <a:r>
              <a:rPr lang="fr-FR" sz="2000" err="1">
                <a:solidFill>
                  <a:srgbClr val="FF0000"/>
                </a:solidFill>
                <a:latin typeface="Arial"/>
                <a:cs typeface="Arial"/>
              </a:rPr>
              <a:t>benefit</a:t>
            </a:r>
            <a:r>
              <a:rPr lang="fr-FR" sz="2000">
                <a:solidFill>
                  <a:srgbClr val="FF0000"/>
                </a:solidFill>
                <a:latin typeface="Arial"/>
                <a:cs typeface="Arial"/>
              </a:rPr>
              <a:t> in the </a:t>
            </a:r>
            <a:r>
              <a:rPr lang="fr-FR" sz="2000" err="1">
                <a:solidFill>
                  <a:srgbClr val="FF0000"/>
                </a:solidFill>
                <a:latin typeface="Arial"/>
                <a:cs typeface="Arial"/>
              </a:rPr>
              <a:t>context</a:t>
            </a:r>
            <a:r>
              <a:rPr lang="fr-FR" sz="2000">
                <a:solidFill>
                  <a:srgbClr val="FF0000"/>
                </a:solidFill>
                <a:latin typeface="Arial"/>
                <a:cs typeface="Arial"/>
              </a:rPr>
              <a:t> of </a:t>
            </a:r>
            <a:r>
              <a:rPr lang="fr-FR" sz="2000" err="1">
                <a:solidFill>
                  <a:srgbClr val="FF0000"/>
                </a:solidFill>
                <a:latin typeface="Arial"/>
                <a:cs typeface="Arial"/>
              </a:rPr>
              <a:t>treatment</a:t>
            </a:r>
            <a:r>
              <a:rPr lang="fr-FR" sz="2000">
                <a:solidFill>
                  <a:srgbClr val="FF0000"/>
                </a:solidFill>
                <a:latin typeface="Arial"/>
                <a:cs typeface="Arial"/>
              </a:rPr>
              <a:t> of </a:t>
            </a:r>
            <a:r>
              <a:rPr lang="fr-FR" sz="2000" err="1">
                <a:solidFill>
                  <a:srgbClr val="FF0000"/>
                </a:solidFill>
                <a:latin typeface="Arial"/>
                <a:cs typeface="Arial"/>
              </a:rPr>
              <a:t>menopausal</a:t>
            </a:r>
            <a:r>
              <a:rPr lang="fr-FR" sz="2000">
                <a:solidFill>
                  <a:srgbClr val="FF0000"/>
                </a:solidFill>
                <a:latin typeface="Arial"/>
                <a:cs typeface="Arial"/>
              </a:rPr>
              <a:t> </a:t>
            </a:r>
            <a:r>
              <a:rPr lang="fr-FR" sz="2000" err="1">
                <a:solidFill>
                  <a:srgbClr val="FF0000"/>
                </a:solidFill>
                <a:latin typeface="Arial"/>
                <a:cs typeface="Arial"/>
              </a:rPr>
              <a:t>symptoms</a:t>
            </a:r>
            <a:r>
              <a:rPr lang="fr-FR" sz="2000">
                <a:solidFill>
                  <a:srgbClr val="FF0000"/>
                </a:solidFill>
                <a:latin typeface="Arial"/>
                <a:cs typeface="Arial"/>
              </a:rPr>
              <a:t>, </a:t>
            </a:r>
            <a:r>
              <a:rPr lang="fr-FR" sz="2000" err="1">
                <a:solidFill>
                  <a:srgbClr val="FF0000"/>
                </a:solidFill>
                <a:latin typeface="Arial"/>
                <a:cs typeface="Arial"/>
              </a:rPr>
              <a:t>when</a:t>
            </a:r>
            <a:r>
              <a:rPr lang="fr-FR" sz="2000">
                <a:solidFill>
                  <a:srgbClr val="FF0000"/>
                </a:solidFill>
                <a:latin typeface="Arial"/>
                <a:cs typeface="Arial"/>
              </a:rPr>
              <a:t> </a:t>
            </a:r>
            <a:r>
              <a:rPr lang="fr-FR" sz="2000" err="1">
                <a:solidFill>
                  <a:srgbClr val="FF0000"/>
                </a:solidFill>
                <a:latin typeface="Arial"/>
                <a:cs typeface="Arial"/>
              </a:rPr>
              <a:t>commenced</a:t>
            </a:r>
            <a:r>
              <a:rPr lang="fr-FR" sz="2000">
                <a:solidFill>
                  <a:srgbClr val="FF0000"/>
                </a:solidFill>
                <a:latin typeface="Arial"/>
                <a:cs typeface="Arial"/>
              </a:rPr>
              <a:t> at the </a:t>
            </a:r>
            <a:r>
              <a:rPr lang="fr-FR" sz="2000" err="1">
                <a:solidFill>
                  <a:srgbClr val="FF0000"/>
                </a:solidFill>
                <a:latin typeface="Arial"/>
                <a:cs typeface="Arial"/>
              </a:rPr>
              <a:t>menopause</a:t>
            </a:r>
            <a:r>
              <a:rPr lang="fr-FR" sz="2000">
                <a:solidFill>
                  <a:srgbClr val="FF0000"/>
                </a:solidFill>
                <a:latin typeface="Arial"/>
                <a:cs typeface="Arial"/>
              </a:rPr>
              <a:t>, or </a:t>
            </a:r>
            <a:r>
              <a:rPr lang="fr-FR" sz="2000" err="1">
                <a:solidFill>
                  <a:srgbClr val="FF0000"/>
                </a:solidFill>
                <a:latin typeface="Arial"/>
                <a:cs typeface="Arial"/>
              </a:rPr>
              <a:t>shortly</a:t>
            </a:r>
            <a:r>
              <a:rPr lang="fr-FR" sz="2000">
                <a:solidFill>
                  <a:srgbClr val="FF0000"/>
                </a:solidFill>
                <a:latin typeface="Arial"/>
                <a:cs typeface="Arial"/>
              </a:rPr>
              <a:t> </a:t>
            </a:r>
            <a:r>
              <a:rPr lang="fr-FR" sz="2000" err="1">
                <a:solidFill>
                  <a:srgbClr val="FF0000"/>
                </a:solidFill>
                <a:latin typeface="Arial"/>
                <a:cs typeface="Arial"/>
              </a:rPr>
              <a:t>thereafter</a:t>
            </a:r>
            <a:r>
              <a:rPr lang="fr-FR" sz="2000">
                <a:solidFill>
                  <a:srgbClr val="FF0000"/>
                </a:solidFill>
                <a:latin typeface="Arial"/>
                <a:cs typeface="Arial"/>
              </a:rPr>
              <a:t>, in the </a:t>
            </a:r>
            <a:r>
              <a:rPr lang="fr-FR" sz="2000" err="1">
                <a:solidFill>
                  <a:srgbClr val="FF0000"/>
                </a:solidFill>
                <a:latin typeface="Arial"/>
                <a:cs typeface="Arial"/>
              </a:rPr>
              <a:t>context</a:t>
            </a:r>
            <a:r>
              <a:rPr lang="fr-FR" sz="2000">
                <a:solidFill>
                  <a:srgbClr val="FF0000"/>
                </a:solidFill>
                <a:latin typeface="Arial"/>
                <a:cs typeface="Arial"/>
              </a:rPr>
              <a:t> of a </a:t>
            </a:r>
            <a:r>
              <a:rPr lang="fr-FR" sz="2000" err="1">
                <a:solidFill>
                  <a:srgbClr val="FF0000"/>
                </a:solidFill>
                <a:latin typeface="Arial"/>
                <a:cs typeface="Arial"/>
              </a:rPr>
              <a:t>personalized</a:t>
            </a:r>
            <a:r>
              <a:rPr lang="fr-FR" sz="2000">
                <a:solidFill>
                  <a:srgbClr val="FF0000"/>
                </a:solidFill>
                <a:latin typeface="Arial"/>
                <a:cs typeface="Arial"/>
              </a:rPr>
              <a:t> </a:t>
            </a:r>
            <a:r>
              <a:rPr lang="fr-FR" sz="2000" err="1">
                <a:solidFill>
                  <a:srgbClr val="FF0000"/>
                </a:solidFill>
                <a:latin typeface="Arial"/>
                <a:cs typeface="Arial"/>
              </a:rPr>
              <a:t>benefit-risk</a:t>
            </a:r>
            <a:r>
              <a:rPr lang="fr-FR" sz="2000">
                <a:solidFill>
                  <a:srgbClr val="FF0000"/>
                </a:solidFill>
                <a:latin typeface="Arial"/>
                <a:cs typeface="Arial"/>
              </a:rPr>
              <a:t> </a:t>
            </a:r>
            <a:r>
              <a:rPr lang="fr-FR" sz="2000" err="1">
                <a:solidFill>
                  <a:srgbClr val="FF0000"/>
                </a:solidFill>
                <a:latin typeface="Arial"/>
                <a:cs typeface="Arial"/>
              </a:rPr>
              <a:t>evaluation</a:t>
            </a:r>
            <a:r>
              <a:rPr lang="fr-FR" sz="2000">
                <a:solidFill>
                  <a:srgbClr val="FF0000"/>
                </a:solidFill>
                <a:latin typeface="Arial"/>
                <a:cs typeface="Arial"/>
              </a:rPr>
              <a:t>.</a:t>
            </a:r>
          </a:p>
        </p:txBody>
      </p:sp>
      <p:pic>
        <p:nvPicPr>
          <p:cNvPr id="4" name="Espace réservé du contenu 3" descr="Une image contenant texte, capture d’écran, Police&#10;&#10;Le contenu généré par l’IA peut être incorrect.">
            <a:extLst>
              <a:ext uri="{FF2B5EF4-FFF2-40B4-BE49-F238E27FC236}">
                <a16:creationId xmlns:a16="http://schemas.microsoft.com/office/drawing/2014/main" id="{E7E49CC6-0858-81D1-8F5C-1EF31DD96862}"/>
              </a:ext>
            </a:extLst>
          </p:cNvPr>
          <p:cNvPicPr>
            <a:picLocks noGrp="1" noChangeAspect="1"/>
          </p:cNvPicPr>
          <p:nvPr>
            <p:ph idx="1"/>
          </p:nvPr>
        </p:nvPicPr>
        <p:blipFill>
          <a:blip r:embed="rId2"/>
          <a:stretch>
            <a:fillRect/>
          </a:stretch>
        </p:blipFill>
        <p:spPr bwMode="auto">
          <a:xfrm>
            <a:off x="806231" y="227466"/>
            <a:ext cx="7829550" cy="2981325"/>
          </a:xfrm>
          <a:prstGeom prst="rect">
            <a:avLst/>
          </a:prstGeom>
          <a:noFill/>
          <a:ln w="9525">
            <a:noFill/>
            <a:miter lim="800000"/>
            <a:headEnd/>
            <a:tailEnd/>
          </a:ln>
        </p:spPr>
      </p:pic>
    </p:spTree>
    <p:extLst>
      <p:ext uri="{BB962C8B-B14F-4D97-AF65-F5344CB8AC3E}">
        <p14:creationId xmlns:p14="http://schemas.microsoft.com/office/powerpoint/2010/main" val="891059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GB" sz="3200">
                <a:solidFill>
                  <a:srgbClr val="FF0000"/>
                </a:solidFill>
              </a:rPr>
              <a:t>SERM</a:t>
            </a:r>
          </a:p>
        </p:txBody>
      </p:sp>
      <p:sp>
        <p:nvSpPr>
          <p:cNvPr id="3" name="Espace réservé du contenu 2"/>
          <p:cNvSpPr>
            <a:spLocks noGrp="1"/>
          </p:cNvSpPr>
          <p:nvPr>
            <p:ph idx="1"/>
          </p:nvPr>
        </p:nvSpPr>
        <p:spPr/>
        <p:txBody>
          <a:bodyPr vert="horz" lIns="91440" tIns="45720" rIns="91440" bIns="45720" rtlCol="0" anchor="t">
            <a:normAutofit/>
          </a:bodyPr>
          <a:lstStyle/>
          <a:p>
            <a:pPr marL="264795" indent="-264795"/>
            <a:r>
              <a:rPr lang="en-GB" b="1" u="sng" dirty="0"/>
              <a:t>Indication for Raloxifene</a:t>
            </a:r>
            <a:r>
              <a:rPr lang="en-GB" dirty="0"/>
              <a:t> </a:t>
            </a:r>
            <a:endParaRPr lang="en-US" dirty="0"/>
          </a:p>
          <a:p>
            <a:pPr marL="264795" indent="-264795"/>
            <a:r>
              <a:rPr lang="en-US" dirty="0"/>
              <a:t>Younger postmenopausal women with osteoporosis </a:t>
            </a:r>
            <a:r>
              <a:rPr lang="en-US" dirty="0">
                <a:solidFill>
                  <a:srgbClr val="FF0000"/>
                </a:solidFill>
              </a:rPr>
              <a:t>without pronounced vasomotor </a:t>
            </a:r>
            <a:r>
              <a:rPr lang="en-GB" dirty="0">
                <a:solidFill>
                  <a:srgbClr val="FF0000"/>
                </a:solidFill>
              </a:rPr>
              <a:t>menopausal </a:t>
            </a:r>
            <a:r>
              <a:rPr lang="en-US" dirty="0">
                <a:solidFill>
                  <a:srgbClr val="FF0000"/>
                </a:solidFill>
              </a:rPr>
              <a:t>symptoms</a:t>
            </a:r>
            <a:endParaRPr lang="en-US" dirty="0">
              <a:solidFill>
                <a:srgbClr val="FF0000"/>
              </a:solidFill>
              <a:ea typeface="Calibri"/>
              <a:cs typeface="Calibri"/>
            </a:endParaRPr>
          </a:p>
          <a:p>
            <a:pPr marL="264795" indent="-264795"/>
            <a:r>
              <a:rPr lang="en-US" dirty="0">
                <a:solidFill>
                  <a:srgbClr val="FF0000"/>
                </a:solidFill>
              </a:rPr>
              <a:t>Risk for vertebral but not hip fractures</a:t>
            </a:r>
            <a:endParaRPr lang="en-US" dirty="0">
              <a:solidFill>
                <a:srgbClr val="FF0000"/>
              </a:solidFill>
              <a:ea typeface="Calibri"/>
              <a:cs typeface="Calibri"/>
            </a:endParaRPr>
          </a:p>
          <a:p>
            <a:pPr marL="264795" indent="-264795"/>
            <a:r>
              <a:rPr lang="en-US" dirty="0"/>
              <a:t>No risk factors for VTE venous thrombosis</a:t>
            </a:r>
            <a:endParaRPr lang="en-US" dirty="0">
              <a:ea typeface="Calibri"/>
              <a:cs typeface="Calibri"/>
            </a:endParaRPr>
          </a:p>
          <a:p>
            <a:pPr marL="264795" indent="-264795"/>
            <a:r>
              <a:rPr lang="en-US" dirty="0"/>
              <a:t>Additional benefit : Reduces breast cancer risk. </a:t>
            </a:r>
            <a:endParaRPr lang="en-US" dirty="0">
              <a:ea typeface="Calibri"/>
              <a:cs typeface="Calibri"/>
            </a:endParaRPr>
          </a:p>
          <a:p>
            <a:pPr marL="264795" indent="-264795"/>
            <a:endParaRPr lang="en-US" dirty="0">
              <a:ea typeface="Calibri"/>
              <a:cs typeface="Calibri"/>
            </a:endParaRPr>
          </a:p>
          <a:p>
            <a:pPr marL="0" indent="0">
              <a:buNone/>
            </a:pPr>
            <a:endParaRPr lang="en-US" dirty="0">
              <a:ea typeface="Calibri"/>
              <a:cs typeface="Calibri"/>
            </a:endParaRPr>
          </a:p>
          <a:p>
            <a:pPr marL="0" indent="0">
              <a:buNone/>
            </a:pPr>
            <a:r>
              <a:rPr lang="en-US" sz="1200" dirty="0" err="1">
                <a:solidFill>
                  <a:srgbClr val="212121"/>
                </a:solidFill>
                <a:ea typeface="+mn-lt"/>
                <a:cs typeface="+mn-lt"/>
              </a:rPr>
              <a:t>Fuggle</a:t>
            </a:r>
            <a:r>
              <a:rPr lang="en-US" sz="1200" dirty="0">
                <a:solidFill>
                  <a:srgbClr val="212121"/>
                </a:solidFill>
                <a:ea typeface="+mn-lt"/>
                <a:cs typeface="+mn-lt"/>
              </a:rPr>
              <a:t> NR, Cooper C, Harvey NC, Al-</a:t>
            </a:r>
            <a:r>
              <a:rPr lang="en-US" sz="1200" dirty="0" err="1">
                <a:solidFill>
                  <a:srgbClr val="212121"/>
                </a:solidFill>
                <a:ea typeface="+mn-lt"/>
                <a:cs typeface="+mn-lt"/>
              </a:rPr>
              <a:t>Daghri</a:t>
            </a:r>
            <a:r>
              <a:rPr lang="en-US" sz="1200" dirty="0">
                <a:solidFill>
                  <a:srgbClr val="212121"/>
                </a:solidFill>
                <a:ea typeface="+mn-lt"/>
                <a:cs typeface="+mn-lt"/>
              </a:rPr>
              <a:t> N, Brandi ML, Bruyere O, </a:t>
            </a:r>
            <a:r>
              <a:rPr lang="en-US" sz="1200" dirty="0" err="1">
                <a:solidFill>
                  <a:srgbClr val="212121"/>
                </a:solidFill>
                <a:ea typeface="+mn-lt"/>
                <a:cs typeface="+mn-lt"/>
              </a:rPr>
              <a:t>Cano</a:t>
            </a:r>
            <a:r>
              <a:rPr lang="en-US" sz="1200" dirty="0">
                <a:solidFill>
                  <a:srgbClr val="212121"/>
                </a:solidFill>
                <a:ea typeface="+mn-lt"/>
                <a:cs typeface="+mn-lt"/>
              </a:rPr>
              <a:t> A, Dennison EM, Diez-Perez A, Kaufman JM, Palacios S, Prieto-Alhambra D, Rozenberg S, Thomas T, Tremollieres F, Rizzoli R, Kanis JA, </a:t>
            </a:r>
            <a:r>
              <a:rPr lang="en-US" sz="1200" dirty="0" err="1">
                <a:solidFill>
                  <a:srgbClr val="212121"/>
                </a:solidFill>
                <a:ea typeface="+mn-lt"/>
                <a:cs typeface="+mn-lt"/>
              </a:rPr>
              <a:t>Reginster</a:t>
            </a:r>
            <a:r>
              <a:rPr lang="en-US" sz="1200" dirty="0">
                <a:solidFill>
                  <a:srgbClr val="212121"/>
                </a:solidFill>
                <a:ea typeface="+mn-lt"/>
                <a:cs typeface="+mn-lt"/>
              </a:rPr>
              <a:t> JY. Assessment of Cardiovascular Safety of Anti-Osteoporosis Drugs. Drugs. 2020 Oct;80(15):1537-1552.</a:t>
            </a:r>
            <a:endParaRPr lang="en-US" sz="1200" dirty="0">
              <a:solidFill>
                <a:srgbClr val="212121"/>
              </a:solidFill>
              <a:ea typeface="Calibri"/>
              <a:cs typeface="Calibri"/>
            </a:endParaRPr>
          </a:p>
        </p:txBody>
      </p:sp>
    </p:spTree>
    <p:extLst>
      <p:ext uri="{BB962C8B-B14F-4D97-AF65-F5344CB8AC3E}">
        <p14:creationId xmlns:p14="http://schemas.microsoft.com/office/powerpoint/2010/main" val="30459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38301" y="1028700"/>
            <a:ext cx="6075760" cy="4886325"/>
            <a:chOff x="468" y="144"/>
            <a:chExt cx="5741" cy="4104"/>
          </a:xfrm>
        </p:grpSpPr>
        <p:sp>
          <p:nvSpPr>
            <p:cNvPr id="42027" name="Rectangle 3"/>
            <p:cNvSpPr>
              <a:spLocks noChangeArrowheads="1"/>
            </p:cNvSpPr>
            <p:nvPr/>
          </p:nvSpPr>
          <p:spPr bwMode="auto">
            <a:xfrm>
              <a:off x="468" y="144"/>
              <a:ext cx="5741" cy="720"/>
            </a:xfrm>
            <a:prstGeom prst="rect">
              <a:avLst/>
            </a:prstGeom>
            <a:noFill/>
            <a:ln w="9525">
              <a:noFill/>
              <a:miter lim="800000"/>
              <a:headEnd/>
              <a:tailEnd/>
            </a:ln>
            <a:effectLst/>
          </p:spPr>
          <p:txBody>
            <a:bodyPr lIns="69056" tIns="34529" rIns="69056" bIns="34529" anchor="ctr"/>
            <a:lstStyle/>
            <a:p>
              <a:pPr algn="ctr" eaLnBrk="0" hangingPunct="0"/>
              <a:r>
                <a:rPr lang="en-US" sz="1350" b="1">
                  <a:solidFill>
                    <a:schemeClr val="tx2"/>
                  </a:solidFill>
                  <a:latin typeface="Arial" pitchFamily="34" charset="0"/>
                </a:rPr>
                <a:t>Effect of Raloxifene in Women With or Without Existing Fractures</a:t>
              </a:r>
            </a:p>
            <a:p>
              <a:pPr algn="ctr" eaLnBrk="0" hangingPunct="0"/>
              <a:r>
                <a:rPr lang="en-US" sz="1350" b="1">
                  <a:solidFill>
                    <a:schemeClr val="tx2"/>
                  </a:solidFill>
                  <a:latin typeface="Arial" pitchFamily="34" charset="0"/>
                </a:rPr>
                <a:t>MORE Trial - 3 Years</a:t>
              </a:r>
            </a:p>
          </p:txBody>
        </p:sp>
        <p:sp>
          <p:nvSpPr>
            <p:cNvPr id="42028" name="Rectangle 4"/>
            <p:cNvSpPr>
              <a:spLocks noChangeArrowheads="1"/>
            </p:cNvSpPr>
            <p:nvPr/>
          </p:nvSpPr>
          <p:spPr bwMode="auto">
            <a:xfrm>
              <a:off x="720" y="4034"/>
              <a:ext cx="132" cy="214"/>
            </a:xfrm>
            <a:prstGeom prst="rect">
              <a:avLst/>
            </a:prstGeom>
            <a:noFill/>
            <a:ln w="9525">
              <a:noFill/>
              <a:miter lim="800000"/>
              <a:headEnd/>
              <a:tailEnd/>
            </a:ln>
            <a:effectLst/>
          </p:spPr>
          <p:txBody>
            <a:bodyPr wrap="none" lIns="69056" tIns="34529" rIns="69056" bIns="34529">
              <a:spAutoFit/>
            </a:bodyPr>
            <a:lstStyle/>
            <a:p>
              <a:pPr eaLnBrk="0" hangingPunct="0"/>
              <a:endParaRPr lang="fr-BE" sz="1200">
                <a:solidFill>
                  <a:schemeClr val="tx2"/>
                </a:solidFill>
                <a:latin typeface="Arial" pitchFamily="34" charset="0"/>
              </a:endParaRPr>
            </a:p>
          </p:txBody>
        </p:sp>
      </p:grpSp>
      <p:sp>
        <p:nvSpPr>
          <p:cNvPr id="41987" name="Rectangle 5"/>
          <p:cNvSpPr>
            <a:spLocks noChangeArrowheads="1"/>
          </p:cNvSpPr>
          <p:nvPr/>
        </p:nvSpPr>
        <p:spPr bwMode="auto">
          <a:xfrm rot="-5400000">
            <a:off x="1035457" y="3254993"/>
            <a:ext cx="2401073" cy="528992"/>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500">
                <a:solidFill>
                  <a:schemeClr val="tx2"/>
                </a:solidFill>
                <a:latin typeface="Arial" pitchFamily="34" charset="0"/>
              </a:rPr>
              <a:t>% of Women with</a:t>
            </a:r>
          </a:p>
          <a:p>
            <a:pPr algn="ctr" defTabSz="619125" eaLnBrk="0" hangingPunct="0"/>
            <a:r>
              <a:rPr lang="en-US" sz="1500">
                <a:solidFill>
                  <a:schemeClr val="tx2"/>
                </a:solidFill>
                <a:latin typeface="Arial" pitchFamily="34" charset="0"/>
              </a:rPr>
              <a:t>Incident Vertebral Fracture</a:t>
            </a:r>
          </a:p>
        </p:txBody>
      </p:sp>
      <p:sp>
        <p:nvSpPr>
          <p:cNvPr id="41988" name="Rectangle 6"/>
          <p:cNvSpPr>
            <a:spLocks noChangeArrowheads="1"/>
          </p:cNvSpPr>
          <p:nvPr/>
        </p:nvSpPr>
        <p:spPr bwMode="auto">
          <a:xfrm>
            <a:off x="1215629" y="5719763"/>
            <a:ext cx="2786019" cy="254398"/>
          </a:xfrm>
          <a:prstGeom prst="rect">
            <a:avLst/>
          </a:prstGeom>
          <a:noFill/>
          <a:ln w="9525">
            <a:noFill/>
            <a:miter lim="800000"/>
            <a:headEnd/>
            <a:tailEnd/>
          </a:ln>
          <a:effectLst/>
        </p:spPr>
        <p:txBody>
          <a:bodyPr wrap="none" lIns="69056" tIns="34529" rIns="69056" bIns="34529">
            <a:spAutoFit/>
          </a:bodyPr>
          <a:lstStyle/>
          <a:p>
            <a:pPr eaLnBrk="0" hangingPunct="0"/>
            <a:r>
              <a:rPr lang="en-US" sz="1200">
                <a:solidFill>
                  <a:schemeClr val="tx2"/>
                </a:solidFill>
                <a:latin typeface="Arial" pitchFamily="34" charset="0"/>
              </a:rPr>
              <a:t>Ettinger et al. </a:t>
            </a:r>
            <a:r>
              <a:rPr lang="en-US" sz="1200" i="1">
                <a:solidFill>
                  <a:schemeClr val="tx2"/>
                </a:solidFill>
                <a:latin typeface="Arial" pitchFamily="34" charset="0"/>
              </a:rPr>
              <a:t>JAMA</a:t>
            </a:r>
            <a:r>
              <a:rPr lang="en-US" sz="1200">
                <a:solidFill>
                  <a:schemeClr val="tx2"/>
                </a:solidFill>
                <a:latin typeface="Arial" pitchFamily="34" charset="0"/>
              </a:rPr>
              <a:t> 1999; 282:637-45.</a:t>
            </a:r>
          </a:p>
        </p:txBody>
      </p:sp>
      <p:grpSp>
        <p:nvGrpSpPr>
          <p:cNvPr id="3" name="Group 7"/>
          <p:cNvGrpSpPr>
            <a:grpSpLocks/>
          </p:cNvGrpSpPr>
          <p:nvPr/>
        </p:nvGrpSpPr>
        <p:grpSpPr bwMode="auto">
          <a:xfrm>
            <a:off x="6430565" y="3099199"/>
            <a:ext cx="1451374" cy="432197"/>
            <a:chOff x="4644" y="955"/>
            <a:chExt cx="1371" cy="363"/>
          </a:xfrm>
        </p:grpSpPr>
        <p:sp>
          <p:nvSpPr>
            <p:cNvPr id="42023" name="Rectangle 8"/>
            <p:cNvSpPr>
              <a:spLocks noChangeArrowheads="1"/>
            </p:cNvSpPr>
            <p:nvPr/>
          </p:nvSpPr>
          <p:spPr bwMode="auto">
            <a:xfrm>
              <a:off x="4767" y="1163"/>
              <a:ext cx="1248" cy="155"/>
            </a:xfrm>
            <a:prstGeom prst="rect">
              <a:avLst/>
            </a:prstGeom>
            <a:noFill/>
            <a:ln w="9525">
              <a:noFill/>
              <a:miter lim="800000"/>
              <a:headEnd/>
              <a:tailEnd/>
            </a:ln>
          </p:spPr>
          <p:txBody>
            <a:bodyPr wrap="none" lIns="0" tIns="0" rIns="0" bIns="0">
              <a:spAutoFit/>
            </a:bodyPr>
            <a:lstStyle/>
            <a:p>
              <a:pPr eaLnBrk="0" hangingPunct="0"/>
              <a:r>
                <a:rPr lang="en-US" sz="1200">
                  <a:solidFill>
                    <a:schemeClr val="tx2"/>
                  </a:solidFill>
                  <a:latin typeface="Arial" pitchFamily="34" charset="0"/>
                </a:rPr>
                <a:t>Raloxifene 60 mg/d</a:t>
              </a:r>
              <a:endParaRPr lang="en-US" sz="1200">
                <a:solidFill>
                  <a:schemeClr val="tx2"/>
                </a:solidFill>
              </a:endParaRPr>
            </a:p>
          </p:txBody>
        </p:sp>
        <p:sp>
          <p:nvSpPr>
            <p:cNvPr id="42024" name="Rectangle 9"/>
            <p:cNvSpPr>
              <a:spLocks noChangeArrowheads="1"/>
            </p:cNvSpPr>
            <p:nvPr/>
          </p:nvSpPr>
          <p:spPr bwMode="auto">
            <a:xfrm>
              <a:off x="4644" y="1006"/>
              <a:ext cx="80" cy="81"/>
            </a:xfrm>
            <a:prstGeom prst="rect">
              <a:avLst/>
            </a:prstGeom>
            <a:solidFill>
              <a:srgbClr val="FFFFFF"/>
            </a:solidFill>
            <a:ln w="9525">
              <a:solidFill>
                <a:srgbClr val="000000"/>
              </a:solidFill>
              <a:miter lim="800000"/>
              <a:headEnd/>
              <a:tailEnd/>
            </a:ln>
          </p:spPr>
          <p:txBody>
            <a:bodyPr/>
            <a:lstStyle/>
            <a:p>
              <a:endParaRPr lang="fr-BE" sz="1350">
                <a:solidFill>
                  <a:schemeClr val="tx2"/>
                </a:solidFill>
              </a:endParaRPr>
            </a:p>
          </p:txBody>
        </p:sp>
        <p:sp>
          <p:nvSpPr>
            <p:cNvPr id="42025" name="Rectangle 10"/>
            <p:cNvSpPr>
              <a:spLocks noChangeArrowheads="1"/>
            </p:cNvSpPr>
            <p:nvPr/>
          </p:nvSpPr>
          <p:spPr bwMode="auto">
            <a:xfrm>
              <a:off x="4767" y="955"/>
              <a:ext cx="522" cy="155"/>
            </a:xfrm>
            <a:prstGeom prst="rect">
              <a:avLst/>
            </a:prstGeom>
            <a:noFill/>
            <a:ln w="9525">
              <a:noFill/>
              <a:miter lim="800000"/>
              <a:headEnd/>
              <a:tailEnd/>
            </a:ln>
          </p:spPr>
          <p:txBody>
            <a:bodyPr wrap="none" lIns="0" tIns="0" rIns="0" bIns="0">
              <a:spAutoFit/>
            </a:bodyPr>
            <a:lstStyle/>
            <a:p>
              <a:pPr eaLnBrk="0" hangingPunct="0"/>
              <a:r>
                <a:rPr lang="en-US" sz="1200">
                  <a:solidFill>
                    <a:schemeClr val="tx2"/>
                  </a:solidFill>
                  <a:latin typeface="Arial" pitchFamily="34" charset="0"/>
                </a:rPr>
                <a:t>Placebo</a:t>
              </a:r>
              <a:endParaRPr lang="en-US" sz="1200">
                <a:solidFill>
                  <a:schemeClr val="tx2"/>
                </a:solidFill>
              </a:endParaRPr>
            </a:p>
          </p:txBody>
        </p:sp>
        <p:sp>
          <p:nvSpPr>
            <p:cNvPr id="42026" name="Rectangle 11"/>
            <p:cNvSpPr>
              <a:spLocks noChangeArrowheads="1"/>
            </p:cNvSpPr>
            <p:nvPr/>
          </p:nvSpPr>
          <p:spPr bwMode="auto">
            <a:xfrm>
              <a:off x="4644" y="1213"/>
              <a:ext cx="80" cy="81"/>
            </a:xfrm>
            <a:prstGeom prst="rect">
              <a:avLst/>
            </a:prstGeom>
            <a:solidFill>
              <a:schemeClr val="hlink"/>
            </a:solidFill>
            <a:ln w="9525">
              <a:solidFill>
                <a:srgbClr val="000000"/>
              </a:solidFill>
              <a:miter lim="800000"/>
              <a:headEnd/>
              <a:tailEnd/>
            </a:ln>
          </p:spPr>
          <p:txBody>
            <a:bodyPr/>
            <a:lstStyle/>
            <a:p>
              <a:endParaRPr lang="fr-BE" sz="1350">
                <a:solidFill>
                  <a:schemeClr val="tx2"/>
                </a:solidFill>
              </a:endParaRPr>
            </a:p>
          </p:txBody>
        </p:sp>
      </p:grpSp>
      <p:sp>
        <p:nvSpPr>
          <p:cNvPr id="41990" name="Rectangle 12"/>
          <p:cNvSpPr>
            <a:spLocks noChangeArrowheads="1"/>
          </p:cNvSpPr>
          <p:nvPr/>
        </p:nvSpPr>
        <p:spPr bwMode="auto">
          <a:xfrm>
            <a:off x="3305175" y="4606530"/>
            <a:ext cx="347663" cy="491728"/>
          </a:xfrm>
          <a:prstGeom prst="rect">
            <a:avLst/>
          </a:prstGeom>
          <a:solidFill>
            <a:schemeClr val="bg1"/>
          </a:solidFill>
          <a:ln w="11176">
            <a:solidFill>
              <a:srgbClr val="000000"/>
            </a:solidFill>
            <a:miter lim="800000"/>
            <a:headEnd/>
            <a:tailEnd/>
          </a:ln>
        </p:spPr>
        <p:txBody>
          <a:bodyPr/>
          <a:lstStyle/>
          <a:p>
            <a:endParaRPr lang="fr-BE" sz="1350">
              <a:solidFill>
                <a:schemeClr val="tx2"/>
              </a:solidFill>
            </a:endParaRPr>
          </a:p>
        </p:txBody>
      </p:sp>
      <p:sp>
        <p:nvSpPr>
          <p:cNvPr id="41991" name="Rectangle 13"/>
          <p:cNvSpPr>
            <a:spLocks noChangeArrowheads="1"/>
          </p:cNvSpPr>
          <p:nvPr/>
        </p:nvSpPr>
        <p:spPr bwMode="auto">
          <a:xfrm>
            <a:off x="5183983" y="2778919"/>
            <a:ext cx="346472" cy="2319338"/>
          </a:xfrm>
          <a:prstGeom prst="rect">
            <a:avLst/>
          </a:prstGeom>
          <a:solidFill>
            <a:schemeClr val="bg1"/>
          </a:solidFill>
          <a:ln w="11176">
            <a:solidFill>
              <a:srgbClr val="000000"/>
            </a:solidFill>
            <a:miter lim="800000"/>
            <a:headEnd/>
            <a:tailEnd/>
          </a:ln>
        </p:spPr>
        <p:txBody>
          <a:bodyPr/>
          <a:lstStyle/>
          <a:p>
            <a:endParaRPr lang="fr-BE" sz="1350">
              <a:solidFill>
                <a:schemeClr val="tx2"/>
              </a:solidFill>
            </a:endParaRPr>
          </a:p>
        </p:txBody>
      </p:sp>
      <p:sp>
        <p:nvSpPr>
          <p:cNvPr id="41992" name="Rectangle 14"/>
          <p:cNvSpPr>
            <a:spLocks noChangeArrowheads="1"/>
          </p:cNvSpPr>
          <p:nvPr/>
        </p:nvSpPr>
        <p:spPr bwMode="auto">
          <a:xfrm>
            <a:off x="3795714" y="4879181"/>
            <a:ext cx="346472" cy="219075"/>
          </a:xfrm>
          <a:prstGeom prst="rect">
            <a:avLst/>
          </a:prstGeom>
          <a:solidFill>
            <a:schemeClr val="hlink"/>
          </a:solidFill>
          <a:ln w="11176">
            <a:solidFill>
              <a:srgbClr val="000000"/>
            </a:solidFill>
            <a:miter lim="800000"/>
            <a:headEnd/>
            <a:tailEnd/>
          </a:ln>
        </p:spPr>
        <p:txBody>
          <a:bodyPr/>
          <a:lstStyle/>
          <a:p>
            <a:endParaRPr lang="fr-BE" sz="1350">
              <a:solidFill>
                <a:schemeClr val="tx2"/>
              </a:solidFill>
            </a:endParaRPr>
          </a:p>
        </p:txBody>
      </p:sp>
      <p:sp>
        <p:nvSpPr>
          <p:cNvPr id="41993" name="Rectangle 15"/>
          <p:cNvSpPr>
            <a:spLocks noChangeArrowheads="1"/>
          </p:cNvSpPr>
          <p:nvPr/>
        </p:nvSpPr>
        <p:spPr bwMode="auto">
          <a:xfrm>
            <a:off x="5672137" y="3474244"/>
            <a:ext cx="347663" cy="1624013"/>
          </a:xfrm>
          <a:prstGeom prst="rect">
            <a:avLst/>
          </a:prstGeom>
          <a:solidFill>
            <a:schemeClr val="hlink"/>
          </a:solidFill>
          <a:ln w="11176">
            <a:solidFill>
              <a:srgbClr val="000000"/>
            </a:solidFill>
            <a:miter lim="800000"/>
            <a:headEnd/>
            <a:tailEnd/>
          </a:ln>
        </p:spPr>
        <p:txBody>
          <a:bodyPr/>
          <a:lstStyle/>
          <a:p>
            <a:endParaRPr lang="fr-BE" sz="1350">
              <a:solidFill>
                <a:schemeClr val="tx2"/>
              </a:solidFill>
            </a:endParaRPr>
          </a:p>
        </p:txBody>
      </p:sp>
      <p:sp>
        <p:nvSpPr>
          <p:cNvPr id="41994" name="Line 16"/>
          <p:cNvSpPr>
            <a:spLocks noChangeShapeType="1"/>
          </p:cNvSpPr>
          <p:nvPr/>
        </p:nvSpPr>
        <p:spPr bwMode="auto">
          <a:xfrm>
            <a:off x="2957512" y="5098256"/>
            <a:ext cx="71438" cy="119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5" name="Freeform 17"/>
          <p:cNvSpPr>
            <a:spLocks noChangeArrowheads="1"/>
          </p:cNvSpPr>
          <p:nvPr/>
        </p:nvSpPr>
        <p:spPr bwMode="auto">
          <a:xfrm>
            <a:off x="3009900" y="2262188"/>
            <a:ext cx="1191" cy="2828925"/>
          </a:xfrm>
          <a:custGeom>
            <a:avLst/>
            <a:gdLst>
              <a:gd name="T0" fmla="*/ 0 w 1"/>
              <a:gd name="T1" fmla="*/ 0 h 2376"/>
              <a:gd name="T2" fmla="*/ 0 w 1"/>
              <a:gd name="T3" fmla="*/ 2147483647 h 2376"/>
              <a:gd name="T4" fmla="*/ 0 60000 65536"/>
              <a:gd name="T5" fmla="*/ 0 60000 65536"/>
            </a:gdLst>
            <a:ahLst/>
            <a:cxnLst>
              <a:cxn ang="T4">
                <a:pos x="T0" y="T1"/>
              </a:cxn>
              <a:cxn ang="T5">
                <a:pos x="T2" y="T3"/>
              </a:cxn>
            </a:cxnLst>
            <a:rect l="0" t="0" r="r" b="b"/>
            <a:pathLst>
              <a:path w="1" h="2376">
                <a:moveTo>
                  <a:pt x="0" y="0"/>
                </a:moveTo>
                <a:lnTo>
                  <a:pt x="0" y="2376"/>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grpSp>
        <p:nvGrpSpPr>
          <p:cNvPr id="4" name="Group 18"/>
          <p:cNvGrpSpPr>
            <a:grpSpLocks/>
          </p:cNvGrpSpPr>
          <p:nvPr/>
        </p:nvGrpSpPr>
        <p:grpSpPr bwMode="auto">
          <a:xfrm>
            <a:off x="2928937" y="2262188"/>
            <a:ext cx="91679" cy="2277666"/>
            <a:chOff x="1696" y="1180"/>
            <a:chExt cx="78" cy="1913"/>
          </a:xfrm>
        </p:grpSpPr>
        <p:sp>
          <p:nvSpPr>
            <p:cNvPr id="42018" name="Line 19"/>
            <p:cNvSpPr>
              <a:spLocks noChangeShapeType="1"/>
            </p:cNvSpPr>
            <p:nvPr/>
          </p:nvSpPr>
          <p:spPr bwMode="auto">
            <a:xfrm>
              <a:off x="1707" y="3092"/>
              <a:ext cx="67" cy="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19" name="Line 20"/>
            <p:cNvSpPr>
              <a:spLocks noChangeShapeType="1"/>
            </p:cNvSpPr>
            <p:nvPr/>
          </p:nvSpPr>
          <p:spPr bwMode="auto">
            <a:xfrm>
              <a:off x="1707" y="2614"/>
              <a:ext cx="67" cy="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20" name="Freeform 21"/>
            <p:cNvSpPr>
              <a:spLocks noChangeArrowheads="1"/>
            </p:cNvSpPr>
            <p:nvPr/>
          </p:nvSpPr>
          <p:spPr bwMode="auto">
            <a:xfrm>
              <a:off x="1696" y="2128"/>
              <a:ext cx="78" cy="1"/>
            </a:xfrm>
            <a:custGeom>
              <a:avLst/>
              <a:gdLst>
                <a:gd name="T0" fmla="*/ 0 w 78"/>
                <a:gd name="T1" fmla="*/ 0 h 1"/>
                <a:gd name="T2" fmla="*/ 78 w 78"/>
                <a:gd name="T3" fmla="*/ 1 h 1"/>
                <a:gd name="T4" fmla="*/ 0 60000 65536"/>
                <a:gd name="T5" fmla="*/ 0 60000 65536"/>
              </a:gdLst>
              <a:ahLst/>
              <a:cxnLst>
                <a:cxn ang="T4">
                  <a:pos x="T0" y="T1"/>
                </a:cxn>
                <a:cxn ang="T5">
                  <a:pos x="T2" y="T3"/>
                </a:cxn>
              </a:cxnLst>
              <a:rect l="0" t="0" r="r" b="b"/>
              <a:pathLst>
                <a:path w="78" h="1">
                  <a:moveTo>
                    <a:pt x="0" y="0"/>
                  </a:moveTo>
                  <a:lnTo>
                    <a:pt x="78" y="1"/>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sp>
          <p:nvSpPr>
            <p:cNvPr id="42021" name="Freeform 22"/>
            <p:cNvSpPr>
              <a:spLocks noChangeArrowheads="1"/>
            </p:cNvSpPr>
            <p:nvPr/>
          </p:nvSpPr>
          <p:spPr bwMode="auto">
            <a:xfrm>
              <a:off x="1710" y="1650"/>
              <a:ext cx="64" cy="2"/>
            </a:xfrm>
            <a:custGeom>
              <a:avLst/>
              <a:gdLst>
                <a:gd name="T0" fmla="*/ 0 w 64"/>
                <a:gd name="T1" fmla="*/ 0 h 2"/>
                <a:gd name="T2" fmla="*/ 64 w 64"/>
                <a:gd name="T3" fmla="*/ 2 h 2"/>
                <a:gd name="T4" fmla="*/ 0 60000 65536"/>
                <a:gd name="T5" fmla="*/ 0 60000 65536"/>
              </a:gdLst>
              <a:ahLst/>
              <a:cxnLst>
                <a:cxn ang="T4">
                  <a:pos x="T0" y="T1"/>
                </a:cxn>
                <a:cxn ang="T5">
                  <a:pos x="T2" y="T3"/>
                </a:cxn>
              </a:cxnLst>
              <a:rect l="0" t="0" r="r" b="b"/>
              <a:pathLst>
                <a:path w="64" h="2">
                  <a:moveTo>
                    <a:pt x="0" y="0"/>
                  </a:moveTo>
                  <a:lnTo>
                    <a:pt x="64" y="2"/>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sp>
          <p:nvSpPr>
            <p:cNvPr id="42022" name="Freeform 23"/>
            <p:cNvSpPr>
              <a:spLocks noChangeArrowheads="1"/>
            </p:cNvSpPr>
            <p:nvPr/>
          </p:nvSpPr>
          <p:spPr bwMode="auto">
            <a:xfrm>
              <a:off x="1724" y="1180"/>
              <a:ext cx="48" cy="1"/>
            </a:xfrm>
            <a:custGeom>
              <a:avLst/>
              <a:gdLst>
                <a:gd name="T0" fmla="*/ 0 w 48"/>
                <a:gd name="T1" fmla="*/ 0 h 1"/>
                <a:gd name="T2" fmla="*/ 48 w 48"/>
                <a:gd name="T3" fmla="*/ 0 h 1"/>
                <a:gd name="T4" fmla="*/ 0 60000 65536"/>
                <a:gd name="T5" fmla="*/ 0 60000 65536"/>
              </a:gdLst>
              <a:ahLst/>
              <a:cxnLst>
                <a:cxn ang="T4">
                  <a:pos x="T0" y="T1"/>
                </a:cxn>
                <a:cxn ang="T5">
                  <a:pos x="T2" y="T3"/>
                </a:cxn>
              </a:cxnLst>
              <a:rect l="0" t="0" r="r" b="b"/>
              <a:pathLst>
                <a:path w="48" h="1">
                  <a:moveTo>
                    <a:pt x="0" y="0"/>
                  </a:moveTo>
                  <a:lnTo>
                    <a:pt x="48" y="0"/>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grpSp>
      <p:sp>
        <p:nvSpPr>
          <p:cNvPr id="41997" name="Line 24"/>
          <p:cNvSpPr>
            <a:spLocks noChangeShapeType="1"/>
          </p:cNvSpPr>
          <p:nvPr/>
        </p:nvSpPr>
        <p:spPr bwMode="auto">
          <a:xfrm>
            <a:off x="3028951" y="5098256"/>
            <a:ext cx="3756422" cy="119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8" name="Line 25"/>
          <p:cNvSpPr>
            <a:spLocks noChangeShapeType="1"/>
          </p:cNvSpPr>
          <p:nvPr/>
        </p:nvSpPr>
        <p:spPr bwMode="auto">
          <a:xfrm flipV="1">
            <a:off x="3028950" y="5098256"/>
            <a:ext cx="1191"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9" name="Line 26"/>
          <p:cNvSpPr>
            <a:spLocks noChangeShapeType="1"/>
          </p:cNvSpPr>
          <p:nvPr/>
        </p:nvSpPr>
        <p:spPr bwMode="auto">
          <a:xfrm flipV="1">
            <a:off x="4907756" y="5098256"/>
            <a:ext cx="1191"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00" name="Line 27"/>
          <p:cNvSpPr>
            <a:spLocks noChangeShapeType="1"/>
          </p:cNvSpPr>
          <p:nvPr/>
        </p:nvSpPr>
        <p:spPr bwMode="auto">
          <a:xfrm flipV="1">
            <a:off x="6785374" y="5098256"/>
            <a:ext cx="1190"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01" name="Rectangle 28"/>
          <p:cNvSpPr>
            <a:spLocks noChangeArrowheads="1"/>
          </p:cNvSpPr>
          <p:nvPr/>
        </p:nvSpPr>
        <p:spPr bwMode="auto">
          <a:xfrm>
            <a:off x="2737247" y="4973241"/>
            <a:ext cx="117020"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0</a:t>
            </a:r>
            <a:endParaRPr lang="en-US">
              <a:solidFill>
                <a:schemeClr val="tx2"/>
              </a:solidFill>
            </a:endParaRPr>
          </a:p>
        </p:txBody>
      </p:sp>
      <p:sp>
        <p:nvSpPr>
          <p:cNvPr id="42002" name="Rectangle 29"/>
          <p:cNvSpPr>
            <a:spLocks noChangeArrowheads="1"/>
          </p:cNvSpPr>
          <p:nvPr/>
        </p:nvSpPr>
        <p:spPr bwMode="auto">
          <a:xfrm>
            <a:off x="2737247" y="4394597"/>
            <a:ext cx="117020"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5</a:t>
            </a:r>
            <a:endParaRPr lang="en-US">
              <a:solidFill>
                <a:schemeClr val="tx2"/>
              </a:solidFill>
            </a:endParaRPr>
          </a:p>
        </p:txBody>
      </p:sp>
      <p:sp>
        <p:nvSpPr>
          <p:cNvPr id="42003" name="Rectangle 30"/>
          <p:cNvSpPr>
            <a:spLocks noChangeArrowheads="1"/>
          </p:cNvSpPr>
          <p:nvPr/>
        </p:nvSpPr>
        <p:spPr bwMode="auto">
          <a:xfrm>
            <a:off x="2619376" y="3825479"/>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10</a:t>
            </a:r>
            <a:endParaRPr lang="en-US">
              <a:solidFill>
                <a:schemeClr val="tx2"/>
              </a:solidFill>
            </a:endParaRPr>
          </a:p>
        </p:txBody>
      </p:sp>
      <p:sp>
        <p:nvSpPr>
          <p:cNvPr id="42004" name="Rectangle 31"/>
          <p:cNvSpPr>
            <a:spLocks noChangeArrowheads="1"/>
          </p:cNvSpPr>
          <p:nvPr/>
        </p:nvSpPr>
        <p:spPr bwMode="auto">
          <a:xfrm>
            <a:off x="2619376" y="3246835"/>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15</a:t>
            </a:r>
            <a:endParaRPr lang="en-US">
              <a:solidFill>
                <a:schemeClr val="tx2"/>
              </a:solidFill>
            </a:endParaRPr>
          </a:p>
        </p:txBody>
      </p:sp>
      <p:sp>
        <p:nvSpPr>
          <p:cNvPr id="42005" name="Rectangle 32"/>
          <p:cNvSpPr>
            <a:spLocks noChangeArrowheads="1"/>
          </p:cNvSpPr>
          <p:nvPr/>
        </p:nvSpPr>
        <p:spPr bwMode="auto">
          <a:xfrm>
            <a:off x="2619376" y="2677716"/>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20</a:t>
            </a:r>
            <a:endParaRPr lang="en-US">
              <a:solidFill>
                <a:schemeClr val="tx2"/>
              </a:solidFill>
            </a:endParaRPr>
          </a:p>
        </p:txBody>
      </p:sp>
      <p:sp>
        <p:nvSpPr>
          <p:cNvPr id="42006" name="Rectangle 33"/>
          <p:cNvSpPr>
            <a:spLocks noChangeArrowheads="1"/>
          </p:cNvSpPr>
          <p:nvPr/>
        </p:nvSpPr>
        <p:spPr bwMode="auto">
          <a:xfrm>
            <a:off x="2619376" y="2099072"/>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25</a:t>
            </a:r>
            <a:endParaRPr lang="en-US">
              <a:solidFill>
                <a:schemeClr val="tx2"/>
              </a:solidFill>
            </a:endParaRPr>
          </a:p>
        </p:txBody>
      </p:sp>
      <p:sp>
        <p:nvSpPr>
          <p:cNvPr id="42007" name="Rectangle 34"/>
          <p:cNvSpPr>
            <a:spLocks noChangeArrowheads="1"/>
          </p:cNvSpPr>
          <p:nvPr/>
        </p:nvSpPr>
        <p:spPr bwMode="auto">
          <a:xfrm>
            <a:off x="2845191" y="5149454"/>
            <a:ext cx="1776704" cy="531397"/>
          </a:xfrm>
          <a:prstGeom prst="rect">
            <a:avLst/>
          </a:prstGeom>
          <a:noFill/>
          <a:ln w="9525">
            <a:noFill/>
            <a:miter lim="800000"/>
            <a:headEnd/>
            <a:tailEnd/>
          </a:ln>
          <a:effectLst/>
        </p:spPr>
        <p:txBody>
          <a:bodyPr wrap="none" lIns="69056" tIns="34529" rIns="69056" bIns="34529">
            <a:spAutoFit/>
          </a:bodyPr>
          <a:lstStyle/>
          <a:p>
            <a:pPr algn="ctr" eaLnBrk="0" hangingPunct="0"/>
            <a:r>
              <a:rPr lang="en-US" sz="1500" u="sng">
                <a:solidFill>
                  <a:schemeClr val="tx2"/>
                </a:solidFill>
                <a:latin typeface="Arial" pitchFamily="34" charset="0"/>
              </a:rPr>
              <a:t>Without</a:t>
            </a:r>
            <a:r>
              <a:rPr lang="en-US" sz="1500">
                <a:solidFill>
                  <a:schemeClr val="tx2"/>
                </a:solidFill>
                <a:latin typeface="Arial" pitchFamily="34" charset="0"/>
              </a:rPr>
              <a:t> Prevalent</a:t>
            </a:r>
          </a:p>
          <a:p>
            <a:pPr algn="ctr" eaLnBrk="0" hangingPunct="0"/>
            <a:r>
              <a:rPr lang="en-US" sz="1500">
                <a:solidFill>
                  <a:schemeClr val="tx2"/>
                </a:solidFill>
                <a:latin typeface="Arial" pitchFamily="34" charset="0"/>
              </a:rPr>
              <a:t>Vertebral Fractures</a:t>
            </a:r>
          </a:p>
        </p:txBody>
      </p:sp>
      <p:sp>
        <p:nvSpPr>
          <p:cNvPr id="42008" name="Rectangle 35"/>
          <p:cNvSpPr>
            <a:spLocks noChangeArrowheads="1"/>
          </p:cNvSpPr>
          <p:nvPr/>
        </p:nvSpPr>
        <p:spPr bwMode="auto">
          <a:xfrm>
            <a:off x="4885922" y="5164931"/>
            <a:ext cx="1776704" cy="531397"/>
          </a:xfrm>
          <a:prstGeom prst="rect">
            <a:avLst/>
          </a:prstGeom>
          <a:noFill/>
          <a:ln w="9525">
            <a:noFill/>
            <a:miter lim="800000"/>
            <a:headEnd/>
            <a:tailEnd/>
          </a:ln>
          <a:effectLst/>
        </p:spPr>
        <p:txBody>
          <a:bodyPr wrap="none" lIns="69056" tIns="34529" rIns="69056" bIns="34529">
            <a:spAutoFit/>
          </a:bodyPr>
          <a:lstStyle/>
          <a:p>
            <a:pPr algn="ctr" eaLnBrk="0" hangingPunct="0"/>
            <a:r>
              <a:rPr lang="en-US" sz="1500" u="sng">
                <a:solidFill>
                  <a:schemeClr val="tx2"/>
                </a:solidFill>
                <a:latin typeface="Arial" pitchFamily="34" charset="0"/>
              </a:rPr>
              <a:t>With Prevalent</a:t>
            </a:r>
          </a:p>
          <a:p>
            <a:pPr algn="ctr" eaLnBrk="0" hangingPunct="0"/>
            <a:r>
              <a:rPr lang="en-US" sz="1500" u="sng">
                <a:solidFill>
                  <a:schemeClr val="tx2"/>
                </a:solidFill>
                <a:latin typeface="Arial" pitchFamily="34" charset="0"/>
              </a:rPr>
              <a:t>Vertebral Fractures</a:t>
            </a:r>
            <a:endParaRPr lang="en-US" sz="1500">
              <a:solidFill>
                <a:schemeClr val="tx2"/>
              </a:solidFill>
              <a:latin typeface="Arial" pitchFamily="34" charset="0"/>
            </a:endParaRPr>
          </a:p>
        </p:txBody>
      </p:sp>
      <p:sp>
        <p:nvSpPr>
          <p:cNvPr id="42009" name="Rectangle 36"/>
          <p:cNvSpPr>
            <a:spLocks noChangeArrowheads="1"/>
          </p:cNvSpPr>
          <p:nvPr/>
        </p:nvSpPr>
        <p:spPr bwMode="auto">
          <a:xfrm>
            <a:off x="2979854" y="3963592"/>
            <a:ext cx="1781738" cy="482825"/>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350">
                <a:solidFill>
                  <a:schemeClr val="tx2"/>
                </a:solidFill>
                <a:latin typeface="Arial" pitchFamily="34" charset="0"/>
              </a:rPr>
              <a:t>RR 0.50%</a:t>
            </a:r>
          </a:p>
          <a:p>
            <a:pPr algn="ctr" defTabSz="619125" eaLnBrk="0" hangingPunct="0"/>
            <a:r>
              <a:rPr lang="en-US" sz="1350">
                <a:solidFill>
                  <a:schemeClr val="tx2"/>
                </a:solidFill>
                <a:latin typeface="Arial" pitchFamily="34" charset="0"/>
              </a:rPr>
              <a:t>(95% CI = 0.29, 0.71)</a:t>
            </a:r>
          </a:p>
        </p:txBody>
      </p:sp>
      <p:sp>
        <p:nvSpPr>
          <p:cNvPr id="42010" name="Rectangle 37"/>
          <p:cNvSpPr>
            <a:spLocks noChangeArrowheads="1"/>
          </p:cNvSpPr>
          <p:nvPr/>
        </p:nvSpPr>
        <p:spPr bwMode="auto">
          <a:xfrm>
            <a:off x="4734835" y="2184799"/>
            <a:ext cx="1781738" cy="482825"/>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350">
                <a:solidFill>
                  <a:schemeClr val="tx2"/>
                </a:solidFill>
                <a:latin typeface="Arial" pitchFamily="34" charset="0"/>
              </a:rPr>
              <a:t>RR 0.70</a:t>
            </a:r>
          </a:p>
          <a:p>
            <a:pPr algn="ctr" defTabSz="619125" eaLnBrk="0" hangingPunct="0"/>
            <a:r>
              <a:rPr lang="en-US" sz="1350">
                <a:solidFill>
                  <a:schemeClr val="tx2"/>
                </a:solidFill>
                <a:latin typeface="Arial" pitchFamily="34" charset="0"/>
              </a:rPr>
              <a:t>(95% CI = 0.56, 0.86)</a:t>
            </a:r>
          </a:p>
        </p:txBody>
      </p:sp>
      <p:sp>
        <p:nvSpPr>
          <p:cNvPr id="42011" name="Freeform 38"/>
          <p:cNvSpPr>
            <a:spLocks/>
          </p:cNvSpPr>
          <p:nvPr/>
        </p:nvSpPr>
        <p:spPr bwMode="auto">
          <a:xfrm>
            <a:off x="3489723" y="4498181"/>
            <a:ext cx="483394" cy="58341"/>
          </a:xfrm>
          <a:custGeom>
            <a:avLst/>
            <a:gdLst>
              <a:gd name="T0" fmla="*/ 0 w 457"/>
              <a:gd name="T1" fmla="*/ 2147483647 h 49"/>
              <a:gd name="T2" fmla="*/ 0 w 457"/>
              <a:gd name="T3" fmla="*/ 0 h 49"/>
              <a:gd name="T4" fmla="*/ 2147483647 w 457"/>
              <a:gd name="T5" fmla="*/ 0 h 49"/>
              <a:gd name="T6" fmla="*/ 2147483647 w 45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49">
                <a:moveTo>
                  <a:pt x="0" y="48"/>
                </a:moveTo>
                <a:lnTo>
                  <a:pt x="0" y="0"/>
                </a:lnTo>
                <a:lnTo>
                  <a:pt x="456" y="0"/>
                </a:lnTo>
                <a:lnTo>
                  <a:pt x="456" y="48"/>
                </a:lnTo>
              </a:path>
            </a:pathLst>
          </a:custGeom>
          <a:noFill/>
          <a:ln w="12700" cap="rnd" cmpd="sng">
            <a:solidFill>
              <a:schemeClr val="tx1"/>
            </a:solidFill>
            <a:prstDash val="solid"/>
            <a:round/>
            <a:headEnd type="none" w="sm" len="sm"/>
            <a:tailEnd type="none" w="sm" len="sm"/>
          </a:ln>
          <a:effectLst/>
        </p:spPr>
        <p:txBody>
          <a:bodyPr/>
          <a:lstStyle/>
          <a:p>
            <a:endParaRPr lang="fr-BE" sz="1350">
              <a:solidFill>
                <a:schemeClr val="tx2"/>
              </a:solidFill>
            </a:endParaRPr>
          </a:p>
        </p:txBody>
      </p:sp>
      <p:sp>
        <p:nvSpPr>
          <p:cNvPr id="42012" name="Freeform 39"/>
          <p:cNvSpPr>
            <a:spLocks/>
          </p:cNvSpPr>
          <p:nvPr/>
        </p:nvSpPr>
        <p:spPr bwMode="auto">
          <a:xfrm>
            <a:off x="5380436" y="2627711"/>
            <a:ext cx="483394" cy="58340"/>
          </a:xfrm>
          <a:custGeom>
            <a:avLst/>
            <a:gdLst>
              <a:gd name="T0" fmla="*/ 0 w 457"/>
              <a:gd name="T1" fmla="*/ 2147483647 h 49"/>
              <a:gd name="T2" fmla="*/ 0 w 457"/>
              <a:gd name="T3" fmla="*/ 0 h 49"/>
              <a:gd name="T4" fmla="*/ 2147483647 w 457"/>
              <a:gd name="T5" fmla="*/ 0 h 49"/>
              <a:gd name="T6" fmla="*/ 2147483647 w 45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49">
                <a:moveTo>
                  <a:pt x="0" y="48"/>
                </a:moveTo>
                <a:lnTo>
                  <a:pt x="0" y="0"/>
                </a:lnTo>
                <a:lnTo>
                  <a:pt x="456" y="0"/>
                </a:lnTo>
                <a:lnTo>
                  <a:pt x="456" y="48"/>
                </a:lnTo>
              </a:path>
            </a:pathLst>
          </a:custGeom>
          <a:noFill/>
          <a:ln w="12700" cap="rnd" cmpd="sng">
            <a:solidFill>
              <a:schemeClr val="tx1"/>
            </a:solidFill>
            <a:prstDash val="solid"/>
            <a:round/>
            <a:headEnd type="none" w="sm" len="sm"/>
            <a:tailEnd type="none" w="sm" len="sm"/>
          </a:ln>
          <a:effectLst/>
        </p:spPr>
        <p:txBody>
          <a:bodyPr/>
          <a:lstStyle/>
          <a:p>
            <a:endParaRPr lang="fr-BE" sz="1350">
              <a:solidFill>
                <a:schemeClr val="tx2"/>
              </a:solidFill>
            </a:endParaRPr>
          </a:p>
        </p:txBody>
      </p:sp>
      <p:sp>
        <p:nvSpPr>
          <p:cNvPr id="42013" name="AutoShape 40"/>
          <p:cNvSpPr>
            <a:spLocks noChangeAspect="1" noChangeArrowheads="1"/>
          </p:cNvSpPr>
          <p:nvPr/>
        </p:nvSpPr>
        <p:spPr bwMode="auto">
          <a:xfrm>
            <a:off x="3894536" y="4602956"/>
            <a:ext cx="140494" cy="223838"/>
          </a:xfrm>
          <a:prstGeom prst="downArrow">
            <a:avLst>
              <a:gd name="adj1" fmla="val 42676"/>
              <a:gd name="adj2" fmla="val 55091"/>
            </a:avLst>
          </a:prstGeom>
          <a:solidFill>
            <a:srgbClr val="00FF00"/>
          </a:solidFill>
          <a:ln w="6350">
            <a:solidFill>
              <a:srgbClr val="000000"/>
            </a:solidFill>
            <a:miter lim="800000"/>
            <a:headEnd type="none" w="sm" len="sm"/>
            <a:tailEnd type="none" w="sm" len="sm"/>
          </a:ln>
          <a:effectLst/>
        </p:spPr>
        <p:txBody>
          <a:bodyPr wrap="none" anchor="ctr"/>
          <a:lstStyle/>
          <a:p>
            <a:endParaRPr lang="fr-BE" sz="1350">
              <a:solidFill>
                <a:schemeClr val="tx2"/>
              </a:solidFill>
            </a:endParaRPr>
          </a:p>
        </p:txBody>
      </p:sp>
      <p:sp>
        <p:nvSpPr>
          <p:cNvPr id="42014" name="AutoShape 41"/>
          <p:cNvSpPr>
            <a:spLocks noChangeAspect="1" noChangeArrowheads="1"/>
          </p:cNvSpPr>
          <p:nvPr/>
        </p:nvSpPr>
        <p:spPr bwMode="auto">
          <a:xfrm>
            <a:off x="5790010" y="2768205"/>
            <a:ext cx="160734" cy="659606"/>
          </a:xfrm>
          <a:prstGeom prst="downArrow">
            <a:avLst>
              <a:gd name="adj1" fmla="val 42676"/>
              <a:gd name="adj2" fmla="val 141901"/>
            </a:avLst>
          </a:prstGeom>
          <a:solidFill>
            <a:srgbClr val="00FF00"/>
          </a:solidFill>
          <a:ln w="6350">
            <a:solidFill>
              <a:srgbClr val="000000"/>
            </a:solidFill>
            <a:miter lim="800000"/>
            <a:headEnd type="none" w="sm" len="sm"/>
            <a:tailEnd type="none" w="sm" len="sm"/>
          </a:ln>
          <a:effectLst/>
        </p:spPr>
        <p:txBody>
          <a:bodyPr wrap="none" anchor="ctr"/>
          <a:lstStyle/>
          <a:p>
            <a:endParaRPr lang="fr-BE" sz="1350">
              <a:solidFill>
                <a:schemeClr val="tx2"/>
              </a:solidFill>
            </a:endParaRPr>
          </a:p>
        </p:txBody>
      </p:sp>
      <p:sp>
        <p:nvSpPr>
          <p:cNvPr id="42015" name="Text Box 42"/>
          <p:cNvSpPr txBox="1">
            <a:spLocks noChangeArrowheads="1"/>
          </p:cNvSpPr>
          <p:nvPr/>
        </p:nvSpPr>
        <p:spPr bwMode="auto">
          <a:xfrm>
            <a:off x="5854559" y="2853082"/>
            <a:ext cx="570990" cy="323165"/>
          </a:xfrm>
          <a:prstGeom prst="rect">
            <a:avLst/>
          </a:prstGeom>
          <a:noFill/>
          <a:ln w="12700">
            <a:noFill/>
            <a:miter lim="800000"/>
            <a:headEnd type="none" w="sm" len="sm"/>
            <a:tailEnd type="none" w="sm" len="sm"/>
          </a:ln>
          <a:effectLst/>
        </p:spPr>
        <p:txBody>
          <a:bodyPr wrap="none" anchor="ctr">
            <a:spAutoFit/>
          </a:bodyPr>
          <a:lstStyle/>
          <a:p>
            <a:pPr algn="ctr" eaLnBrk="0" hangingPunct="0"/>
            <a:r>
              <a:rPr lang="en-US" sz="1500" b="1">
                <a:solidFill>
                  <a:schemeClr val="tx2"/>
                </a:solidFill>
                <a:latin typeface="Arial" pitchFamily="34" charset="0"/>
              </a:rPr>
              <a:t>30%</a:t>
            </a:r>
            <a:endParaRPr lang="en-US" sz="1200">
              <a:solidFill>
                <a:schemeClr val="tx2"/>
              </a:solidFill>
              <a:latin typeface="Arial" pitchFamily="34" charset="0"/>
            </a:endParaRPr>
          </a:p>
        </p:txBody>
      </p:sp>
      <p:sp>
        <p:nvSpPr>
          <p:cNvPr id="42016" name="Text Box 43"/>
          <p:cNvSpPr txBox="1">
            <a:spLocks noChangeArrowheads="1"/>
          </p:cNvSpPr>
          <p:nvPr/>
        </p:nvSpPr>
        <p:spPr bwMode="auto">
          <a:xfrm>
            <a:off x="4003136" y="4558057"/>
            <a:ext cx="570990" cy="323165"/>
          </a:xfrm>
          <a:prstGeom prst="rect">
            <a:avLst/>
          </a:prstGeom>
          <a:noFill/>
          <a:ln w="12700">
            <a:noFill/>
            <a:miter lim="800000"/>
            <a:headEnd type="none" w="sm" len="sm"/>
            <a:tailEnd type="none" w="sm" len="sm"/>
          </a:ln>
          <a:effectLst/>
        </p:spPr>
        <p:txBody>
          <a:bodyPr wrap="none" anchor="ctr">
            <a:spAutoFit/>
          </a:bodyPr>
          <a:lstStyle/>
          <a:p>
            <a:pPr algn="ctr" eaLnBrk="0" hangingPunct="0"/>
            <a:r>
              <a:rPr lang="en-US" sz="1500" b="1">
                <a:solidFill>
                  <a:schemeClr val="tx2"/>
                </a:solidFill>
                <a:latin typeface="Arial" pitchFamily="34" charset="0"/>
              </a:rPr>
              <a:t>50%</a:t>
            </a:r>
            <a:endParaRPr lang="en-US" sz="1200">
              <a:solidFill>
                <a:schemeClr val="tx2"/>
              </a:solidFill>
              <a:latin typeface="Arial" pitchFamily="34" charset="0"/>
            </a:endParaRPr>
          </a:p>
        </p:txBody>
      </p:sp>
      <p:sp>
        <p:nvSpPr>
          <p:cNvPr id="42017" name="Oval 44"/>
          <p:cNvSpPr>
            <a:spLocks noChangeArrowheads="1"/>
          </p:cNvSpPr>
          <p:nvPr/>
        </p:nvSpPr>
        <p:spPr bwMode="auto">
          <a:xfrm>
            <a:off x="4095751" y="4536282"/>
            <a:ext cx="427435" cy="340519"/>
          </a:xfrm>
          <a:prstGeom prst="ellipse">
            <a:avLst/>
          </a:prstGeom>
          <a:noFill/>
          <a:ln w="12700">
            <a:solidFill>
              <a:schemeClr val="bg1"/>
            </a:solidFill>
            <a:round/>
            <a:headEnd type="none" w="sm" len="sm"/>
            <a:tailEnd type="none" w="sm" len="sm"/>
          </a:ln>
          <a:effectLst/>
        </p:spPr>
        <p:txBody>
          <a:bodyPr wrap="none" anchor="ctr"/>
          <a:lstStyle/>
          <a:p>
            <a:endParaRPr lang="fr-BE" sz="1350">
              <a:solidFill>
                <a:schemeClr val="tx2"/>
              </a:solidFill>
            </a:endParaRPr>
          </a:p>
        </p:txBody>
      </p:sp>
    </p:spTree>
    <p:extLst>
      <p:ext uri="{BB962C8B-B14F-4D97-AF65-F5344CB8AC3E}">
        <p14:creationId xmlns:p14="http://schemas.microsoft.com/office/powerpoint/2010/main" val="241298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480E4-A82C-5B5F-C9EE-3F7143D7EC8C}"/>
              </a:ext>
            </a:extLst>
          </p:cNvPr>
          <p:cNvSpPr>
            <a:spLocks noGrp="1"/>
          </p:cNvSpPr>
          <p:nvPr>
            <p:ph type="title"/>
          </p:nvPr>
        </p:nvSpPr>
        <p:spPr/>
        <p:txBody>
          <a:bodyPr/>
          <a:lstStyle/>
          <a:p>
            <a:pPr algn="ctr"/>
            <a:r>
              <a:rPr lang="fr-BE" dirty="0" err="1"/>
              <a:t>Biphosphonates</a:t>
            </a:r>
            <a:r>
              <a:rPr lang="fr-BE" dirty="0"/>
              <a:t> </a:t>
            </a:r>
          </a:p>
        </p:txBody>
      </p:sp>
      <p:sp>
        <p:nvSpPr>
          <p:cNvPr id="3" name="Espace réservé du contenu 2">
            <a:extLst>
              <a:ext uri="{FF2B5EF4-FFF2-40B4-BE49-F238E27FC236}">
                <a16:creationId xmlns:a16="http://schemas.microsoft.com/office/drawing/2014/main" id="{46E4F53B-D875-A154-45E1-B6F5806C4AB9}"/>
              </a:ext>
            </a:extLst>
          </p:cNvPr>
          <p:cNvSpPr>
            <a:spLocks noGrp="1"/>
          </p:cNvSpPr>
          <p:nvPr>
            <p:ph idx="1"/>
          </p:nvPr>
        </p:nvSpPr>
        <p:spPr/>
        <p:txBody>
          <a:bodyPr/>
          <a:lstStyle/>
          <a:p>
            <a:endParaRPr lang="fr-BE"/>
          </a:p>
        </p:txBody>
      </p:sp>
    </p:spTree>
    <p:extLst>
      <p:ext uri="{BB962C8B-B14F-4D97-AF65-F5344CB8AC3E}">
        <p14:creationId xmlns:p14="http://schemas.microsoft.com/office/powerpoint/2010/main" val="2693988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3586-55E2-4690-990E-2E5222CBFAFD}"/>
              </a:ext>
            </a:extLst>
          </p:cNvPr>
          <p:cNvSpPr>
            <a:spLocks noGrp="1"/>
          </p:cNvSpPr>
          <p:nvPr>
            <p:ph type="title"/>
          </p:nvPr>
        </p:nvSpPr>
        <p:spPr/>
        <p:txBody>
          <a:bodyPr>
            <a:normAutofit fontScale="90000"/>
          </a:bodyPr>
          <a:lstStyle/>
          <a:p>
            <a:r>
              <a:rPr lang="en-US" sz="2800" b="1">
                <a:solidFill>
                  <a:srgbClr val="FF0000"/>
                </a:solidFill>
                <a:latin typeface="Merriweather"/>
                <a:cs typeface="Arial"/>
              </a:rPr>
              <a:t>Fracture Prevention with Infrequent Zoledronate in Women 50 to 60 Years of Age</a:t>
            </a:r>
            <a:endParaRPr lang="en-US" sz="2800">
              <a:solidFill>
                <a:srgbClr val="FF0000"/>
              </a:solidFill>
              <a:cs typeface="Arial"/>
            </a:endParaRPr>
          </a:p>
          <a:p>
            <a:endParaRPr lang="en-US" sz="2800">
              <a:solidFill>
                <a:srgbClr val="FF0000"/>
              </a:solidFill>
            </a:endParaRPr>
          </a:p>
        </p:txBody>
      </p:sp>
      <p:sp>
        <p:nvSpPr>
          <p:cNvPr id="4" name="TextBox 3">
            <a:extLst>
              <a:ext uri="{FF2B5EF4-FFF2-40B4-BE49-F238E27FC236}">
                <a16:creationId xmlns:a16="http://schemas.microsoft.com/office/drawing/2014/main" id="{318A1475-E861-DF77-E20D-7C5DC927E6E5}"/>
              </a:ext>
            </a:extLst>
          </p:cNvPr>
          <p:cNvSpPr txBox="1"/>
          <p:nvPr/>
        </p:nvSpPr>
        <p:spPr>
          <a:xfrm>
            <a:off x="550717" y="1714499"/>
            <a:ext cx="80529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dirty="0">
                <a:solidFill>
                  <a:srgbClr val="212121"/>
                </a:solidFill>
                <a:latin typeface="Arial"/>
                <a:cs typeface="Arial"/>
              </a:rPr>
              <a:t> </a:t>
            </a:r>
            <a:r>
              <a:rPr lang="en-US" sz="1200" dirty="0">
                <a:solidFill>
                  <a:srgbClr val="FF0000"/>
                </a:solidFill>
                <a:latin typeface="Arial"/>
                <a:cs typeface="Arial"/>
              </a:rPr>
              <a:t>10-year, prospective, RCT early postmenopausal women (50 to 60 years of age) with bone mineral density T scores lower than 0 and higher than -2.5</a:t>
            </a:r>
            <a:r>
              <a:rPr lang="en-US" sz="1200" dirty="0">
                <a:solidFill>
                  <a:srgbClr val="212121"/>
                </a:solidFill>
                <a:latin typeface="Arial"/>
                <a:cs typeface="Arial"/>
              </a:rPr>
              <a:t> (scores of -1 or higher typically indicate normal bone mineral density) at the lumbar spine, femoral neck, or hip. </a:t>
            </a:r>
            <a:endParaRPr lang="en-US" dirty="0">
              <a:solidFill>
                <a:srgbClr val="000000"/>
              </a:solidFill>
              <a:latin typeface="Arial"/>
              <a:cs typeface="Arial"/>
            </a:endParaRPr>
          </a:p>
          <a:p>
            <a:pPr marL="171450" indent="-171450">
              <a:buFont typeface="Arial"/>
              <a:buChar char="•"/>
            </a:pPr>
            <a:r>
              <a:rPr lang="en-US" sz="1200" dirty="0">
                <a:solidFill>
                  <a:srgbClr val="FF0000"/>
                </a:solidFill>
                <a:latin typeface="Arial"/>
                <a:cs typeface="Arial"/>
              </a:rPr>
              <a:t> zoledronate  5 mg at baseline and at 5 years (zoledronate-zoledronate group), zoledronate  5 mg at baseline and placebo at 5 years (zoledronate-placebo group), or (placebo-placebo group). </a:t>
            </a:r>
            <a:endParaRPr lang="en-US" dirty="0">
              <a:solidFill>
                <a:srgbClr val="FF0000"/>
              </a:solidFill>
              <a:latin typeface="Arial"/>
              <a:cs typeface="Arial"/>
            </a:endParaRPr>
          </a:p>
          <a:p>
            <a:pPr marL="171450" indent="-171450">
              <a:buFont typeface="Arial"/>
              <a:buChar char="•"/>
            </a:pPr>
            <a:r>
              <a:rPr lang="en-US" sz="1200" dirty="0">
                <a:solidFill>
                  <a:srgbClr val="212121"/>
                </a:solidFill>
                <a:latin typeface="Arial"/>
                <a:cs typeface="Arial"/>
              </a:rPr>
              <a:t>Spinal radiographs were obtained at baseline, 5 years, and 10 years. </a:t>
            </a:r>
            <a:endParaRPr lang="en-US" dirty="0">
              <a:solidFill>
                <a:srgbClr val="000000"/>
              </a:solidFill>
              <a:latin typeface="Arial"/>
              <a:cs typeface="Arial"/>
            </a:endParaRPr>
          </a:p>
          <a:p>
            <a:pPr marL="171450" indent="-171450">
              <a:buFont typeface="Arial"/>
              <a:buChar char="•"/>
            </a:pPr>
            <a:r>
              <a:rPr lang="en-US" sz="1200" dirty="0">
                <a:solidFill>
                  <a:srgbClr val="212121"/>
                </a:solidFill>
                <a:latin typeface="Arial"/>
                <a:cs typeface="Arial"/>
              </a:rPr>
              <a:t> 1054 women with a mean age of 56.0 years at baseline, 1003 (95.2%) completed 10 years of follow-up. </a:t>
            </a:r>
            <a:endParaRPr lang="en-US" dirty="0">
              <a:solidFill>
                <a:srgbClr val="000000"/>
              </a:solidFill>
              <a:latin typeface="Arial"/>
              <a:cs typeface="Arial"/>
            </a:endParaRPr>
          </a:p>
          <a:p>
            <a:pPr marL="171450" indent="-171450">
              <a:buFont typeface="Arial"/>
              <a:buChar char="•"/>
            </a:pPr>
            <a:r>
              <a:rPr lang="en-US" sz="1200" dirty="0">
                <a:solidFill>
                  <a:srgbClr val="212121"/>
                </a:solidFill>
                <a:latin typeface="Arial"/>
                <a:cs typeface="Arial"/>
              </a:rPr>
              <a:t>A new morphometric fracture occurred in 22 women (6.3%) in the zoledronate-zoledronate group, in 23 women (6.6%) in the zoledronate-placebo group, and in 39 women (11.1%) in the placebo-placebo group (RR, zoledronate-zoledronate vs. placebo-placebo, 0.56 [95%{CI}, 0.34-0.92; P = 0.04]; and zoledronate-placebo vs. placebo-placebo, 0.59 [95% CI, 0.36 to 0.97; P = 0.08]).</a:t>
            </a:r>
            <a:endParaRPr lang="en-US" dirty="0">
              <a:solidFill>
                <a:srgbClr val="000000"/>
              </a:solidFill>
              <a:latin typeface="Arial"/>
              <a:cs typeface="Arial"/>
            </a:endParaRPr>
          </a:p>
          <a:p>
            <a:pPr marL="171450" indent="-171450">
              <a:buFont typeface="Arial"/>
              <a:buChar char="•"/>
            </a:pPr>
            <a:r>
              <a:rPr lang="en-US" sz="1200" dirty="0">
                <a:solidFill>
                  <a:srgbClr val="212121"/>
                </a:solidFill>
                <a:latin typeface="Arial"/>
                <a:cs typeface="Arial"/>
              </a:rPr>
              <a:t>RR of fragility fracture, any fracture, and major osteoporotic fracture was 0.72 (95% CI, 0.55 - 0.93), 0.70 (95% CI, 0.56 - 0.88), and 0.60 (95% CI, 0.42- 0.86), respectively, when zoledronate-zoledronate was compared with placebo-placebo and 0.79 (95% CI, 0.61 - 1.02), 0.77 (95% CI, 0.62 - 0.97), and 0.71 (95% CI, 0.51 - 0.99), respectively, when zoledronate-placebo was compared with placebo-placebo.</a:t>
            </a:r>
            <a:endParaRPr lang="en-US" dirty="0">
              <a:latin typeface="Arial"/>
              <a:cs typeface="Arial"/>
            </a:endParaRPr>
          </a:p>
          <a:p>
            <a:endParaRPr lang="en-US" sz="1200" b="1" dirty="0">
              <a:solidFill>
                <a:srgbClr val="212121"/>
              </a:solidFill>
              <a:latin typeface="Arial"/>
              <a:cs typeface="Arial"/>
            </a:endParaRPr>
          </a:p>
          <a:p>
            <a:r>
              <a:rPr lang="en-US" sz="1200" b="1" dirty="0">
                <a:solidFill>
                  <a:srgbClr val="212121"/>
                </a:solidFill>
                <a:latin typeface="Arial"/>
                <a:cs typeface="Arial"/>
              </a:rPr>
              <a:t>Conclusions: </a:t>
            </a:r>
            <a:r>
              <a:rPr lang="en-US" sz="1200" dirty="0">
                <a:solidFill>
                  <a:srgbClr val="FF0000"/>
                </a:solidFill>
                <a:latin typeface="Arial"/>
                <a:cs typeface="Arial"/>
              </a:rPr>
              <a:t>Ten years after trial initiation, zoledronate administered at baseline and 5 years was effective in preventing morphometric vertebral fracture in early postmenopausal women.</a:t>
            </a:r>
            <a:r>
              <a:rPr lang="en-US" sz="1200" dirty="0">
                <a:solidFill>
                  <a:srgbClr val="212121"/>
                </a:solidFill>
                <a:latin typeface="Arial"/>
                <a:cs typeface="Arial"/>
              </a:rPr>
              <a:t> </a:t>
            </a:r>
          </a:p>
          <a:p>
            <a:endParaRPr lang="en-US" sz="1200" dirty="0">
              <a:solidFill>
                <a:srgbClr val="212121"/>
              </a:solidFill>
              <a:cs typeface="Arial"/>
            </a:endParaRPr>
          </a:p>
          <a:p>
            <a:endParaRPr lang="en-US" sz="1050" dirty="0">
              <a:solidFill>
                <a:srgbClr val="212121"/>
              </a:solidFill>
              <a:cs typeface="Arial"/>
            </a:endParaRPr>
          </a:p>
          <a:p>
            <a:r>
              <a:rPr lang="en-US" sz="900" dirty="0">
                <a:solidFill>
                  <a:srgbClr val="212121"/>
                </a:solidFill>
                <a:latin typeface="Arial"/>
                <a:cs typeface="Arial"/>
              </a:rPr>
              <a:t>Bolland MJ, et al .  N Engl J Med. 2025 Jan 16;392(3):239-248. </a:t>
            </a:r>
            <a:r>
              <a:rPr lang="en-US" sz="900" dirty="0" err="1">
                <a:solidFill>
                  <a:srgbClr val="212121"/>
                </a:solidFill>
                <a:latin typeface="Arial"/>
                <a:cs typeface="Arial"/>
              </a:rPr>
              <a:t>doi</a:t>
            </a:r>
            <a:r>
              <a:rPr lang="en-US" sz="900" dirty="0">
                <a:solidFill>
                  <a:srgbClr val="212121"/>
                </a:solidFill>
                <a:latin typeface="Arial"/>
                <a:cs typeface="Arial"/>
              </a:rPr>
              <a:t>: 10.1056/NEJMoa2407031. PMID: 39813642.</a:t>
            </a:r>
            <a:endParaRPr lang="en-US" sz="1100" dirty="0">
              <a:latin typeface="Arial"/>
            </a:endParaRPr>
          </a:p>
        </p:txBody>
      </p:sp>
    </p:spTree>
    <p:extLst>
      <p:ext uri="{BB962C8B-B14F-4D97-AF65-F5344CB8AC3E}">
        <p14:creationId xmlns:p14="http://schemas.microsoft.com/office/powerpoint/2010/main" val="3960174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6E0C8-D691-28FC-E4AB-8B1F0F4D94AE}"/>
              </a:ext>
            </a:extLst>
          </p:cNvPr>
          <p:cNvSpPr>
            <a:spLocks noGrp="1"/>
          </p:cNvSpPr>
          <p:nvPr>
            <p:ph type="title"/>
          </p:nvPr>
        </p:nvSpPr>
        <p:spPr/>
        <p:txBody>
          <a:bodyPr>
            <a:normAutofit fontScale="90000"/>
          </a:bodyPr>
          <a:lstStyle/>
          <a:p>
            <a:r>
              <a:rPr lang="en-US" sz="2800" b="1" dirty="0">
                <a:solidFill>
                  <a:srgbClr val="E3802F"/>
                </a:solidFill>
                <a:latin typeface="Merriweather"/>
              </a:rPr>
              <a:t>Fracture Prevention with Infrequent Zoledronate in Women 50 to 60 Years of Age</a:t>
            </a:r>
            <a:endParaRPr lang="fr-FR" sz="2800" dirty="0">
              <a:solidFill>
                <a:srgbClr val="E3802F"/>
              </a:solidFill>
              <a:latin typeface="Merriweather"/>
            </a:endParaRPr>
          </a:p>
          <a:p>
            <a:endParaRPr lang="fr-FR" dirty="0"/>
          </a:p>
        </p:txBody>
      </p:sp>
      <p:sp>
        <p:nvSpPr>
          <p:cNvPr id="3" name="Espace réservé du graphique 2">
            <a:extLst>
              <a:ext uri="{FF2B5EF4-FFF2-40B4-BE49-F238E27FC236}">
                <a16:creationId xmlns:a16="http://schemas.microsoft.com/office/drawing/2014/main" id="{2612E3F1-5693-386C-A156-82FC850D3337}"/>
              </a:ext>
            </a:extLst>
          </p:cNvPr>
          <p:cNvSpPr>
            <a:spLocks noGrp="1"/>
          </p:cNvSpPr>
          <p:nvPr>
            <p:ph type="chart" idx="1"/>
          </p:nvPr>
        </p:nvSpPr>
        <p:spPr/>
        <p:txBody>
          <a:bodyPr/>
          <a:lstStyle/>
          <a:p>
            <a:endParaRPr lang="nl-NL"/>
          </a:p>
        </p:txBody>
      </p:sp>
      <p:pic>
        <p:nvPicPr>
          <p:cNvPr id="4" name="Image 3" descr="Une image contenant texte, capture d’écran, diagramme, conception&#10;&#10;Le contenu généré par l’IA peut être incorrect.">
            <a:extLst>
              <a:ext uri="{FF2B5EF4-FFF2-40B4-BE49-F238E27FC236}">
                <a16:creationId xmlns:a16="http://schemas.microsoft.com/office/drawing/2014/main" id="{82CF8515-8558-1C64-13DB-2624004B316F}"/>
              </a:ext>
            </a:extLst>
          </p:cNvPr>
          <p:cNvPicPr>
            <a:picLocks noChangeAspect="1"/>
          </p:cNvPicPr>
          <p:nvPr/>
        </p:nvPicPr>
        <p:blipFill>
          <a:blip r:embed="rId2"/>
          <a:stretch>
            <a:fillRect/>
          </a:stretch>
        </p:blipFill>
        <p:spPr>
          <a:xfrm>
            <a:off x="2071688" y="1562100"/>
            <a:ext cx="4228041" cy="4540250"/>
          </a:xfrm>
          <a:prstGeom prst="rect">
            <a:avLst/>
          </a:prstGeom>
        </p:spPr>
      </p:pic>
      <p:sp>
        <p:nvSpPr>
          <p:cNvPr id="5" name="ZoneTexte 4">
            <a:extLst>
              <a:ext uri="{FF2B5EF4-FFF2-40B4-BE49-F238E27FC236}">
                <a16:creationId xmlns:a16="http://schemas.microsoft.com/office/drawing/2014/main" id="{EFE8158B-4310-383B-FCB9-97AC5A505AE5}"/>
              </a:ext>
            </a:extLst>
          </p:cNvPr>
          <p:cNvSpPr txBox="1"/>
          <p:nvPr/>
        </p:nvSpPr>
        <p:spPr>
          <a:xfrm>
            <a:off x="687916" y="6286500"/>
            <a:ext cx="829945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12121"/>
                </a:solidFill>
                <a:cs typeface="Arial"/>
              </a:rPr>
              <a:t>Bolland MJ, et al .  N Engl J Med. 2025 Jan 16;392(3):239-248. </a:t>
            </a:r>
            <a:r>
              <a:rPr lang="en-US" sz="1200" err="1">
                <a:solidFill>
                  <a:srgbClr val="212121"/>
                </a:solidFill>
                <a:cs typeface="Arial"/>
              </a:rPr>
              <a:t>doi</a:t>
            </a:r>
            <a:r>
              <a:rPr lang="en-US" sz="1200">
                <a:solidFill>
                  <a:srgbClr val="212121"/>
                </a:solidFill>
                <a:cs typeface="Arial"/>
              </a:rPr>
              <a:t>: 10.1056/NEJMoa2407031. PMID: 39813642.</a:t>
            </a:r>
            <a:endParaRPr lang="fr-FR" sz="1200">
              <a:cs typeface="Arial"/>
            </a:endParaRPr>
          </a:p>
          <a:p>
            <a:pPr algn="l"/>
            <a:endParaRPr lang="fr-FR">
              <a:cs typeface="Arial"/>
            </a:endParaRPr>
          </a:p>
        </p:txBody>
      </p:sp>
    </p:spTree>
    <p:extLst>
      <p:ext uri="{BB962C8B-B14F-4D97-AF65-F5344CB8AC3E}">
        <p14:creationId xmlns:p14="http://schemas.microsoft.com/office/powerpoint/2010/main" val="1512333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524625" y="5057775"/>
            <a:ext cx="1588" cy="69850"/>
          </a:xfrm>
          <a:prstGeom prst="rect">
            <a:avLst/>
          </a:prstGeom>
          <a:solidFill>
            <a:srgbClr val="000000"/>
          </a:solidFill>
          <a:ln w="9525">
            <a:noFill/>
            <a:miter lim="800000"/>
            <a:headEnd/>
            <a:tailEnd/>
          </a:ln>
        </p:spPr>
        <p:txBody>
          <a:bodyPr/>
          <a:lstStyle/>
          <a:p>
            <a:endParaRPr lang="fr-BE"/>
          </a:p>
        </p:txBody>
      </p:sp>
      <p:sp>
        <p:nvSpPr>
          <p:cNvPr id="40963" name="Text Box 3"/>
          <p:cNvSpPr txBox="1">
            <a:spLocks noChangeArrowheads="1"/>
          </p:cNvSpPr>
          <p:nvPr/>
        </p:nvSpPr>
        <p:spPr bwMode="auto">
          <a:xfrm>
            <a:off x="2590800" y="1463675"/>
            <a:ext cx="5241925" cy="4805363"/>
          </a:xfrm>
          <a:prstGeom prst="rect">
            <a:avLst/>
          </a:prstGeom>
          <a:solidFill>
            <a:srgbClr val="00FFFF">
              <a:alpha val="50195"/>
            </a:srgbClr>
          </a:solidFill>
          <a:ln w="3175">
            <a:solidFill>
              <a:schemeClr val="tx1"/>
            </a:solidFill>
            <a:miter lim="800000"/>
            <a:headEnd/>
            <a:tailEnd/>
          </a:ln>
        </p:spPr>
        <p:txBody>
          <a:bodyPr lIns="91440" tIns="118800" rIns="91440" bIns="118800" anchor="ctr">
            <a:spAutoFit/>
          </a:bodyPr>
          <a:lstStyle/>
          <a:p>
            <a:pPr marL="452120" indent="-264795">
              <a:spcBef>
                <a:spcPct val="50000"/>
              </a:spcBef>
              <a:buClr>
                <a:srgbClr val="0000FF"/>
              </a:buClr>
              <a:buFontTx/>
              <a:buChar char="•"/>
            </a:pPr>
            <a:r>
              <a:rPr lang="it-IT" sz="2600">
                <a:solidFill>
                  <a:schemeClr val="tx2"/>
                </a:solidFill>
                <a:latin typeface="Arial"/>
                <a:cs typeface="Arial"/>
              </a:rPr>
              <a:t>Acute </a:t>
            </a:r>
            <a:r>
              <a:rPr lang="it-IT" sz="2600" err="1">
                <a:solidFill>
                  <a:schemeClr val="tx2"/>
                </a:solidFill>
                <a:latin typeface="Arial"/>
                <a:cs typeface="Arial"/>
              </a:rPr>
              <a:t>phase</a:t>
            </a:r>
            <a:r>
              <a:rPr lang="it-IT" sz="2600">
                <a:solidFill>
                  <a:schemeClr val="tx2"/>
                </a:solidFill>
                <a:latin typeface="Arial"/>
                <a:cs typeface="Arial"/>
              </a:rPr>
              <a:t> </a:t>
            </a:r>
            <a:r>
              <a:rPr lang="it-IT" sz="2600" err="1">
                <a:solidFill>
                  <a:schemeClr val="tx2"/>
                </a:solidFill>
                <a:latin typeface="Arial"/>
                <a:cs typeface="Arial"/>
              </a:rPr>
              <a:t>response</a:t>
            </a:r>
            <a:endParaRPr lang="it-IT" sz="2600">
              <a:solidFill>
                <a:schemeClr val="tx2"/>
              </a:solidFill>
              <a:latin typeface="Arial"/>
              <a:cs typeface="Arial"/>
            </a:endParaRPr>
          </a:p>
          <a:p>
            <a:pPr marL="452120" indent="-264795">
              <a:spcBef>
                <a:spcPct val="50000"/>
              </a:spcBef>
              <a:buClr>
                <a:srgbClr val="0000FF"/>
              </a:buClr>
              <a:buFontTx/>
              <a:buChar char="•"/>
            </a:pPr>
            <a:r>
              <a:rPr lang="it-IT" sz="2600" err="1">
                <a:solidFill>
                  <a:schemeClr val="tx2"/>
                </a:solidFill>
                <a:latin typeface="Arial"/>
                <a:cs typeface="Arial"/>
              </a:rPr>
              <a:t>Upper</a:t>
            </a:r>
            <a:r>
              <a:rPr lang="it-IT" sz="2600">
                <a:solidFill>
                  <a:schemeClr val="tx2"/>
                </a:solidFill>
                <a:latin typeface="Arial"/>
                <a:cs typeface="Arial"/>
              </a:rPr>
              <a:t> GI</a:t>
            </a:r>
          </a:p>
          <a:p>
            <a:pPr marL="452120" indent="-264795">
              <a:spcBef>
                <a:spcPct val="50000"/>
              </a:spcBef>
              <a:buClr>
                <a:srgbClr val="0000FF"/>
              </a:buClr>
              <a:buFontTx/>
              <a:buChar char="•"/>
            </a:pPr>
            <a:r>
              <a:rPr lang="it-IT" sz="2600">
                <a:solidFill>
                  <a:schemeClr val="tx2"/>
                </a:solidFill>
                <a:latin typeface="Arial"/>
                <a:cs typeface="Arial"/>
              </a:rPr>
              <a:t>Rash</a:t>
            </a:r>
          </a:p>
          <a:p>
            <a:pPr marL="452120" indent="-264795">
              <a:spcBef>
                <a:spcPct val="50000"/>
              </a:spcBef>
              <a:buClr>
                <a:srgbClr val="0000FF"/>
              </a:buClr>
              <a:buFontTx/>
              <a:buChar char="•"/>
            </a:pPr>
            <a:r>
              <a:rPr lang="it-IT" sz="2600" err="1">
                <a:solidFill>
                  <a:schemeClr val="tx2"/>
                </a:solidFill>
                <a:latin typeface="Arial"/>
                <a:cs typeface="Arial"/>
              </a:rPr>
              <a:t>Iritis</a:t>
            </a:r>
            <a:endParaRPr lang="it-IT" sz="2600">
              <a:solidFill>
                <a:schemeClr val="tx2"/>
              </a:solidFill>
              <a:latin typeface="Arial"/>
              <a:cs typeface="Arial"/>
            </a:endParaRPr>
          </a:p>
          <a:p>
            <a:pPr marL="452120" indent="-264795">
              <a:spcBef>
                <a:spcPct val="50000"/>
              </a:spcBef>
              <a:buClr>
                <a:srgbClr val="0000FF"/>
              </a:buClr>
              <a:buFontTx/>
              <a:buChar char="•"/>
            </a:pPr>
            <a:r>
              <a:rPr lang="it-IT" sz="2600" err="1">
                <a:solidFill>
                  <a:schemeClr val="tx2"/>
                </a:solidFill>
                <a:latin typeface="Arial"/>
                <a:cs typeface="Arial"/>
              </a:rPr>
              <a:t>Renal</a:t>
            </a:r>
            <a:r>
              <a:rPr lang="it-IT" sz="2600">
                <a:solidFill>
                  <a:schemeClr val="tx2"/>
                </a:solidFill>
                <a:latin typeface="Arial"/>
                <a:cs typeface="Arial"/>
              </a:rPr>
              <a:t> impairment</a:t>
            </a:r>
          </a:p>
          <a:p>
            <a:pPr marL="452120" indent="-264795">
              <a:spcBef>
                <a:spcPct val="50000"/>
              </a:spcBef>
              <a:buClr>
                <a:srgbClr val="0000FF"/>
              </a:buClr>
              <a:buFontTx/>
              <a:buChar char="•"/>
            </a:pPr>
            <a:r>
              <a:rPr lang="it-IT" sz="2600" err="1">
                <a:solidFill>
                  <a:schemeClr val="tx2"/>
                </a:solidFill>
                <a:latin typeface="Arial"/>
                <a:cs typeface="Arial"/>
              </a:rPr>
              <a:t>Jaw</a:t>
            </a:r>
            <a:r>
              <a:rPr lang="it-IT" sz="2600">
                <a:solidFill>
                  <a:schemeClr val="tx2"/>
                </a:solidFill>
                <a:latin typeface="Arial"/>
                <a:cs typeface="Arial"/>
              </a:rPr>
              <a:t> </a:t>
            </a:r>
            <a:r>
              <a:rPr lang="it-IT" sz="2600" err="1">
                <a:solidFill>
                  <a:schemeClr val="tx2"/>
                </a:solidFill>
                <a:latin typeface="Arial"/>
                <a:cs typeface="Arial"/>
              </a:rPr>
              <a:t>osteonecrosis</a:t>
            </a:r>
            <a:endParaRPr lang="it-IT" sz="2600">
              <a:solidFill>
                <a:schemeClr val="tx2"/>
              </a:solidFill>
              <a:latin typeface="Arial"/>
              <a:cs typeface="Arial"/>
            </a:endParaRPr>
          </a:p>
          <a:p>
            <a:pPr marL="452120" indent="-264795">
              <a:spcBef>
                <a:spcPct val="50000"/>
              </a:spcBef>
              <a:buClr>
                <a:srgbClr val="0000FF"/>
              </a:buClr>
              <a:buFontTx/>
              <a:buChar char="•"/>
            </a:pPr>
            <a:r>
              <a:rPr lang="it-IT" sz="2600" err="1">
                <a:solidFill>
                  <a:schemeClr val="tx2"/>
                </a:solidFill>
                <a:latin typeface="Arial"/>
                <a:cs typeface="Arial"/>
              </a:rPr>
              <a:t>Atypical</a:t>
            </a:r>
            <a:r>
              <a:rPr lang="it-IT" sz="2600">
                <a:solidFill>
                  <a:schemeClr val="tx2"/>
                </a:solidFill>
                <a:latin typeface="Arial"/>
                <a:cs typeface="Arial"/>
              </a:rPr>
              <a:t> </a:t>
            </a:r>
            <a:r>
              <a:rPr lang="it-IT" sz="2600" err="1">
                <a:solidFill>
                  <a:schemeClr val="tx2"/>
                </a:solidFill>
                <a:latin typeface="Arial"/>
                <a:cs typeface="Arial"/>
              </a:rPr>
              <a:t>fracture</a:t>
            </a:r>
            <a:r>
              <a:rPr lang="it-IT" sz="2600">
                <a:solidFill>
                  <a:schemeClr val="tx2"/>
                </a:solidFill>
                <a:latin typeface="Arial"/>
                <a:cs typeface="Arial"/>
              </a:rPr>
              <a:t> </a:t>
            </a:r>
            <a:r>
              <a:rPr lang="it-IT" sz="2600" err="1">
                <a:solidFill>
                  <a:schemeClr val="tx2"/>
                </a:solidFill>
                <a:latin typeface="Arial"/>
                <a:cs typeface="Arial"/>
              </a:rPr>
              <a:t>femur</a:t>
            </a:r>
            <a:endParaRPr lang="it-IT" sz="2600">
              <a:solidFill>
                <a:schemeClr val="tx2"/>
              </a:solidFill>
              <a:latin typeface="Arial"/>
              <a:cs typeface="Arial"/>
            </a:endParaRPr>
          </a:p>
          <a:p>
            <a:pPr marL="452120" indent="-264795">
              <a:spcBef>
                <a:spcPct val="50000"/>
              </a:spcBef>
              <a:buClr>
                <a:srgbClr val="0000FF"/>
              </a:buClr>
              <a:buFontTx/>
              <a:buChar char="•"/>
            </a:pPr>
            <a:r>
              <a:rPr lang="it-IT" sz="2600" err="1">
                <a:solidFill>
                  <a:schemeClr val="tx2"/>
                </a:solidFill>
                <a:latin typeface="Arial"/>
                <a:cs typeface="Arial"/>
              </a:rPr>
              <a:t>Oesophagal</a:t>
            </a:r>
            <a:r>
              <a:rPr lang="it-IT" sz="2600">
                <a:solidFill>
                  <a:schemeClr val="tx2"/>
                </a:solidFill>
                <a:latin typeface="Arial"/>
                <a:cs typeface="Arial"/>
              </a:rPr>
              <a:t> </a:t>
            </a:r>
            <a:r>
              <a:rPr lang="it-IT" sz="2600" err="1">
                <a:solidFill>
                  <a:schemeClr val="tx2"/>
                </a:solidFill>
                <a:latin typeface="Arial"/>
                <a:cs typeface="Arial"/>
              </a:rPr>
              <a:t>cancer</a:t>
            </a:r>
            <a:r>
              <a:rPr lang="it-IT" sz="2600">
                <a:solidFill>
                  <a:schemeClr val="hlink"/>
                </a:solidFill>
                <a:latin typeface="Arial"/>
                <a:cs typeface="Arial"/>
              </a:rPr>
              <a:t> </a:t>
            </a:r>
            <a:endParaRPr lang="it-IT" sz="2600">
              <a:solidFill>
                <a:schemeClr val="hlink"/>
              </a:solidFill>
              <a:latin typeface="Arial" pitchFamily="34" charset="0"/>
              <a:cs typeface="Arial"/>
            </a:endParaRPr>
          </a:p>
        </p:txBody>
      </p:sp>
      <p:sp>
        <p:nvSpPr>
          <p:cNvPr id="40964" name="Text Box 4"/>
          <p:cNvSpPr txBox="1">
            <a:spLocks noChangeArrowheads="1"/>
          </p:cNvSpPr>
          <p:nvPr/>
        </p:nvSpPr>
        <p:spPr bwMode="auto">
          <a:xfrm>
            <a:off x="0" y="0"/>
            <a:ext cx="9144000" cy="1628775"/>
          </a:xfrm>
          <a:prstGeom prst="rect">
            <a:avLst/>
          </a:prstGeom>
          <a:noFill/>
          <a:ln w="3175">
            <a:noFill/>
            <a:miter lim="800000"/>
            <a:headEnd/>
            <a:tailEnd/>
          </a:ln>
        </p:spPr>
        <p:txBody>
          <a:bodyPr wrap="none" anchor="ctr"/>
          <a:lstStyle/>
          <a:p>
            <a:pPr marL="265113" indent="-265113" algn="ctr"/>
            <a:r>
              <a:rPr lang="it-IT" sz="3600" b="1" dirty="0" err="1">
                <a:solidFill>
                  <a:srgbClr val="E3802F"/>
                </a:solidFill>
                <a:latin typeface="Arial" pitchFamily="34" charset="0"/>
              </a:rPr>
              <a:t>Bisphosphonate</a:t>
            </a:r>
            <a:r>
              <a:rPr lang="it-IT" sz="3600" b="1" dirty="0">
                <a:solidFill>
                  <a:srgbClr val="E3802F"/>
                </a:solidFill>
                <a:latin typeface="Arial" pitchFamily="34" charset="0"/>
              </a:rPr>
              <a:t> </a:t>
            </a:r>
            <a:r>
              <a:rPr lang="it-IT" sz="3600" b="1" dirty="0" err="1">
                <a:solidFill>
                  <a:srgbClr val="E3802F"/>
                </a:solidFill>
                <a:latin typeface="Arial" pitchFamily="34" charset="0"/>
              </a:rPr>
              <a:t>adverse</a:t>
            </a:r>
            <a:r>
              <a:rPr lang="it-IT" sz="3600" b="1" dirty="0">
                <a:solidFill>
                  <a:srgbClr val="E3802F"/>
                </a:solidFill>
                <a:latin typeface="Arial" pitchFamily="34" charset="0"/>
              </a:rPr>
              <a:t> events</a:t>
            </a:r>
          </a:p>
        </p:txBody>
      </p:sp>
    </p:spTree>
    <p:extLst>
      <p:ext uri="{BB962C8B-B14F-4D97-AF65-F5344CB8AC3E}">
        <p14:creationId xmlns:p14="http://schemas.microsoft.com/office/powerpoint/2010/main" val="320086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osteonecrosis of the jaw</a:t>
            </a:r>
            <a:endParaRPr lang="fr-BE"/>
          </a:p>
        </p:txBody>
      </p:sp>
      <p:sp>
        <p:nvSpPr>
          <p:cNvPr id="3" name="Espace réservé du contenu 2"/>
          <p:cNvSpPr>
            <a:spLocks noGrp="1"/>
          </p:cNvSpPr>
          <p:nvPr>
            <p:ph idx="1"/>
          </p:nvPr>
        </p:nvSpPr>
        <p:spPr/>
        <p:txBody>
          <a:bodyPr vert="horz" lIns="91440" tIns="45720" rIns="91440" bIns="45720" rtlCol="0" anchor="t">
            <a:normAutofit/>
          </a:bodyPr>
          <a:lstStyle/>
          <a:p>
            <a:r>
              <a:rPr lang="en-US" dirty="0"/>
              <a:t>Incidence: 1/10,000 bisphosphonate users ? </a:t>
            </a:r>
          </a:p>
          <a:p>
            <a:r>
              <a:rPr lang="en-US" dirty="0"/>
              <a:t>Much higher among patients with cancer</a:t>
            </a:r>
            <a:endParaRPr lang="en-US" dirty="0">
              <a:ea typeface="Calibri"/>
              <a:cs typeface="Calibri"/>
            </a:endParaRPr>
          </a:p>
          <a:p>
            <a:endParaRPr lang="en-US" dirty="0">
              <a:ea typeface="Calibri"/>
              <a:cs typeface="Calibri"/>
            </a:endParaRPr>
          </a:p>
          <a:p>
            <a:pPr marL="0" indent="0">
              <a:buNone/>
            </a:pPr>
            <a:r>
              <a:rPr lang="en-US" sz="1200" dirty="0">
                <a:solidFill>
                  <a:srgbClr val="212121"/>
                </a:solidFill>
                <a:ea typeface="+mn-lt"/>
                <a:cs typeface="+mn-lt"/>
              </a:rPr>
              <a:t>Black DM, Rosen CJ. Clinical Practice. Postmenopausal Osteoporosis. N Engl J Med. 2016 Jan 21;374(3):254-62. </a:t>
            </a:r>
            <a:r>
              <a:rPr lang="en-US" sz="1200" dirty="0" err="1">
                <a:solidFill>
                  <a:srgbClr val="212121"/>
                </a:solidFill>
                <a:ea typeface="+mn-lt"/>
                <a:cs typeface="+mn-lt"/>
              </a:rPr>
              <a:t>doi</a:t>
            </a:r>
            <a:r>
              <a:rPr lang="en-US" sz="1200" dirty="0">
                <a:solidFill>
                  <a:srgbClr val="212121"/>
                </a:solidFill>
                <a:ea typeface="+mn-lt"/>
                <a:cs typeface="+mn-lt"/>
              </a:rPr>
              <a:t>: 10.1056/NEJMcp1513724. Erratum in: N Engl J Med. ;374(18):1797.</a:t>
            </a:r>
            <a:endParaRPr lang="en-US" sz="1200" dirty="0">
              <a:solidFill>
                <a:srgbClr val="212121"/>
              </a:solidFill>
              <a:ea typeface="Calibri"/>
              <a:cs typeface="Calibri"/>
            </a:endParaRPr>
          </a:p>
        </p:txBody>
      </p:sp>
      <p:pic>
        <p:nvPicPr>
          <p:cNvPr id="5" name="Picture 2">
            <a:extLst>
              <a:ext uri="{FF2B5EF4-FFF2-40B4-BE49-F238E27FC236}">
                <a16:creationId xmlns:a16="http://schemas.microsoft.com/office/drawing/2014/main" id="{EC476D59-7A42-AFDD-B0A6-153AA79787F9}"/>
              </a:ext>
            </a:extLst>
          </p:cNvPr>
          <p:cNvPicPr>
            <a:picLocks noChangeAspect="1" noChangeArrowheads="1"/>
          </p:cNvPicPr>
          <p:nvPr/>
        </p:nvPicPr>
        <p:blipFill>
          <a:blip r:embed="rId2" cstate="print"/>
          <a:srcRect/>
          <a:stretch>
            <a:fillRect/>
          </a:stretch>
        </p:blipFill>
        <p:spPr>
          <a:xfrm>
            <a:off x="4851256" y="3813752"/>
            <a:ext cx="3373582" cy="3044248"/>
          </a:xfrm>
          <a:prstGeom prst="rect">
            <a:avLst/>
          </a:prstGeom>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3004790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fr-FR" dirty="0">
                <a:solidFill>
                  <a:srgbClr val="E3802F"/>
                </a:solidFill>
              </a:rPr>
              <a:t>Optimal duration ? </a:t>
            </a:r>
          </a:p>
        </p:txBody>
      </p:sp>
      <p:sp>
        <p:nvSpPr>
          <p:cNvPr id="47107" name="Rectangle 3"/>
          <p:cNvSpPr>
            <a:spLocks noGrp="1" noChangeArrowheads="1"/>
          </p:cNvSpPr>
          <p:nvPr>
            <p:ph type="body" idx="1"/>
          </p:nvPr>
        </p:nvSpPr>
        <p:spPr/>
        <p:txBody>
          <a:bodyPr vert="horz" lIns="91440" tIns="45720" rIns="91440" bIns="45720" rtlCol="0" anchor="t">
            <a:normAutofit/>
          </a:bodyPr>
          <a:lstStyle/>
          <a:p>
            <a:pPr eaLnBrk="1" hangingPunct="1"/>
            <a:r>
              <a:rPr lang="fr-FR" dirty="0" err="1">
                <a:solidFill>
                  <a:schemeClr val="accent1"/>
                </a:solidFill>
              </a:rPr>
              <a:t>Mildly</a:t>
            </a:r>
            <a:r>
              <a:rPr lang="fr-FR" dirty="0">
                <a:solidFill>
                  <a:schemeClr val="accent1"/>
                </a:solidFill>
              </a:rPr>
              <a:t> </a:t>
            </a:r>
            <a:r>
              <a:rPr lang="fr-FR" dirty="0" err="1">
                <a:solidFill>
                  <a:schemeClr val="accent1"/>
                </a:solidFill>
              </a:rPr>
              <a:t>reduced</a:t>
            </a:r>
            <a:r>
              <a:rPr lang="fr-FR" dirty="0">
                <a:solidFill>
                  <a:schemeClr val="accent1"/>
                </a:solidFill>
              </a:rPr>
              <a:t> BMD, no fractures </a:t>
            </a:r>
          </a:p>
          <a:p>
            <a:pPr eaLnBrk="1" hangingPunct="1"/>
            <a:r>
              <a:rPr lang="fr-FR" dirty="0" err="1">
                <a:solidFill>
                  <a:schemeClr val="accent1"/>
                </a:solidFill>
              </a:rPr>
              <a:t>Likely</a:t>
            </a:r>
            <a:r>
              <a:rPr lang="fr-FR" dirty="0">
                <a:solidFill>
                  <a:schemeClr val="accent1"/>
                </a:solidFill>
              </a:rPr>
              <a:t> </a:t>
            </a:r>
            <a:r>
              <a:rPr lang="fr-FR" dirty="0" err="1">
                <a:solidFill>
                  <a:schemeClr val="accent1"/>
                </a:solidFill>
              </a:rPr>
              <a:t>that</a:t>
            </a:r>
            <a:r>
              <a:rPr lang="fr-FR" dirty="0">
                <a:solidFill>
                  <a:schemeClr val="accent1"/>
                </a:solidFill>
              </a:rPr>
              <a:t> </a:t>
            </a:r>
            <a:r>
              <a:rPr lang="fr-FR" dirty="0" err="1">
                <a:solidFill>
                  <a:schemeClr val="accent1"/>
                </a:solidFill>
              </a:rPr>
              <a:t>discontinuing</a:t>
            </a:r>
            <a:r>
              <a:rPr lang="fr-FR" dirty="0">
                <a:solidFill>
                  <a:schemeClr val="accent1"/>
                </a:solidFill>
              </a:rPr>
              <a:t> </a:t>
            </a:r>
            <a:r>
              <a:rPr lang="fr-FR" dirty="0" err="1">
                <a:solidFill>
                  <a:schemeClr val="accent1"/>
                </a:solidFill>
              </a:rPr>
              <a:t>after</a:t>
            </a:r>
            <a:r>
              <a:rPr lang="fr-FR" dirty="0">
                <a:solidFill>
                  <a:schemeClr val="accent1"/>
                </a:solidFill>
              </a:rPr>
              <a:t> 3-5 </a:t>
            </a:r>
            <a:r>
              <a:rPr lang="fr-FR" dirty="0" err="1">
                <a:solidFill>
                  <a:schemeClr val="accent1"/>
                </a:solidFill>
              </a:rPr>
              <a:t>years</a:t>
            </a:r>
            <a:r>
              <a:rPr lang="fr-FR" dirty="0">
                <a:solidFill>
                  <a:schemeClr val="accent1"/>
                </a:solidFill>
              </a:rPr>
              <a:t>, for a </a:t>
            </a:r>
            <a:r>
              <a:rPr lang="fr-FR" dirty="0" err="1">
                <a:solidFill>
                  <a:schemeClr val="accent1"/>
                </a:solidFill>
              </a:rPr>
              <a:t>temporary</a:t>
            </a:r>
            <a:r>
              <a:rPr lang="fr-FR" dirty="0">
                <a:solidFill>
                  <a:schemeClr val="accent1"/>
                </a:solidFill>
              </a:rPr>
              <a:t> </a:t>
            </a:r>
            <a:r>
              <a:rPr lang="fr-FR" dirty="0" err="1">
                <a:solidFill>
                  <a:schemeClr val="accent1"/>
                </a:solidFill>
              </a:rPr>
              <a:t>drug</a:t>
            </a:r>
            <a:r>
              <a:rPr lang="fr-FR" dirty="0">
                <a:solidFill>
                  <a:schemeClr val="accent1"/>
                </a:solidFill>
              </a:rPr>
              <a:t> </a:t>
            </a:r>
            <a:r>
              <a:rPr lang="fr-FR" dirty="0" err="1">
                <a:solidFill>
                  <a:schemeClr val="accent1"/>
                </a:solidFill>
              </a:rPr>
              <a:t>holiday</a:t>
            </a:r>
            <a:r>
              <a:rPr lang="fr-FR" dirty="0">
                <a:solidFill>
                  <a:schemeClr val="accent1"/>
                </a:solidFill>
              </a:rPr>
              <a:t> (1-2 </a:t>
            </a:r>
            <a:r>
              <a:rPr lang="fr-FR" dirty="0" err="1">
                <a:solidFill>
                  <a:schemeClr val="accent1"/>
                </a:solidFill>
              </a:rPr>
              <a:t>year</a:t>
            </a:r>
            <a:r>
              <a:rPr lang="fr-FR" dirty="0">
                <a:solidFill>
                  <a:schemeClr val="accent1"/>
                </a:solidFill>
              </a:rPr>
              <a:t>).</a:t>
            </a:r>
            <a:endParaRPr lang="fr-FR" dirty="0">
              <a:solidFill>
                <a:schemeClr val="accent1"/>
              </a:solidFill>
              <a:ea typeface="Calibri"/>
              <a:cs typeface="Calibri"/>
            </a:endParaRPr>
          </a:p>
          <a:p>
            <a:endParaRPr lang="fr-FR" dirty="0">
              <a:solidFill>
                <a:schemeClr val="accent1"/>
              </a:solidFill>
              <a:ea typeface="Calibri"/>
              <a:cs typeface="Calibri"/>
            </a:endParaRPr>
          </a:p>
          <a:p>
            <a:endParaRPr lang="fr-FR" dirty="0">
              <a:solidFill>
                <a:schemeClr val="accent1"/>
              </a:solidFill>
              <a:ea typeface="Calibri"/>
              <a:cs typeface="Calibri"/>
            </a:endParaRPr>
          </a:p>
          <a:p>
            <a:endParaRPr lang="fr-FR" dirty="0">
              <a:solidFill>
                <a:schemeClr val="accent1"/>
              </a:solidFill>
              <a:ea typeface="Calibri"/>
              <a:cs typeface="Calibri"/>
            </a:endParaRPr>
          </a:p>
          <a:p>
            <a:endParaRPr lang="fr-FR" dirty="0">
              <a:solidFill>
                <a:schemeClr val="accent1"/>
              </a:solidFill>
              <a:ea typeface="Calibri"/>
              <a:cs typeface="Calibri"/>
            </a:endParaRPr>
          </a:p>
          <a:p>
            <a:pPr marL="0" indent="0">
              <a:buNone/>
            </a:pPr>
            <a:r>
              <a:rPr lang="fr-FR" sz="1200" dirty="0">
                <a:solidFill>
                  <a:srgbClr val="212121"/>
                </a:solidFill>
                <a:ea typeface="+mn-lt"/>
                <a:cs typeface="+mn-lt"/>
              </a:rPr>
              <a:t>Black DM, </a:t>
            </a:r>
            <a:r>
              <a:rPr lang="fr-FR" sz="1200" dirty="0" err="1">
                <a:solidFill>
                  <a:srgbClr val="212121"/>
                </a:solidFill>
                <a:ea typeface="+mn-lt"/>
                <a:cs typeface="+mn-lt"/>
              </a:rPr>
              <a:t>Rosen</a:t>
            </a:r>
            <a:r>
              <a:rPr lang="fr-FR" sz="1200" dirty="0">
                <a:solidFill>
                  <a:srgbClr val="212121"/>
                </a:solidFill>
                <a:ea typeface="+mn-lt"/>
                <a:cs typeface="+mn-lt"/>
              </a:rPr>
              <a:t> CJ. </a:t>
            </a:r>
            <a:r>
              <a:rPr lang="fr-FR" sz="1200" dirty="0" err="1">
                <a:solidFill>
                  <a:srgbClr val="212121"/>
                </a:solidFill>
                <a:ea typeface="+mn-lt"/>
                <a:cs typeface="+mn-lt"/>
              </a:rPr>
              <a:t>Clinical</a:t>
            </a:r>
            <a:r>
              <a:rPr lang="fr-FR" sz="1200" dirty="0">
                <a:solidFill>
                  <a:srgbClr val="212121"/>
                </a:solidFill>
                <a:ea typeface="+mn-lt"/>
                <a:cs typeface="+mn-lt"/>
              </a:rPr>
              <a:t> Practice. </a:t>
            </a:r>
            <a:r>
              <a:rPr lang="fr-FR" sz="1200" dirty="0" err="1">
                <a:solidFill>
                  <a:srgbClr val="212121"/>
                </a:solidFill>
                <a:ea typeface="+mn-lt"/>
                <a:cs typeface="+mn-lt"/>
              </a:rPr>
              <a:t>Postmenopausal</a:t>
            </a:r>
            <a:r>
              <a:rPr lang="fr-FR" sz="1200" dirty="0">
                <a:solidFill>
                  <a:srgbClr val="212121"/>
                </a:solidFill>
                <a:ea typeface="+mn-lt"/>
                <a:cs typeface="+mn-lt"/>
              </a:rPr>
              <a:t> </a:t>
            </a:r>
            <a:r>
              <a:rPr lang="fr-FR" sz="1200" dirty="0" err="1">
                <a:solidFill>
                  <a:srgbClr val="212121"/>
                </a:solidFill>
                <a:ea typeface="+mn-lt"/>
                <a:cs typeface="+mn-lt"/>
              </a:rPr>
              <a:t>Osteoporosis</a:t>
            </a:r>
            <a:r>
              <a:rPr lang="fr-FR" sz="1200" dirty="0">
                <a:solidFill>
                  <a:srgbClr val="212121"/>
                </a:solidFill>
                <a:ea typeface="+mn-lt"/>
                <a:cs typeface="+mn-lt"/>
              </a:rPr>
              <a:t>. N </a:t>
            </a:r>
            <a:r>
              <a:rPr lang="fr-FR" sz="1200" dirty="0" err="1">
                <a:solidFill>
                  <a:srgbClr val="212121"/>
                </a:solidFill>
                <a:ea typeface="+mn-lt"/>
                <a:cs typeface="+mn-lt"/>
              </a:rPr>
              <a:t>Engl</a:t>
            </a:r>
            <a:r>
              <a:rPr lang="fr-FR" sz="1200" dirty="0">
                <a:solidFill>
                  <a:srgbClr val="212121"/>
                </a:solidFill>
                <a:ea typeface="+mn-lt"/>
                <a:cs typeface="+mn-lt"/>
              </a:rPr>
              <a:t> J Med. 2016 Jan 21;374(3):254-62. </a:t>
            </a:r>
            <a:r>
              <a:rPr lang="fr-FR" sz="1200" dirty="0" err="1">
                <a:solidFill>
                  <a:srgbClr val="212121"/>
                </a:solidFill>
                <a:ea typeface="+mn-lt"/>
                <a:cs typeface="+mn-lt"/>
              </a:rPr>
              <a:t>doi</a:t>
            </a:r>
            <a:r>
              <a:rPr lang="fr-FR" sz="1200" dirty="0">
                <a:solidFill>
                  <a:srgbClr val="212121"/>
                </a:solidFill>
                <a:ea typeface="+mn-lt"/>
                <a:cs typeface="+mn-lt"/>
              </a:rPr>
              <a:t>: 10.1056/NEJMcp1513724. Erratum in: N </a:t>
            </a:r>
            <a:r>
              <a:rPr lang="fr-FR" sz="1200" dirty="0" err="1">
                <a:solidFill>
                  <a:srgbClr val="212121"/>
                </a:solidFill>
                <a:ea typeface="+mn-lt"/>
                <a:cs typeface="+mn-lt"/>
              </a:rPr>
              <a:t>Engl</a:t>
            </a:r>
            <a:r>
              <a:rPr lang="fr-FR" sz="1200" dirty="0">
                <a:solidFill>
                  <a:srgbClr val="212121"/>
                </a:solidFill>
                <a:ea typeface="+mn-lt"/>
                <a:cs typeface="+mn-lt"/>
              </a:rPr>
              <a:t> J Med. ;374(18):1797.</a:t>
            </a:r>
            <a:endParaRPr lang="fr-FR" sz="1200" dirty="0">
              <a:solidFill>
                <a:srgbClr val="212121"/>
              </a:solidFill>
              <a:ea typeface="Calibri"/>
              <a:cs typeface="Calibri"/>
            </a:endParaRPr>
          </a:p>
        </p:txBody>
      </p:sp>
    </p:spTree>
    <p:extLst>
      <p:ext uri="{BB962C8B-B14F-4D97-AF65-F5344CB8AC3E}">
        <p14:creationId xmlns:p14="http://schemas.microsoft.com/office/powerpoint/2010/main" val="160171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noAutofit/>
          </a:bodyPr>
          <a:lstStyle/>
          <a:p>
            <a:pPr eaLnBrk="1" hangingPunct="1"/>
            <a:r>
              <a:rPr lang="en-US" altLang="fr-FR" sz="2400" err="1"/>
              <a:t>Denosumab</a:t>
            </a:r>
            <a:r>
              <a:rPr lang="en-US" altLang="fr-FR" sz="2400"/>
              <a:t> Re-treatment and Changes in </a:t>
            </a:r>
            <a:br>
              <a:rPr lang="en-US" altLang="fr-FR" sz="2400"/>
            </a:br>
            <a:r>
              <a:rPr lang="en-US" altLang="fr-FR" sz="2400"/>
              <a:t>Lumbar Spine and Total Hip BMD</a:t>
            </a:r>
            <a:br>
              <a:rPr lang="en-US" altLang="fr-FR" sz="2400"/>
            </a:br>
            <a:r>
              <a:rPr lang="en-US" altLang="fr-FR" sz="2400" i="1"/>
              <a:t>Phase 2: Postmenopausal Women With Low BMD</a:t>
            </a:r>
          </a:p>
        </p:txBody>
      </p:sp>
      <p:sp>
        <p:nvSpPr>
          <p:cNvPr id="31747" name="Rectangle 3"/>
          <p:cNvSpPr>
            <a:spLocks noChangeArrowheads="1"/>
          </p:cNvSpPr>
          <p:nvPr/>
        </p:nvSpPr>
        <p:spPr bwMode="auto">
          <a:xfrm>
            <a:off x="169863" y="6437313"/>
            <a:ext cx="795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r>
              <a:rPr lang="en-US" altLang="fr-FR" sz="1000"/>
              <a:t>Adapted from Miller PD, et al. </a:t>
            </a:r>
            <a:r>
              <a:rPr lang="en-US" altLang="fr-FR" sz="1000" i="1"/>
              <a:t>Bone</a:t>
            </a:r>
            <a:r>
              <a:rPr lang="en-US" altLang="fr-FR" sz="1000"/>
              <a:t>. 2008;43:222-229.</a:t>
            </a:r>
          </a:p>
        </p:txBody>
      </p:sp>
      <p:sp>
        <p:nvSpPr>
          <p:cNvPr id="31748" name="Line 4"/>
          <p:cNvSpPr>
            <a:spLocks noChangeShapeType="1"/>
          </p:cNvSpPr>
          <p:nvPr/>
        </p:nvSpPr>
        <p:spPr bwMode="auto">
          <a:xfrm>
            <a:off x="5349875" y="4295775"/>
            <a:ext cx="3489325"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grpSp>
        <p:nvGrpSpPr>
          <p:cNvPr id="31749" name="Group 5"/>
          <p:cNvGrpSpPr>
            <a:grpSpLocks/>
          </p:cNvGrpSpPr>
          <p:nvPr/>
        </p:nvGrpSpPr>
        <p:grpSpPr bwMode="auto">
          <a:xfrm>
            <a:off x="2800350" y="2819400"/>
            <a:ext cx="1719263" cy="2520950"/>
            <a:chOff x="1872" y="1298"/>
            <a:chExt cx="1083" cy="2066"/>
          </a:xfrm>
        </p:grpSpPr>
        <p:sp>
          <p:nvSpPr>
            <p:cNvPr id="31984" name="Rectangle 6"/>
            <p:cNvSpPr>
              <a:spLocks noChangeArrowheads="1"/>
            </p:cNvSpPr>
            <p:nvPr/>
          </p:nvSpPr>
          <p:spPr bwMode="invGray">
            <a:xfrm>
              <a:off x="2403" y="1298"/>
              <a:ext cx="552" cy="2066"/>
            </a:xfrm>
            <a:prstGeom prst="rect">
              <a:avLst/>
            </a:prstGeom>
            <a:solidFill>
              <a:schemeClr val="folHlink">
                <a:alpha val="25098"/>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85" name="Rectangle 7"/>
            <p:cNvSpPr>
              <a:spLocks noChangeArrowheads="1"/>
            </p:cNvSpPr>
            <p:nvPr/>
          </p:nvSpPr>
          <p:spPr bwMode="invGray">
            <a:xfrm>
              <a:off x="1872" y="1298"/>
              <a:ext cx="532" cy="2066"/>
            </a:xfrm>
            <a:prstGeom prst="rect">
              <a:avLst/>
            </a:prstGeom>
            <a:solidFill>
              <a:schemeClr val="tx1">
                <a:alpha val="10196"/>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grpSp>
      <p:sp>
        <p:nvSpPr>
          <p:cNvPr id="31750" name="Line 8"/>
          <p:cNvSpPr>
            <a:spLocks noChangeShapeType="1"/>
          </p:cNvSpPr>
          <p:nvPr/>
        </p:nvSpPr>
        <p:spPr bwMode="auto">
          <a:xfrm>
            <a:off x="1063625" y="4791075"/>
            <a:ext cx="3489325"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1751" name="Text Box 9"/>
          <p:cNvSpPr txBox="1">
            <a:spLocks noChangeArrowheads="1"/>
          </p:cNvSpPr>
          <p:nvPr/>
        </p:nvSpPr>
        <p:spPr bwMode="auto">
          <a:xfrm>
            <a:off x="1047750" y="2438400"/>
            <a:ext cx="142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r>
              <a:rPr lang="en-US" altLang="fr-FR" sz="1800"/>
              <a:t>Lumbar Spine</a:t>
            </a:r>
          </a:p>
        </p:txBody>
      </p:sp>
      <p:sp>
        <p:nvSpPr>
          <p:cNvPr id="31752" name="Text Box 10"/>
          <p:cNvSpPr txBox="1">
            <a:spLocks noChangeArrowheads="1"/>
          </p:cNvSpPr>
          <p:nvPr/>
        </p:nvSpPr>
        <p:spPr bwMode="auto">
          <a:xfrm>
            <a:off x="5334000" y="24384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r>
              <a:rPr lang="en-US" altLang="fr-FR" sz="1800"/>
              <a:t>Total Hip</a:t>
            </a:r>
          </a:p>
        </p:txBody>
      </p:sp>
      <p:sp>
        <p:nvSpPr>
          <p:cNvPr id="31753" name="Text Box 19"/>
          <p:cNvSpPr txBox="1">
            <a:spLocks noChangeAspect="1" noChangeArrowheads="1"/>
          </p:cNvSpPr>
          <p:nvPr/>
        </p:nvSpPr>
        <p:spPr bwMode="auto">
          <a:xfrm rot="-5400000">
            <a:off x="-163513" y="3876676"/>
            <a:ext cx="1362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fr-FR" sz="1400" b="1"/>
              <a:t>Percent Change</a:t>
            </a:r>
          </a:p>
          <a:p>
            <a:pPr eaLnBrk="1" hangingPunct="1"/>
            <a:r>
              <a:rPr lang="en-US" altLang="fr-FR" sz="1400" b="1"/>
              <a:t>(LS Mean </a:t>
            </a:r>
            <a:r>
              <a:rPr lang="en-US" altLang="fr-FR" sz="1400" b="1">
                <a:cs typeface="Arial" panose="020B0604020202020204" pitchFamily="34" charset="0"/>
              </a:rPr>
              <a:t>± SE)</a:t>
            </a:r>
          </a:p>
        </p:txBody>
      </p:sp>
      <p:sp>
        <p:nvSpPr>
          <p:cNvPr id="31754" name="Text Box 20"/>
          <p:cNvSpPr txBox="1">
            <a:spLocks noChangeAspect="1" noChangeArrowheads="1"/>
          </p:cNvSpPr>
          <p:nvPr/>
        </p:nvSpPr>
        <p:spPr bwMode="auto">
          <a:xfrm>
            <a:off x="2484438" y="5703888"/>
            <a:ext cx="628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Months</a:t>
            </a:r>
          </a:p>
        </p:txBody>
      </p:sp>
      <p:sp>
        <p:nvSpPr>
          <p:cNvPr id="31755" name="Line 21"/>
          <p:cNvSpPr>
            <a:spLocks noChangeShapeType="1"/>
          </p:cNvSpPr>
          <p:nvPr/>
        </p:nvSpPr>
        <p:spPr bwMode="auto">
          <a:xfrm>
            <a:off x="7075488" y="2819400"/>
            <a:ext cx="0" cy="2532063"/>
          </a:xfrm>
          <a:prstGeom prst="line">
            <a:avLst/>
          </a:prstGeom>
          <a:noFill/>
          <a:ln w="12700">
            <a:solidFill>
              <a:srgbClr val="808080"/>
            </a:solidFill>
            <a:prstDash val="dash"/>
            <a:round/>
            <a:headEnd/>
            <a:tailEnd/>
          </a:ln>
          <a:extLst>
            <a:ext uri="{909E8E84-426E-40DD-AFC4-6F175D3DCCD1}">
              <a14:hiddenFill xmlns:a14="http://schemas.microsoft.com/office/drawing/2010/main">
                <a:noFill/>
              </a14:hiddenFill>
            </a:ext>
          </a:extLst>
        </p:spPr>
        <p:txBody>
          <a:bodyPr/>
          <a:lstStyle/>
          <a:p>
            <a:endParaRPr lang="fr-BE"/>
          </a:p>
        </p:txBody>
      </p:sp>
      <p:sp>
        <p:nvSpPr>
          <p:cNvPr id="31756" name="Line 22"/>
          <p:cNvSpPr>
            <a:spLocks noChangeShapeType="1"/>
          </p:cNvSpPr>
          <p:nvPr/>
        </p:nvSpPr>
        <p:spPr bwMode="auto">
          <a:xfrm>
            <a:off x="5348288" y="2895600"/>
            <a:ext cx="0" cy="2444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7" name="Line 23"/>
          <p:cNvSpPr>
            <a:spLocks noChangeShapeType="1"/>
          </p:cNvSpPr>
          <p:nvPr/>
        </p:nvSpPr>
        <p:spPr bwMode="auto">
          <a:xfrm>
            <a:off x="5348288" y="5340350"/>
            <a:ext cx="34607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8" name="Freeform 24"/>
          <p:cNvSpPr>
            <a:spLocks/>
          </p:cNvSpPr>
          <p:nvPr/>
        </p:nvSpPr>
        <p:spPr bwMode="auto">
          <a:xfrm>
            <a:off x="5348288" y="4294188"/>
            <a:ext cx="3460750" cy="615950"/>
          </a:xfrm>
          <a:custGeom>
            <a:avLst/>
            <a:gdLst>
              <a:gd name="T0" fmla="*/ 0 w 936"/>
              <a:gd name="T1" fmla="*/ 0 h 124"/>
              <a:gd name="T2" fmla="*/ 2147483647 w 936"/>
              <a:gd name="T3" fmla="*/ 2147483647 h 124"/>
              <a:gd name="T4" fmla="*/ 2147483647 w 936"/>
              <a:gd name="T5" fmla="*/ 2147483647 h 124"/>
              <a:gd name="T6" fmla="*/ 2147483647 w 936"/>
              <a:gd name="T7" fmla="*/ 2147483647 h 124"/>
              <a:gd name="T8" fmla="*/ 2147483647 w 936"/>
              <a:gd name="T9" fmla="*/ 2147483647 h 124"/>
              <a:gd name="T10" fmla="*/ 2147483647 w 936"/>
              <a:gd name="T11" fmla="*/ 2147483647 h 124"/>
              <a:gd name="T12" fmla="*/ 2147483647 w 936"/>
              <a:gd name="T13" fmla="*/ 2147483647 h 124"/>
              <a:gd name="T14" fmla="*/ 2147483647 w 936"/>
              <a:gd name="T15" fmla="*/ 2147483647 h 124"/>
              <a:gd name="T16" fmla="*/ 2147483647 w 936"/>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6"/>
              <a:gd name="T28" fmla="*/ 0 h 124"/>
              <a:gd name="T29" fmla="*/ 936 w 936"/>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6" h="124">
                <a:moveTo>
                  <a:pt x="0" y="0"/>
                </a:moveTo>
                <a:lnTo>
                  <a:pt x="20" y="4"/>
                </a:lnTo>
                <a:lnTo>
                  <a:pt x="59" y="5"/>
                </a:lnTo>
                <a:lnTo>
                  <a:pt x="117" y="5"/>
                </a:lnTo>
                <a:lnTo>
                  <a:pt x="234" y="20"/>
                </a:lnTo>
                <a:lnTo>
                  <a:pt x="351" y="47"/>
                </a:lnTo>
                <a:lnTo>
                  <a:pt x="468" y="68"/>
                </a:lnTo>
                <a:lnTo>
                  <a:pt x="702" y="100"/>
                </a:lnTo>
                <a:lnTo>
                  <a:pt x="936" y="124"/>
                </a:lnTo>
              </a:path>
            </a:pathLst>
          </a:custGeom>
          <a:noFill/>
          <a:ln w="28575">
            <a:solidFill>
              <a:srgbClr val="94A6C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fr-BE" altLang="fr-FR"/>
          </a:p>
        </p:txBody>
      </p:sp>
      <p:sp>
        <p:nvSpPr>
          <p:cNvPr id="31759" name="Freeform 25"/>
          <p:cNvSpPr>
            <a:spLocks/>
          </p:cNvSpPr>
          <p:nvPr/>
        </p:nvSpPr>
        <p:spPr bwMode="auto">
          <a:xfrm>
            <a:off x="5348288" y="3411538"/>
            <a:ext cx="3460750" cy="1093787"/>
          </a:xfrm>
          <a:custGeom>
            <a:avLst/>
            <a:gdLst>
              <a:gd name="T0" fmla="*/ 0 w 936"/>
              <a:gd name="T1" fmla="*/ 2147483647 h 220"/>
              <a:gd name="T2" fmla="*/ 2147483647 w 936"/>
              <a:gd name="T3" fmla="*/ 2147483647 h 220"/>
              <a:gd name="T4" fmla="*/ 2147483647 w 936"/>
              <a:gd name="T5" fmla="*/ 2147483647 h 220"/>
              <a:gd name="T6" fmla="*/ 2147483647 w 936"/>
              <a:gd name="T7" fmla="*/ 2147483647 h 220"/>
              <a:gd name="T8" fmla="*/ 2147483647 w 936"/>
              <a:gd name="T9" fmla="*/ 2147483647 h 220"/>
              <a:gd name="T10" fmla="*/ 2147483647 w 936"/>
              <a:gd name="T11" fmla="*/ 2147483647 h 220"/>
              <a:gd name="T12" fmla="*/ 2147483647 w 936"/>
              <a:gd name="T13" fmla="*/ 0 h 220"/>
              <a:gd name="T14" fmla="*/ 2147483647 w 936"/>
              <a:gd name="T15" fmla="*/ 2147483647 h 220"/>
              <a:gd name="T16" fmla="*/ 2147483647 w 936"/>
              <a:gd name="T17" fmla="*/ 2147483647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6"/>
              <a:gd name="T28" fmla="*/ 0 h 220"/>
              <a:gd name="T29" fmla="*/ 936 w 936"/>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6" h="220">
                <a:moveTo>
                  <a:pt x="0" y="177"/>
                </a:moveTo>
                <a:lnTo>
                  <a:pt x="20" y="144"/>
                </a:lnTo>
                <a:lnTo>
                  <a:pt x="59" y="117"/>
                </a:lnTo>
                <a:lnTo>
                  <a:pt x="117" y="103"/>
                </a:lnTo>
                <a:lnTo>
                  <a:pt x="234" y="60"/>
                </a:lnTo>
                <a:lnTo>
                  <a:pt x="351" y="31"/>
                </a:lnTo>
                <a:lnTo>
                  <a:pt x="468" y="0"/>
                </a:lnTo>
                <a:lnTo>
                  <a:pt x="702" y="220"/>
                </a:lnTo>
                <a:lnTo>
                  <a:pt x="936" y="41"/>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fr-BE" altLang="fr-FR"/>
          </a:p>
        </p:txBody>
      </p:sp>
      <p:sp>
        <p:nvSpPr>
          <p:cNvPr id="31760" name="Rectangle 26"/>
          <p:cNvSpPr>
            <a:spLocks noChangeArrowheads="1"/>
          </p:cNvSpPr>
          <p:nvPr/>
        </p:nvSpPr>
        <p:spPr bwMode="auto">
          <a:xfrm>
            <a:off x="5110163" y="5245100"/>
            <a:ext cx="1571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-6</a:t>
            </a:r>
          </a:p>
        </p:txBody>
      </p:sp>
      <p:sp>
        <p:nvSpPr>
          <p:cNvPr id="31761" name="Rectangle 27"/>
          <p:cNvSpPr>
            <a:spLocks noChangeArrowheads="1"/>
          </p:cNvSpPr>
          <p:nvPr/>
        </p:nvSpPr>
        <p:spPr bwMode="auto">
          <a:xfrm>
            <a:off x="5110163" y="4895850"/>
            <a:ext cx="1571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-4</a:t>
            </a:r>
          </a:p>
        </p:txBody>
      </p:sp>
      <p:sp>
        <p:nvSpPr>
          <p:cNvPr id="31762" name="Rectangle 28"/>
          <p:cNvSpPr>
            <a:spLocks noChangeArrowheads="1"/>
          </p:cNvSpPr>
          <p:nvPr/>
        </p:nvSpPr>
        <p:spPr bwMode="auto">
          <a:xfrm>
            <a:off x="5110163" y="4543425"/>
            <a:ext cx="1571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-2</a:t>
            </a:r>
          </a:p>
        </p:txBody>
      </p:sp>
      <p:sp>
        <p:nvSpPr>
          <p:cNvPr id="31763" name="Rectangle 29"/>
          <p:cNvSpPr>
            <a:spLocks noChangeArrowheads="1"/>
          </p:cNvSpPr>
          <p:nvPr/>
        </p:nvSpPr>
        <p:spPr bwMode="auto">
          <a:xfrm>
            <a:off x="5168900" y="41941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0</a:t>
            </a:r>
          </a:p>
        </p:txBody>
      </p:sp>
      <p:sp>
        <p:nvSpPr>
          <p:cNvPr id="31764" name="Rectangle 30"/>
          <p:cNvSpPr>
            <a:spLocks noChangeArrowheads="1"/>
          </p:cNvSpPr>
          <p:nvPr/>
        </p:nvSpPr>
        <p:spPr bwMode="auto">
          <a:xfrm>
            <a:off x="5168900" y="3846513"/>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2</a:t>
            </a:r>
          </a:p>
        </p:txBody>
      </p:sp>
      <p:sp>
        <p:nvSpPr>
          <p:cNvPr id="31765" name="Rectangle 31"/>
          <p:cNvSpPr>
            <a:spLocks noChangeArrowheads="1"/>
          </p:cNvSpPr>
          <p:nvPr/>
        </p:nvSpPr>
        <p:spPr bwMode="auto">
          <a:xfrm>
            <a:off x="5168900" y="3497263"/>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4</a:t>
            </a:r>
          </a:p>
        </p:txBody>
      </p:sp>
      <p:sp>
        <p:nvSpPr>
          <p:cNvPr id="31766" name="Rectangle 32"/>
          <p:cNvSpPr>
            <a:spLocks noChangeArrowheads="1"/>
          </p:cNvSpPr>
          <p:nvPr/>
        </p:nvSpPr>
        <p:spPr bwMode="auto">
          <a:xfrm>
            <a:off x="5168900" y="314483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6</a:t>
            </a:r>
          </a:p>
        </p:txBody>
      </p:sp>
      <p:sp>
        <p:nvSpPr>
          <p:cNvPr id="31767" name="Rectangle 33"/>
          <p:cNvSpPr>
            <a:spLocks noChangeArrowheads="1"/>
          </p:cNvSpPr>
          <p:nvPr/>
        </p:nvSpPr>
        <p:spPr bwMode="auto">
          <a:xfrm>
            <a:off x="5168900" y="279558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8</a:t>
            </a:r>
          </a:p>
        </p:txBody>
      </p:sp>
      <p:sp>
        <p:nvSpPr>
          <p:cNvPr id="31768" name="Text Box 34"/>
          <p:cNvSpPr txBox="1">
            <a:spLocks noChangeAspect="1" noChangeArrowheads="1"/>
          </p:cNvSpPr>
          <p:nvPr/>
        </p:nvSpPr>
        <p:spPr bwMode="auto">
          <a:xfrm>
            <a:off x="6762750" y="5730875"/>
            <a:ext cx="628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Months</a:t>
            </a:r>
          </a:p>
        </p:txBody>
      </p:sp>
      <p:sp>
        <p:nvSpPr>
          <p:cNvPr id="31769" name="Rectangle 35"/>
          <p:cNvSpPr>
            <a:spLocks noChangeAspect="1" noChangeArrowheads="1"/>
          </p:cNvSpPr>
          <p:nvPr/>
        </p:nvSpPr>
        <p:spPr bwMode="auto">
          <a:xfrm>
            <a:off x="5311775" y="54133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0</a:t>
            </a:r>
          </a:p>
        </p:txBody>
      </p:sp>
      <p:sp>
        <p:nvSpPr>
          <p:cNvPr id="31770" name="Rectangle 36"/>
          <p:cNvSpPr>
            <a:spLocks noChangeAspect="1" noChangeArrowheads="1"/>
          </p:cNvSpPr>
          <p:nvPr/>
        </p:nvSpPr>
        <p:spPr bwMode="auto">
          <a:xfrm>
            <a:off x="5732463" y="54133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6</a:t>
            </a:r>
          </a:p>
        </p:txBody>
      </p:sp>
      <p:sp>
        <p:nvSpPr>
          <p:cNvPr id="31771" name="Rectangle 37"/>
          <p:cNvSpPr>
            <a:spLocks noChangeAspect="1" noChangeArrowheads="1"/>
          </p:cNvSpPr>
          <p:nvPr/>
        </p:nvSpPr>
        <p:spPr bwMode="auto">
          <a:xfrm>
            <a:off x="6084888" y="54133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12</a:t>
            </a:r>
          </a:p>
        </p:txBody>
      </p:sp>
      <p:sp>
        <p:nvSpPr>
          <p:cNvPr id="31772" name="Rectangle 38"/>
          <p:cNvSpPr>
            <a:spLocks noChangeAspect="1" noChangeArrowheads="1"/>
          </p:cNvSpPr>
          <p:nvPr/>
        </p:nvSpPr>
        <p:spPr bwMode="auto">
          <a:xfrm>
            <a:off x="6518275" y="54133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18</a:t>
            </a:r>
          </a:p>
        </p:txBody>
      </p:sp>
      <p:sp>
        <p:nvSpPr>
          <p:cNvPr id="31773" name="Rectangle 39"/>
          <p:cNvSpPr>
            <a:spLocks noChangeAspect="1" noChangeArrowheads="1"/>
          </p:cNvSpPr>
          <p:nvPr/>
        </p:nvSpPr>
        <p:spPr bwMode="auto">
          <a:xfrm>
            <a:off x="6964363" y="54133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24</a:t>
            </a:r>
          </a:p>
        </p:txBody>
      </p:sp>
      <p:sp>
        <p:nvSpPr>
          <p:cNvPr id="31774" name="Rectangle 40"/>
          <p:cNvSpPr>
            <a:spLocks noChangeAspect="1" noChangeArrowheads="1"/>
          </p:cNvSpPr>
          <p:nvPr/>
        </p:nvSpPr>
        <p:spPr bwMode="auto">
          <a:xfrm>
            <a:off x="7813675" y="54133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36</a:t>
            </a:r>
          </a:p>
        </p:txBody>
      </p:sp>
      <p:sp>
        <p:nvSpPr>
          <p:cNvPr id="31775" name="Rectangle 41"/>
          <p:cNvSpPr>
            <a:spLocks noChangeAspect="1" noChangeArrowheads="1"/>
          </p:cNvSpPr>
          <p:nvPr/>
        </p:nvSpPr>
        <p:spPr bwMode="auto">
          <a:xfrm>
            <a:off x="8680450" y="54133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48</a:t>
            </a:r>
          </a:p>
        </p:txBody>
      </p:sp>
      <p:sp>
        <p:nvSpPr>
          <p:cNvPr id="31776" name="Line 42"/>
          <p:cNvSpPr>
            <a:spLocks noChangeShapeType="1"/>
          </p:cNvSpPr>
          <p:nvPr/>
        </p:nvSpPr>
        <p:spPr bwMode="auto">
          <a:xfrm>
            <a:off x="2787650" y="2814638"/>
            <a:ext cx="0" cy="2532062"/>
          </a:xfrm>
          <a:prstGeom prst="line">
            <a:avLst/>
          </a:prstGeom>
          <a:noFill/>
          <a:ln w="12700">
            <a:solidFill>
              <a:srgbClr val="808080"/>
            </a:solidFill>
            <a:prstDash val="dash"/>
            <a:round/>
            <a:headEnd/>
            <a:tailEnd/>
          </a:ln>
          <a:extLst>
            <a:ext uri="{909E8E84-426E-40DD-AFC4-6F175D3DCCD1}">
              <a14:hiddenFill xmlns:a14="http://schemas.microsoft.com/office/drawing/2010/main">
                <a:noFill/>
              </a14:hiddenFill>
            </a:ext>
          </a:extLst>
        </p:spPr>
        <p:txBody>
          <a:bodyPr/>
          <a:lstStyle/>
          <a:p>
            <a:endParaRPr lang="fr-BE"/>
          </a:p>
        </p:txBody>
      </p:sp>
      <p:sp>
        <p:nvSpPr>
          <p:cNvPr id="31777" name="Line 43"/>
          <p:cNvSpPr>
            <a:spLocks noChangeShapeType="1"/>
          </p:cNvSpPr>
          <p:nvPr/>
        </p:nvSpPr>
        <p:spPr bwMode="auto">
          <a:xfrm>
            <a:off x="1057275" y="2860675"/>
            <a:ext cx="0" cy="2479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78" name="Line 44"/>
          <p:cNvSpPr>
            <a:spLocks noChangeShapeType="1"/>
          </p:cNvSpPr>
          <p:nvPr/>
        </p:nvSpPr>
        <p:spPr bwMode="auto">
          <a:xfrm>
            <a:off x="1057275" y="5340350"/>
            <a:ext cx="34559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79" name="Freeform 45"/>
          <p:cNvSpPr>
            <a:spLocks/>
          </p:cNvSpPr>
          <p:nvPr/>
        </p:nvSpPr>
        <p:spPr bwMode="auto">
          <a:xfrm>
            <a:off x="1057275" y="4786313"/>
            <a:ext cx="3455988" cy="331787"/>
          </a:xfrm>
          <a:custGeom>
            <a:avLst/>
            <a:gdLst>
              <a:gd name="T0" fmla="*/ 0 w 930"/>
              <a:gd name="T1" fmla="*/ 2147483647 h 87"/>
              <a:gd name="T2" fmla="*/ 2147483647 w 930"/>
              <a:gd name="T3" fmla="*/ 2147483647 h 87"/>
              <a:gd name="T4" fmla="*/ 2147483647 w 930"/>
              <a:gd name="T5" fmla="*/ 0 h 87"/>
              <a:gd name="T6" fmla="*/ 2147483647 w 930"/>
              <a:gd name="T7" fmla="*/ 2147483647 h 87"/>
              <a:gd name="T8" fmla="*/ 2147483647 w 930"/>
              <a:gd name="T9" fmla="*/ 2147483647 h 87"/>
              <a:gd name="T10" fmla="*/ 2147483647 w 930"/>
              <a:gd name="T11" fmla="*/ 2147483647 h 87"/>
              <a:gd name="T12" fmla="*/ 2147483647 w 930"/>
              <a:gd name="T13" fmla="*/ 2147483647 h 87"/>
              <a:gd name="T14" fmla="*/ 2147483647 w 930"/>
              <a:gd name="T15" fmla="*/ 2147483647 h 87"/>
              <a:gd name="T16" fmla="*/ 2147483647 w 930"/>
              <a:gd name="T17" fmla="*/ 2147483647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0"/>
              <a:gd name="T28" fmla="*/ 0 h 87"/>
              <a:gd name="T29" fmla="*/ 930 w 930"/>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0" h="87">
                <a:moveTo>
                  <a:pt x="0" y="1"/>
                </a:moveTo>
                <a:lnTo>
                  <a:pt x="19" y="7"/>
                </a:lnTo>
                <a:lnTo>
                  <a:pt x="58" y="0"/>
                </a:lnTo>
                <a:lnTo>
                  <a:pt x="116" y="28"/>
                </a:lnTo>
                <a:lnTo>
                  <a:pt x="233" y="30"/>
                </a:lnTo>
                <a:lnTo>
                  <a:pt x="349" y="41"/>
                </a:lnTo>
                <a:lnTo>
                  <a:pt x="465" y="46"/>
                </a:lnTo>
                <a:lnTo>
                  <a:pt x="698" y="66"/>
                </a:lnTo>
                <a:lnTo>
                  <a:pt x="930" y="87"/>
                </a:lnTo>
              </a:path>
            </a:pathLst>
          </a:custGeom>
          <a:noFill/>
          <a:ln w="28575">
            <a:solidFill>
              <a:srgbClr val="94A6C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fr-BE" altLang="fr-FR"/>
          </a:p>
        </p:txBody>
      </p:sp>
      <p:sp>
        <p:nvSpPr>
          <p:cNvPr id="31780" name="Freeform 46"/>
          <p:cNvSpPr>
            <a:spLocks/>
          </p:cNvSpPr>
          <p:nvPr/>
        </p:nvSpPr>
        <p:spPr bwMode="auto">
          <a:xfrm>
            <a:off x="1057275" y="3544888"/>
            <a:ext cx="3455988" cy="1243012"/>
          </a:xfrm>
          <a:custGeom>
            <a:avLst/>
            <a:gdLst>
              <a:gd name="T0" fmla="*/ 0 w 930"/>
              <a:gd name="T1" fmla="*/ 2147483647 h 326"/>
              <a:gd name="T2" fmla="*/ 2147483647 w 930"/>
              <a:gd name="T3" fmla="*/ 2147483647 h 326"/>
              <a:gd name="T4" fmla="*/ 2147483647 w 930"/>
              <a:gd name="T5" fmla="*/ 2147483647 h 326"/>
              <a:gd name="T6" fmla="*/ 2147483647 w 930"/>
              <a:gd name="T7" fmla="*/ 2147483647 h 326"/>
              <a:gd name="T8" fmla="*/ 2147483647 w 930"/>
              <a:gd name="T9" fmla="*/ 2147483647 h 326"/>
              <a:gd name="T10" fmla="*/ 2147483647 w 930"/>
              <a:gd name="T11" fmla="*/ 2147483647 h 326"/>
              <a:gd name="T12" fmla="*/ 2147483647 w 930"/>
              <a:gd name="T13" fmla="*/ 2147483647 h 326"/>
              <a:gd name="T14" fmla="*/ 2147483647 w 930"/>
              <a:gd name="T15" fmla="*/ 2147483647 h 326"/>
              <a:gd name="T16" fmla="*/ 2147483647 w 930"/>
              <a:gd name="T17" fmla="*/ 0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0"/>
              <a:gd name="T28" fmla="*/ 0 h 326"/>
              <a:gd name="T29" fmla="*/ 930 w 930"/>
              <a:gd name="T30" fmla="*/ 326 h 3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0" h="326">
                <a:moveTo>
                  <a:pt x="0" y="326"/>
                </a:moveTo>
                <a:lnTo>
                  <a:pt x="19" y="240"/>
                </a:lnTo>
                <a:lnTo>
                  <a:pt x="58" y="213"/>
                </a:lnTo>
                <a:lnTo>
                  <a:pt x="116" y="166"/>
                </a:lnTo>
                <a:lnTo>
                  <a:pt x="233" y="85"/>
                </a:lnTo>
                <a:lnTo>
                  <a:pt x="349" y="39"/>
                </a:lnTo>
                <a:lnTo>
                  <a:pt x="465" y="7"/>
                </a:lnTo>
                <a:lnTo>
                  <a:pt x="698" y="256"/>
                </a:lnTo>
                <a:lnTo>
                  <a:pt x="930" y="0"/>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fr-BE" altLang="fr-FR"/>
          </a:p>
        </p:txBody>
      </p:sp>
      <p:sp>
        <p:nvSpPr>
          <p:cNvPr id="31781" name="Rectangle 47"/>
          <p:cNvSpPr>
            <a:spLocks noChangeArrowheads="1"/>
          </p:cNvSpPr>
          <p:nvPr/>
        </p:nvSpPr>
        <p:spPr bwMode="auto">
          <a:xfrm>
            <a:off x="809625" y="5208588"/>
            <a:ext cx="157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-4</a:t>
            </a:r>
          </a:p>
        </p:txBody>
      </p:sp>
      <p:sp>
        <p:nvSpPr>
          <p:cNvPr id="31782" name="Rectangle 48"/>
          <p:cNvSpPr>
            <a:spLocks noChangeArrowheads="1"/>
          </p:cNvSpPr>
          <p:nvPr/>
        </p:nvSpPr>
        <p:spPr bwMode="auto">
          <a:xfrm>
            <a:off x="809625" y="4935538"/>
            <a:ext cx="157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-2</a:t>
            </a:r>
          </a:p>
        </p:txBody>
      </p:sp>
      <p:sp>
        <p:nvSpPr>
          <p:cNvPr id="31783" name="Rectangle 49"/>
          <p:cNvSpPr>
            <a:spLocks noChangeArrowheads="1"/>
          </p:cNvSpPr>
          <p:nvPr/>
        </p:nvSpPr>
        <p:spPr bwMode="auto">
          <a:xfrm>
            <a:off x="868363" y="4659313"/>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0</a:t>
            </a:r>
          </a:p>
        </p:txBody>
      </p:sp>
      <p:sp>
        <p:nvSpPr>
          <p:cNvPr id="31784" name="Rectangle 50"/>
          <p:cNvSpPr>
            <a:spLocks noChangeArrowheads="1"/>
          </p:cNvSpPr>
          <p:nvPr/>
        </p:nvSpPr>
        <p:spPr bwMode="auto">
          <a:xfrm>
            <a:off x="868363" y="43846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2</a:t>
            </a:r>
          </a:p>
        </p:txBody>
      </p:sp>
      <p:sp>
        <p:nvSpPr>
          <p:cNvPr id="31785" name="Rectangle 51"/>
          <p:cNvSpPr>
            <a:spLocks noChangeArrowheads="1"/>
          </p:cNvSpPr>
          <p:nvPr/>
        </p:nvSpPr>
        <p:spPr bwMode="auto">
          <a:xfrm>
            <a:off x="868363" y="411003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4</a:t>
            </a:r>
          </a:p>
        </p:txBody>
      </p:sp>
      <p:sp>
        <p:nvSpPr>
          <p:cNvPr id="31786" name="Rectangle 52"/>
          <p:cNvSpPr>
            <a:spLocks noChangeArrowheads="1"/>
          </p:cNvSpPr>
          <p:nvPr/>
        </p:nvSpPr>
        <p:spPr bwMode="auto">
          <a:xfrm>
            <a:off x="868363" y="383063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6</a:t>
            </a:r>
          </a:p>
        </p:txBody>
      </p:sp>
      <p:sp>
        <p:nvSpPr>
          <p:cNvPr id="31787" name="Rectangle 53"/>
          <p:cNvSpPr>
            <a:spLocks noChangeArrowheads="1"/>
          </p:cNvSpPr>
          <p:nvPr/>
        </p:nvSpPr>
        <p:spPr bwMode="auto">
          <a:xfrm>
            <a:off x="868363" y="355758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8</a:t>
            </a:r>
          </a:p>
        </p:txBody>
      </p:sp>
      <p:sp>
        <p:nvSpPr>
          <p:cNvPr id="31788" name="Rectangle 54"/>
          <p:cNvSpPr>
            <a:spLocks noChangeArrowheads="1"/>
          </p:cNvSpPr>
          <p:nvPr/>
        </p:nvSpPr>
        <p:spPr bwMode="auto">
          <a:xfrm>
            <a:off x="769938" y="3281363"/>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10</a:t>
            </a:r>
          </a:p>
        </p:txBody>
      </p:sp>
      <p:sp>
        <p:nvSpPr>
          <p:cNvPr id="31789" name="Rectangle 55"/>
          <p:cNvSpPr>
            <a:spLocks noChangeArrowheads="1"/>
          </p:cNvSpPr>
          <p:nvPr/>
        </p:nvSpPr>
        <p:spPr bwMode="auto">
          <a:xfrm>
            <a:off x="769938" y="3008313"/>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12</a:t>
            </a:r>
          </a:p>
        </p:txBody>
      </p:sp>
      <p:sp>
        <p:nvSpPr>
          <p:cNvPr id="31790" name="Rectangle 56"/>
          <p:cNvSpPr>
            <a:spLocks noChangeArrowheads="1"/>
          </p:cNvSpPr>
          <p:nvPr/>
        </p:nvSpPr>
        <p:spPr bwMode="auto">
          <a:xfrm>
            <a:off x="769938" y="273208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14</a:t>
            </a:r>
          </a:p>
        </p:txBody>
      </p:sp>
      <p:sp>
        <p:nvSpPr>
          <p:cNvPr id="31791" name="Rectangle 57"/>
          <p:cNvSpPr>
            <a:spLocks noChangeArrowheads="1"/>
          </p:cNvSpPr>
          <p:nvPr/>
        </p:nvSpPr>
        <p:spPr bwMode="auto">
          <a:xfrm>
            <a:off x="1025525" y="538003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0</a:t>
            </a:r>
          </a:p>
        </p:txBody>
      </p:sp>
      <p:sp>
        <p:nvSpPr>
          <p:cNvPr id="31792" name="Rectangle 58"/>
          <p:cNvSpPr>
            <a:spLocks noChangeArrowheads="1"/>
          </p:cNvSpPr>
          <p:nvPr/>
        </p:nvSpPr>
        <p:spPr bwMode="auto">
          <a:xfrm>
            <a:off x="1419225" y="538003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6</a:t>
            </a:r>
          </a:p>
        </p:txBody>
      </p:sp>
      <p:sp>
        <p:nvSpPr>
          <p:cNvPr id="31793" name="Rectangle 59"/>
          <p:cNvSpPr>
            <a:spLocks noChangeArrowheads="1"/>
          </p:cNvSpPr>
          <p:nvPr/>
        </p:nvSpPr>
        <p:spPr bwMode="auto">
          <a:xfrm>
            <a:off x="1774825" y="53800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12</a:t>
            </a:r>
          </a:p>
        </p:txBody>
      </p:sp>
      <p:sp>
        <p:nvSpPr>
          <p:cNvPr id="31794" name="Rectangle 60"/>
          <p:cNvSpPr>
            <a:spLocks noChangeArrowheads="1"/>
          </p:cNvSpPr>
          <p:nvPr/>
        </p:nvSpPr>
        <p:spPr bwMode="auto">
          <a:xfrm>
            <a:off x="2208213" y="53800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18</a:t>
            </a:r>
          </a:p>
        </p:txBody>
      </p:sp>
      <p:sp>
        <p:nvSpPr>
          <p:cNvPr id="31795" name="Rectangle 61"/>
          <p:cNvSpPr>
            <a:spLocks noChangeArrowheads="1"/>
          </p:cNvSpPr>
          <p:nvPr/>
        </p:nvSpPr>
        <p:spPr bwMode="auto">
          <a:xfrm>
            <a:off x="2695575" y="53800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24</a:t>
            </a:r>
          </a:p>
        </p:txBody>
      </p:sp>
      <p:sp>
        <p:nvSpPr>
          <p:cNvPr id="31796" name="Rectangle 62"/>
          <p:cNvSpPr>
            <a:spLocks noChangeArrowheads="1"/>
          </p:cNvSpPr>
          <p:nvPr/>
        </p:nvSpPr>
        <p:spPr bwMode="auto">
          <a:xfrm>
            <a:off x="3505200" y="53800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36</a:t>
            </a:r>
          </a:p>
        </p:txBody>
      </p:sp>
      <p:sp>
        <p:nvSpPr>
          <p:cNvPr id="31797" name="Rectangle 63"/>
          <p:cNvSpPr>
            <a:spLocks noChangeArrowheads="1"/>
          </p:cNvSpPr>
          <p:nvPr/>
        </p:nvSpPr>
        <p:spPr bwMode="auto">
          <a:xfrm>
            <a:off x="4370388" y="53800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en-US" altLang="fr-FR" sz="1400" b="1"/>
              <a:t>48</a:t>
            </a:r>
          </a:p>
        </p:txBody>
      </p:sp>
      <p:sp>
        <p:nvSpPr>
          <p:cNvPr id="31798" name="AutoShape 64"/>
          <p:cNvSpPr>
            <a:spLocks noChangeArrowheads="1"/>
          </p:cNvSpPr>
          <p:nvPr/>
        </p:nvSpPr>
        <p:spPr bwMode="auto">
          <a:xfrm>
            <a:off x="1100138" y="4418013"/>
            <a:ext cx="57150" cy="58737"/>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799" name="AutoShape 65"/>
          <p:cNvSpPr>
            <a:spLocks noChangeArrowheads="1"/>
          </p:cNvSpPr>
          <p:nvPr/>
        </p:nvSpPr>
        <p:spPr bwMode="auto">
          <a:xfrm>
            <a:off x="1241425" y="4316413"/>
            <a:ext cx="58738" cy="58737"/>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00" name="AutoShape 66"/>
          <p:cNvSpPr>
            <a:spLocks noChangeArrowheads="1"/>
          </p:cNvSpPr>
          <p:nvPr/>
        </p:nvSpPr>
        <p:spPr bwMode="auto">
          <a:xfrm>
            <a:off x="2335213" y="3654425"/>
            <a:ext cx="58737"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01" name="AutoShape 67"/>
          <p:cNvSpPr>
            <a:spLocks noChangeArrowheads="1"/>
          </p:cNvSpPr>
          <p:nvPr/>
        </p:nvSpPr>
        <p:spPr bwMode="auto">
          <a:xfrm>
            <a:off x="1450975" y="4156075"/>
            <a:ext cx="58738"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02" name="AutoShape 68"/>
          <p:cNvSpPr>
            <a:spLocks noChangeArrowheads="1"/>
          </p:cNvSpPr>
          <p:nvPr/>
        </p:nvSpPr>
        <p:spPr bwMode="auto">
          <a:xfrm>
            <a:off x="2752725" y="3544888"/>
            <a:ext cx="58738" cy="58737"/>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03" name="AutoShape 69"/>
          <p:cNvSpPr>
            <a:spLocks noChangeArrowheads="1"/>
          </p:cNvSpPr>
          <p:nvPr/>
        </p:nvSpPr>
        <p:spPr bwMode="auto">
          <a:xfrm>
            <a:off x="3622675" y="4498975"/>
            <a:ext cx="58738"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04" name="AutoShape 70"/>
          <p:cNvSpPr>
            <a:spLocks noChangeArrowheads="1"/>
          </p:cNvSpPr>
          <p:nvPr/>
        </p:nvSpPr>
        <p:spPr bwMode="auto">
          <a:xfrm>
            <a:off x="4465638" y="3527425"/>
            <a:ext cx="57150"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05" name="AutoShape 71"/>
          <p:cNvSpPr>
            <a:spLocks noChangeArrowheads="1"/>
          </p:cNvSpPr>
          <p:nvPr/>
        </p:nvSpPr>
        <p:spPr bwMode="auto">
          <a:xfrm>
            <a:off x="1882775" y="3835400"/>
            <a:ext cx="58738"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06" name="Line 72"/>
          <p:cNvSpPr>
            <a:spLocks noChangeShapeType="1"/>
          </p:cNvSpPr>
          <p:nvPr/>
        </p:nvSpPr>
        <p:spPr bwMode="auto">
          <a:xfrm flipV="1">
            <a:off x="1125538" y="4375150"/>
            <a:ext cx="1587" cy="7143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07" name="Line 73"/>
          <p:cNvSpPr>
            <a:spLocks noChangeShapeType="1"/>
          </p:cNvSpPr>
          <p:nvPr/>
        </p:nvSpPr>
        <p:spPr bwMode="auto">
          <a:xfrm>
            <a:off x="1104900" y="4375150"/>
            <a:ext cx="44450" cy="158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08" name="Line 74"/>
          <p:cNvSpPr>
            <a:spLocks noChangeShapeType="1"/>
          </p:cNvSpPr>
          <p:nvPr/>
        </p:nvSpPr>
        <p:spPr bwMode="auto">
          <a:xfrm flipV="1">
            <a:off x="1268413" y="4268788"/>
            <a:ext cx="1587" cy="73025"/>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09" name="Line 75"/>
          <p:cNvSpPr>
            <a:spLocks noChangeShapeType="1"/>
          </p:cNvSpPr>
          <p:nvPr/>
        </p:nvSpPr>
        <p:spPr bwMode="auto">
          <a:xfrm>
            <a:off x="1246188" y="4268788"/>
            <a:ext cx="46037"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0" name="Line 76"/>
          <p:cNvSpPr>
            <a:spLocks noChangeShapeType="1"/>
          </p:cNvSpPr>
          <p:nvPr/>
        </p:nvSpPr>
        <p:spPr bwMode="auto">
          <a:xfrm flipV="1">
            <a:off x="1479550" y="4102100"/>
            <a:ext cx="1588" cy="7778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1" name="Line 77"/>
          <p:cNvSpPr>
            <a:spLocks noChangeShapeType="1"/>
          </p:cNvSpPr>
          <p:nvPr/>
        </p:nvSpPr>
        <p:spPr bwMode="auto">
          <a:xfrm>
            <a:off x="1457325" y="4102100"/>
            <a:ext cx="44450" cy="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2" name="Line 78"/>
          <p:cNvSpPr>
            <a:spLocks noChangeShapeType="1"/>
          </p:cNvSpPr>
          <p:nvPr/>
        </p:nvSpPr>
        <p:spPr bwMode="auto">
          <a:xfrm flipV="1">
            <a:off x="1908175" y="3765550"/>
            <a:ext cx="1588" cy="85725"/>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3" name="Line 79"/>
          <p:cNvSpPr>
            <a:spLocks noChangeShapeType="1"/>
          </p:cNvSpPr>
          <p:nvPr/>
        </p:nvSpPr>
        <p:spPr bwMode="auto">
          <a:xfrm>
            <a:off x="1887538" y="3765550"/>
            <a:ext cx="44450" cy="158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4" name="Line 80"/>
          <p:cNvSpPr>
            <a:spLocks noChangeShapeType="1"/>
          </p:cNvSpPr>
          <p:nvPr/>
        </p:nvSpPr>
        <p:spPr bwMode="auto">
          <a:xfrm flipV="1">
            <a:off x="2370138" y="3563938"/>
            <a:ext cx="1587" cy="98425"/>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5" name="Line 81"/>
          <p:cNvSpPr>
            <a:spLocks noChangeShapeType="1"/>
          </p:cNvSpPr>
          <p:nvPr/>
        </p:nvSpPr>
        <p:spPr bwMode="auto">
          <a:xfrm>
            <a:off x="2349500" y="3563938"/>
            <a:ext cx="44450"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6" name="Line 82"/>
          <p:cNvSpPr>
            <a:spLocks noChangeShapeType="1"/>
          </p:cNvSpPr>
          <p:nvPr/>
        </p:nvSpPr>
        <p:spPr bwMode="auto">
          <a:xfrm flipV="1">
            <a:off x="3652838" y="4352925"/>
            <a:ext cx="1587" cy="157163"/>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7" name="Line 83"/>
          <p:cNvSpPr>
            <a:spLocks noChangeShapeType="1"/>
          </p:cNvSpPr>
          <p:nvPr/>
        </p:nvSpPr>
        <p:spPr bwMode="auto">
          <a:xfrm>
            <a:off x="3630613" y="4352925"/>
            <a:ext cx="46037" cy="158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8" name="Line 84"/>
          <p:cNvSpPr>
            <a:spLocks noChangeShapeType="1"/>
          </p:cNvSpPr>
          <p:nvPr/>
        </p:nvSpPr>
        <p:spPr bwMode="auto">
          <a:xfrm flipV="1">
            <a:off x="4498975" y="3246438"/>
            <a:ext cx="1588" cy="21590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19" name="Line 85"/>
          <p:cNvSpPr>
            <a:spLocks noChangeShapeType="1"/>
          </p:cNvSpPr>
          <p:nvPr/>
        </p:nvSpPr>
        <p:spPr bwMode="auto">
          <a:xfrm>
            <a:off x="4476750" y="3246438"/>
            <a:ext cx="46038"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0" name="Line 86"/>
          <p:cNvSpPr>
            <a:spLocks noChangeShapeType="1"/>
          </p:cNvSpPr>
          <p:nvPr/>
        </p:nvSpPr>
        <p:spPr bwMode="auto">
          <a:xfrm>
            <a:off x="1125538" y="4446588"/>
            <a:ext cx="1587" cy="73025"/>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1" name="Line 87"/>
          <p:cNvSpPr>
            <a:spLocks noChangeShapeType="1"/>
          </p:cNvSpPr>
          <p:nvPr/>
        </p:nvSpPr>
        <p:spPr bwMode="auto">
          <a:xfrm>
            <a:off x="1104900" y="4519613"/>
            <a:ext cx="44450"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2" name="Line 88"/>
          <p:cNvSpPr>
            <a:spLocks noChangeShapeType="1"/>
          </p:cNvSpPr>
          <p:nvPr/>
        </p:nvSpPr>
        <p:spPr bwMode="auto">
          <a:xfrm>
            <a:off x="1265238" y="4340225"/>
            <a:ext cx="1587" cy="7620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3" name="Line 89"/>
          <p:cNvSpPr>
            <a:spLocks noChangeShapeType="1"/>
          </p:cNvSpPr>
          <p:nvPr/>
        </p:nvSpPr>
        <p:spPr bwMode="auto">
          <a:xfrm>
            <a:off x="1246188" y="4413250"/>
            <a:ext cx="46037" cy="158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4" name="Line 90"/>
          <p:cNvSpPr>
            <a:spLocks noChangeShapeType="1"/>
          </p:cNvSpPr>
          <p:nvPr/>
        </p:nvSpPr>
        <p:spPr bwMode="auto">
          <a:xfrm>
            <a:off x="1479550" y="4179888"/>
            <a:ext cx="1588" cy="777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5" name="Line 91"/>
          <p:cNvSpPr>
            <a:spLocks noChangeShapeType="1"/>
          </p:cNvSpPr>
          <p:nvPr/>
        </p:nvSpPr>
        <p:spPr bwMode="auto">
          <a:xfrm>
            <a:off x="1457325" y="4257675"/>
            <a:ext cx="44450" cy="158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6" name="Line 92"/>
          <p:cNvSpPr>
            <a:spLocks noChangeShapeType="1"/>
          </p:cNvSpPr>
          <p:nvPr/>
        </p:nvSpPr>
        <p:spPr bwMode="auto">
          <a:xfrm>
            <a:off x="1908175" y="3851275"/>
            <a:ext cx="1588" cy="9048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7" name="Line 93"/>
          <p:cNvSpPr>
            <a:spLocks noChangeShapeType="1"/>
          </p:cNvSpPr>
          <p:nvPr/>
        </p:nvSpPr>
        <p:spPr bwMode="auto">
          <a:xfrm>
            <a:off x="1887538" y="3941763"/>
            <a:ext cx="44450"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8" name="Line 94"/>
          <p:cNvSpPr>
            <a:spLocks noChangeShapeType="1"/>
          </p:cNvSpPr>
          <p:nvPr/>
        </p:nvSpPr>
        <p:spPr bwMode="auto">
          <a:xfrm>
            <a:off x="2370138" y="3662363"/>
            <a:ext cx="1587" cy="104775"/>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29" name="Line 95"/>
          <p:cNvSpPr>
            <a:spLocks noChangeShapeType="1"/>
          </p:cNvSpPr>
          <p:nvPr/>
        </p:nvSpPr>
        <p:spPr bwMode="auto">
          <a:xfrm>
            <a:off x="2349500" y="3767138"/>
            <a:ext cx="44450"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grpSp>
        <p:nvGrpSpPr>
          <p:cNvPr id="31830" name="Group 96"/>
          <p:cNvGrpSpPr>
            <a:grpSpLocks/>
          </p:cNvGrpSpPr>
          <p:nvPr/>
        </p:nvGrpSpPr>
        <p:grpSpPr bwMode="auto">
          <a:xfrm>
            <a:off x="2763838" y="3433763"/>
            <a:ext cx="44450" cy="249237"/>
            <a:chOff x="1879" y="1519"/>
            <a:chExt cx="28" cy="157"/>
          </a:xfrm>
        </p:grpSpPr>
        <p:sp>
          <p:nvSpPr>
            <p:cNvPr id="31980" name="Line 97"/>
            <p:cNvSpPr>
              <a:spLocks noChangeShapeType="1"/>
            </p:cNvSpPr>
            <p:nvPr/>
          </p:nvSpPr>
          <p:spPr bwMode="auto">
            <a:xfrm flipV="1">
              <a:off x="1892" y="1519"/>
              <a:ext cx="1" cy="7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81" name="Line 98"/>
            <p:cNvSpPr>
              <a:spLocks noChangeShapeType="1"/>
            </p:cNvSpPr>
            <p:nvPr/>
          </p:nvSpPr>
          <p:spPr bwMode="auto">
            <a:xfrm>
              <a:off x="1879" y="1519"/>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82" name="Line 99"/>
            <p:cNvSpPr>
              <a:spLocks noChangeShapeType="1"/>
            </p:cNvSpPr>
            <p:nvPr/>
          </p:nvSpPr>
          <p:spPr bwMode="auto">
            <a:xfrm>
              <a:off x="1892" y="1596"/>
              <a:ext cx="1" cy="79"/>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83" name="Line 100"/>
            <p:cNvSpPr>
              <a:spLocks noChangeShapeType="1"/>
            </p:cNvSpPr>
            <p:nvPr/>
          </p:nvSpPr>
          <p:spPr bwMode="auto">
            <a:xfrm>
              <a:off x="1879" y="1675"/>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grpSp>
      <p:sp>
        <p:nvSpPr>
          <p:cNvPr id="31831" name="Line 101"/>
          <p:cNvSpPr>
            <a:spLocks noChangeShapeType="1"/>
          </p:cNvSpPr>
          <p:nvPr/>
        </p:nvSpPr>
        <p:spPr bwMode="auto">
          <a:xfrm>
            <a:off x="3652838" y="4510088"/>
            <a:ext cx="1587" cy="149225"/>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32" name="Line 102"/>
          <p:cNvSpPr>
            <a:spLocks noChangeShapeType="1"/>
          </p:cNvSpPr>
          <p:nvPr/>
        </p:nvSpPr>
        <p:spPr bwMode="auto">
          <a:xfrm>
            <a:off x="4498975" y="3462338"/>
            <a:ext cx="1588" cy="21590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33" name="Line 103"/>
          <p:cNvSpPr>
            <a:spLocks noChangeShapeType="1"/>
          </p:cNvSpPr>
          <p:nvPr/>
        </p:nvSpPr>
        <p:spPr bwMode="auto">
          <a:xfrm>
            <a:off x="4476750" y="3678238"/>
            <a:ext cx="46038"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34" name="AutoShape 104"/>
          <p:cNvSpPr>
            <a:spLocks noChangeArrowheads="1"/>
          </p:cNvSpPr>
          <p:nvPr/>
        </p:nvSpPr>
        <p:spPr bwMode="auto">
          <a:xfrm>
            <a:off x="5384800" y="4089400"/>
            <a:ext cx="57150"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35" name="AutoShape 105"/>
          <p:cNvSpPr>
            <a:spLocks noChangeArrowheads="1"/>
          </p:cNvSpPr>
          <p:nvPr/>
        </p:nvSpPr>
        <p:spPr bwMode="auto">
          <a:xfrm>
            <a:off x="5313363" y="4241800"/>
            <a:ext cx="57150"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36" name="AutoShape 106"/>
          <p:cNvSpPr>
            <a:spLocks noChangeArrowheads="1"/>
          </p:cNvSpPr>
          <p:nvPr/>
        </p:nvSpPr>
        <p:spPr bwMode="auto">
          <a:xfrm>
            <a:off x="5522913" y="3956050"/>
            <a:ext cx="57150"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37" name="AutoShape 107"/>
          <p:cNvSpPr>
            <a:spLocks noChangeArrowheads="1"/>
          </p:cNvSpPr>
          <p:nvPr/>
        </p:nvSpPr>
        <p:spPr bwMode="auto">
          <a:xfrm>
            <a:off x="7913688" y="4465638"/>
            <a:ext cx="57150" cy="58737"/>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38" name="AutoShape 108"/>
          <p:cNvSpPr>
            <a:spLocks noChangeArrowheads="1"/>
          </p:cNvSpPr>
          <p:nvPr/>
        </p:nvSpPr>
        <p:spPr bwMode="auto">
          <a:xfrm>
            <a:off x="8766175" y="3575050"/>
            <a:ext cx="57150"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39" name="Line 109"/>
          <p:cNvSpPr>
            <a:spLocks noChangeShapeType="1"/>
          </p:cNvSpPr>
          <p:nvPr/>
        </p:nvSpPr>
        <p:spPr bwMode="auto">
          <a:xfrm flipV="1">
            <a:off x="8794750" y="3294063"/>
            <a:ext cx="1588" cy="21590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40" name="Line 110"/>
          <p:cNvSpPr>
            <a:spLocks noChangeShapeType="1"/>
          </p:cNvSpPr>
          <p:nvPr/>
        </p:nvSpPr>
        <p:spPr bwMode="auto">
          <a:xfrm>
            <a:off x="8772525" y="3294063"/>
            <a:ext cx="46038"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41" name="Line 111"/>
          <p:cNvSpPr>
            <a:spLocks noChangeShapeType="1"/>
          </p:cNvSpPr>
          <p:nvPr/>
        </p:nvSpPr>
        <p:spPr bwMode="auto">
          <a:xfrm>
            <a:off x="8794750" y="3509963"/>
            <a:ext cx="1588" cy="21590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42" name="Line 112"/>
          <p:cNvSpPr>
            <a:spLocks noChangeShapeType="1"/>
          </p:cNvSpPr>
          <p:nvPr/>
        </p:nvSpPr>
        <p:spPr bwMode="auto">
          <a:xfrm>
            <a:off x="8772525" y="3725863"/>
            <a:ext cx="46038"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43" name="Line 113"/>
          <p:cNvSpPr>
            <a:spLocks noChangeShapeType="1"/>
          </p:cNvSpPr>
          <p:nvPr/>
        </p:nvSpPr>
        <p:spPr bwMode="auto">
          <a:xfrm flipV="1">
            <a:off x="7943850" y="4319588"/>
            <a:ext cx="1588" cy="157162"/>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44" name="Line 114"/>
          <p:cNvSpPr>
            <a:spLocks noChangeShapeType="1"/>
          </p:cNvSpPr>
          <p:nvPr/>
        </p:nvSpPr>
        <p:spPr bwMode="auto">
          <a:xfrm>
            <a:off x="7921625" y="4319588"/>
            <a:ext cx="46038"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45" name="Line 115"/>
          <p:cNvSpPr>
            <a:spLocks noChangeShapeType="1"/>
          </p:cNvSpPr>
          <p:nvPr/>
        </p:nvSpPr>
        <p:spPr bwMode="auto">
          <a:xfrm>
            <a:off x="7943850" y="4476750"/>
            <a:ext cx="1588" cy="149225"/>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46" name="Line 116"/>
          <p:cNvSpPr>
            <a:spLocks noChangeShapeType="1"/>
          </p:cNvSpPr>
          <p:nvPr/>
        </p:nvSpPr>
        <p:spPr bwMode="auto">
          <a:xfrm>
            <a:off x="7921625" y="4625975"/>
            <a:ext cx="46038" cy="1588"/>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47" name="AutoShape 117"/>
          <p:cNvSpPr>
            <a:spLocks noChangeArrowheads="1"/>
          </p:cNvSpPr>
          <p:nvPr/>
        </p:nvSpPr>
        <p:spPr bwMode="auto">
          <a:xfrm>
            <a:off x="7048500" y="3373438"/>
            <a:ext cx="58738" cy="58737"/>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grpSp>
        <p:nvGrpSpPr>
          <p:cNvPr id="31848" name="Group 118"/>
          <p:cNvGrpSpPr>
            <a:grpSpLocks/>
          </p:cNvGrpSpPr>
          <p:nvPr/>
        </p:nvGrpSpPr>
        <p:grpSpPr bwMode="auto">
          <a:xfrm>
            <a:off x="7059613" y="3262313"/>
            <a:ext cx="44450" cy="249237"/>
            <a:chOff x="1879" y="1519"/>
            <a:chExt cx="28" cy="157"/>
          </a:xfrm>
        </p:grpSpPr>
        <p:sp>
          <p:nvSpPr>
            <p:cNvPr id="31976" name="Line 119"/>
            <p:cNvSpPr>
              <a:spLocks noChangeShapeType="1"/>
            </p:cNvSpPr>
            <p:nvPr/>
          </p:nvSpPr>
          <p:spPr bwMode="auto">
            <a:xfrm flipV="1">
              <a:off x="1892" y="1519"/>
              <a:ext cx="1" cy="7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77" name="Line 120"/>
            <p:cNvSpPr>
              <a:spLocks noChangeShapeType="1"/>
            </p:cNvSpPr>
            <p:nvPr/>
          </p:nvSpPr>
          <p:spPr bwMode="auto">
            <a:xfrm>
              <a:off x="1879" y="1519"/>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78" name="Line 121"/>
            <p:cNvSpPr>
              <a:spLocks noChangeShapeType="1"/>
            </p:cNvSpPr>
            <p:nvPr/>
          </p:nvSpPr>
          <p:spPr bwMode="auto">
            <a:xfrm>
              <a:off x="1892" y="1596"/>
              <a:ext cx="1" cy="79"/>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79" name="Line 122"/>
            <p:cNvSpPr>
              <a:spLocks noChangeShapeType="1"/>
            </p:cNvSpPr>
            <p:nvPr/>
          </p:nvSpPr>
          <p:spPr bwMode="auto">
            <a:xfrm>
              <a:off x="1879" y="1675"/>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grpSp>
      <p:sp>
        <p:nvSpPr>
          <p:cNvPr id="31849" name="AutoShape 123"/>
          <p:cNvSpPr>
            <a:spLocks noChangeArrowheads="1"/>
          </p:cNvSpPr>
          <p:nvPr/>
        </p:nvSpPr>
        <p:spPr bwMode="auto">
          <a:xfrm>
            <a:off x="6591300" y="3521075"/>
            <a:ext cx="58738" cy="58738"/>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grpSp>
        <p:nvGrpSpPr>
          <p:cNvPr id="31850" name="Group 124"/>
          <p:cNvGrpSpPr>
            <a:grpSpLocks/>
          </p:cNvGrpSpPr>
          <p:nvPr/>
        </p:nvGrpSpPr>
        <p:grpSpPr bwMode="auto">
          <a:xfrm>
            <a:off x="6602413" y="3409950"/>
            <a:ext cx="44450" cy="249238"/>
            <a:chOff x="1879" y="1519"/>
            <a:chExt cx="28" cy="157"/>
          </a:xfrm>
        </p:grpSpPr>
        <p:sp>
          <p:nvSpPr>
            <p:cNvPr id="31972" name="Line 125"/>
            <p:cNvSpPr>
              <a:spLocks noChangeShapeType="1"/>
            </p:cNvSpPr>
            <p:nvPr/>
          </p:nvSpPr>
          <p:spPr bwMode="auto">
            <a:xfrm flipV="1">
              <a:off x="1892" y="1519"/>
              <a:ext cx="1" cy="7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73" name="Line 126"/>
            <p:cNvSpPr>
              <a:spLocks noChangeShapeType="1"/>
            </p:cNvSpPr>
            <p:nvPr/>
          </p:nvSpPr>
          <p:spPr bwMode="auto">
            <a:xfrm>
              <a:off x="1879" y="1519"/>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74" name="Line 127"/>
            <p:cNvSpPr>
              <a:spLocks noChangeShapeType="1"/>
            </p:cNvSpPr>
            <p:nvPr/>
          </p:nvSpPr>
          <p:spPr bwMode="auto">
            <a:xfrm>
              <a:off x="1892" y="1596"/>
              <a:ext cx="1" cy="79"/>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75" name="Line 128"/>
            <p:cNvSpPr>
              <a:spLocks noChangeShapeType="1"/>
            </p:cNvSpPr>
            <p:nvPr/>
          </p:nvSpPr>
          <p:spPr bwMode="auto">
            <a:xfrm>
              <a:off x="1879" y="1675"/>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grpSp>
      <p:sp>
        <p:nvSpPr>
          <p:cNvPr id="31851" name="AutoShape 129"/>
          <p:cNvSpPr>
            <a:spLocks noChangeArrowheads="1"/>
          </p:cNvSpPr>
          <p:nvPr/>
        </p:nvSpPr>
        <p:spPr bwMode="auto">
          <a:xfrm>
            <a:off x="6196013" y="3649663"/>
            <a:ext cx="58737" cy="58737"/>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grpSp>
        <p:nvGrpSpPr>
          <p:cNvPr id="31852" name="Group 130"/>
          <p:cNvGrpSpPr>
            <a:grpSpLocks/>
          </p:cNvGrpSpPr>
          <p:nvPr/>
        </p:nvGrpSpPr>
        <p:grpSpPr bwMode="auto">
          <a:xfrm>
            <a:off x="6207125" y="3538538"/>
            <a:ext cx="44450" cy="249237"/>
            <a:chOff x="1879" y="1519"/>
            <a:chExt cx="28" cy="157"/>
          </a:xfrm>
        </p:grpSpPr>
        <p:sp>
          <p:nvSpPr>
            <p:cNvPr id="31968" name="Line 131"/>
            <p:cNvSpPr>
              <a:spLocks noChangeShapeType="1"/>
            </p:cNvSpPr>
            <p:nvPr/>
          </p:nvSpPr>
          <p:spPr bwMode="auto">
            <a:xfrm flipV="1">
              <a:off x="1892" y="1519"/>
              <a:ext cx="1" cy="7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69" name="Line 132"/>
            <p:cNvSpPr>
              <a:spLocks noChangeShapeType="1"/>
            </p:cNvSpPr>
            <p:nvPr/>
          </p:nvSpPr>
          <p:spPr bwMode="auto">
            <a:xfrm>
              <a:off x="1879" y="1519"/>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70" name="Line 133"/>
            <p:cNvSpPr>
              <a:spLocks noChangeShapeType="1"/>
            </p:cNvSpPr>
            <p:nvPr/>
          </p:nvSpPr>
          <p:spPr bwMode="auto">
            <a:xfrm>
              <a:off x="1892" y="1596"/>
              <a:ext cx="1" cy="79"/>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71" name="Line 134"/>
            <p:cNvSpPr>
              <a:spLocks noChangeShapeType="1"/>
            </p:cNvSpPr>
            <p:nvPr/>
          </p:nvSpPr>
          <p:spPr bwMode="auto">
            <a:xfrm>
              <a:off x="1879" y="1675"/>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grpSp>
      <p:sp>
        <p:nvSpPr>
          <p:cNvPr id="31853" name="AutoShape 135"/>
          <p:cNvSpPr>
            <a:spLocks noChangeArrowheads="1"/>
          </p:cNvSpPr>
          <p:nvPr/>
        </p:nvSpPr>
        <p:spPr bwMode="auto">
          <a:xfrm>
            <a:off x="5729288" y="3878263"/>
            <a:ext cx="58737" cy="58737"/>
          </a:xfrm>
          <a:prstGeom prst="triangle">
            <a:avLst>
              <a:gd name="adj" fmla="val 50000"/>
            </a:avLst>
          </a:prstGeom>
          <a:solidFill>
            <a:srgbClr val="00FFFF"/>
          </a:solidFill>
          <a:ln w="28575">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grpSp>
        <p:nvGrpSpPr>
          <p:cNvPr id="31854" name="Group 136"/>
          <p:cNvGrpSpPr>
            <a:grpSpLocks/>
          </p:cNvGrpSpPr>
          <p:nvPr/>
        </p:nvGrpSpPr>
        <p:grpSpPr bwMode="auto">
          <a:xfrm>
            <a:off x="5740400" y="3767138"/>
            <a:ext cx="44450" cy="249237"/>
            <a:chOff x="1879" y="1519"/>
            <a:chExt cx="28" cy="157"/>
          </a:xfrm>
        </p:grpSpPr>
        <p:sp>
          <p:nvSpPr>
            <p:cNvPr id="31964" name="Line 137"/>
            <p:cNvSpPr>
              <a:spLocks noChangeShapeType="1"/>
            </p:cNvSpPr>
            <p:nvPr/>
          </p:nvSpPr>
          <p:spPr bwMode="auto">
            <a:xfrm flipV="1">
              <a:off x="1892" y="1519"/>
              <a:ext cx="1" cy="7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65" name="Line 138"/>
            <p:cNvSpPr>
              <a:spLocks noChangeShapeType="1"/>
            </p:cNvSpPr>
            <p:nvPr/>
          </p:nvSpPr>
          <p:spPr bwMode="auto">
            <a:xfrm>
              <a:off x="1879" y="1519"/>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66" name="Line 139"/>
            <p:cNvSpPr>
              <a:spLocks noChangeShapeType="1"/>
            </p:cNvSpPr>
            <p:nvPr/>
          </p:nvSpPr>
          <p:spPr bwMode="auto">
            <a:xfrm>
              <a:off x="1892" y="1596"/>
              <a:ext cx="1" cy="79"/>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67" name="Line 140"/>
            <p:cNvSpPr>
              <a:spLocks noChangeShapeType="1"/>
            </p:cNvSpPr>
            <p:nvPr/>
          </p:nvSpPr>
          <p:spPr bwMode="auto">
            <a:xfrm>
              <a:off x="1879" y="1675"/>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grpSp>
      <p:grpSp>
        <p:nvGrpSpPr>
          <p:cNvPr id="31855" name="Group 141"/>
          <p:cNvGrpSpPr>
            <a:grpSpLocks/>
          </p:cNvGrpSpPr>
          <p:nvPr/>
        </p:nvGrpSpPr>
        <p:grpSpPr bwMode="auto">
          <a:xfrm>
            <a:off x="5530850" y="3843338"/>
            <a:ext cx="44450" cy="249237"/>
            <a:chOff x="1879" y="1519"/>
            <a:chExt cx="28" cy="157"/>
          </a:xfrm>
        </p:grpSpPr>
        <p:sp>
          <p:nvSpPr>
            <p:cNvPr id="31960" name="Line 142"/>
            <p:cNvSpPr>
              <a:spLocks noChangeShapeType="1"/>
            </p:cNvSpPr>
            <p:nvPr/>
          </p:nvSpPr>
          <p:spPr bwMode="auto">
            <a:xfrm flipV="1">
              <a:off x="1892" y="1519"/>
              <a:ext cx="1" cy="7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61" name="Line 143"/>
            <p:cNvSpPr>
              <a:spLocks noChangeShapeType="1"/>
            </p:cNvSpPr>
            <p:nvPr/>
          </p:nvSpPr>
          <p:spPr bwMode="auto">
            <a:xfrm>
              <a:off x="1879" y="1519"/>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62" name="Line 144"/>
            <p:cNvSpPr>
              <a:spLocks noChangeShapeType="1"/>
            </p:cNvSpPr>
            <p:nvPr/>
          </p:nvSpPr>
          <p:spPr bwMode="auto">
            <a:xfrm>
              <a:off x="1892" y="1596"/>
              <a:ext cx="1" cy="79"/>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63" name="Line 145"/>
            <p:cNvSpPr>
              <a:spLocks noChangeShapeType="1"/>
            </p:cNvSpPr>
            <p:nvPr/>
          </p:nvSpPr>
          <p:spPr bwMode="auto">
            <a:xfrm>
              <a:off x="1879" y="1675"/>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grpSp>
      <p:grpSp>
        <p:nvGrpSpPr>
          <p:cNvPr id="31856" name="Group 146"/>
          <p:cNvGrpSpPr>
            <a:grpSpLocks/>
          </p:cNvGrpSpPr>
          <p:nvPr/>
        </p:nvGrpSpPr>
        <p:grpSpPr bwMode="auto">
          <a:xfrm>
            <a:off x="5397500" y="3976688"/>
            <a:ext cx="44450" cy="249237"/>
            <a:chOff x="1879" y="1519"/>
            <a:chExt cx="28" cy="157"/>
          </a:xfrm>
        </p:grpSpPr>
        <p:sp>
          <p:nvSpPr>
            <p:cNvPr id="31956" name="Line 147"/>
            <p:cNvSpPr>
              <a:spLocks noChangeShapeType="1"/>
            </p:cNvSpPr>
            <p:nvPr/>
          </p:nvSpPr>
          <p:spPr bwMode="auto">
            <a:xfrm flipV="1">
              <a:off x="1892" y="1519"/>
              <a:ext cx="1" cy="7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57" name="Line 148"/>
            <p:cNvSpPr>
              <a:spLocks noChangeShapeType="1"/>
            </p:cNvSpPr>
            <p:nvPr/>
          </p:nvSpPr>
          <p:spPr bwMode="auto">
            <a:xfrm>
              <a:off x="1879" y="1519"/>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58" name="Line 149"/>
            <p:cNvSpPr>
              <a:spLocks noChangeShapeType="1"/>
            </p:cNvSpPr>
            <p:nvPr/>
          </p:nvSpPr>
          <p:spPr bwMode="auto">
            <a:xfrm>
              <a:off x="1892" y="1596"/>
              <a:ext cx="1" cy="79"/>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59" name="Line 150"/>
            <p:cNvSpPr>
              <a:spLocks noChangeShapeType="1"/>
            </p:cNvSpPr>
            <p:nvPr/>
          </p:nvSpPr>
          <p:spPr bwMode="auto">
            <a:xfrm>
              <a:off x="1879" y="1675"/>
              <a:ext cx="28"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grpSp>
      <p:sp>
        <p:nvSpPr>
          <p:cNvPr id="31857" name="Oval 151"/>
          <p:cNvSpPr>
            <a:spLocks noChangeArrowheads="1"/>
          </p:cNvSpPr>
          <p:nvPr/>
        </p:nvSpPr>
        <p:spPr bwMode="auto">
          <a:xfrm>
            <a:off x="1014413" y="4745038"/>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58" name="Oval 152"/>
          <p:cNvSpPr>
            <a:spLocks noChangeArrowheads="1"/>
          </p:cNvSpPr>
          <p:nvPr/>
        </p:nvSpPr>
        <p:spPr bwMode="auto">
          <a:xfrm>
            <a:off x="4457700" y="5083175"/>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59" name="Oval 153"/>
          <p:cNvSpPr>
            <a:spLocks noChangeArrowheads="1"/>
          </p:cNvSpPr>
          <p:nvPr/>
        </p:nvSpPr>
        <p:spPr bwMode="auto">
          <a:xfrm>
            <a:off x="1865313" y="4859338"/>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60" name="Oval 154"/>
          <p:cNvSpPr>
            <a:spLocks noChangeArrowheads="1"/>
          </p:cNvSpPr>
          <p:nvPr/>
        </p:nvSpPr>
        <p:spPr bwMode="auto">
          <a:xfrm>
            <a:off x="1446213" y="4843463"/>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61" name="Oval 155"/>
          <p:cNvSpPr>
            <a:spLocks noChangeArrowheads="1"/>
          </p:cNvSpPr>
          <p:nvPr/>
        </p:nvSpPr>
        <p:spPr bwMode="auto">
          <a:xfrm>
            <a:off x="1231900" y="4748213"/>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62" name="Oval 156"/>
          <p:cNvSpPr>
            <a:spLocks noChangeArrowheads="1"/>
          </p:cNvSpPr>
          <p:nvPr/>
        </p:nvSpPr>
        <p:spPr bwMode="auto">
          <a:xfrm>
            <a:off x="1103313" y="4770438"/>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63" name="Oval 157"/>
          <p:cNvSpPr>
            <a:spLocks noChangeArrowheads="1"/>
          </p:cNvSpPr>
          <p:nvPr/>
        </p:nvSpPr>
        <p:spPr bwMode="auto">
          <a:xfrm>
            <a:off x="2327275" y="4892675"/>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64" name="Oval 158"/>
          <p:cNvSpPr>
            <a:spLocks noChangeArrowheads="1"/>
          </p:cNvSpPr>
          <p:nvPr/>
        </p:nvSpPr>
        <p:spPr bwMode="auto">
          <a:xfrm>
            <a:off x="2746375" y="4916488"/>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65" name="Oval 159"/>
          <p:cNvSpPr>
            <a:spLocks noChangeArrowheads="1"/>
          </p:cNvSpPr>
          <p:nvPr/>
        </p:nvSpPr>
        <p:spPr bwMode="auto">
          <a:xfrm>
            <a:off x="3613150" y="4987925"/>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866" name="Line 160"/>
          <p:cNvSpPr>
            <a:spLocks noChangeShapeType="1"/>
          </p:cNvSpPr>
          <p:nvPr/>
        </p:nvSpPr>
        <p:spPr bwMode="auto">
          <a:xfrm>
            <a:off x="3630613" y="4662488"/>
            <a:ext cx="46037" cy="1587"/>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67" name="Line 161"/>
          <p:cNvSpPr>
            <a:spLocks noChangeShapeType="1"/>
          </p:cNvSpPr>
          <p:nvPr/>
        </p:nvSpPr>
        <p:spPr bwMode="auto">
          <a:xfrm flipV="1">
            <a:off x="1135063" y="4735513"/>
            <a:ext cx="1587" cy="7143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68" name="Line 162"/>
          <p:cNvSpPr>
            <a:spLocks noChangeShapeType="1"/>
          </p:cNvSpPr>
          <p:nvPr/>
        </p:nvSpPr>
        <p:spPr bwMode="auto">
          <a:xfrm>
            <a:off x="1114425" y="4735513"/>
            <a:ext cx="44450"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69" name="Line 163"/>
          <p:cNvSpPr>
            <a:spLocks noChangeShapeType="1"/>
          </p:cNvSpPr>
          <p:nvPr/>
        </p:nvSpPr>
        <p:spPr bwMode="auto">
          <a:xfrm flipV="1">
            <a:off x="1268413" y="4718050"/>
            <a:ext cx="1587" cy="650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0" name="Line 164"/>
          <p:cNvSpPr>
            <a:spLocks noChangeShapeType="1"/>
          </p:cNvSpPr>
          <p:nvPr/>
        </p:nvSpPr>
        <p:spPr bwMode="auto">
          <a:xfrm>
            <a:off x="1246188" y="4718050"/>
            <a:ext cx="46037"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1" name="Line 165"/>
          <p:cNvSpPr>
            <a:spLocks noChangeShapeType="1"/>
          </p:cNvSpPr>
          <p:nvPr/>
        </p:nvSpPr>
        <p:spPr bwMode="auto">
          <a:xfrm flipV="1">
            <a:off x="1489075" y="4802188"/>
            <a:ext cx="1588" cy="7143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2" name="Line 166"/>
          <p:cNvSpPr>
            <a:spLocks noChangeShapeType="1"/>
          </p:cNvSpPr>
          <p:nvPr/>
        </p:nvSpPr>
        <p:spPr bwMode="auto">
          <a:xfrm>
            <a:off x="1466850" y="4802188"/>
            <a:ext cx="44450"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3" name="Line 167"/>
          <p:cNvSpPr>
            <a:spLocks noChangeShapeType="1"/>
          </p:cNvSpPr>
          <p:nvPr/>
        </p:nvSpPr>
        <p:spPr bwMode="auto">
          <a:xfrm flipV="1">
            <a:off x="1908175" y="4814888"/>
            <a:ext cx="1588" cy="777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4" name="Line 168"/>
          <p:cNvSpPr>
            <a:spLocks noChangeShapeType="1"/>
          </p:cNvSpPr>
          <p:nvPr/>
        </p:nvSpPr>
        <p:spPr bwMode="auto">
          <a:xfrm>
            <a:off x="1887538" y="4814888"/>
            <a:ext cx="44450"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5" name="Line 169"/>
          <p:cNvSpPr>
            <a:spLocks noChangeShapeType="1"/>
          </p:cNvSpPr>
          <p:nvPr/>
        </p:nvSpPr>
        <p:spPr bwMode="auto">
          <a:xfrm flipV="1">
            <a:off x="2370138" y="4832350"/>
            <a:ext cx="1587" cy="904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6" name="Line 170"/>
          <p:cNvSpPr>
            <a:spLocks noChangeShapeType="1"/>
          </p:cNvSpPr>
          <p:nvPr/>
        </p:nvSpPr>
        <p:spPr bwMode="auto">
          <a:xfrm>
            <a:off x="2349500" y="4832350"/>
            <a:ext cx="44450"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7" name="Line 171"/>
          <p:cNvSpPr>
            <a:spLocks noChangeShapeType="1"/>
          </p:cNvSpPr>
          <p:nvPr/>
        </p:nvSpPr>
        <p:spPr bwMode="auto">
          <a:xfrm flipV="1">
            <a:off x="2784475" y="4848225"/>
            <a:ext cx="1588" cy="1031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8" name="Line 172"/>
          <p:cNvSpPr>
            <a:spLocks noChangeShapeType="1"/>
          </p:cNvSpPr>
          <p:nvPr/>
        </p:nvSpPr>
        <p:spPr bwMode="auto">
          <a:xfrm>
            <a:off x="2763838" y="4848225"/>
            <a:ext cx="44450"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79" name="Line 173"/>
          <p:cNvSpPr>
            <a:spLocks noChangeShapeType="1"/>
          </p:cNvSpPr>
          <p:nvPr/>
        </p:nvSpPr>
        <p:spPr bwMode="auto">
          <a:xfrm flipV="1">
            <a:off x="3657600" y="4870450"/>
            <a:ext cx="1588" cy="130175"/>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0" name="Line 174"/>
          <p:cNvSpPr>
            <a:spLocks noChangeShapeType="1"/>
          </p:cNvSpPr>
          <p:nvPr/>
        </p:nvSpPr>
        <p:spPr bwMode="auto">
          <a:xfrm>
            <a:off x="3635375" y="4870450"/>
            <a:ext cx="46038"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1" name="Line 175"/>
          <p:cNvSpPr>
            <a:spLocks noChangeShapeType="1"/>
          </p:cNvSpPr>
          <p:nvPr/>
        </p:nvSpPr>
        <p:spPr bwMode="auto">
          <a:xfrm flipV="1">
            <a:off x="4498975" y="4887913"/>
            <a:ext cx="1588" cy="182562"/>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2" name="Line 176"/>
          <p:cNvSpPr>
            <a:spLocks noChangeShapeType="1"/>
          </p:cNvSpPr>
          <p:nvPr/>
        </p:nvSpPr>
        <p:spPr bwMode="auto">
          <a:xfrm>
            <a:off x="4476750" y="4887913"/>
            <a:ext cx="46038"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3" name="Line 177"/>
          <p:cNvSpPr>
            <a:spLocks noChangeShapeType="1"/>
          </p:cNvSpPr>
          <p:nvPr/>
        </p:nvSpPr>
        <p:spPr bwMode="auto">
          <a:xfrm>
            <a:off x="1135063" y="4806950"/>
            <a:ext cx="1587" cy="650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4" name="Line 178"/>
          <p:cNvSpPr>
            <a:spLocks noChangeShapeType="1"/>
          </p:cNvSpPr>
          <p:nvPr/>
        </p:nvSpPr>
        <p:spPr bwMode="auto">
          <a:xfrm>
            <a:off x="1114425" y="4872038"/>
            <a:ext cx="44450"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5" name="Line 179"/>
          <p:cNvSpPr>
            <a:spLocks noChangeShapeType="1"/>
          </p:cNvSpPr>
          <p:nvPr/>
        </p:nvSpPr>
        <p:spPr bwMode="auto">
          <a:xfrm>
            <a:off x="1268413" y="4783138"/>
            <a:ext cx="1587" cy="650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6" name="Line 180"/>
          <p:cNvSpPr>
            <a:spLocks noChangeShapeType="1"/>
          </p:cNvSpPr>
          <p:nvPr/>
        </p:nvSpPr>
        <p:spPr bwMode="auto">
          <a:xfrm>
            <a:off x="1246188" y="4848225"/>
            <a:ext cx="46037"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7" name="Line 181"/>
          <p:cNvSpPr>
            <a:spLocks noChangeShapeType="1"/>
          </p:cNvSpPr>
          <p:nvPr/>
        </p:nvSpPr>
        <p:spPr bwMode="auto">
          <a:xfrm>
            <a:off x="1489075" y="4873625"/>
            <a:ext cx="1588" cy="73025"/>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8" name="Line 182"/>
          <p:cNvSpPr>
            <a:spLocks noChangeShapeType="1"/>
          </p:cNvSpPr>
          <p:nvPr/>
        </p:nvSpPr>
        <p:spPr bwMode="auto">
          <a:xfrm>
            <a:off x="1466850" y="4946650"/>
            <a:ext cx="44450" cy="0"/>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89" name="Line 183"/>
          <p:cNvSpPr>
            <a:spLocks noChangeShapeType="1"/>
          </p:cNvSpPr>
          <p:nvPr/>
        </p:nvSpPr>
        <p:spPr bwMode="auto">
          <a:xfrm>
            <a:off x="1908175" y="4892675"/>
            <a:ext cx="1588" cy="7143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0" name="Line 184"/>
          <p:cNvSpPr>
            <a:spLocks noChangeShapeType="1"/>
          </p:cNvSpPr>
          <p:nvPr/>
        </p:nvSpPr>
        <p:spPr bwMode="auto">
          <a:xfrm>
            <a:off x="1887538" y="4964113"/>
            <a:ext cx="44450"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1" name="Line 185"/>
          <p:cNvSpPr>
            <a:spLocks noChangeShapeType="1"/>
          </p:cNvSpPr>
          <p:nvPr/>
        </p:nvSpPr>
        <p:spPr bwMode="auto">
          <a:xfrm>
            <a:off x="2370138" y="4922838"/>
            <a:ext cx="1587" cy="92075"/>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2" name="Line 186"/>
          <p:cNvSpPr>
            <a:spLocks noChangeShapeType="1"/>
          </p:cNvSpPr>
          <p:nvPr/>
        </p:nvSpPr>
        <p:spPr bwMode="auto">
          <a:xfrm>
            <a:off x="2349500" y="5014913"/>
            <a:ext cx="44450" cy="0"/>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3" name="Line 187"/>
          <p:cNvSpPr>
            <a:spLocks noChangeShapeType="1"/>
          </p:cNvSpPr>
          <p:nvPr/>
        </p:nvSpPr>
        <p:spPr bwMode="auto">
          <a:xfrm>
            <a:off x="2784475" y="4951413"/>
            <a:ext cx="1588" cy="112712"/>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4" name="Line 188"/>
          <p:cNvSpPr>
            <a:spLocks noChangeShapeType="1"/>
          </p:cNvSpPr>
          <p:nvPr/>
        </p:nvSpPr>
        <p:spPr bwMode="auto">
          <a:xfrm>
            <a:off x="2763838" y="5064125"/>
            <a:ext cx="44450" cy="0"/>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5" name="Line 189"/>
          <p:cNvSpPr>
            <a:spLocks noChangeShapeType="1"/>
          </p:cNvSpPr>
          <p:nvPr/>
        </p:nvSpPr>
        <p:spPr bwMode="auto">
          <a:xfrm>
            <a:off x="3657600" y="5000625"/>
            <a:ext cx="1588" cy="136525"/>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6" name="Line 190"/>
          <p:cNvSpPr>
            <a:spLocks noChangeShapeType="1"/>
          </p:cNvSpPr>
          <p:nvPr/>
        </p:nvSpPr>
        <p:spPr bwMode="auto">
          <a:xfrm>
            <a:off x="3635375" y="5137150"/>
            <a:ext cx="46038"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7" name="Line 191"/>
          <p:cNvSpPr>
            <a:spLocks noChangeShapeType="1"/>
          </p:cNvSpPr>
          <p:nvPr/>
        </p:nvSpPr>
        <p:spPr bwMode="auto">
          <a:xfrm>
            <a:off x="4498975" y="5070475"/>
            <a:ext cx="1588" cy="182563"/>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8" name="Line 192"/>
          <p:cNvSpPr>
            <a:spLocks noChangeShapeType="1"/>
          </p:cNvSpPr>
          <p:nvPr/>
        </p:nvSpPr>
        <p:spPr bwMode="auto">
          <a:xfrm>
            <a:off x="4476750" y="5253038"/>
            <a:ext cx="46038"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899" name="Oval 193"/>
          <p:cNvSpPr>
            <a:spLocks noChangeArrowheads="1"/>
          </p:cNvSpPr>
          <p:nvPr/>
        </p:nvSpPr>
        <p:spPr bwMode="auto">
          <a:xfrm>
            <a:off x="5300663" y="4251325"/>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00" name="Oval 194"/>
          <p:cNvSpPr>
            <a:spLocks noChangeArrowheads="1"/>
          </p:cNvSpPr>
          <p:nvPr/>
        </p:nvSpPr>
        <p:spPr bwMode="auto">
          <a:xfrm>
            <a:off x="8743950" y="4872038"/>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01" name="Oval 195"/>
          <p:cNvSpPr>
            <a:spLocks noChangeArrowheads="1"/>
          </p:cNvSpPr>
          <p:nvPr/>
        </p:nvSpPr>
        <p:spPr bwMode="auto">
          <a:xfrm>
            <a:off x="6186488" y="4352925"/>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02" name="Oval 196"/>
          <p:cNvSpPr>
            <a:spLocks noChangeArrowheads="1"/>
          </p:cNvSpPr>
          <p:nvPr/>
        </p:nvSpPr>
        <p:spPr bwMode="auto">
          <a:xfrm>
            <a:off x="5738813" y="4270375"/>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03" name="Oval 197"/>
          <p:cNvSpPr>
            <a:spLocks noChangeArrowheads="1"/>
          </p:cNvSpPr>
          <p:nvPr/>
        </p:nvSpPr>
        <p:spPr bwMode="auto">
          <a:xfrm>
            <a:off x="5524500" y="4273550"/>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04" name="Oval 198"/>
          <p:cNvSpPr>
            <a:spLocks noChangeArrowheads="1"/>
          </p:cNvSpPr>
          <p:nvPr/>
        </p:nvSpPr>
        <p:spPr bwMode="auto">
          <a:xfrm>
            <a:off x="5395913" y="4270375"/>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05" name="Oval 199"/>
          <p:cNvSpPr>
            <a:spLocks noChangeArrowheads="1"/>
          </p:cNvSpPr>
          <p:nvPr/>
        </p:nvSpPr>
        <p:spPr bwMode="auto">
          <a:xfrm>
            <a:off x="6591300" y="4481513"/>
            <a:ext cx="79375" cy="79375"/>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06" name="Line 200"/>
          <p:cNvSpPr>
            <a:spLocks noChangeShapeType="1"/>
          </p:cNvSpPr>
          <p:nvPr/>
        </p:nvSpPr>
        <p:spPr bwMode="auto">
          <a:xfrm flipV="1">
            <a:off x="5427663" y="4235450"/>
            <a:ext cx="1587" cy="7143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07" name="Line 201"/>
          <p:cNvSpPr>
            <a:spLocks noChangeShapeType="1"/>
          </p:cNvSpPr>
          <p:nvPr/>
        </p:nvSpPr>
        <p:spPr bwMode="auto">
          <a:xfrm>
            <a:off x="5407025" y="4235450"/>
            <a:ext cx="44450"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08" name="Line 202"/>
          <p:cNvSpPr>
            <a:spLocks noChangeShapeType="1"/>
          </p:cNvSpPr>
          <p:nvPr/>
        </p:nvSpPr>
        <p:spPr bwMode="auto">
          <a:xfrm flipV="1">
            <a:off x="5561013" y="4243388"/>
            <a:ext cx="1587" cy="650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09" name="Line 203"/>
          <p:cNvSpPr>
            <a:spLocks noChangeShapeType="1"/>
          </p:cNvSpPr>
          <p:nvPr/>
        </p:nvSpPr>
        <p:spPr bwMode="auto">
          <a:xfrm>
            <a:off x="5538788" y="4243388"/>
            <a:ext cx="46037"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0" name="Line 204"/>
          <p:cNvSpPr>
            <a:spLocks noChangeShapeType="1"/>
          </p:cNvSpPr>
          <p:nvPr/>
        </p:nvSpPr>
        <p:spPr bwMode="auto">
          <a:xfrm flipV="1">
            <a:off x="5781675" y="4229100"/>
            <a:ext cx="1588" cy="7143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1" name="Line 205"/>
          <p:cNvSpPr>
            <a:spLocks noChangeShapeType="1"/>
          </p:cNvSpPr>
          <p:nvPr/>
        </p:nvSpPr>
        <p:spPr bwMode="auto">
          <a:xfrm>
            <a:off x="5759450" y="4229100"/>
            <a:ext cx="44450"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2" name="Line 206"/>
          <p:cNvSpPr>
            <a:spLocks noChangeShapeType="1"/>
          </p:cNvSpPr>
          <p:nvPr/>
        </p:nvSpPr>
        <p:spPr bwMode="auto">
          <a:xfrm flipV="1">
            <a:off x="6229350" y="4308475"/>
            <a:ext cx="1588" cy="777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3" name="Line 207"/>
          <p:cNvSpPr>
            <a:spLocks noChangeShapeType="1"/>
          </p:cNvSpPr>
          <p:nvPr/>
        </p:nvSpPr>
        <p:spPr bwMode="auto">
          <a:xfrm>
            <a:off x="6208713" y="4308475"/>
            <a:ext cx="44450"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4" name="Line 208"/>
          <p:cNvSpPr>
            <a:spLocks noChangeShapeType="1"/>
          </p:cNvSpPr>
          <p:nvPr/>
        </p:nvSpPr>
        <p:spPr bwMode="auto">
          <a:xfrm flipV="1">
            <a:off x="6634163" y="4421188"/>
            <a:ext cx="1587" cy="904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5" name="Line 209"/>
          <p:cNvSpPr>
            <a:spLocks noChangeShapeType="1"/>
          </p:cNvSpPr>
          <p:nvPr/>
        </p:nvSpPr>
        <p:spPr bwMode="auto">
          <a:xfrm>
            <a:off x="6613525" y="4421188"/>
            <a:ext cx="44450"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6" name="Line 210"/>
          <p:cNvSpPr>
            <a:spLocks noChangeShapeType="1"/>
          </p:cNvSpPr>
          <p:nvPr/>
        </p:nvSpPr>
        <p:spPr bwMode="auto">
          <a:xfrm flipV="1">
            <a:off x="8785225" y="4676775"/>
            <a:ext cx="1588" cy="182563"/>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7" name="Line 211"/>
          <p:cNvSpPr>
            <a:spLocks noChangeShapeType="1"/>
          </p:cNvSpPr>
          <p:nvPr/>
        </p:nvSpPr>
        <p:spPr bwMode="auto">
          <a:xfrm>
            <a:off x="8763000" y="4676775"/>
            <a:ext cx="46038"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8" name="Line 212"/>
          <p:cNvSpPr>
            <a:spLocks noChangeShapeType="1"/>
          </p:cNvSpPr>
          <p:nvPr/>
        </p:nvSpPr>
        <p:spPr bwMode="auto">
          <a:xfrm>
            <a:off x="5427663" y="4306888"/>
            <a:ext cx="1587" cy="650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19" name="Line 213"/>
          <p:cNvSpPr>
            <a:spLocks noChangeShapeType="1"/>
          </p:cNvSpPr>
          <p:nvPr/>
        </p:nvSpPr>
        <p:spPr bwMode="auto">
          <a:xfrm>
            <a:off x="5407025" y="4371975"/>
            <a:ext cx="44450"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20" name="Line 214"/>
          <p:cNvSpPr>
            <a:spLocks noChangeShapeType="1"/>
          </p:cNvSpPr>
          <p:nvPr/>
        </p:nvSpPr>
        <p:spPr bwMode="auto">
          <a:xfrm>
            <a:off x="5561013" y="4308475"/>
            <a:ext cx="1587" cy="650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21" name="Line 215"/>
          <p:cNvSpPr>
            <a:spLocks noChangeShapeType="1"/>
          </p:cNvSpPr>
          <p:nvPr/>
        </p:nvSpPr>
        <p:spPr bwMode="auto">
          <a:xfrm>
            <a:off x="5538788" y="4373563"/>
            <a:ext cx="46037" cy="158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22" name="Line 216"/>
          <p:cNvSpPr>
            <a:spLocks noChangeShapeType="1"/>
          </p:cNvSpPr>
          <p:nvPr/>
        </p:nvSpPr>
        <p:spPr bwMode="auto">
          <a:xfrm>
            <a:off x="5781675" y="4300538"/>
            <a:ext cx="1588" cy="73025"/>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23" name="Line 217"/>
          <p:cNvSpPr>
            <a:spLocks noChangeShapeType="1"/>
          </p:cNvSpPr>
          <p:nvPr/>
        </p:nvSpPr>
        <p:spPr bwMode="auto">
          <a:xfrm>
            <a:off x="5759450" y="4373563"/>
            <a:ext cx="44450" cy="0"/>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24" name="Line 218"/>
          <p:cNvSpPr>
            <a:spLocks noChangeShapeType="1"/>
          </p:cNvSpPr>
          <p:nvPr/>
        </p:nvSpPr>
        <p:spPr bwMode="auto">
          <a:xfrm>
            <a:off x="6229350" y="4386263"/>
            <a:ext cx="1588" cy="71437"/>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25" name="Line 219"/>
          <p:cNvSpPr>
            <a:spLocks noChangeShapeType="1"/>
          </p:cNvSpPr>
          <p:nvPr/>
        </p:nvSpPr>
        <p:spPr bwMode="auto">
          <a:xfrm>
            <a:off x="6208713" y="4457700"/>
            <a:ext cx="44450"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26" name="Line 220"/>
          <p:cNvSpPr>
            <a:spLocks noChangeShapeType="1"/>
          </p:cNvSpPr>
          <p:nvPr/>
        </p:nvSpPr>
        <p:spPr bwMode="auto">
          <a:xfrm>
            <a:off x="6634163" y="4511675"/>
            <a:ext cx="1587" cy="92075"/>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27" name="Line 221"/>
          <p:cNvSpPr>
            <a:spLocks noChangeShapeType="1"/>
          </p:cNvSpPr>
          <p:nvPr/>
        </p:nvSpPr>
        <p:spPr bwMode="auto">
          <a:xfrm>
            <a:off x="6613525" y="4603750"/>
            <a:ext cx="44450" cy="0"/>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grpSp>
        <p:nvGrpSpPr>
          <p:cNvPr id="31928" name="Group 222"/>
          <p:cNvGrpSpPr>
            <a:grpSpLocks/>
          </p:cNvGrpSpPr>
          <p:nvPr/>
        </p:nvGrpSpPr>
        <p:grpSpPr bwMode="auto">
          <a:xfrm>
            <a:off x="7038975" y="4519613"/>
            <a:ext cx="79375" cy="215900"/>
            <a:chOff x="4632" y="1584"/>
            <a:chExt cx="50" cy="136"/>
          </a:xfrm>
        </p:grpSpPr>
        <p:sp>
          <p:nvSpPr>
            <p:cNvPr id="31951" name="Oval 223"/>
            <p:cNvSpPr>
              <a:spLocks noChangeArrowheads="1"/>
            </p:cNvSpPr>
            <p:nvPr/>
          </p:nvSpPr>
          <p:spPr bwMode="auto">
            <a:xfrm>
              <a:off x="4632" y="1627"/>
              <a:ext cx="50" cy="50"/>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52" name="Line 224"/>
            <p:cNvSpPr>
              <a:spLocks noChangeShapeType="1"/>
            </p:cNvSpPr>
            <p:nvPr/>
          </p:nvSpPr>
          <p:spPr bwMode="auto">
            <a:xfrm flipV="1">
              <a:off x="4656" y="1584"/>
              <a:ext cx="1" cy="65"/>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53" name="Line 225"/>
            <p:cNvSpPr>
              <a:spLocks noChangeShapeType="1"/>
            </p:cNvSpPr>
            <p:nvPr/>
          </p:nvSpPr>
          <p:spPr bwMode="auto">
            <a:xfrm>
              <a:off x="4643" y="1584"/>
              <a:ext cx="28" cy="1"/>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54" name="Line 226"/>
            <p:cNvSpPr>
              <a:spLocks noChangeShapeType="1"/>
            </p:cNvSpPr>
            <p:nvPr/>
          </p:nvSpPr>
          <p:spPr bwMode="auto">
            <a:xfrm>
              <a:off x="4656" y="1649"/>
              <a:ext cx="1" cy="71"/>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55" name="Line 227"/>
            <p:cNvSpPr>
              <a:spLocks noChangeShapeType="1"/>
            </p:cNvSpPr>
            <p:nvPr/>
          </p:nvSpPr>
          <p:spPr bwMode="auto">
            <a:xfrm>
              <a:off x="4643" y="1720"/>
              <a:ext cx="28" cy="0"/>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grpSp>
      <p:grpSp>
        <p:nvGrpSpPr>
          <p:cNvPr id="31929" name="Group 228"/>
          <p:cNvGrpSpPr>
            <a:grpSpLocks/>
          </p:cNvGrpSpPr>
          <p:nvPr/>
        </p:nvGrpSpPr>
        <p:grpSpPr bwMode="auto">
          <a:xfrm>
            <a:off x="7897813" y="4635500"/>
            <a:ext cx="79375" cy="268288"/>
            <a:chOff x="4990" y="2784"/>
            <a:chExt cx="50" cy="169"/>
          </a:xfrm>
        </p:grpSpPr>
        <p:sp>
          <p:nvSpPr>
            <p:cNvPr id="31946" name="Oval 229"/>
            <p:cNvSpPr>
              <a:spLocks noChangeArrowheads="1"/>
            </p:cNvSpPr>
            <p:nvPr/>
          </p:nvSpPr>
          <p:spPr bwMode="auto">
            <a:xfrm>
              <a:off x="4990" y="2858"/>
              <a:ext cx="50" cy="50"/>
            </a:xfrm>
            <a:prstGeom prst="ellipse">
              <a:avLst/>
            </a:prstGeom>
            <a:solidFill>
              <a:srgbClr val="94A6C2"/>
            </a:solidFill>
            <a:ln w="28575">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47" name="Line 230"/>
            <p:cNvSpPr>
              <a:spLocks noChangeShapeType="1"/>
            </p:cNvSpPr>
            <p:nvPr/>
          </p:nvSpPr>
          <p:spPr bwMode="auto">
            <a:xfrm flipV="1">
              <a:off x="5018" y="2784"/>
              <a:ext cx="1" cy="82"/>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48" name="Line 231"/>
            <p:cNvSpPr>
              <a:spLocks noChangeShapeType="1"/>
            </p:cNvSpPr>
            <p:nvPr/>
          </p:nvSpPr>
          <p:spPr bwMode="auto">
            <a:xfrm>
              <a:off x="5004" y="2784"/>
              <a:ext cx="29" cy="1"/>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49" name="Line 232"/>
            <p:cNvSpPr>
              <a:spLocks noChangeShapeType="1"/>
            </p:cNvSpPr>
            <p:nvPr/>
          </p:nvSpPr>
          <p:spPr bwMode="auto">
            <a:xfrm>
              <a:off x="5018" y="2866"/>
              <a:ext cx="1" cy="86"/>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50" name="Line 233"/>
            <p:cNvSpPr>
              <a:spLocks noChangeShapeType="1"/>
            </p:cNvSpPr>
            <p:nvPr/>
          </p:nvSpPr>
          <p:spPr bwMode="auto">
            <a:xfrm>
              <a:off x="5004" y="2952"/>
              <a:ext cx="29" cy="1"/>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grpSp>
      <p:sp>
        <p:nvSpPr>
          <p:cNvPr id="31930" name="Line 234"/>
          <p:cNvSpPr>
            <a:spLocks noChangeShapeType="1"/>
          </p:cNvSpPr>
          <p:nvPr/>
        </p:nvSpPr>
        <p:spPr bwMode="auto">
          <a:xfrm>
            <a:off x="8785225" y="4859338"/>
            <a:ext cx="1588" cy="182562"/>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31" name="Line 235"/>
          <p:cNvSpPr>
            <a:spLocks noChangeShapeType="1"/>
          </p:cNvSpPr>
          <p:nvPr/>
        </p:nvSpPr>
        <p:spPr bwMode="auto">
          <a:xfrm>
            <a:off x="8763000" y="5041900"/>
            <a:ext cx="46038" cy="1588"/>
          </a:xfrm>
          <a:prstGeom prst="line">
            <a:avLst/>
          </a:prstGeom>
          <a:noFill/>
          <a:ln w="12700">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32" name="Text Box 236"/>
          <p:cNvSpPr txBox="1">
            <a:spLocks noChangeArrowheads="1"/>
          </p:cNvSpPr>
          <p:nvPr/>
        </p:nvSpPr>
        <p:spPr bwMode="auto">
          <a:xfrm>
            <a:off x="3617913" y="2819400"/>
            <a:ext cx="922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fr-FR" sz="1000"/>
              <a:t>Re-treatment</a:t>
            </a:r>
            <a:br>
              <a:rPr lang="en-US" altLang="fr-FR" sz="1000"/>
            </a:br>
            <a:r>
              <a:rPr lang="en-US" altLang="fr-FR" sz="1000"/>
              <a:t>60 mg Q6M</a:t>
            </a:r>
          </a:p>
        </p:txBody>
      </p:sp>
      <p:sp>
        <p:nvSpPr>
          <p:cNvPr id="31933" name="Text Box 237"/>
          <p:cNvSpPr txBox="1">
            <a:spLocks noChangeArrowheads="1"/>
          </p:cNvSpPr>
          <p:nvPr/>
        </p:nvSpPr>
        <p:spPr bwMode="auto">
          <a:xfrm>
            <a:off x="2770188" y="28194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fr-FR" sz="1000"/>
              <a:t>Discontinued</a:t>
            </a:r>
            <a:br>
              <a:rPr lang="en-US" altLang="fr-FR" sz="1000"/>
            </a:br>
            <a:r>
              <a:rPr lang="en-US" altLang="fr-FR" sz="1000"/>
              <a:t>Treatment</a:t>
            </a:r>
          </a:p>
        </p:txBody>
      </p:sp>
      <p:grpSp>
        <p:nvGrpSpPr>
          <p:cNvPr id="31934" name="Group 238"/>
          <p:cNvGrpSpPr>
            <a:grpSpLocks/>
          </p:cNvGrpSpPr>
          <p:nvPr/>
        </p:nvGrpSpPr>
        <p:grpSpPr bwMode="auto">
          <a:xfrm>
            <a:off x="7086600" y="2819400"/>
            <a:ext cx="1719263" cy="2520950"/>
            <a:chOff x="1872" y="1298"/>
            <a:chExt cx="1083" cy="2066"/>
          </a:xfrm>
        </p:grpSpPr>
        <p:sp>
          <p:nvSpPr>
            <p:cNvPr id="31944" name="Rectangle 239"/>
            <p:cNvSpPr>
              <a:spLocks noChangeArrowheads="1"/>
            </p:cNvSpPr>
            <p:nvPr/>
          </p:nvSpPr>
          <p:spPr bwMode="invGray">
            <a:xfrm>
              <a:off x="2403" y="1298"/>
              <a:ext cx="552" cy="2066"/>
            </a:xfrm>
            <a:prstGeom prst="rect">
              <a:avLst/>
            </a:prstGeom>
            <a:solidFill>
              <a:schemeClr val="folHlink">
                <a:alpha val="25098"/>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45" name="Rectangle 240"/>
            <p:cNvSpPr>
              <a:spLocks noChangeArrowheads="1"/>
            </p:cNvSpPr>
            <p:nvPr/>
          </p:nvSpPr>
          <p:spPr bwMode="invGray">
            <a:xfrm>
              <a:off x="1872" y="1298"/>
              <a:ext cx="532" cy="2066"/>
            </a:xfrm>
            <a:prstGeom prst="rect">
              <a:avLst/>
            </a:prstGeom>
            <a:solidFill>
              <a:schemeClr val="tx1">
                <a:alpha val="10196"/>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grpSp>
      <p:sp>
        <p:nvSpPr>
          <p:cNvPr id="31935" name="Text Box 241"/>
          <p:cNvSpPr txBox="1">
            <a:spLocks noChangeArrowheads="1"/>
          </p:cNvSpPr>
          <p:nvPr/>
        </p:nvSpPr>
        <p:spPr bwMode="auto">
          <a:xfrm>
            <a:off x="7904163" y="2819400"/>
            <a:ext cx="922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fr-FR" sz="1000"/>
              <a:t>Re-treatment</a:t>
            </a:r>
            <a:br>
              <a:rPr lang="en-US" altLang="fr-FR" sz="1000"/>
            </a:br>
            <a:r>
              <a:rPr lang="en-US" altLang="fr-FR" sz="1000"/>
              <a:t>60 mg Q6M</a:t>
            </a:r>
          </a:p>
        </p:txBody>
      </p:sp>
      <p:sp>
        <p:nvSpPr>
          <p:cNvPr id="31936" name="Text Box 242"/>
          <p:cNvSpPr txBox="1">
            <a:spLocks noChangeArrowheads="1"/>
          </p:cNvSpPr>
          <p:nvPr/>
        </p:nvSpPr>
        <p:spPr bwMode="auto">
          <a:xfrm>
            <a:off x="7056438" y="28194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fr-FR" sz="1000"/>
              <a:t>Discontinued</a:t>
            </a:r>
            <a:br>
              <a:rPr lang="en-US" altLang="fr-FR" sz="1000"/>
            </a:br>
            <a:r>
              <a:rPr lang="en-US" altLang="fr-FR" sz="1000"/>
              <a:t>Treatment</a:t>
            </a:r>
          </a:p>
        </p:txBody>
      </p:sp>
      <p:sp>
        <p:nvSpPr>
          <p:cNvPr id="31937" name="Rectangle 247"/>
          <p:cNvSpPr>
            <a:spLocks noChangeArrowheads="1"/>
          </p:cNvSpPr>
          <p:nvPr/>
        </p:nvSpPr>
        <p:spPr bwMode="auto">
          <a:xfrm>
            <a:off x="7248525" y="173990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r>
              <a:rPr lang="en-US" altLang="fr-FR" sz="1400"/>
              <a:t>Placebo</a:t>
            </a:r>
          </a:p>
        </p:txBody>
      </p:sp>
      <p:sp>
        <p:nvSpPr>
          <p:cNvPr id="31938" name="Line 248"/>
          <p:cNvSpPr>
            <a:spLocks noChangeShapeType="1"/>
          </p:cNvSpPr>
          <p:nvPr/>
        </p:nvSpPr>
        <p:spPr bwMode="auto">
          <a:xfrm>
            <a:off x="6894513" y="2105025"/>
            <a:ext cx="284162" cy="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39" name="AutoShape 249"/>
          <p:cNvSpPr>
            <a:spLocks noChangeArrowheads="1"/>
          </p:cNvSpPr>
          <p:nvPr/>
        </p:nvSpPr>
        <p:spPr bwMode="auto">
          <a:xfrm>
            <a:off x="6988175" y="2057400"/>
            <a:ext cx="85725" cy="85725"/>
          </a:xfrm>
          <a:prstGeom prst="triangle">
            <a:avLst>
              <a:gd name="adj" fmla="val 50000"/>
            </a:avLst>
          </a:prstGeom>
          <a:solidFill>
            <a:srgbClr val="00FFFF"/>
          </a:solidFill>
          <a:ln w="19050">
            <a:solidFill>
              <a:srgbClr val="00FFFF"/>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40" name="Rectangle 250"/>
          <p:cNvSpPr>
            <a:spLocks noChangeArrowheads="1"/>
          </p:cNvSpPr>
          <p:nvPr/>
        </p:nvSpPr>
        <p:spPr bwMode="auto">
          <a:xfrm>
            <a:off x="7248525" y="1965325"/>
            <a:ext cx="9255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r>
              <a:rPr lang="en-US" altLang="fr-FR" sz="1400"/>
              <a:t>30 mg Q3M</a:t>
            </a:r>
          </a:p>
        </p:txBody>
      </p:sp>
      <p:sp>
        <p:nvSpPr>
          <p:cNvPr id="31941" name="Line 251"/>
          <p:cNvSpPr>
            <a:spLocks noChangeShapeType="1"/>
          </p:cNvSpPr>
          <p:nvPr/>
        </p:nvSpPr>
        <p:spPr bwMode="auto">
          <a:xfrm>
            <a:off x="6894513" y="1855788"/>
            <a:ext cx="284162" cy="0"/>
          </a:xfrm>
          <a:prstGeom prst="line">
            <a:avLst/>
          </a:prstGeom>
          <a:noFill/>
          <a:ln w="28575">
            <a:solidFill>
              <a:srgbClr val="94A6C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942" name="Oval 252"/>
          <p:cNvSpPr>
            <a:spLocks noChangeArrowheads="1"/>
          </p:cNvSpPr>
          <p:nvPr/>
        </p:nvSpPr>
        <p:spPr bwMode="auto">
          <a:xfrm>
            <a:off x="6988175" y="1808163"/>
            <a:ext cx="85725" cy="85725"/>
          </a:xfrm>
          <a:prstGeom prst="ellipse">
            <a:avLst/>
          </a:prstGeom>
          <a:solidFill>
            <a:srgbClr val="94A6C2"/>
          </a:solidFill>
          <a:ln w="19050">
            <a:solidFill>
              <a:srgbClr val="94A6C2"/>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endParaRPr lang="de-DE" altLang="fr-FR" sz="1800"/>
          </a:p>
        </p:txBody>
      </p:sp>
      <p:sp>
        <p:nvSpPr>
          <p:cNvPr id="31943" name="Text Box 19"/>
          <p:cNvSpPr txBox="1">
            <a:spLocks noChangeAspect="1" noChangeArrowheads="1"/>
          </p:cNvSpPr>
          <p:nvPr/>
        </p:nvSpPr>
        <p:spPr bwMode="auto">
          <a:xfrm rot="-5400000">
            <a:off x="4160837" y="3876676"/>
            <a:ext cx="1362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fr-FR" sz="1400" b="1"/>
              <a:t>Percent Change</a:t>
            </a:r>
          </a:p>
          <a:p>
            <a:pPr eaLnBrk="1" hangingPunct="1"/>
            <a:r>
              <a:rPr lang="en-US" altLang="fr-FR" sz="1400" b="1"/>
              <a:t>(LS Mean </a:t>
            </a:r>
            <a:r>
              <a:rPr lang="en-US" altLang="fr-FR" sz="1400" b="1">
                <a:cs typeface="Arial" panose="020B0604020202020204" pitchFamily="34" charset="0"/>
              </a:rPr>
              <a:t>± SE)</a:t>
            </a:r>
          </a:p>
        </p:txBody>
      </p:sp>
    </p:spTree>
    <p:custDataLst>
      <p:tags r:id="rId1"/>
    </p:custDataLst>
    <p:extLst>
      <p:ext uri="{BB962C8B-B14F-4D97-AF65-F5344CB8AC3E}">
        <p14:creationId xmlns:p14="http://schemas.microsoft.com/office/powerpoint/2010/main" val="86470582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58912-7918-794A-EF95-2178C1130BD5}"/>
              </a:ext>
            </a:extLst>
          </p:cNvPr>
          <p:cNvSpPr>
            <a:spLocks noGrp="1"/>
          </p:cNvSpPr>
          <p:nvPr>
            <p:ph type="title"/>
          </p:nvPr>
        </p:nvSpPr>
        <p:spPr/>
        <p:txBody>
          <a:bodyPr/>
          <a:lstStyle/>
          <a:p>
            <a:r>
              <a:rPr lang="fr-FR">
                <a:solidFill>
                  <a:schemeClr val="tx2"/>
                </a:solidFill>
                <a:latin typeface="Arial"/>
                <a:cs typeface="Arial"/>
              </a:rPr>
              <a:t>Agenda</a:t>
            </a:r>
            <a:endParaRPr lang="fr-FR">
              <a:solidFill>
                <a:schemeClr val="tx2"/>
              </a:solidFill>
            </a:endParaRPr>
          </a:p>
        </p:txBody>
      </p:sp>
      <p:sp>
        <p:nvSpPr>
          <p:cNvPr id="3" name="Espace réservé du contenu 2">
            <a:extLst>
              <a:ext uri="{FF2B5EF4-FFF2-40B4-BE49-F238E27FC236}">
                <a16:creationId xmlns:a16="http://schemas.microsoft.com/office/drawing/2014/main" id="{DC6436C0-8039-84AB-753B-AFA992BD2C86}"/>
              </a:ext>
            </a:extLst>
          </p:cNvPr>
          <p:cNvSpPr>
            <a:spLocks noGrp="1"/>
          </p:cNvSpPr>
          <p:nvPr>
            <p:ph idx="1"/>
          </p:nvPr>
        </p:nvSpPr>
        <p:spPr/>
        <p:txBody>
          <a:bodyPr vert="horz" lIns="91440" tIns="45720" rIns="91440" bIns="45720" rtlCol="0" anchor="t">
            <a:normAutofit/>
          </a:bodyPr>
          <a:lstStyle/>
          <a:p>
            <a:pPr>
              <a:spcBef>
                <a:spcPts val="0"/>
              </a:spcBef>
            </a:pPr>
            <a:endParaRPr lang="en-GB" sz="2000">
              <a:solidFill>
                <a:srgbClr val="444444"/>
              </a:solidFill>
              <a:ea typeface="Calibri"/>
              <a:cs typeface="Calibri"/>
            </a:endParaRPr>
          </a:p>
          <a:p>
            <a:pPr marL="0" indent="0">
              <a:spcBef>
                <a:spcPts val="0"/>
              </a:spcBef>
              <a:buNone/>
            </a:pPr>
            <a:endParaRPr lang="fr-FR" sz="2000">
              <a:cs typeface="Calibri"/>
            </a:endParaRPr>
          </a:p>
          <a:p>
            <a:pPr>
              <a:spcBef>
                <a:spcPts val="0"/>
              </a:spcBef>
            </a:pPr>
            <a:r>
              <a:rPr lang="fr-FR" sz="2800" err="1">
                <a:ea typeface="Calibri"/>
                <a:cs typeface="Calibri"/>
              </a:rPr>
              <a:t>Overview</a:t>
            </a:r>
            <a:r>
              <a:rPr lang="fr-FR" sz="2800" dirty="0">
                <a:ea typeface="Calibri"/>
                <a:cs typeface="Calibri"/>
              </a:rPr>
              <a:t> of </a:t>
            </a:r>
            <a:r>
              <a:rPr lang="fr-FR" sz="2800" err="1">
                <a:ea typeface="Calibri"/>
                <a:cs typeface="Calibri"/>
              </a:rPr>
              <a:t>postmenopausal</a:t>
            </a:r>
            <a:r>
              <a:rPr lang="fr-FR" sz="2800" dirty="0">
                <a:ea typeface="Calibri"/>
                <a:cs typeface="Calibri"/>
              </a:rPr>
              <a:t> </a:t>
            </a:r>
            <a:r>
              <a:rPr lang="fr-FR" sz="2800" err="1">
                <a:ea typeface="Calibri"/>
                <a:cs typeface="Calibri"/>
              </a:rPr>
              <a:t>osteoporosis</a:t>
            </a:r>
            <a:r>
              <a:rPr lang="fr-FR" sz="2800" dirty="0">
                <a:ea typeface="Calibri"/>
                <a:cs typeface="Calibri"/>
              </a:rPr>
              <a:t> </a:t>
            </a:r>
          </a:p>
          <a:p>
            <a:pPr>
              <a:spcBef>
                <a:spcPts val="0"/>
              </a:spcBef>
            </a:pPr>
            <a:r>
              <a:rPr lang="fr-FR" sz="2800" dirty="0" err="1">
                <a:solidFill>
                  <a:srgbClr val="000000"/>
                </a:solidFill>
                <a:ea typeface="Calibri"/>
                <a:cs typeface="Calibri"/>
              </a:rPr>
              <a:t>Diagnosis</a:t>
            </a:r>
            <a:r>
              <a:rPr lang="fr-FR" sz="2800" dirty="0">
                <a:solidFill>
                  <a:srgbClr val="000000"/>
                </a:solidFill>
                <a:ea typeface="Calibri"/>
                <a:cs typeface="Calibri"/>
              </a:rPr>
              <a:t> </a:t>
            </a:r>
          </a:p>
          <a:p>
            <a:pPr>
              <a:spcBef>
                <a:spcPts val="0"/>
              </a:spcBef>
            </a:pPr>
            <a:r>
              <a:rPr lang="en-US" sz="2800" dirty="0">
                <a:solidFill>
                  <a:srgbClr val="444444"/>
                </a:solidFill>
                <a:ea typeface="Calibri"/>
                <a:cs typeface="Calibri"/>
              </a:rPr>
              <a:t>Therapeutic algorithm </a:t>
            </a:r>
          </a:p>
          <a:p>
            <a:pPr>
              <a:spcBef>
                <a:spcPts val="0"/>
              </a:spcBef>
            </a:pPr>
            <a:r>
              <a:rPr lang="en-US" sz="2800" dirty="0">
                <a:solidFill>
                  <a:srgbClr val="444444"/>
                </a:solidFill>
                <a:ea typeface="Calibri"/>
                <a:cs typeface="Calibri"/>
              </a:rPr>
              <a:t>Old &amp; New medications </a:t>
            </a:r>
          </a:p>
          <a:p>
            <a:endParaRPr lang="fr-FR">
              <a:cs typeface="Calibri"/>
            </a:endParaRPr>
          </a:p>
          <a:p>
            <a:endParaRPr lang="fr-FR">
              <a:cs typeface="Calibri"/>
            </a:endParaRPr>
          </a:p>
        </p:txBody>
      </p:sp>
    </p:spTree>
    <p:extLst>
      <p:ext uri="{BB962C8B-B14F-4D97-AF65-F5344CB8AC3E}">
        <p14:creationId xmlns:p14="http://schemas.microsoft.com/office/powerpoint/2010/main" val="4199356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br>
              <a:rPr lang="fr-BE" sz="2800"/>
            </a:br>
            <a:r>
              <a:rPr lang="fr-BE" sz="2800" b="1" err="1"/>
              <a:t>Vertebral</a:t>
            </a:r>
            <a:r>
              <a:rPr lang="fr-BE" sz="2800" b="1"/>
              <a:t> Fractures </a:t>
            </a:r>
            <a:r>
              <a:rPr lang="fr-BE" sz="2800" b="1" err="1"/>
              <a:t>After</a:t>
            </a:r>
            <a:r>
              <a:rPr lang="fr-BE" sz="2800" b="1"/>
              <a:t> Discontinuation of </a:t>
            </a:r>
            <a:r>
              <a:rPr lang="fr-BE" sz="2800" b="1" err="1"/>
              <a:t>Denosumab</a:t>
            </a:r>
            <a:r>
              <a:rPr lang="fr-BE" sz="2800" b="1"/>
              <a:t>: A Post Hoc </a:t>
            </a:r>
            <a:r>
              <a:rPr lang="fr-BE" sz="2800" b="1" err="1"/>
              <a:t>Analysis</a:t>
            </a:r>
            <a:r>
              <a:rPr lang="fr-BE" sz="2800" b="1"/>
              <a:t> of the </a:t>
            </a:r>
            <a:r>
              <a:rPr lang="fr-BE" sz="2800" b="1" err="1"/>
              <a:t>Randomized</a:t>
            </a:r>
            <a:r>
              <a:rPr lang="fr-BE" sz="2800" b="1"/>
              <a:t> Placebo-</a:t>
            </a:r>
            <a:r>
              <a:rPr lang="fr-BE" sz="2800" b="1" err="1"/>
              <a:t>Controlled</a:t>
            </a:r>
            <a:r>
              <a:rPr lang="fr-BE" sz="2800" b="1"/>
              <a:t> FREEDOM Trial and </a:t>
            </a:r>
            <a:r>
              <a:rPr lang="fr-BE" sz="2800" b="1" err="1"/>
              <a:t>Its</a:t>
            </a:r>
            <a:r>
              <a:rPr lang="fr-BE" sz="2800" b="1"/>
              <a:t> Extension.</a:t>
            </a:r>
            <a:br>
              <a:rPr lang="fr-BE" sz="2800" b="1"/>
            </a:br>
            <a:endParaRPr lang="en-GB" sz="2800"/>
          </a:p>
        </p:txBody>
      </p:sp>
      <p:sp>
        <p:nvSpPr>
          <p:cNvPr id="3" name="Espace réservé du contenu 2"/>
          <p:cNvSpPr>
            <a:spLocks noGrp="1"/>
          </p:cNvSpPr>
          <p:nvPr>
            <p:ph idx="1"/>
          </p:nvPr>
        </p:nvSpPr>
        <p:spPr/>
        <p:txBody>
          <a:bodyPr>
            <a:noAutofit/>
          </a:bodyPr>
          <a:lstStyle/>
          <a:p>
            <a:endParaRPr lang="en-US" sz="2000" dirty="0"/>
          </a:p>
          <a:p>
            <a:r>
              <a:rPr lang="en-US" sz="2000" dirty="0">
                <a:solidFill>
                  <a:schemeClr val="bg1">
                    <a:lumMod val="75000"/>
                  </a:schemeClr>
                </a:solidFill>
              </a:rPr>
              <a:t>Participants received ≥2 doses of denosumab or placebo Q6M, discontinued treatment, and stayed in the study ≥7 months after the last dose. </a:t>
            </a:r>
          </a:p>
          <a:p>
            <a:r>
              <a:rPr lang="en-US" sz="2000" dirty="0">
                <a:solidFill>
                  <a:schemeClr val="bg1">
                    <a:lumMod val="75000"/>
                  </a:schemeClr>
                </a:solidFill>
              </a:rPr>
              <a:t>Of 1001 participants who discontinued denosumab during FREEDOM or Extension, the vertebral fracture rate increased from 1.2 per 100 participant-years during the on-</a:t>
            </a:r>
            <a:r>
              <a:rPr lang="en-US" sz="2000" dirty="0" err="1">
                <a:solidFill>
                  <a:schemeClr val="bg1">
                    <a:lumMod val="75000"/>
                  </a:schemeClr>
                </a:solidFill>
              </a:rPr>
              <a:t>treatmentperiod</a:t>
            </a:r>
            <a:r>
              <a:rPr lang="en-US" sz="2000" dirty="0">
                <a:solidFill>
                  <a:schemeClr val="bg1">
                    <a:lumMod val="75000"/>
                  </a:schemeClr>
                </a:solidFill>
              </a:rPr>
              <a:t> to 7.1, similar to participants who received and then discontinued placebo (n = 470; 8.5 per 100 participant-years). </a:t>
            </a:r>
          </a:p>
          <a:p>
            <a:r>
              <a:rPr lang="en-US" sz="2000" dirty="0">
                <a:solidFill>
                  <a:srgbClr val="FF0000"/>
                </a:solidFill>
              </a:rPr>
              <a:t>Among participants with ≥1 off-treatment vertebral fracture, the proportion with multiple (&gt;1) was larger among those who discontinued denosumab (60.7%) than placebo (38.7%; p = 0.049), </a:t>
            </a:r>
            <a:r>
              <a:rPr lang="en-US" sz="2000" dirty="0"/>
              <a:t>corresponding to a 3.4% and 2.2% risk of multiple vertebral fractures, respectively. </a:t>
            </a:r>
          </a:p>
          <a:p>
            <a:pPr marL="0" indent="0">
              <a:buNone/>
            </a:pPr>
            <a:r>
              <a:rPr lang="fr-BE" sz="1400" u="sng" dirty="0">
                <a:hlinkClick r:id="rId2" tooltip="Journal of bone and mineral research : the official journal of the American Society for Bone and Mineral Research."/>
              </a:rPr>
              <a:t>Cummings et al J Bone Miner </a:t>
            </a:r>
            <a:r>
              <a:rPr lang="fr-BE" sz="1400" u="sng" dirty="0" err="1">
                <a:hlinkClick r:id="rId2" tooltip="Journal of bone and mineral research : the official journal of the American Society for Bone and Mineral Research."/>
              </a:rPr>
              <a:t>Res</a:t>
            </a:r>
            <a:r>
              <a:rPr lang="fr-BE" sz="1400" u="sng" dirty="0">
                <a:hlinkClick r:id="rId2" tooltip="Journal of bone and mineral research : the official journal of the American Society for Bone and Mineral Research."/>
              </a:rPr>
              <a:t>.</a:t>
            </a:r>
            <a:r>
              <a:rPr lang="fr-BE" sz="1400" dirty="0"/>
              <a:t> 2018 Feb;33(2):190-198. </a:t>
            </a:r>
            <a:r>
              <a:rPr lang="fr-BE" sz="1400" dirty="0" err="1"/>
              <a:t>doi</a:t>
            </a:r>
            <a:r>
              <a:rPr lang="fr-BE" sz="1400" dirty="0"/>
              <a:t>: 10.1002/jbmr.3337. Epub 2017 </a:t>
            </a:r>
            <a:r>
              <a:rPr lang="fr-BE" sz="1400" dirty="0" err="1"/>
              <a:t>Nov</a:t>
            </a:r>
            <a:r>
              <a:rPr lang="fr-BE" sz="1400" dirty="0"/>
              <a:t> 22.</a:t>
            </a:r>
            <a:endParaRPr lang="en-GB" sz="1400" dirty="0"/>
          </a:p>
        </p:txBody>
      </p:sp>
    </p:spTree>
    <p:extLst>
      <p:ext uri="{BB962C8B-B14F-4D97-AF65-F5344CB8AC3E}">
        <p14:creationId xmlns:p14="http://schemas.microsoft.com/office/powerpoint/2010/main" val="3805650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208C-80AC-280E-EC4F-4E3F0FEF590B}"/>
              </a:ext>
            </a:extLst>
          </p:cNvPr>
          <p:cNvSpPr>
            <a:spLocks noGrp="1"/>
          </p:cNvSpPr>
          <p:nvPr>
            <p:ph type="title"/>
          </p:nvPr>
        </p:nvSpPr>
        <p:spPr/>
        <p:txBody>
          <a:bodyPr/>
          <a:lstStyle/>
          <a:p>
            <a:r>
              <a:rPr lang="en-US">
                <a:latin typeface="Arial"/>
                <a:cs typeface="Arial"/>
              </a:rPr>
              <a:t>The paradigm is changing </a:t>
            </a:r>
            <a:endParaRPr lang="en-US"/>
          </a:p>
        </p:txBody>
      </p:sp>
      <p:sp>
        <p:nvSpPr>
          <p:cNvPr id="3" name="Content Placeholder 2">
            <a:extLst>
              <a:ext uri="{FF2B5EF4-FFF2-40B4-BE49-F238E27FC236}">
                <a16:creationId xmlns:a16="http://schemas.microsoft.com/office/drawing/2014/main" id="{44C12875-AE08-2CF4-6B44-DBD213254DF2}"/>
              </a:ext>
            </a:extLst>
          </p:cNvPr>
          <p:cNvSpPr>
            <a:spLocks noGrp="1"/>
          </p:cNvSpPr>
          <p:nvPr>
            <p:ph idx="1"/>
          </p:nvPr>
        </p:nvSpPr>
        <p:spPr/>
        <p:txBody>
          <a:bodyPr vert="horz" lIns="91440" tIns="45720" rIns="91440" bIns="45720" rtlCol="0" anchor="t">
            <a:normAutofit/>
          </a:bodyPr>
          <a:lstStyle/>
          <a:p>
            <a:r>
              <a:rPr lang="en-US">
                <a:ea typeface="Calibri"/>
                <a:cs typeface="Calibri"/>
              </a:rPr>
              <a:t>The place of anabolic agents ? </a:t>
            </a:r>
            <a:endParaRPr lang="en-US"/>
          </a:p>
        </p:txBody>
      </p:sp>
    </p:spTree>
    <p:extLst>
      <p:ext uri="{BB962C8B-B14F-4D97-AF65-F5344CB8AC3E}">
        <p14:creationId xmlns:p14="http://schemas.microsoft.com/office/powerpoint/2010/main" val="829886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E0BD-9AAF-486E-85B8-736B19E03725}"/>
              </a:ext>
            </a:extLst>
          </p:cNvPr>
          <p:cNvSpPr>
            <a:spLocks noGrp="1"/>
          </p:cNvSpPr>
          <p:nvPr>
            <p:ph type="ctrTitle"/>
          </p:nvPr>
        </p:nvSpPr>
        <p:spPr/>
        <p:txBody>
          <a:bodyPr/>
          <a:lstStyle/>
          <a:p>
            <a:r>
              <a:rPr lang="en-GB" sz="2100" noProof="0"/>
              <a:t>NOGG recommended approach for sequential therapy in postmenopausal women at very high fracture risk</a:t>
            </a:r>
            <a:r>
              <a:rPr lang="en-GB" sz="2100" baseline="30000" noProof="0"/>
              <a:t>1</a:t>
            </a:r>
            <a:br>
              <a:rPr lang="en-GB" noProof="0"/>
            </a:br>
            <a:br>
              <a:rPr lang="en-GB" sz="1500" noProof="0">
                <a:solidFill>
                  <a:schemeClr val="accent1"/>
                </a:solidFill>
              </a:rPr>
            </a:br>
            <a:endParaRPr lang="en-GB" noProof="0">
              <a:solidFill>
                <a:schemeClr val="accent1"/>
              </a:solidFill>
            </a:endParaRPr>
          </a:p>
        </p:txBody>
      </p:sp>
      <p:sp>
        <p:nvSpPr>
          <p:cNvPr id="4" name="Content Placeholder 3">
            <a:extLst>
              <a:ext uri="{FF2B5EF4-FFF2-40B4-BE49-F238E27FC236}">
                <a16:creationId xmlns:a16="http://schemas.microsoft.com/office/drawing/2014/main" id="{B47F6CE2-77B3-400B-9867-8FAD485246E1}"/>
              </a:ext>
            </a:extLst>
          </p:cNvPr>
          <p:cNvSpPr>
            <a:spLocks noGrp="1"/>
          </p:cNvSpPr>
          <p:nvPr>
            <p:ph sz="quarter" idx="10"/>
          </p:nvPr>
        </p:nvSpPr>
        <p:spPr>
          <a:xfrm>
            <a:off x="676275" y="5657850"/>
            <a:ext cx="7114724" cy="294085"/>
          </a:xfrm>
        </p:spPr>
        <p:txBody>
          <a:bodyPr/>
          <a:lstStyle/>
          <a:p>
            <a:r>
              <a:rPr lang="en-GB" noProof="0"/>
              <a:t>*Based on approved duration of treatment in line with UK Summary of Product Characteristics. </a:t>
            </a:r>
            <a:br>
              <a:rPr lang="en-GB" noProof="0"/>
            </a:br>
            <a:r>
              <a:rPr lang="en-GB" baseline="30000" noProof="0"/>
              <a:t>†</a:t>
            </a:r>
            <a:r>
              <a:rPr lang="en-GB" noProof="0"/>
              <a:t>Plan to prescribe oral bisphosphonates for at least 5 years, or intravenous bisphosphonates for at least 3 years and then re-assess fracture risk. </a:t>
            </a:r>
            <a:br>
              <a:rPr lang="en-GB" noProof="0"/>
            </a:br>
            <a:r>
              <a:rPr lang="en-GB" noProof="0"/>
              <a:t>NOGG, National Osteoporosis Guideline Group. </a:t>
            </a:r>
            <a:br>
              <a:rPr lang="en-GB" noProof="0"/>
            </a:br>
            <a:r>
              <a:rPr lang="en-GB" noProof="0"/>
              <a:t>1. </a:t>
            </a:r>
            <a:r>
              <a:rPr lang="en-GB" noProof="0">
                <a:cs typeface="Arial" panose="020B0604020202020204" pitchFamily="34" charset="0"/>
              </a:rPr>
              <a:t>National Osteoporosis Guideline Group. Clinical guideline for the prevention and treatment of osteoporosis 2024. Available at: </a:t>
            </a:r>
            <a:r>
              <a:rPr lang="en-GB" noProof="0">
                <a:cs typeface="Arial" panose="020B0604020202020204" pitchFamily="34" charset="0"/>
                <a:hlinkClick r:id="rId3"/>
              </a:rPr>
              <a:t>https://www.nogg.org.uk/full-guideline</a:t>
            </a:r>
            <a:r>
              <a:rPr lang="en-GB" noProof="0">
                <a:cs typeface="Arial" panose="020B0604020202020204" pitchFamily="34" charset="0"/>
              </a:rPr>
              <a:t>. Accessed March 2025; </a:t>
            </a:r>
            <a:br>
              <a:rPr lang="en-GB" noProof="0">
                <a:cs typeface="Arial" panose="020B0604020202020204" pitchFamily="34" charset="0"/>
              </a:rPr>
            </a:br>
            <a:r>
              <a:rPr lang="en-GB" noProof="0">
                <a:cs typeface="Arial" panose="020B0604020202020204" pitchFamily="34" charset="0"/>
              </a:rPr>
              <a:t>2. Curtis EM et al. </a:t>
            </a:r>
            <a:r>
              <a:rPr lang="en-GB" i="1" noProof="0">
                <a:cs typeface="Arial" panose="020B0604020202020204" pitchFamily="34" charset="0"/>
              </a:rPr>
              <a:t>Aging Clin Exp Res.</a:t>
            </a:r>
            <a:r>
              <a:rPr lang="en-GB" noProof="0">
                <a:cs typeface="Arial" panose="020B0604020202020204" pitchFamily="34" charset="0"/>
              </a:rPr>
              <a:t> 2022;34:695–714.</a:t>
            </a:r>
            <a:endParaRPr lang="en-GB" noProof="0"/>
          </a:p>
        </p:txBody>
      </p:sp>
      <p:sp>
        <p:nvSpPr>
          <p:cNvPr id="55" name="Freeform 32">
            <a:extLst>
              <a:ext uri="{FF2B5EF4-FFF2-40B4-BE49-F238E27FC236}">
                <a16:creationId xmlns:a16="http://schemas.microsoft.com/office/drawing/2014/main" id="{E9794129-11E2-42EE-AE28-39708DF23C2A}"/>
              </a:ext>
            </a:extLst>
          </p:cNvPr>
          <p:cNvSpPr/>
          <p:nvPr/>
        </p:nvSpPr>
        <p:spPr>
          <a:xfrm>
            <a:off x="6623201" y="2410162"/>
            <a:ext cx="1556510" cy="350959"/>
          </a:xfrm>
          <a:custGeom>
            <a:avLst/>
            <a:gdLst>
              <a:gd name="connsiteX0" fmla="*/ 0 w 2019398"/>
              <a:gd name="connsiteY0" fmla="*/ 0 h 498163"/>
              <a:gd name="connsiteX1" fmla="*/ 2019399 w 2019398"/>
              <a:gd name="connsiteY1" fmla="*/ 0 h 498163"/>
              <a:gd name="connsiteX2" fmla="*/ 2019399 w 2019398"/>
              <a:gd name="connsiteY2" fmla="*/ 498163 h 498163"/>
              <a:gd name="connsiteX3" fmla="*/ 0 w 2019398"/>
              <a:gd name="connsiteY3" fmla="*/ 498163 h 498163"/>
            </a:gdLst>
            <a:ahLst/>
            <a:cxnLst>
              <a:cxn ang="0">
                <a:pos x="connsiteX0" y="connsiteY0"/>
              </a:cxn>
              <a:cxn ang="0">
                <a:pos x="connsiteX1" y="connsiteY1"/>
              </a:cxn>
              <a:cxn ang="0">
                <a:pos x="connsiteX2" y="connsiteY2"/>
              </a:cxn>
              <a:cxn ang="0">
                <a:pos x="connsiteX3" y="connsiteY3"/>
              </a:cxn>
            </a:cxnLst>
            <a:rect l="l" t="t" r="r" b="b"/>
            <a:pathLst>
              <a:path w="2019398" h="498163">
                <a:moveTo>
                  <a:pt x="0" y="0"/>
                </a:moveTo>
                <a:lnTo>
                  <a:pt x="2019399" y="0"/>
                </a:lnTo>
                <a:lnTo>
                  <a:pt x="2019399" y="498163"/>
                </a:lnTo>
                <a:lnTo>
                  <a:pt x="0" y="498163"/>
                </a:lnTo>
                <a:close/>
              </a:path>
            </a:pathLst>
          </a:custGeom>
          <a:solidFill>
            <a:schemeClr val="accent5"/>
          </a:solidFill>
          <a:ln w="0" cap="flat">
            <a:noFill/>
            <a:prstDash val="solid"/>
            <a:miter/>
          </a:ln>
        </p:spPr>
        <p:txBody>
          <a:bodyPr tIns="35100" rtlCol="0" anchor="ctr" anchorCtr="0"/>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675"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STOP: </a:t>
            </a:r>
            <a:r>
              <a:rPr kumimoji="0" lang="en-GB" sz="675"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 low risk</a:t>
            </a:r>
            <a:br>
              <a:rPr kumimoji="0" lang="en-GB" sz="675"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675"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CONTINUE: </a:t>
            </a:r>
            <a:r>
              <a:rPr kumimoji="0" lang="en-GB" sz="675"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 high or very high risk </a:t>
            </a:r>
          </a:p>
        </p:txBody>
      </p:sp>
      <p:sp>
        <p:nvSpPr>
          <p:cNvPr id="56" name="Freeform 33">
            <a:extLst>
              <a:ext uri="{FF2B5EF4-FFF2-40B4-BE49-F238E27FC236}">
                <a16:creationId xmlns:a16="http://schemas.microsoft.com/office/drawing/2014/main" id="{B904740B-52D4-4BD9-9749-A4FFE06F3BC5}"/>
              </a:ext>
            </a:extLst>
          </p:cNvPr>
          <p:cNvSpPr/>
          <p:nvPr/>
        </p:nvSpPr>
        <p:spPr>
          <a:xfrm>
            <a:off x="6623201" y="2820067"/>
            <a:ext cx="1556510" cy="1705952"/>
          </a:xfrm>
          <a:custGeom>
            <a:avLst/>
            <a:gdLst>
              <a:gd name="connsiteX0" fmla="*/ 0 w 2019398"/>
              <a:gd name="connsiteY0" fmla="*/ 0 h 2779752"/>
              <a:gd name="connsiteX1" fmla="*/ 2019399 w 2019398"/>
              <a:gd name="connsiteY1" fmla="*/ 0 h 2779752"/>
              <a:gd name="connsiteX2" fmla="*/ 2019399 w 2019398"/>
              <a:gd name="connsiteY2" fmla="*/ 2779753 h 2779752"/>
              <a:gd name="connsiteX3" fmla="*/ 0 w 2019398"/>
              <a:gd name="connsiteY3" fmla="*/ 2779753 h 2779752"/>
            </a:gdLst>
            <a:ahLst/>
            <a:cxnLst>
              <a:cxn ang="0">
                <a:pos x="connsiteX0" y="connsiteY0"/>
              </a:cxn>
              <a:cxn ang="0">
                <a:pos x="connsiteX1" y="connsiteY1"/>
              </a:cxn>
              <a:cxn ang="0">
                <a:pos x="connsiteX2" y="connsiteY2"/>
              </a:cxn>
              <a:cxn ang="0">
                <a:pos x="connsiteX3" y="connsiteY3"/>
              </a:cxn>
            </a:cxnLst>
            <a:rect l="l" t="t" r="r" b="b"/>
            <a:pathLst>
              <a:path w="2019398" h="2779752">
                <a:moveTo>
                  <a:pt x="0" y="0"/>
                </a:moveTo>
                <a:lnTo>
                  <a:pt x="2019399" y="0"/>
                </a:lnTo>
                <a:lnTo>
                  <a:pt x="2019399" y="2779753"/>
                </a:lnTo>
                <a:lnTo>
                  <a:pt x="0" y="2779753"/>
                </a:lnTo>
                <a:close/>
              </a:path>
            </a:pathLst>
          </a:custGeom>
          <a:solidFill>
            <a:schemeClr val="accent5">
              <a:lumMod val="20000"/>
              <a:lumOff val="80000"/>
            </a:schemeClr>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Freeform 24">
            <a:extLst>
              <a:ext uri="{FF2B5EF4-FFF2-40B4-BE49-F238E27FC236}">
                <a16:creationId xmlns:a16="http://schemas.microsoft.com/office/drawing/2014/main" id="{A75B5D3E-5BC6-42D6-92C7-9D66744C2509}"/>
              </a:ext>
            </a:extLst>
          </p:cNvPr>
          <p:cNvSpPr/>
          <p:nvPr/>
        </p:nvSpPr>
        <p:spPr>
          <a:xfrm>
            <a:off x="1093504" y="2410162"/>
            <a:ext cx="2540336" cy="350959"/>
          </a:xfrm>
          <a:custGeom>
            <a:avLst/>
            <a:gdLst>
              <a:gd name="connsiteX0" fmla="*/ 0 w 3895448"/>
              <a:gd name="connsiteY0" fmla="*/ 0 h 498163"/>
              <a:gd name="connsiteX1" fmla="*/ 3895449 w 3895448"/>
              <a:gd name="connsiteY1" fmla="*/ 0 h 498163"/>
              <a:gd name="connsiteX2" fmla="*/ 3895449 w 3895448"/>
              <a:gd name="connsiteY2" fmla="*/ 498163 h 498163"/>
              <a:gd name="connsiteX3" fmla="*/ 0 w 3895448"/>
              <a:gd name="connsiteY3" fmla="*/ 498163 h 498163"/>
            </a:gdLst>
            <a:ahLst/>
            <a:cxnLst>
              <a:cxn ang="0">
                <a:pos x="connsiteX0" y="connsiteY0"/>
              </a:cxn>
              <a:cxn ang="0">
                <a:pos x="connsiteX1" y="connsiteY1"/>
              </a:cxn>
              <a:cxn ang="0">
                <a:pos x="connsiteX2" y="connsiteY2"/>
              </a:cxn>
              <a:cxn ang="0">
                <a:pos x="connsiteX3" y="connsiteY3"/>
              </a:cxn>
            </a:cxnLst>
            <a:rect l="l" t="t" r="r" b="b"/>
            <a:pathLst>
              <a:path w="3895448" h="498163">
                <a:moveTo>
                  <a:pt x="0" y="0"/>
                </a:moveTo>
                <a:lnTo>
                  <a:pt x="3895449" y="0"/>
                </a:lnTo>
                <a:lnTo>
                  <a:pt x="3895449" y="498163"/>
                </a:lnTo>
                <a:lnTo>
                  <a:pt x="0" y="498163"/>
                </a:lnTo>
                <a:close/>
              </a:path>
            </a:pathLst>
          </a:custGeom>
          <a:solidFill>
            <a:srgbClr val="FF8300"/>
          </a:solidFill>
          <a:ln w="0" cap="flat">
            <a:noFill/>
            <a:prstDash val="solid"/>
            <a:miter/>
          </a:ln>
        </p:spPr>
        <p:txBody>
          <a:bodyPr tIns="35100" rtlCol="0" anchor="ctr" anchorCtr="0"/>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675"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Developing severe osteoporosis</a:t>
            </a:r>
          </a:p>
        </p:txBody>
      </p:sp>
      <p:sp>
        <p:nvSpPr>
          <p:cNvPr id="58" name="Freeform 25">
            <a:extLst>
              <a:ext uri="{FF2B5EF4-FFF2-40B4-BE49-F238E27FC236}">
                <a16:creationId xmlns:a16="http://schemas.microsoft.com/office/drawing/2014/main" id="{7BA9FE21-632F-4B04-B20E-8D5799D67037}"/>
              </a:ext>
            </a:extLst>
          </p:cNvPr>
          <p:cNvSpPr/>
          <p:nvPr/>
        </p:nvSpPr>
        <p:spPr>
          <a:xfrm>
            <a:off x="3679723" y="2410162"/>
            <a:ext cx="887993" cy="350959"/>
          </a:xfrm>
          <a:custGeom>
            <a:avLst/>
            <a:gdLst>
              <a:gd name="connsiteX0" fmla="*/ 0 w 1361681"/>
              <a:gd name="connsiteY0" fmla="*/ 0 h 498163"/>
              <a:gd name="connsiteX1" fmla="*/ 1361681 w 1361681"/>
              <a:gd name="connsiteY1" fmla="*/ 0 h 498163"/>
              <a:gd name="connsiteX2" fmla="*/ 1361681 w 1361681"/>
              <a:gd name="connsiteY2" fmla="*/ 498163 h 498163"/>
              <a:gd name="connsiteX3" fmla="*/ 0 w 1361681"/>
              <a:gd name="connsiteY3" fmla="*/ 498163 h 498163"/>
            </a:gdLst>
            <a:ahLst/>
            <a:cxnLst>
              <a:cxn ang="0">
                <a:pos x="connsiteX0" y="connsiteY0"/>
              </a:cxn>
              <a:cxn ang="0">
                <a:pos x="connsiteX1" y="connsiteY1"/>
              </a:cxn>
              <a:cxn ang="0">
                <a:pos x="connsiteX2" y="connsiteY2"/>
              </a:cxn>
              <a:cxn ang="0">
                <a:pos x="connsiteX3" y="connsiteY3"/>
              </a:cxn>
            </a:cxnLst>
            <a:rect l="l" t="t" r="r" b="b"/>
            <a:pathLst>
              <a:path w="1361681" h="498163">
                <a:moveTo>
                  <a:pt x="0" y="0"/>
                </a:moveTo>
                <a:lnTo>
                  <a:pt x="1361681" y="0"/>
                </a:lnTo>
                <a:lnTo>
                  <a:pt x="1361681" y="498163"/>
                </a:lnTo>
                <a:lnTo>
                  <a:pt x="0" y="498163"/>
                </a:lnTo>
                <a:close/>
              </a:path>
            </a:pathLst>
          </a:custGeom>
          <a:solidFill>
            <a:srgbClr val="1A6693"/>
          </a:solidFill>
          <a:ln w="0" cap="flat">
            <a:noFill/>
            <a:prstDash val="solid"/>
            <a:miter/>
          </a:ln>
        </p:spPr>
        <p:txBody>
          <a:bodyPr tIns="35100" rtlCol="0" anchor="ctr" anchorCtr="0"/>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Bone forming</a:t>
            </a:r>
            <a:br>
              <a:rPr kumimoji="0" lang="en-GB" sz="675"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675"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agent, 1–2 years*</a:t>
            </a:r>
          </a:p>
        </p:txBody>
      </p:sp>
      <p:sp>
        <p:nvSpPr>
          <p:cNvPr id="59" name="Freeform 26">
            <a:extLst>
              <a:ext uri="{FF2B5EF4-FFF2-40B4-BE49-F238E27FC236}">
                <a16:creationId xmlns:a16="http://schemas.microsoft.com/office/drawing/2014/main" id="{377AA8AB-3A9D-4F96-9BE8-0CF06C0F847D}"/>
              </a:ext>
            </a:extLst>
          </p:cNvPr>
          <p:cNvSpPr/>
          <p:nvPr/>
        </p:nvSpPr>
        <p:spPr>
          <a:xfrm>
            <a:off x="3679723" y="2820067"/>
            <a:ext cx="887993" cy="1705952"/>
          </a:xfrm>
          <a:custGeom>
            <a:avLst/>
            <a:gdLst>
              <a:gd name="connsiteX0" fmla="*/ 0 w 1361681"/>
              <a:gd name="connsiteY0" fmla="*/ 0 h 2779752"/>
              <a:gd name="connsiteX1" fmla="*/ 1361681 w 1361681"/>
              <a:gd name="connsiteY1" fmla="*/ 0 h 2779752"/>
              <a:gd name="connsiteX2" fmla="*/ 1361681 w 1361681"/>
              <a:gd name="connsiteY2" fmla="*/ 2779753 h 2779752"/>
              <a:gd name="connsiteX3" fmla="*/ 0 w 1361681"/>
              <a:gd name="connsiteY3" fmla="*/ 2779753 h 2779752"/>
            </a:gdLst>
            <a:ahLst/>
            <a:cxnLst>
              <a:cxn ang="0">
                <a:pos x="connsiteX0" y="connsiteY0"/>
              </a:cxn>
              <a:cxn ang="0">
                <a:pos x="connsiteX1" y="connsiteY1"/>
              </a:cxn>
              <a:cxn ang="0">
                <a:pos x="connsiteX2" y="connsiteY2"/>
              </a:cxn>
              <a:cxn ang="0">
                <a:pos x="connsiteX3" y="connsiteY3"/>
              </a:cxn>
            </a:cxnLst>
            <a:rect l="l" t="t" r="r" b="b"/>
            <a:pathLst>
              <a:path w="1361681" h="2779752">
                <a:moveTo>
                  <a:pt x="0" y="0"/>
                </a:moveTo>
                <a:lnTo>
                  <a:pt x="1361681" y="0"/>
                </a:lnTo>
                <a:lnTo>
                  <a:pt x="1361681" y="2779753"/>
                </a:lnTo>
                <a:lnTo>
                  <a:pt x="0" y="2779753"/>
                </a:lnTo>
                <a:close/>
              </a:path>
            </a:pathLst>
          </a:custGeom>
          <a:solidFill>
            <a:srgbClr val="D1E0E9"/>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Freeform 29">
            <a:extLst>
              <a:ext uri="{FF2B5EF4-FFF2-40B4-BE49-F238E27FC236}">
                <a16:creationId xmlns:a16="http://schemas.microsoft.com/office/drawing/2014/main" id="{AE7FE4F5-387D-4BB5-98C7-3DF484AB380B}"/>
              </a:ext>
            </a:extLst>
          </p:cNvPr>
          <p:cNvSpPr/>
          <p:nvPr/>
        </p:nvSpPr>
        <p:spPr>
          <a:xfrm>
            <a:off x="3679723" y="2820067"/>
            <a:ext cx="887993" cy="305495"/>
          </a:xfrm>
          <a:custGeom>
            <a:avLst/>
            <a:gdLst>
              <a:gd name="connsiteX0" fmla="*/ 0 w 1361681"/>
              <a:gd name="connsiteY0" fmla="*/ 0 h 464302"/>
              <a:gd name="connsiteX1" fmla="*/ 1361681 w 1361681"/>
              <a:gd name="connsiteY1" fmla="*/ 0 h 464302"/>
              <a:gd name="connsiteX2" fmla="*/ 1361681 w 1361681"/>
              <a:gd name="connsiteY2" fmla="*/ 464302 h 464302"/>
              <a:gd name="connsiteX3" fmla="*/ 0 w 1361681"/>
              <a:gd name="connsiteY3" fmla="*/ 464302 h 464302"/>
            </a:gdLst>
            <a:ahLst/>
            <a:cxnLst>
              <a:cxn ang="0">
                <a:pos x="connsiteX0" y="connsiteY0"/>
              </a:cxn>
              <a:cxn ang="0">
                <a:pos x="connsiteX1" y="connsiteY1"/>
              </a:cxn>
              <a:cxn ang="0">
                <a:pos x="connsiteX2" y="connsiteY2"/>
              </a:cxn>
              <a:cxn ang="0">
                <a:pos x="connsiteX3" y="connsiteY3"/>
              </a:cxn>
            </a:cxnLst>
            <a:rect l="l" t="t" r="r" b="b"/>
            <a:pathLst>
              <a:path w="1361681" h="464302">
                <a:moveTo>
                  <a:pt x="0" y="0"/>
                </a:moveTo>
                <a:lnTo>
                  <a:pt x="1361681" y="0"/>
                </a:lnTo>
                <a:lnTo>
                  <a:pt x="1361681" y="464302"/>
                </a:lnTo>
                <a:lnTo>
                  <a:pt x="0" y="464302"/>
                </a:lnTo>
                <a:close/>
              </a:path>
            </a:pathLst>
          </a:custGeom>
          <a:solidFill>
            <a:srgbClr val="76A3BE"/>
          </a:solidFill>
          <a:ln w="0" cap="flat">
            <a:noFill/>
            <a:prstDash val="solid"/>
            <a:miter/>
          </a:ln>
        </p:spPr>
        <p:txBody>
          <a:bodyPr rtlCol="0" anchor="ct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Teriparatide/</a:t>
            </a:r>
            <a:b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abaloparatide/</a:t>
            </a:r>
          </a:p>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romosozumab</a:t>
            </a:r>
          </a:p>
        </p:txBody>
      </p:sp>
      <p:sp>
        <p:nvSpPr>
          <p:cNvPr id="61" name="Freeform 30">
            <a:extLst>
              <a:ext uri="{FF2B5EF4-FFF2-40B4-BE49-F238E27FC236}">
                <a16:creationId xmlns:a16="http://schemas.microsoft.com/office/drawing/2014/main" id="{498B404E-2D02-4A40-9C35-9AF176448FAB}"/>
              </a:ext>
            </a:extLst>
          </p:cNvPr>
          <p:cNvSpPr/>
          <p:nvPr/>
        </p:nvSpPr>
        <p:spPr>
          <a:xfrm>
            <a:off x="4628804" y="2410162"/>
            <a:ext cx="1942929" cy="350959"/>
          </a:xfrm>
          <a:custGeom>
            <a:avLst/>
            <a:gdLst>
              <a:gd name="connsiteX0" fmla="*/ 0 w 2979360"/>
              <a:gd name="connsiteY0" fmla="*/ 0 h 498163"/>
              <a:gd name="connsiteX1" fmla="*/ 2979361 w 2979360"/>
              <a:gd name="connsiteY1" fmla="*/ 0 h 498163"/>
              <a:gd name="connsiteX2" fmla="*/ 2979361 w 2979360"/>
              <a:gd name="connsiteY2" fmla="*/ 498163 h 498163"/>
              <a:gd name="connsiteX3" fmla="*/ 0 w 2979360"/>
              <a:gd name="connsiteY3" fmla="*/ 498163 h 498163"/>
            </a:gdLst>
            <a:ahLst/>
            <a:cxnLst>
              <a:cxn ang="0">
                <a:pos x="connsiteX0" y="connsiteY0"/>
              </a:cxn>
              <a:cxn ang="0">
                <a:pos x="connsiteX1" y="connsiteY1"/>
              </a:cxn>
              <a:cxn ang="0">
                <a:pos x="connsiteX2" y="connsiteY2"/>
              </a:cxn>
              <a:cxn ang="0">
                <a:pos x="connsiteX3" y="connsiteY3"/>
              </a:cxn>
            </a:cxnLst>
            <a:rect l="l" t="t" r="r" b="b"/>
            <a:pathLst>
              <a:path w="2979360" h="498163">
                <a:moveTo>
                  <a:pt x="0" y="0"/>
                </a:moveTo>
                <a:lnTo>
                  <a:pt x="2979361" y="0"/>
                </a:lnTo>
                <a:lnTo>
                  <a:pt x="2979361" y="498163"/>
                </a:lnTo>
                <a:lnTo>
                  <a:pt x="0" y="498163"/>
                </a:lnTo>
                <a:close/>
              </a:path>
            </a:pathLst>
          </a:custGeom>
          <a:solidFill>
            <a:srgbClr val="730D5C"/>
          </a:solidFill>
          <a:ln w="0" cap="flat">
            <a:noFill/>
            <a:prstDash val="solid"/>
            <a:miter/>
          </a:ln>
        </p:spPr>
        <p:txBody>
          <a:bodyPr tIns="35100" rtlCol="0" anchor="ctr" anchorCtr="0"/>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Antiresorptive therapy, ≥3–5 years</a:t>
            </a:r>
            <a:r>
              <a:rPr kumimoji="0" lang="en-GB" sz="675" b="0"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62" name="Freeform 31">
            <a:extLst>
              <a:ext uri="{FF2B5EF4-FFF2-40B4-BE49-F238E27FC236}">
                <a16:creationId xmlns:a16="http://schemas.microsoft.com/office/drawing/2014/main" id="{CD85CAD6-3526-4170-AC04-DBCAFA44BB79}"/>
              </a:ext>
            </a:extLst>
          </p:cNvPr>
          <p:cNvSpPr/>
          <p:nvPr/>
        </p:nvSpPr>
        <p:spPr>
          <a:xfrm>
            <a:off x="4628804" y="2820066"/>
            <a:ext cx="1942929" cy="117811"/>
          </a:xfrm>
          <a:custGeom>
            <a:avLst/>
            <a:gdLst>
              <a:gd name="connsiteX0" fmla="*/ 0 w 2979360"/>
              <a:gd name="connsiteY0" fmla="*/ 0 h 191966"/>
              <a:gd name="connsiteX1" fmla="*/ 2979361 w 2979360"/>
              <a:gd name="connsiteY1" fmla="*/ 0 h 191966"/>
              <a:gd name="connsiteX2" fmla="*/ 2979361 w 2979360"/>
              <a:gd name="connsiteY2" fmla="*/ 191966 h 191966"/>
              <a:gd name="connsiteX3" fmla="*/ 0 w 2979360"/>
              <a:gd name="connsiteY3" fmla="*/ 191966 h 191966"/>
            </a:gdLst>
            <a:ahLst/>
            <a:cxnLst>
              <a:cxn ang="0">
                <a:pos x="connsiteX0" y="connsiteY0"/>
              </a:cxn>
              <a:cxn ang="0">
                <a:pos x="connsiteX1" y="connsiteY1"/>
              </a:cxn>
              <a:cxn ang="0">
                <a:pos x="connsiteX2" y="connsiteY2"/>
              </a:cxn>
              <a:cxn ang="0">
                <a:pos x="connsiteX3" y="connsiteY3"/>
              </a:cxn>
            </a:cxnLst>
            <a:rect l="l" t="t" r="r" b="b"/>
            <a:pathLst>
              <a:path w="2979360" h="191966">
                <a:moveTo>
                  <a:pt x="0" y="0"/>
                </a:moveTo>
                <a:lnTo>
                  <a:pt x="2979361" y="0"/>
                </a:lnTo>
                <a:lnTo>
                  <a:pt x="2979361" y="191966"/>
                </a:lnTo>
                <a:lnTo>
                  <a:pt x="0" y="191966"/>
                </a:lnTo>
                <a:close/>
              </a:path>
            </a:pathLst>
          </a:custGeom>
          <a:solidFill>
            <a:srgbClr val="E3CFDE"/>
          </a:solidFill>
          <a:ln w="0" cap="flat">
            <a:noFill/>
            <a:prstDash val="solid"/>
            <a:miter/>
          </a:ln>
        </p:spPr>
        <p:txBody>
          <a:bodyPr rtlCol="0" anchor="ct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GB" sz="67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Alendronate/zoledronate/denosumab</a:t>
            </a:r>
          </a:p>
        </p:txBody>
      </p:sp>
      <p:sp>
        <p:nvSpPr>
          <p:cNvPr id="63" name="Freeform 34">
            <a:extLst>
              <a:ext uri="{FF2B5EF4-FFF2-40B4-BE49-F238E27FC236}">
                <a16:creationId xmlns:a16="http://schemas.microsoft.com/office/drawing/2014/main" id="{EE578A83-66C8-4F8B-8E85-3EA953D20BDB}"/>
              </a:ext>
            </a:extLst>
          </p:cNvPr>
          <p:cNvSpPr/>
          <p:nvPr/>
        </p:nvSpPr>
        <p:spPr>
          <a:xfrm>
            <a:off x="1093504" y="2818449"/>
            <a:ext cx="2540336" cy="1707570"/>
          </a:xfrm>
          <a:custGeom>
            <a:avLst/>
            <a:gdLst>
              <a:gd name="connsiteX0" fmla="*/ 0 w 3895448"/>
              <a:gd name="connsiteY0" fmla="*/ 0 h 2782388"/>
              <a:gd name="connsiteX1" fmla="*/ 3895449 w 3895448"/>
              <a:gd name="connsiteY1" fmla="*/ 0 h 2782388"/>
              <a:gd name="connsiteX2" fmla="*/ 3895449 w 3895448"/>
              <a:gd name="connsiteY2" fmla="*/ 2782388 h 2782388"/>
              <a:gd name="connsiteX3" fmla="*/ 0 w 3895448"/>
              <a:gd name="connsiteY3" fmla="*/ 2782388 h 2782388"/>
            </a:gdLst>
            <a:ahLst/>
            <a:cxnLst>
              <a:cxn ang="0">
                <a:pos x="connsiteX0" y="connsiteY0"/>
              </a:cxn>
              <a:cxn ang="0">
                <a:pos x="connsiteX1" y="connsiteY1"/>
              </a:cxn>
              <a:cxn ang="0">
                <a:pos x="connsiteX2" y="connsiteY2"/>
              </a:cxn>
              <a:cxn ang="0">
                <a:pos x="connsiteX3" y="connsiteY3"/>
              </a:cxn>
            </a:cxnLst>
            <a:rect l="l" t="t" r="r" b="b"/>
            <a:pathLst>
              <a:path w="3895448" h="2782388">
                <a:moveTo>
                  <a:pt x="0" y="0"/>
                </a:moveTo>
                <a:lnTo>
                  <a:pt x="3895449" y="0"/>
                </a:lnTo>
                <a:lnTo>
                  <a:pt x="3895449" y="2782388"/>
                </a:lnTo>
                <a:lnTo>
                  <a:pt x="0" y="2782388"/>
                </a:lnTo>
                <a:close/>
              </a:path>
            </a:pathLst>
          </a:custGeom>
          <a:solidFill>
            <a:srgbClr val="FFE6CC"/>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64" name="Graphic 2">
            <a:extLst>
              <a:ext uri="{FF2B5EF4-FFF2-40B4-BE49-F238E27FC236}">
                <a16:creationId xmlns:a16="http://schemas.microsoft.com/office/drawing/2014/main" id="{08889D27-A5A1-4AF4-B695-99FAC54B66DC}"/>
              </a:ext>
            </a:extLst>
          </p:cNvPr>
          <p:cNvGrpSpPr/>
          <p:nvPr/>
        </p:nvGrpSpPr>
        <p:grpSpPr>
          <a:xfrm>
            <a:off x="1108712" y="2923483"/>
            <a:ext cx="4438587" cy="1358672"/>
            <a:chOff x="962446" y="2449921"/>
            <a:chExt cx="6806297" cy="2213878"/>
          </a:xfrm>
          <a:noFill/>
        </p:grpSpPr>
        <p:sp>
          <p:nvSpPr>
            <p:cNvPr id="65" name="Freeform 72">
              <a:extLst>
                <a:ext uri="{FF2B5EF4-FFF2-40B4-BE49-F238E27FC236}">
                  <a16:creationId xmlns:a16="http://schemas.microsoft.com/office/drawing/2014/main" id="{7D9633EC-1874-4B09-8C34-4AC2D51ADAE0}"/>
                </a:ext>
              </a:extLst>
            </p:cNvPr>
            <p:cNvSpPr/>
            <p:nvPr/>
          </p:nvSpPr>
          <p:spPr>
            <a:xfrm>
              <a:off x="962446" y="2449921"/>
              <a:ext cx="6806297" cy="2213878"/>
            </a:xfrm>
            <a:custGeom>
              <a:avLst/>
              <a:gdLst>
                <a:gd name="connsiteX0" fmla="*/ 0 w 6806297"/>
                <a:gd name="connsiteY0" fmla="*/ 0 h 2213878"/>
                <a:gd name="connsiteX1" fmla="*/ 875639 w 6806297"/>
                <a:gd name="connsiteY1" fmla="*/ 134258 h 2213878"/>
                <a:gd name="connsiteX2" fmla="*/ 1126631 w 6806297"/>
                <a:gd name="connsiteY2" fmla="*/ 250992 h 2213878"/>
                <a:gd name="connsiteX3" fmla="*/ 1581974 w 6806297"/>
                <a:gd name="connsiteY3" fmla="*/ 513710 h 2213878"/>
                <a:gd name="connsiteX4" fmla="*/ 2113208 w 6806297"/>
                <a:gd name="connsiteY4" fmla="*/ 957327 h 2213878"/>
                <a:gd name="connsiteX5" fmla="*/ 3414941 w 6806297"/>
                <a:gd name="connsiteY5" fmla="*/ 2013865 h 2213878"/>
                <a:gd name="connsiteX6" fmla="*/ 4033659 w 6806297"/>
                <a:gd name="connsiteY6" fmla="*/ 2206490 h 2213878"/>
                <a:gd name="connsiteX7" fmla="*/ 4570690 w 6806297"/>
                <a:gd name="connsiteY7" fmla="*/ 1832966 h 2213878"/>
                <a:gd name="connsiteX8" fmla="*/ 5230252 w 6806297"/>
                <a:gd name="connsiteY8" fmla="*/ 677217 h 2213878"/>
                <a:gd name="connsiteX9" fmla="*/ 5457924 w 6806297"/>
                <a:gd name="connsiteY9" fmla="*/ 443749 h 2213878"/>
                <a:gd name="connsiteX10" fmla="*/ 5603908 w 6806297"/>
                <a:gd name="connsiteY10" fmla="*/ 373655 h 2213878"/>
                <a:gd name="connsiteX11" fmla="*/ 5878220 w 6806297"/>
                <a:gd name="connsiteY11" fmla="*/ 338609 h 2213878"/>
                <a:gd name="connsiteX12" fmla="*/ 6806298 w 6806297"/>
                <a:gd name="connsiteY12" fmla="*/ 338609 h 221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6297" h="2213878">
                  <a:moveTo>
                    <a:pt x="0" y="0"/>
                  </a:moveTo>
                  <a:cubicBezTo>
                    <a:pt x="0" y="0"/>
                    <a:pt x="542828" y="17523"/>
                    <a:pt x="875639" y="134258"/>
                  </a:cubicBezTo>
                  <a:lnTo>
                    <a:pt x="1126631" y="250992"/>
                  </a:lnTo>
                  <a:cubicBezTo>
                    <a:pt x="1126631" y="250992"/>
                    <a:pt x="1336779" y="321085"/>
                    <a:pt x="1581974" y="513710"/>
                  </a:cubicBezTo>
                  <a:cubicBezTo>
                    <a:pt x="1581974" y="513710"/>
                    <a:pt x="1891334" y="752976"/>
                    <a:pt x="2113208" y="957327"/>
                  </a:cubicBezTo>
                  <a:cubicBezTo>
                    <a:pt x="2113208" y="957327"/>
                    <a:pt x="3058809" y="1751147"/>
                    <a:pt x="3414941" y="2013865"/>
                  </a:cubicBezTo>
                  <a:cubicBezTo>
                    <a:pt x="3414941" y="2013865"/>
                    <a:pt x="3595839" y="2259060"/>
                    <a:pt x="4033659" y="2206490"/>
                  </a:cubicBezTo>
                  <a:cubicBezTo>
                    <a:pt x="4033659" y="2206490"/>
                    <a:pt x="4354744" y="2218216"/>
                    <a:pt x="4570690" y="1832966"/>
                  </a:cubicBezTo>
                  <a:lnTo>
                    <a:pt x="5230252" y="677217"/>
                  </a:lnTo>
                  <a:cubicBezTo>
                    <a:pt x="5230252" y="677217"/>
                    <a:pt x="5358712" y="490390"/>
                    <a:pt x="5457924" y="443749"/>
                  </a:cubicBezTo>
                  <a:lnTo>
                    <a:pt x="5603908" y="373655"/>
                  </a:lnTo>
                  <a:cubicBezTo>
                    <a:pt x="5603908" y="373655"/>
                    <a:pt x="5708915" y="321085"/>
                    <a:pt x="5878220" y="338609"/>
                  </a:cubicBezTo>
                  <a:lnTo>
                    <a:pt x="6806298" y="338609"/>
                  </a:lnTo>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Freeform 73">
              <a:extLst>
                <a:ext uri="{FF2B5EF4-FFF2-40B4-BE49-F238E27FC236}">
                  <a16:creationId xmlns:a16="http://schemas.microsoft.com/office/drawing/2014/main" id="{072968FB-E832-429C-97E6-C096A5FBE829}"/>
                </a:ext>
              </a:extLst>
            </p:cNvPr>
            <p:cNvSpPr/>
            <p:nvPr/>
          </p:nvSpPr>
          <p:spPr>
            <a:xfrm>
              <a:off x="6162921" y="2654273"/>
              <a:ext cx="1506610" cy="525040"/>
            </a:xfrm>
            <a:custGeom>
              <a:avLst/>
              <a:gdLst>
                <a:gd name="connsiteX0" fmla="*/ 0 w 1506610"/>
                <a:gd name="connsiteY0" fmla="*/ 525041 h 525040"/>
                <a:gd name="connsiteX1" fmla="*/ 105667 w 1506610"/>
                <a:gd name="connsiteY1" fmla="*/ 326882 h 525040"/>
                <a:gd name="connsiteX2" fmla="*/ 222402 w 1506610"/>
                <a:gd name="connsiteY2" fmla="*/ 215945 h 525040"/>
                <a:gd name="connsiteX3" fmla="*/ 333339 w 1506610"/>
                <a:gd name="connsiteY3" fmla="*/ 140055 h 525040"/>
                <a:gd name="connsiteX4" fmla="*/ 566807 w 1506610"/>
                <a:gd name="connsiteY4" fmla="*/ 81688 h 525040"/>
                <a:gd name="connsiteX5" fmla="*/ 765229 w 1506610"/>
                <a:gd name="connsiteY5" fmla="*/ 64164 h 525040"/>
                <a:gd name="connsiteX6" fmla="*/ 1506611 w 1506610"/>
                <a:gd name="connsiteY6" fmla="*/ 0 h 5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610" h="525040">
                  <a:moveTo>
                    <a:pt x="0" y="525041"/>
                  </a:moveTo>
                  <a:lnTo>
                    <a:pt x="105667" y="326882"/>
                  </a:lnTo>
                  <a:cubicBezTo>
                    <a:pt x="105667" y="326882"/>
                    <a:pt x="146511" y="256789"/>
                    <a:pt x="222402" y="215945"/>
                  </a:cubicBezTo>
                  <a:lnTo>
                    <a:pt x="333339" y="140055"/>
                  </a:lnTo>
                  <a:cubicBezTo>
                    <a:pt x="333339" y="140055"/>
                    <a:pt x="409229" y="81688"/>
                    <a:pt x="566807" y="81688"/>
                  </a:cubicBezTo>
                  <a:cubicBezTo>
                    <a:pt x="566807" y="81688"/>
                    <a:pt x="701065" y="69962"/>
                    <a:pt x="765229" y="64164"/>
                  </a:cubicBezTo>
                  <a:lnTo>
                    <a:pt x="1506611" y="0"/>
                  </a:lnTo>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67" name="Graphic 2">
            <a:extLst>
              <a:ext uri="{FF2B5EF4-FFF2-40B4-BE49-F238E27FC236}">
                <a16:creationId xmlns:a16="http://schemas.microsoft.com/office/drawing/2014/main" id="{CD60431B-85BA-4CAE-8899-D4284C96F28D}"/>
              </a:ext>
            </a:extLst>
          </p:cNvPr>
          <p:cNvGrpSpPr/>
          <p:nvPr/>
        </p:nvGrpSpPr>
        <p:grpSpPr>
          <a:xfrm>
            <a:off x="5534583" y="2960921"/>
            <a:ext cx="1030363" cy="188319"/>
            <a:chOff x="7749243" y="2510924"/>
            <a:chExt cx="1579997" cy="306855"/>
          </a:xfrm>
          <a:solidFill>
            <a:srgbClr val="000000"/>
          </a:solidFill>
        </p:grpSpPr>
        <p:sp>
          <p:nvSpPr>
            <p:cNvPr id="68" name="Freeform 50">
              <a:extLst>
                <a:ext uri="{FF2B5EF4-FFF2-40B4-BE49-F238E27FC236}">
                  <a16:creationId xmlns:a16="http://schemas.microsoft.com/office/drawing/2014/main" id="{39EB41A9-7F55-442D-97E7-08C924D26249}"/>
                </a:ext>
              </a:extLst>
            </p:cNvPr>
            <p:cNvSpPr/>
            <p:nvPr/>
          </p:nvSpPr>
          <p:spPr>
            <a:xfrm>
              <a:off x="7749243" y="2607500"/>
              <a:ext cx="58498" cy="58498"/>
            </a:xfrm>
            <a:custGeom>
              <a:avLst/>
              <a:gdLst>
                <a:gd name="connsiteX0" fmla="*/ 58499 w 58498"/>
                <a:gd name="connsiteY0" fmla="*/ 29249 h 58498"/>
                <a:gd name="connsiteX1" fmla="*/ 29250 w 58498"/>
                <a:gd name="connsiteY1" fmla="*/ 58499 h 58498"/>
                <a:gd name="connsiteX2" fmla="*/ 1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4"/>
                    <a:pt x="45403" y="58499"/>
                    <a:pt x="29250" y="58499"/>
                  </a:cubicBezTo>
                  <a:cubicBezTo>
                    <a:pt x="13096" y="58499"/>
                    <a:pt x="1" y="45404"/>
                    <a:pt x="1" y="29249"/>
                  </a:cubicBezTo>
                  <a:cubicBezTo>
                    <a:pt x="1" y="13095"/>
                    <a:pt x="13096"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Freeform 51">
              <a:extLst>
                <a:ext uri="{FF2B5EF4-FFF2-40B4-BE49-F238E27FC236}">
                  <a16:creationId xmlns:a16="http://schemas.microsoft.com/office/drawing/2014/main" id="{02A0D205-94E3-4DAA-BD59-9C689A061502}"/>
                </a:ext>
              </a:extLst>
            </p:cNvPr>
            <p:cNvSpPr/>
            <p:nvPr/>
          </p:nvSpPr>
          <p:spPr>
            <a:xfrm>
              <a:off x="7788111" y="2755328"/>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7"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 name="Freeform 52">
              <a:extLst>
                <a:ext uri="{FF2B5EF4-FFF2-40B4-BE49-F238E27FC236}">
                  <a16:creationId xmlns:a16="http://schemas.microsoft.com/office/drawing/2014/main" id="{21440301-0DFA-4A38-995D-592C00B618E7}"/>
                </a:ext>
              </a:extLst>
            </p:cNvPr>
            <p:cNvSpPr/>
            <p:nvPr/>
          </p:nvSpPr>
          <p:spPr>
            <a:xfrm>
              <a:off x="7935544" y="2759281"/>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7"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 name="Freeform 53">
              <a:extLst>
                <a:ext uri="{FF2B5EF4-FFF2-40B4-BE49-F238E27FC236}">
                  <a16:creationId xmlns:a16="http://schemas.microsoft.com/office/drawing/2014/main" id="{4AE85ACB-C13A-47FB-B66E-95401467A4C5}"/>
                </a:ext>
              </a:extLst>
            </p:cNvPr>
            <p:cNvSpPr/>
            <p:nvPr/>
          </p:nvSpPr>
          <p:spPr>
            <a:xfrm>
              <a:off x="8081396" y="2755328"/>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7"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Freeform 54">
              <a:extLst>
                <a:ext uri="{FF2B5EF4-FFF2-40B4-BE49-F238E27FC236}">
                  <a16:creationId xmlns:a16="http://schemas.microsoft.com/office/drawing/2014/main" id="{7A806C82-6D69-44B7-9B6D-CC257D37B911}"/>
                </a:ext>
              </a:extLst>
            </p:cNvPr>
            <p:cNvSpPr/>
            <p:nvPr/>
          </p:nvSpPr>
          <p:spPr>
            <a:xfrm>
              <a:off x="8233177" y="2755328"/>
              <a:ext cx="58498" cy="58498"/>
            </a:xfrm>
            <a:custGeom>
              <a:avLst/>
              <a:gdLst>
                <a:gd name="connsiteX0" fmla="*/ 58499 w 58498"/>
                <a:gd name="connsiteY0" fmla="*/ 29250 h 58498"/>
                <a:gd name="connsiteX1" fmla="*/ 29249 w 58498"/>
                <a:gd name="connsiteY1" fmla="*/ 58499 h 58498"/>
                <a:gd name="connsiteX2" fmla="*/ 0 w 58498"/>
                <a:gd name="connsiteY2" fmla="*/ 29250 h 58498"/>
                <a:gd name="connsiteX3" fmla="*/ 29249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49" y="58499"/>
                  </a:cubicBezTo>
                  <a:cubicBezTo>
                    <a:pt x="13095" y="58499"/>
                    <a:pt x="0" y="45404"/>
                    <a:pt x="0" y="29250"/>
                  </a:cubicBezTo>
                  <a:cubicBezTo>
                    <a:pt x="0" y="13095"/>
                    <a:pt x="13096" y="0"/>
                    <a:pt x="29249"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Freeform 55">
              <a:extLst>
                <a:ext uri="{FF2B5EF4-FFF2-40B4-BE49-F238E27FC236}">
                  <a16:creationId xmlns:a16="http://schemas.microsoft.com/office/drawing/2014/main" id="{87A7EDBF-46C7-4022-8010-A7774A894D7D}"/>
                </a:ext>
              </a:extLst>
            </p:cNvPr>
            <p:cNvSpPr/>
            <p:nvPr/>
          </p:nvSpPr>
          <p:spPr>
            <a:xfrm>
              <a:off x="8379424" y="2755328"/>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7"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 name="Freeform 56">
              <a:extLst>
                <a:ext uri="{FF2B5EF4-FFF2-40B4-BE49-F238E27FC236}">
                  <a16:creationId xmlns:a16="http://schemas.microsoft.com/office/drawing/2014/main" id="{A924E513-3362-4E89-926D-0873A805C113}"/>
                </a:ext>
              </a:extLst>
            </p:cNvPr>
            <p:cNvSpPr/>
            <p:nvPr/>
          </p:nvSpPr>
          <p:spPr>
            <a:xfrm>
              <a:off x="8827126" y="2747555"/>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6"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Freeform 57">
              <a:extLst>
                <a:ext uri="{FF2B5EF4-FFF2-40B4-BE49-F238E27FC236}">
                  <a16:creationId xmlns:a16="http://schemas.microsoft.com/office/drawing/2014/main" id="{6127A276-FA00-4315-82CA-8EA4AB17A1AD}"/>
                </a:ext>
              </a:extLst>
            </p:cNvPr>
            <p:cNvSpPr/>
            <p:nvPr/>
          </p:nvSpPr>
          <p:spPr>
            <a:xfrm>
              <a:off x="8971133" y="2745710"/>
              <a:ext cx="58498" cy="58498"/>
            </a:xfrm>
            <a:custGeom>
              <a:avLst/>
              <a:gdLst>
                <a:gd name="connsiteX0" fmla="*/ 58499 w 58498"/>
                <a:gd name="connsiteY0" fmla="*/ 29249 h 58498"/>
                <a:gd name="connsiteX1" fmla="*/ 29250 w 58498"/>
                <a:gd name="connsiteY1" fmla="*/ 58499 h 58498"/>
                <a:gd name="connsiteX2" fmla="*/ 1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3"/>
                    <a:pt x="45403" y="58499"/>
                    <a:pt x="29250" y="58499"/>
                  </a:cubicBezTo>
                  <a:cubicBezTo>
                    <a:pt x="13096" y="58499"/>
                    <a:pt x="1" y="45403"/>
                    <a:pt x="1" y="29249"/>
                  </a:cubicBezTo>
                  <a:cubicBezTo>
                    <a:pt x="1" y="13095"/>
                    <a:pt x="13096"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 name="Freeform 58">
              <a:extLst>
                <a:ext uri="{FF2B5EF4-FFF2-40B4-BE49-F238E27FC236}">
                  <a16:creationId xmlns:a16="http://schemas.microsoft.com/office/drawing/2014/main" id="{83B3682A-FD9B-46AC-9942-E9953BA3F98B}"/>
                </a:ext>
              </a:extLst>
            </p:cNvPr>
            <p:cNvSpPr/>
            <p:nvPr/>
          </p:nvSpPr>
          <p:spPr>
            <a:xfrm>
              <a:off x="9270742" y="2745710"/>
              <a:ext cx="58498" cy="58498"/>
            </a:xfrm>
            <a:custGeom>
              <a:avLst/>
              <a:gdLst>
                <a:gd name="connsiteX0" fmla="*/ 58499 w 58498"/>
                <a:gd name="connsiteY0" fmla="*/ 29249 h 58498"/>
                <a:gd name="connsiteX1" fmla="*/ 29249 w 58498"/>
                <a:gd name="connsiteY1" fmla="*/ 58499 h 58498"/>
                <a:gd name="connsiteX2" fmla="*/ 0 w 58498"/>
                <a:gd name="connsiteY2" fmla="*/ 29249 h 58498"/>
                <a:gd name="connsiteX3" fmla="*/ 29249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3"/>
                    <a:pt x="45403" y="58499"/>
                    <a:pt x="29249" y="58499"/>
                  </a:cubicBezTo>
                  <a:cubicBezTo>
                    <a:pt x="13095" y="58499"/>
                    <a:pt x="0" y="45403"/>
                    <a:pt x="0" y="29249"/>
                  </a:cubicBezTo>
                  <a:cubicBezTo>
                    <a:pt x="0" y="13095"/>
                    <a:pt x="13096" y="0"/>
                    <a:pt x="29249"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Freeform 59">
              <a:extLst>
                <a:ext uri="{FF2B5EF4-FFF2-40B4-BE49-F238E27FC236}">
                  <a16:creationId xmlns:a16="http://schemas.microsoft.com/office/drawing/2014/main" id="{67FD83B5-799C-410D-B6CE-D25485A166A7}"/>
                </a:ext>
              </a:extLst>
            </p:cNvPr>
            <p:cNvSpPr/>
            <p:nvPr/>
          </p:nvSpPr>
          <p:spPr>
            <a:xfrm>
              <a:off x="9122914" y="2745710"/>
              <a:ext cx="58498" cy="58498"/>
            </a:xfrm>
            <a:custGeom>
              <a:avLst/>
              <a:gdLst>
                <a:gd name="connsiteX0" fmla="*/ 58499 w 58498"/>
                <a:gd name="connsiteY0" fmla="*/ 29249 h 58498"/>
                <a:gd name="connsiteX1" fmla="*/ 29250 w 58498"/>
                <a:gd name="connsiteY1" fmla="*/ 58499 h 58498"/>
                <a:gd name="connsiteX2" fmla="*/ 1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3"/>
                    <a:pt x="45403" y="58499"/>
                    <a:pt x="29250" y="58499"/>
                  </a:cubicBezTo>
                  <a:cubicBezTo>
                    <a:pt x="13096" y="58499"/>
                    <a:pt x="1" y="45403"/>
                    <a:pt x="1" y="29249"/>
                  </a:cubicBezTo>
                  <a:cubicBezTo>
                    <a:pt x="1" y="13095"/>
                    <a:pt x="13097"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Freeform 60">
              <a:extLst>
                <a:ext uri="{FF2B5EF4-FFF2-40B4-BE49-F238E27FC236}">
                  <a16:creationId xmlns:a16="http://schemas.microsoft.com/office/drawing/2014/main" id="{CE0117C2-3FCE-433B-8A76-C4FB2091C202}"/>
                </a:ext>
              </a:extLst>
            </p:cNvPr>
            <p:cNvSpPr/>
            <p:nvPr/>
          </p:nvSpPr>
          <p:spPr>
            <a:xfrm>
              <a:off x="8673368" y="2749531"/>
              <a:ext cx="58498" cy="58498"/>
            </a:xfrm>
            <a:custGeom>
              <a:avLst/>
              <a:gdLst>
                <a:gd name="connsiteX0" fmla="*/ 58499 w 58498"/>
                <a:gd name="connsiteY0" fmla="*/ 29249 h 58498"/>
                <a:gd name="connsiteX1" fmla="*/ 29250 w 58498"/>
                <a:gd name="connsiteY1" fmla="*/ 58499 h 58498"/>
                <a:gd name="connsiteX2" fmla="*/ 1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4"/>
                    <a:pt x="45403" y="58499"/>
                    <a:pt x="29250" y="58499"/>
                  </a:cubicBezTo>
                  <a:cubicBezTo>
                    <a:pt x="13096" y="58499"/>
                    <a:pt x="1" y="45404"/>
                    <a:pt x="1" y="29249"/>
                  </a:cubicBezTo>
                  <a:cubicBezTo>
                    <a:pt x="1" y="13095"/>
                    <a:pt x="13097"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 name="Freeform 61">
              <a:extLst>
                <a:ext uri="{FF2B5EF4-FFF2-40B4-BE49-F238E27FC236}">
                  <a16:creationId xmlns:a16="http://schemas.microsoft.com/office/drawing/2014/main" id="{27A938DD-AC7A-43C4-9A5B-E50E570E5F9D}"/>
                </a:ext>
              </a:extLst>
            </p:cNvPr>
            <p:cNvSpPr/>
            <p:nvPr/>
          </p:nvSpPr>
          <p:spPr>
            <a:xfrm>
              <a:off x="8528439" y="2753483"/>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7"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Freeform 62">
              <a:extLst>
                <a:ext uri="{FF2B5EF4-FFF2-40B4-BE49-F238E27FC236}">
                  <a16:creationId xmlns:a16="http://schemas.microsoft.com/office/drawing/2014/main" id="{A299AE2F-EDAD-4842-A2F5-0696F2A9B8F8}"/>
                </a:ext>
              </a:extLst>
            </p:cNvPr>
            <p:cNvSpPr/>
            <p:nvPr/>
          </p:nvSpPr>
          <p:spPr>
            <a:xfrm>
              <a:off x="7894700" y="2598409"/>
              <a:ext cx="58498" cy="58498"/>
            </a:xfrm>
            <a:custGeom>
              <a:avLst/>
              <a:gdLst>
                <a:gd name="connsiteX0" fmla="*/ 58499 w 58498"/>
                <a:gd name="connsiteY0" fmla="*/ 29249 h 58498"/>
                <a:gd name="connsiteX1" fmla="*/ 29250 w 58498"/>
                <a:gd name="connsiteY1" fmla="*/ 58499 h 58498"/>
                <a:gd name="connsiteX2" fmla="*/ 1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4"/>
                    <a:pt x="45403" y="58499"/>
                    <a:pt x="29250" y="58499"/>
                  </a:cubicBezTo>
                  <a:cubicBezTo>
                    <a:pt x="13096" y="58499"/>
                    <a:pt x="1" y="45404"/>
                    <a:pt x="1" y="29249"/>
                  </a:cubicBezTo>
                  <a:cubicBezTo>
                    <a:pt x="1" y="13095"/>
                    <a:pt x="13097"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Freeform 63">
              <a:extLst>
                <a:ext uri="{FF2B5EF4-FFF2-40B4-BE49-F238E27FC236}">
                  <a16:creationId xmlns:a16="http://schemas.microsoft.com/office/drawing/2014/main" id="{03A8CCA3-E6A7-4C7B-B45D-29B6E9B1BEC4}"/>
                </a:ext>
              </a:extLst>
            </p:cNvPr>
            <p:cNvSpPr/>
            <p:nvPr/>
          </p:nvSpPr>
          <p:spPr>
            <a:xfrm>
              <a:off x="8041474" y="2588791"/>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6"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 name="Freeform 64">
              <a:extLst>
                <a:ext uri="{FF2B5EF4-FFF2-40B4-BE49-F238E27FC236}">
                  <a16:creationId xmlns:a16="http://schemas.microsoft.com/office/drawing/2014/main" id="{F2057192-C253-4907-8CCF-F59D0B257BF5}"/>
                </a:ext>
              </a:extLst>
            </p:cNvPr>
            <p:cNvSpPr/>
            <p:nvPr/>
          </p:nvSpPr>
          <p:spPr>
            <a:xfrm>
              <a:off x="8187985" y="2578382"/>
              <a:ext cx="58498" cy="58498"/>
            </a:xfrm>
            <a:custGeom>
              <a:avLst/>
              <a:gdLst>
                <a:gd name="connsiteX0" fmla="*/ 58499 w 58498"/>
                <a:gd name="connsiteY0" fmla="*/ 29249 h 58498"/>
                <a:gd name="connsiteX1" fmla="*/ 29250 w 58498"/>
                <a:gd name="connsiteY1" fmla="*/ 58499 h 58498"/>
                <a:gd name="connsiteX2" fmla="*/ 0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3"/>
                    <a:pt x="45403" y="58499"/>
                    <a:pt x="29250" y="58499"/>
                  </a:cubicBezTo>
                  <a:cubicBezTo>
                    <a:pt x="13095" y="58499"/>
                    <a:pt x="0" y="45403"/>
                    <a:pt x="0" y="29249"/>
                  </a:cubicBezTo>
                  <a:cubicBezTo>
                    <a:pt x="0" y="13095"/>
                    <a:pt x="13096"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Freeform 65">
              <a:extLst>
                <a:ext uri="{FF2B5EF4-FFF2-40B4-BE49-F238E27FC236}">
                  <a16:creationId xmlns:a16="http://schemas.microsoft.com/office/drawing/2014/main" id="{4BA1901A-05AB-46CB-80D2-82476169E57C}"/>
                </a:ext>
              </a:extLst>
            </p:cNvPr>
            <p:cNvSpPr/>
            <p:nvPr/>
          </p:nvSpPr>
          <p:spPr>
            <a:xfrm>
              <a:off x="8337131" y="2569291"/>
              <a:ext cx="58498" cy="58498"/>
            </a:xfrm>
            <a:custGeom>
              <a:avLst/>
              <a:gdLst>
                <a:gd name="connsiteX0" fmla="*/ 58499 w 58498"/>
                <a:gd name="connsiteY0" fmla="*/ 29249 h 58498"/>
                <a:gd name="connsiteX1" fmla="*/ 29250 w 58498"/>
                <a:gd name="connsiteY1" fmla="*/ 58499 h 58498"/>
                <a:gd name="connsiteX2" fmla="*/ 1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3"/>
                    <a:pt x="45403" y="58499"/>
                    <a:pt x="29250" y="58499"/>
                  </a:cubicBezTo>
                  <a:cubicBezTo>
                    <a:pt x="13096" y="58499"/>
                    <a:pt x="1" y="45403"/>
                    <a:pt x="1" y="29249"/>
                  </a:cubicBezTo>
                  <a:cubicBezTo>
                    <a:pt x="1" y="13095"/>
                    <a:pt x="13096"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 name="Freeform 66">
              <a:extLst>
                <a:ext uri="{FF2B5EF4-FFF2-40B4-BE49-F238E27FC236}">
                  <a16:creationId xmlns:a16="http://schemas.microsoft.com/office/drawing/2014/main" id="{F805D28E-1422-4BC8-9357-05B9FF5D37E3}"/>
                </a:ext>
              </a:extLst>
            </p:cNvPr>
            <p:cNvSpPr/>
            <p:nvPr/>
          </p:nvSpPr>
          <p:spPr>
            <a:xfrm>
              <a:off x="8483115" y="2559541"/>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7"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 name="Freeform 67">
              <a:extLst>
                <a:ext uri="{FF2B5EF4-FFF2-40B4-BE49-F238E27FC236}">
                  <a16:creationId xmlns:a16="http://schemas.microsoft.com/office/drawing/2014/main" id="{4D7846E1-CC9D-4F31-8317-3F2CC80AF4A2}"/>
                </a:ext>
              </a:extLst>
            </p:cNvPr>
            <p:cNvSpPr/>
            <p:nvPr/>
          </p:nvSpPr>
          <p:spPr>
            <a:xfrm>
              <a:off x="8630943" y="2549133"/>
              <a:ext cx="58498" cy="58498"/>
            </a:xfrm>
            <a:custGeom>
              <a:avLst/>
              <a:gdLst>
                <a:gd name="connsiteX0" fmla="*/ 58499 w 58498"/>
                <a:gd name="connsiteY0" fmla="*/ 29249 h 58498"/>
                <a:gd name="connsiteX1" fmla="*/ 29249 w 58498"/>
                <a:gd name="connsiteY1" fmla="*/ 58499 h 58498"/>
                <a:gd name="connsiteX2" fmla="*/ 0 w 58498"/>
                <a:gd name="connsiteY2" fmla="*/ 29249 h 58498"/>
                <a:gd name="connsiteX3" fmla="*/ 29249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3"/>
                    <a:pt x="45403" y="58499"/>
                    <a:pt x="29249" y="58499"/>
                  </a:cubicBezTo>
                  <a:cubicBezTo>
                    <a:pt x="13095" y="58499"/>
                    <a:pt x="0" y="45403"/>
                    <a:pt x="0" y="29249"/>
                  </a:cubicBezTo>
                  <a:cubicBezTo>
                    <a:pt x="0" y="13095"/>
                    <a:pt x="13096" y="0"/>
                    <a:pt x="29249"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 name="Freeform 68">
              <a:extLst>
                <a:ext uri="{FF2B5EF4-FFF2-40B4-BE49-F238E27FC236}">
                  <a16:creationId xmlns:a16="http://schemas.microsoft.com/office/drawing/2014/main" id="{11CF736D-B349-46D3-9A41-3BABDF8E53BF}"/>
                </a:ext>
              </a:extLst>
            </p:cNvPr>
            <p:cNvSpPr/>
            <p:nvPr/>
          </p:nvSpPr>
          <p:spPr>
            <a:xfrm>
              <a:off x="8776927" y="2540041"/>
              <a:ext cx="58498" cy="58498"/>
            </a:xfrm>
            <a:custGeom>
              <a:avLst/>
              <a:gdLst>
                <a:gd name="connsiteX0" fmla="*/ 58499 w 58498"/>
                <a:gd name="connsiteY0" fmla="*/ 29250 h 58498"/>
                <a:gd name="connsiteX1" fmla="*/ 29250 w 58498"/>
                <a:gd name="connsiteY1" fmla="*/ 58499 h 58498"/>
                <a:gd name="connsiteX2" fmla="*/ 1 w 58498"/>
                <a:gd name="connsiteY2" fmla="*/ 29250 h 58498"/>
                <a:gd name="connsiteX3" fmla="*/ 29250 w 58498"/>
                <a:gd name="connsiteY3" fmla="*/ 0 h 58498"/>
                <a:gd name="connsiteX4" fmla="*/ 58499 w 58498"/>
                <a:gd name="connsiteY4" fmla="*/ 29250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50"/>
                  </a:moveTo>
                  <a:cubicBezTo>
                    <a:pt x="58499" y="45404"/>
                    <a:pt x="45403" y="58499"/>
                    <a:pt x="29250" y="58499"/>
                  </a:cubicBezTo>
                  <a:cubicBezTo>
                    <a:pt x="13096" y="58499"/>
                    <a:pt x="1" y="45404"/>
                    <a:pt x="1" y="29250"/>
                  </a:cubicBezTo>
                  <a:cubicBezTo>
                    <a:pt x="1" y="13095"/>
                    <a:pt x="13096" y="0"/>
                    <a:pt x="29250" y="0"/>
                  </a:cubicBezTo>
                  <a:cubicBezTo>
                    <a:pt x="45404" y="0"/>
                    <a:pt x="58499" y="13095"/>
                    <a:pt x="58499" y="29250"/>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 name="Freeform 69">
              <a:extLst>
                <a:ext uri="{FF2B5EF4-FFF2-40B4-BE49-F238E27FC236}">
                  <a16:creationId xmlns:a16="http://schemas.microsoft.com/office/drawing/2014/main" id="{7A8626DF-B81B-42BD-B605-EC3F8C416595}"/>
                </a:ext>
              </a:extLst>
            </p:cNvPr>
            <p:cNvSpPr/>
            <p:nvPr/>
          </p:nvSpPr>
          <p:spPr>
            <a:xfrm>
              <a:off x="8924756" y="2530423"/>
              <a:ext cx="58498" cy="58498"/>
            </a:xfrm>
            <a:custGeom>
              <a:avLst/>
              <a:gdLst>
                <a:gd name="connsiteX0" fmla="*/ 58499 w 58498"/>
                <a:gd name="connsiteY0" fmla="*/ 29249 h 58498"/>
                <a:gd name="connsiteX1" fmla="*/ 29250 w 58498"/>
                <a:gd name="connsiteY1" fmla="*/ 58499 h 58498"/>
                <a:gd name="connsiteX2" fmla="*/ 1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3"/>
                    <a:pt x="45403" y="58499"/>
                    <a:pt x="29250" y="58499"/>
                  </a:cubicBezTo>
                  <a:cubicBezTo>
                    <a:pt x="13096" y="58499"/>
                    <a:pt x="1" y="45403"/>
                    <a:pt x="1" y="29249"/>
                  </a:cubicBezTo>
                  <a:cubicBezTo>
                    <a:pt x="1" y="13095"/>
                    <a:pt x="13097"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 name="Freeform 70">
              <a:extLst>
                <a:ext uri="{FF2B5EF4-FFF2-40B4-BE49-F238E27FC236}">
                  <a16:creationId xmlns:a16="http://schemas.microsoft.com/office/drawing/2014/main" id="{34EA1CC4-2FB2-4BAE-BAF4-6669995CCD39}"/>
                </a:ext>
              </a:extLst>
            </p:cNvPr>
            <p:cNvSpPr/>
            <p:nvPr/>
          </p:nvSpPr>
          <p:spPr>
            <a:xfrm>
              <a:off x="9070739" y="2522650"/>
              <a:ext cx="58498" cy="58498"/>
            </a:xfrm>
            <a:custGeom>
              <a:avLst/>
              <a:gdLst>
                <a:gd name="connsiteX0" fmla="*/ 58499 w 58498"/>
                <a:gd name="connsiteY0" fmla="*/ 29249 h 58498"/>
                <a:gd name="connsiteX1" fmla="*/ 29250 w 58498"/>
                <a:gd name="connsiteY1" fmla="*/ 58499 h 58498"/>
                <a:gd name="connsiteX2" fmla="*/ 0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4"/>
                    <a:pt x="45403" y="58499"/>
                    <a:pt x="29250" y="58499"/>
                  </a:cubicBezTo>
                  <a:cubicBezTo>
                    <a:pt x="13095" y="58499"/>
                    <a:pt x="0" y="45404"/>
                    <a:pt x="0" y="29249"/>
                  </a:cubicBezTo>
                  <a:cubicBezTo>
                    <a:pt x="0" y="13095"/>
                    <a:pt x="13096"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 name="Freeform 71">
              <a:extLst>
                <a:ext uri="{FF2B5EF4-FFF2-40B4-BE49-F238E27FC236}">
                  <a16:creationId xmlns:a16="http://schemas.microsoft.com/office/drawing/2014/main" id="{37B7D11A-7091-4CE6-8A4E-2E5328B84D41}"/>
                </a:ext>
              </a:extLst>
            </p:cNvPr>
            <p:cNvSpPr/>
            <p:nvPr/>
          </p:nvSpPr>
          <p:spPr>
            <a:xfrm>
              <a:off x="9220149" y="2510924"/>
              <a:ext cx="58498" cy="58498"/>
            </a:xfrm>
            <a:custGeom>
              <a:avLst/>
              <a:gdLst>
                <a:gd name="connsiteX0" fmla="*/ 58499 w 58498"/>
                <a:gd name="connsiteY0" fmla="*/ 29249 h 58498"/>
                <a:gd name="connsiteX1" fmla="*/ 29250 w 58498"/>
                <a:gd name="connsiteY1" fmla="*/ 58499 h 58498"/>
                <a:gd name="connsiteX2" fmla="*/ 1 w 58498"/>
                <a:gd name="connsiteY2" fmla="*/ 29249 h 58498"/>
                <a:gd name="connsiteX3" fmla="*/ 29250 w 58498"/>
                <a:gd name="connsiteY3" fmla="*/ 0 h 58498"/>
                <a:gd name="connsiteX4" fmla="*/ 58499 w 58498"/>
                <a:gd name="connsiteY4" fmla="*/ 29249 h 5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8" h="58498">
                  <a:moveTo>
                    <a:pt x="58499" y="29249"/>
                  </a:moveTo>
                  <a:cubicBezTo>
                    <a:pt x="58499" y="45404"/>
                    <a:pt x="45403" y="58499"/>
                    <a:pt x="29250" y="58499"/>
                  </a:cubicBezTo>
                  <a:cubicBezTo>
                    <a:pt x="13096" y="58499"/>
                    <a:pt x="1" y="45404"/>
                    <a:pt x="1" y="29249"/>
                  </a:cubicBezTo>
                  <a:cubicBezTo>
                    <a:pt x="1" y="13095"/>
                    <a:pt x="13097" y="0"/>
                    <a:pt x="29250" y="0"/>
                  </a:cubicBezTo>
                  <a:cubicBezTo>
                    <a:pt x="45404" y="0"/>
                    <a:pt x="58499" y="13095"/>
                    <a:pt x="58499" y="29249"/>
                  </a:cubicBezTo>
                  <a:close/>
                </a:path>
              </a:pathLst>
            </a:custGeom>
            <a:solidFill>
              <a:srgbClr val="000000"/>
            </a:solidFill>
            <a:ln w="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0" name="Freeform 42">
            <a:extLst>
              <a:ext uri="{FF2B5EF4-FFF2-40B4-BE49-F238E27FC236}">
                <a16:creationId xmlns:a16="http://schemas.microsoft.com/office/drawing/2014/main" id="{CAF80A2B-258A-4F02-9ED5-9AF6CBD59C59}"/>
              </a:ext>
            </a:extLst>
          </p:cNvPr>
          <p:cNvSpPr/>
          <p:nvPr/>
        </p:nvSpPr>
        <p:spPr>
          <a:xfrm>
            <a:off x="5966675" y="4832876"/>
            <a:ext cx="1293185" cy="461664"/>
          </a:xfrm>
          <a:custGeom>
            <a:avLst/>
            <a:gdLst>
              <a:gd name="connsiteX0" fmla="*/ 0 w 2428364"/>
              <a:gd name="connsiteY0" fmla="*/ 0 h 556135"/>
              <a:gd name="connsiteX1" fmla="*/ 2428364 w 2428364"/>
              <a:gd name="connsiteY1" fmla="*/ 0 h 556135"/>
              <a:gd name="connsiteX2" fmla="*/ 2428364 w 2428364"/>
              <a:gd name="connsiteY2" fmla="*/ 556135 h 556135"/>
              <a:gd name="connsiteX3" fmla="*/ 0 w 2428364"/>
              <a:gd name="connsiteY3" fmla="*/ 556135 h 556135"/>
            </a:gdLst>
            <a:ahLst/>
            <a:cxnLst>
              <a:cxn ang="0">
                <a:pos x="connsiteX0" y="connsiteY0"/>
              </a:cxn>
              <a:cxn ang="0">
                <a:pos x="connsiteX1" y="connsiteY1"/>
              </a:cxn>
              <a:cxn ang="0">
                <a:pos x="connsiteX2" y="connsiteY2"/>
              </a:cxn>
              <a:cxn ang="0">
                <a:pos x="connsiteX3" y="connsiteY3"/>
              </a:cxn>
            </a:cxnLst>
            <a:rect l="l" t="t" r="r" b="b"/>
            <a:pathLst>
              <a:path w="2428364" h="556135">
                <a:moveTo>
                  <a:pt x="0" y="0"/>
                </a:moveTo>
                <a:lnTo>
                  <a:pt x="2428364" y="0"/>
                </a:lnTo>
                <a:lnTo>
                  <a:pt x="2428364" y="556135"/>
                </a:lnTo>
                <a:lnTo>
                  <a:pt x="0" y="556135"/>
                </a:lnTo>
                <a:close/>
              </a:path>
            </a:pathLst>
          </a:custGeom>
          <a:solidFill>
            <a:srgbClr val="FFE6CC"/>
          </a:solidFill>
          <a:ln w="0" cap="flat">
            <a:noFill/>
            <a:prstDash val="solid"/>
            <a:miter/>
          </a:ln>
        </p:spPr>
        <p:txBody>
          <a:bodyPr rtlCol="0" anchor="ctr"/>
          <a:lstStyle/>
          <a:p>
            <a:pPr algn="ctr">
              <a:defRPr/>
            </a:pPr>
            <a:r>
              <a:rPr kumimoji="0" lang="en-GB" sz="7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MONITORING:</a:t>
            </a:r>
            <a:br>
              <a:rPr kumimoji="0" lang="en-GB" sz="7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lang="en-GB" sz="750" noProof="0">
                <a:solidFill>
                  <a:srgbClr val="000000"/>
                </a:solidFill>
                <a:latin typeface="Arial" panose="020B0604020202020204" pitchFamily="34" charset="0"/>
                <a:cs typeface="Arial" panose="020B0604020202020204" pitchFamily="34" charset="0"/>
              </a:rPr>
              <a:t>Adherence</a:t>
            </a:r>
            <a:r>
              <a:rPr kumimoji="0" lang="en-GB" sz="7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and fracture</a:t>
            </a:r>
            <a:br>
              <a:rPr kumimoji="0" lang="en-GB" sz="7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7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risk reassessment</a:t>
            </a:r>
          </a:p>
        </p:txBody>
      </p:sp>
      <p:sp>
        <p:nvSpPr>
          <p:cNvPr id="91" name="TextBox 90">
            <a:extLst>
              <a:ext uri="{FF2B5EF4-FFF2-40B4-BE49-F238E27FC236}">
                <a16:creationId xmlns:a16="http://schemas.microsoft.com/office/drawing/2014/main" id="{3C57FDF6-F4B4-4565-A6BF-56968352A9EA}"/>
              </a:ext>
            </a:extLst>
          </p:cNvPr>
          <p:cNvSpPr txBox="1"/>
          <p:nvPr/>
        </p:nvSpPr>
        <p:spPr>
          <a:xfrm rot="16200000">
            <a:off x="-218153" y="3354593"/>
            <a:ext cx="2065855"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Bone strength</a:t>
            </a:r>
            <a:br>
              <a:rPr kumimoji="0" lang="en-GB"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(mass + quality)</a:t>
            </a:r>
          </a:p>
        </p:txBody>
      </p:sp>
      <p:sp>
        <p:nvSpPr>
          <p:cNvPr id="92" name="TextBox 91">
            <a:extLst>
              <a:ext uri="{FF2B5EF4-FFF2-40B4-BE49-F238E27FC236}">
                <a16:creationId xmlns:a16="http://schemas.microsoft.com/office/drawing/2014/main" id="{6FBC0DE5-5857-4E0E-A51A-CA15219810D1}"/>
              </a:ext>
            </a:extLst>
          </p:cNvPr>
          <p:cNvSpPr txBox="1"/>
          <p:nvPr/>
        </p:nvSpPr>
        <p:spPr>
          <a:xfrm>
            <a:off x="1093504" y="4571467"/>
            <a:ext cx="2627160" cy="138500"/>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Time</a:t>
            </a:r>
          </a:p>
        </p:txBody>
      </p:sp>
      <p:sp>
        <p:nvSpPr>
          <p:cNvPr id="93" name="TextBox 92">
            <a:extLst>
              <a:ext uri="{FF2B5EF4-FFF2-40B4-BE49-F238E27FC236}">
                <a16:creationId xmlns:a16="http://schemas.microsoft.com/office/drawing/2014/main" id="{C88880FD-081E-40AA-9E79-66732F5F50E1}"/>
              </a:ext>
            </a:extLst>
          </p:cNvPr>
          <p:cNvSpPr txBox="1"/>
          <p:nvPr/>
        </p:nvSpPr>
        <p:spPr>
          <a:xfrm>
            <a:off x="2869282" y="4880338"/>
            <a:ext cx="1584062" cy="461665"/>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FRACTURE RISK ASSESSMENT</a:t>
            </a:r>
            <a:br>
              <a:rPr kumimoji="0" lang="en-GB" sz="7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7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Patient at very high risk of fracture, </a:t>
            </a:r>
            <a:br>
              <a:rPr kumimoji="0" lang="en-GB" sz="7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7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particularly those with </a:t>
            </a:r>
            <a:br>
              <a:rPr kumimoji="0" lang="en-GB" sz="7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7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vertebral fractures</a:t>
            </a:r>
          </a:p>
        </p:txBody>
      </p:sp>
      <p:sp>
        <p:nvSpPr>
          <p:cNvPr id="94" name="Right Arrow 46">
            <a:extLst>
              <a:ext uri="{FF2B5EF4-FFF2-40B4-BE49-F238E27FC236}">
                <a16:creationId xmlns:a16="http://schemas.microsoft.com/office/drawing/2014/main" id="{CD157564-A069-4EAF-AD94-341C8F006BC1}"/>
              </a:ext>
            </a:extLst>
          </p:cNvPr>
          <p:cNvSpPr/>
          <p:nvPr/>
        </p:nvSpPr>
        <p:spPr>
          <a:xfrm rot="16200000">
            <a:off x="3547983" y="4609427"/>
            <a:ext cx="226661" cy="1551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 name="Right Arrow 47">
            <a:extLst>
              <a:ext uri="{FF2B5EF4-FFF2-40B4-BE49-F238E27FC236}">
                <a16:creationId xmlns:a16="http://schemas.microsoft.com/office/drawing/2014/main" id="{E61C11CC-2112-46A4-871A-03A033F82ED2}"/>
              </a:ext>
            </a:extLst>
          </p:cNvPr>
          <p:cNvSpPr/>
          <p:nvPr/>
        </p:nvSpPr>
        <p:spPr>
          <a:xfrm rot="16200000">
            <a:off x="6506992" y="4609427"/>
            <a:ext cx="226661" cy="1551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449F4408-C8AD-46F9-BB9B-5415569886BD}"/>
              </a:ext>
            </a:extLst>
          </p:cNvPr>
          <p:cNvSpPr txBox="1"/>
          <p:nvPr/>
        </p:nvSpPr>
        <p:spPr>
          <a:xfrm>
            <a:off x="7074009" y="2867400"/>
            <a:ext cx="664315" cy="461665"/>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E06287"/>
                </a:solidFill>
                <a:effectLst/>
                <a:uLnTx/>
                <a:uFillTx/>
                <a:latin typeface="Arial" panose="020B0604020202020204" pitchFamily="34" charset="0"/>
                <a:ea typeface="+mn-ea"/>
                <a:cs typeface="Arial" panose="020B0604020202020204" pitchFamily="34" charset="0"/>
              </a:rPr>
              <a:t>?</a:t>
            </a:r>
          </a:p>
        </p:txBody>
      </p:sp>
      <p:sp>
        <p:nvSpPr>
          <p:cNvPr id="97" name="Freeform 35">
            <a:extLst>
              <a:ext uri="{FF2B5EF4-FFF2-40B4-BE49-F238E27FC236}">
                <a16:creationId xmlns:a16="http://schemas.microsoft.com/office/drawing/2014/main" id="{284C675A-BDFE-47DB-9E35-71996C8A39F0}"/>
              </a:ext>
            </a:extLst>
          </p:cNvPr>
          <p:cNvSpPr/>
          <p:nvPr/>
        </p:nvSpPr>
        <p:spPr>
          <a:xfrm>
            <a:off x="1093504" y="2410162"/>
            <a:ext cx="7086118" cy="2115857"/>
          </a:xfrm>
          <a:custGeom>
            <a:avLst/>
            <a:gdLst>
              <a:gd name="connsiteX0" fmla="*/ 0 w 10507013"/>
              <a:gd name="connsiteY0" fmla="*/ 0 h 3366191"/>
              <a:gd name="connsiteX1" fmla="*/ 0 w 10507013"/>
              <a:gd name="connsiteY1" fmla="*/ 3366192 h 3366191"/>
              <a:gd name="connsiteX2" fmla="*/ 10507013 w 10507013"/>
              <a:gd name="connsiteY2" fmla="*/ 3366192 h 3366191"/>
            </a:gdLst>
            <a:ahLst/>
            <a:cxnLst>
              <a:cxn ang="0">
                <a:pos x="connsiteX0" y="connsiteY0"/>
              </a:cxn>
              <a:cxn ang="0">
                <a:pos x="connsiteX1" y="connsiteY1"/>
              </a:cxn>
              <a:cxn ang="0">
                <a:pos x="connsiteX2" y="connsiteY2"/>
              </a:cxn>
            </a:cxnLst>
            <a:rect l="l" t="t" r="r" b="b"/>
            <a:pathLst>
              <a:path w="10507013" h="3366191">
                <a:moveTo>
                  <a:pt x="0" y="0"/>
                </a:moveTo>
                <a:lnTo>
                  <a:pt x="0" y="3366192"/>
                </a:lnTo>
                <a:lnTo>
                  <a:pt x="10507013" y="3366192"/>
                </a:lnTo>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 name="TextBox 98">
            <a:extLst>
              <a:ext uri="{FF2B5EF4-FFF2-40B4-BE49-F238E27FC236}">
                <a16:creationId xmlns:a16="http://schemas.microsoft.com/office/drawing/2014/main" id="{A6FDD63F-4768-47E4-AC4A-89CE8E267F55}"/>
              </a:ext>
            </a:extLst>
          </p:cNvPr>
          <p:cNvSpPr txBox="1"/>
          <p:nvPr/>
        </p:nvSpPr>
        <p:spPr>
          <a:xfrm>
            <a:off x="676274" y="1806254"/>
            <a:ext cx="4572000" cy="300082"/>
          </a:xfrm>
          <a:prstGeom prst="rect">
            <a:avLst/>
          </a:prstGeom>
          <a:noFill/>
        </p:spPr>
        <p:txBody>
          <a:bodyPr wrap="square">
            <a:spAutoFit/>
          </a:bodyPr>
          <a:lstStyle/>
          <a:p>
            <a:r>
              <a:rPr lang="en-GB" sz="1350" b="1" noProof="0">
                <a:solidFill>
                  <a:schemeClr val="accent2"/>
                </a:solidFill>
                <a:latin typeface="Arial" panose="020B0604020202020204" pitchFamily="34" charset="0"/>
                <a:cs typeface="Arial" panose="020B0604020202020204" pitchFamily="34" charset="0"/>
              </a:rPr>
              <a:t>Particularly in those with vertebral fractures</a:t>
            </a:r>
          </a:p>
        </p:txBody>
      </p:sp>
      <p:sp>
        <p:nvSpPr>
          <p:cNvPr id="13" name="TextBox 12">
            <a:extLst>
              <a:ext uri="{FF2B5EF4-FFF2-40B4-BE49-F238E27FC236}">
                <a16:creationId xmlns:a16="http://schemas.microsoft.com/office/drawing/2014/main" id="{3527161F-77AD-F7DE-21EC-12B22EED3CAD}"/>
              </a:ext>
            </a:extLst>
          </p:cNvPr>
          <p:cNvSpPr txBox="1"/>
          <p:nvPr/>
        </p:nvSpPr>
        <p:spPr>
          <a:xfrm>
            <a:off x="1108711" y="4800309"/>
            <a:ext cx="1760570" cy="184666"/>
          </a:xfrm>
          <a:prstGeom prst="rect">
            <a:avLst/>
          </a:prstGeom>
          <a:noFill/>
        </p:spPr>
        <p:txBody>
          <a:bodyPr wrap="square" rtlCol="0">
            <a:spAutoFit/>
          </a:bodyPr>
          <a:lstStyle/>
          <a:p>
            <a:r>
              <a:rPr lang="en-GB" sz="600" noProof="0">
                <a:latin typeface="Arial" panose="020B0604020202020204" pitchFamily="34" charset="0"/>
                <a:cs typeface="Arial" panose="020B0604020202020204" pitchFamily="34" charset="0"/>
              </a:rPr>
              <a:t>Adapted from Curtis EM et al. 2022.</a:t>
            </a:r>
            <a:r>
              <a:rPr lang="en-GB" sz="600" baseline="30000" noProof="0">
                <a:latin typeface="Arial" panose="020B0604020202020204" pitchFamily="34" charset="0"/>
                <a:cs typeface="Arial" panose="020B0604020202020204" pitchFamily="34" charset="0"/>
              </a:rPr>
              <a:t>2</a:t>
            </a:r>
            <a:endParaRPr lang="en-GB" sz="6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245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126D9-08F8-1C29-5E51-3C22E48A7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72EB5-8EF9-B7D6-9EFE-695A7CACB91E}"/>
              </a:ext>
            </a:extLst>
          </p:cNvPr>
          <p:cNvSpPr>
            <a:spLocks noGrp="1"/>
          </p:cNvSpPr>
          <p:nvPr>
            <p:ph type="ctrTitle"/>
          </p:nvPr>
        </p:nvSpPr>
        <p:spPr/>
        <p:txBody>
          <a:bodyPr/>
          <a:lstStyle/>
          <a:p>
            <a:r>
              <a:rPr lang="en-GB" sz="2100"/>
              <a:t>Differential effects of bone forming agents on </a:t>
            </a:r>
            <a:br>
              <a:rPr lang="en-GB" sz="2100"/>
            </a:br>
            <a:r>
              <a:rPr lang="en-GB" sz="2100"/>
              <a:t>bone surfaces</a:t>
            </a:r>
            <a:r>
              <a:rPr lang="en-GB" sz="2100" baseline="30000"/>
              <a:t>1</a:t>
            </a:r>
            <a:endParaRPr lang="en-GB" sz="2100" noProof="0"/>
          </a:p>
        </p:txBody>
      </p:sp>
      <p:sp>
        <p:nvSpPr>
          <p:cNvPr id="21" name="Subtitle 2">
            <a:extLst>
              <a:ext uri="{FF2B5EF4-FFF2-40B4-BE49-F238E27FC236}">
                <a16:creationId xmlns:a16="http://schemas.microsoft.com/office/drawing/2014/main" id="{086CBA97-0C3A-C6B0-8F55-4C8D81750527}"/>
              </a:ext>
            </a:extLst>
          </p:cNvPr>
          <p:cNvSpPr>
            <a:spLocks noGrp="1"/>
          </p:cNvSpPr>
          <p:nvPr>
            <p:ph type="subTitle" idx="1"/>
          </p:nvPr>
        </p:nvSpPr>
        <p:spPr>
          <a:xfrm>
            <a:off x="5657165" y="2512675"/>
            <a:ext cx="3338265" cy="790163"/>
          </a:xfrm>
        </p:spPr>
        <p:txBody>
          <a:bodyPr/>
          <a:lstStyle/>
          <a:p>
            <a:r>
              <a:rPr lang="en-GB" sz="1125" noProof="0"/>
              <a:t>Teriparatide and abaloparatide act primarily by activating bone formation coupled to bone resorption at remodelling surfaces, and to a lesser extent by activating bone-forming cells at modelling surfaces.</a:t>
            </a:r>
            <a:r>
              <a:rPr lang="en-GB" sz="1125" baseline="30000" noProof="0"/>
              <a:t>1</a:t>
            </a:r>
            <a:endParaRPr lang="en-GB" sz="1125" noProof="0"/>
          </a:p>
        </p:txBody>
      </p:sp>
      <p:sp>
        <p:nvSpPr>
          <p:cNvPr id="90" name="Content Placeholder 5">
            <a:extLst>
              <a:ext uri="{FF2B5EF4-FFF2-40B4-BE49-F238E27FC236}">
                <a16:creationId xmlns:a16="http://schemas.microsoft.com/office/drawing/2014/main" id="{FD39DC4B-5E48-36B9-75A1-33515267166E}"/>
              </a:ext>
            </a:extLst>
          </p:cNvPr>
          <p:cNvSpPr txBox="1">
            <a:spLocks/>
          </p:cNvSpPr>
          <p:nvPr/>
        </p:nvSpPr>
        <p:spPr>
          <a:xfrm>
            <a:off x="676275" y="5657850"/>
            <a:ext cx="7114724" cy="294085"/>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sz="600" noProof="0">
                <a:latin typeface="Arial" panose="020B0604020202020204" pitchFamily="34" charset="0"/>
                <a:cs typeface="Arial" panose="020B0604020202020204" pitchFamily="34" charset="0"/>
              </a:rPr>
            </a:br>
            <a:r>
              <a:rPr lang="en-GB" sz="600" noProof="0">
                <a:latin typeface="Arial" panose="020B0604020202020204" pitchFamily="34" charset="0"/>
                <a:cs typeface="Arial" panose="020B0604020202020204" pitchFamily="34" charset="0"/>
              </a:rPr>
              <a:t>1. Ferrari SL. </a:t>
            </a:r>
            <a:r>
              <a:rPr lang="en-GB" sz="600" i="1" noProof="0">
                <a:latin typeface="Arial" panose="020B0604020202020204" pitchFamily="34" charset="0"/>
                <a:cs typeface="Arial" panose="020B0604020202020204" pitchFamily="34" charset="0"/>
              </a:rPr>
              <a:t>Nat Rev </a:t>
            </a:r>
            <a:r>
              <a:rPr lang="en-GB" sz="600" i="1" noProof="0" err="1">
                <a:latin typeface="Arial" panose="020B0604020202020204" pitchFamily="34" charset="0"/>
                <a:cs typeface="Arial" panose="020B0604020202020204" pitchFamily="34" charset="0"/>
              </a:rPr>
              <a:t>Rheumatol</a:t>
            </a:r>
            <a:r>
              <a:rPr lang="en-GB" sz="600" i="1" noProof="0">
                <a:latin typeface="Arial" panose="020B0604020202020204" pitchFamily="34" charset="0"/>
                <a:cs typeface="Arial" panose="020B0604020202020204" pitchFamily="34" charset="0"/>
              </a:rPr>
              <a:t>. </a:t>
            </a:r>
            <a:r>
              <a:rPr lang="en-GB" sz="600" noProof="0">
                <a:latin typeface="Arial" panose="020B0604020202020204" pitchFamily="34" charset="0"/>
                <a:cs typeface="Arial" panose="020B0604020202020204" pitchFamily="34" charset="0"/>
              </a:rPr>
              <a:t>2018;14(3):128.</a:t>
            </a:r>
          </a:p>
        </p:txBody>
      </p:sp>
      <p:pic>
        <p:nvPicPr>
          <p:cNvPr id="14" name="Picture 13" descr="A diagram of a bone model&#10;&#10;AI-generated content may be incorrect.">
            <a:extLst>
              <a:ext uri="{FF2B5EF4-FFF2-40B4-BE49-F238E27FC236}">
                <a16:creationId xmlns:a16="http://schemas.microsoft.com/office/drawing/2014/main" id="{38F3B508-6A9E-3C53-D6DD-17585769F149}"/>
              </a:ext>
            </a:extLst>
          </p:cNvPr>
          <p:cNvPicPr>
            <a:picLocks noChangeAspect="1"/>
          </p:cNvPicPr>
          <p:nvPr/>
        </p:nvPicPr>
        <p:blipFill>
          <a:blip r:embed="rId2"/>
          <a:stretch>
            <a:fillRect/>
          </a:stretch>
        </p:blipFill>
        <p:spPr>
          <a:xfrm>
            <a:off x="574653" y="1900873"/>
            <a:ext cx="4513306" cy="3272738"/>
          </a:xfrm>
          <a:prstGeom prst="rect">
            <a:avLst/>
          </a:prstGeom>
        </p:spPr>
      </p:pic>
      <p:sp>
        <p:nvSpPr>
          <p:cNvPr id="15" name="TextBox 14">
            <a:extLst>
              <a:ext uri="{FF2B5EF4-FFF2-40B4-BE49-F238E27FC236}">
                <a16:creationId xmlns:a16="http://schemas.microsoft.com/office/drawing/2014/main" id="{721331E9-B665-5F8D-1431-F210F738D824}"/>
              </a:ext>
            </a:extLst>
          </p:cNvPr>
          <p:cNvSpPr txBox="1"/>
          <p:nvPr/>
        </p:nvSpPr>
        <p:spPr>
          <a:xfrm>
            <a:off x="676274" y="5146317"/>
            <a:ext cx="3651861" cy="184666"/>
          </a:xfrm>
          <a:prstGeom prst="rect">
            <a:avLst/>
          </a:prstGeom>
          <a:noFill/>
        </p:spPr>
        <p:txBody>
          <a:bodyPr wrap="square" rtlCol="0">
            <a:spAutoFit/>
          </a:bodyPr>
          <a:lstStyle/>
          <a:p>
            <a:r>
              <a:rPr lang="en-US" sz="600">
                <a:solidFill>
                  <a:srgbClr val="333333"/>
                </a:solidFill>
                <a:latin typeface="Arial" panose="020B0604020202020204" pitchFamily="34" charset="0"/>
                <a:cs typeface="Arial" panose="020B0604020202020204" pitchFamily="34" charset="0"/>
              </a:rPr>
              <a:t>Adapted from Ferrari 2018.</a:t>
            </a:r>
            <a:r>
              <a:rPr lang="en-US" sz="600" baseline="30000">
                <a:solidFill>
                  <a:srgbClr val="333333"/>
                </a:solidFill>
                <a:latin typeface="Arial" panose="020B0604020202020204" pitchFamily="34" charset="0"/>
                <a:cs typeface="Arial" panose="020B0604020202020204" pitchFamily="34" charset="0"/>
              </a:rPr>
              <a:t>1</a:t>
            </a:r>
            <a:endParaRPr lang="en-US" sz="600">
              <a:solidFill>
                <a:srgbClr val="333333"/>
              </a:solidFill>
              <a:latin typeface="Arial" panose="020B0604020202020204" pitchFamily="34" charset="0"/>
              <a:cs typeface="Arial" panose="020B0604020202020204" pitchFamily="34" charset="0"/>
            </a:endParaRPr>
          </a:p>
        </p:txBody>
      </p:sp>
      <p:sp>
        <p:nvSpPr>
          <p:cNvPr id="20" name="Parallelogram 19">
            <a:extLst>
              <a:ext uri="{FF2B5EF4-FFF2-40B4-BE49-F238E27FC236}">
                <a16:creationId xmlns:a16="http://schemas.microsoft.com/office/drawing/2014/main" id="{E7382344-DCFD-C473-741C-4F6F79F1E7B4}"/>
              </a:ext>
            </a:extLst>
          </p:cNvPr>
          <p:cNvSpPr/>
          <p:nvPr/>
        </p:nvSpPr>
        <p:spPr>
          <a:xfrm>
            <a:off x="5323115" y="2302149"/>
            <a:ext cx="3924357" cy="1211215"/>
          </a:xfrm>
          <a:prstGeom prst="parallelogram">
            <a:avLst>
              <a:gd name="adj" fmla="val 17467"/>
            </a:avLst>
          </a:prstGeom>
          <a:gradFill flip="none" rotWithShape="1">
            <a:gsLst>
              <a:gs pos="1000">
                <a:schemeClr val="accent2">
                  <a:alpha val="10000"/>
                </a:schemeClr>
              </a:gs>
              <a:gs pos="55000">
                <a:schemeClr val="accent2">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a:latin typeface="Arial" panose="020B0604020202020204" pitchFamily="34" charset="0"/>
            </a:endParaRPr>
          </a:p>
        </p:txBody>
      </p:sp>
      <p:sp>
        <p:nvSpPr>
          <p:cNvPr id="24" name="Parallelogram 23">
            <a:extLst>
              <a:ext uri="{FF2B5EF4-FFF2-40B4-BE49-F238E27FC236}">
                <a16:creationId xmlns:a16="http://schemas.microsoft.com/office/drawing/2014/main" id="{01760E00-B4A4-3CF9-B18D-02C85CEFC03D}"/>
              </a:ext>
            </a:extLst>
          </p:cNvPr>
          <p:cNvSpPr/>
          <p:nvPr/>
        </p:nvSpPr>
        <p:spPr>
          <a:xfrm>
            <a:off x="5323115" y="3652960"/>
            <a:ext cx="3924357" cy="1211215"/>
          </a:xfrm>
          <a:prstGeom prst="parallelogram">
            <a:avLst>
              <a:gd name="adj" fmla="val 17467"/>
            </a:avLst>
          </a:prstGeom>
          <a:gradFill flip="none" rotWithShape="1">
            <a:gsLst>
              <a:gs pos="1000">
                <a:schemeClr val="accent2">
                  <a:alpha val="10000"/>
                </a:schemeClr>
              </a:gs>
              <a:gs pos="55000">
                <a:schemeClr val="accent2">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a:latin typeface="Arial" panose="020B0604020202020204" pitchFamily="34" charset="0"/>
            </a:endParaRPr>
          </a:p>
        </p:txBody>
      </p:sp>
      <p:sp>
        <p:nvSpPr>
          <p:cNvPr id="25" name="Subtitle 2">
            <a:extLst>
              <a:ext uri="{FF2B5EF4-FFF2-40B4-BE49-F238E27FC236}">
                <a16:creationId xmlns:a16="http://schemas.microsoft.com/office/drawing/2014/main" id="{2B1A6347-AA18-C8C1-24E1-83DC071DCC9F}"/>
              </a:ext>
            </a:extLst>
          </p:cNvPr>
          <p:cNvSpPr txBox="1">
            <a:spLocks/>
          </p:cNvSpPr>
          <p:nvPr/>
        </p:nvSpPr>
        <p:spPr>
          <a:xfrm>
            <a:off x="5657165" y="3999763"/>
            <a:ext cx="3338265" cy="51760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spc="2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125" err="1"/>
              <a:t>Romosozumab</a:t>
            </a:r>
            <a:r>
              <a:rPr lang="en-GB" sz="1125"/>
              <a:t> acts primarily by activating modelling-based bone formation while inhibiting bone resorption at remodelling surfaces.</a:t>
            </a:r>
            <a:r>
              <a:rPr lang="en-GB" sz="1125" baseline="30000"/>
              <a:t>1</a:t>
            </a:r>
            <a:endParaRPr lang="en-GB" sz="1125"/>
          </a:p>
        </p:txBody>
      </p:sp>
    </p:spTree>
    <p:extLst>
      <p:ext uri="{BB962C8B-B14F-4D97-AF65-F5344CB8AC3E}">
        <p14:creationId xmlns:p14="http://schemas.microsoft.com/office/powerpoint/2010/main" val="2950204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9589F9-043F-804C-146B-C77281FADCDE}"/>
              </a:ext>
            </a:extLst>
          </p:cNvPr>
          <p:cNvSpPr>
            <a:spLocks noGrp="1"/>
          </p:cNvSpPr>
          <p:nvPr>
            <p:ph type="title"/>
          </p:nvPr>
        </p:nvSpPr>
        <p:spPr>
          <a:xfrm>
            <a:off x="319520" y="1051621"/>
            <a:ext cx="8504960" cy="360098"/>
          </a:xfrm>
        </p:spPr>
        <p:txBody>
          <a:bodyPr>
            <a:normAutofit fontScale="90000"/>
          </a:bodyPr>
          <a:lstStyle/>
          <a:p>
            <a:r>
              <a:rPr lang="en-US"/>
              <a:t>Romosozumab</a:t>
            </a:r>
            <a:r>
              <a:rPr lang="en-GB"/>
              <a:t> mechanism of action</a:t>
            </a:r>
            <a:endParaRPr lang="en-US"/>
          </a:p>
        </p:txBody>
      </p:sp>
      <p:sp>
        <p:nvSpPr>
          <p:cNvPr id="3" name="Footer Placeholder 2">
            <a:extLst>
              <a:ext uri="{FF2B5EF4-FFF2-40B4-BE49-F238E27FC236}">
                <a16:creationId xmlns:a16="http://schemas.microsoft.com/office/drawing/2014/main" id="{27859515-41FC-3300-EBE5-584443115090}"/>
              </a:ext>
            </a:extLst>
          </p:cNvPr>
          <p:cNvSpPr>
            <a:spLocks noGrp="1"/>
          </p:cNvSpPr>
          <p:nvPr>
            <p:ph type="ftr" sz="quarter" idx="11"/>
          </p:nvPr>
        </p:nvSpPr>
        <p:spPr>
          <a:xfrm>
            <a:off x="256785" y="5928975"/>
            <a:ext cx="6210300" cy="276999"/>
          </a:xfrm>
        </p:spPr>
        <p:txBody>
          <a:bodyPr/>
          <a:lstStyle/>
          <a:p>
            <a:pPr lvl="0"/>
            <a:r>
              <a:rPr lang="en-GB" sz="1050" noProof="0" dirty="0"/>
              <a:t>EU, European Union.</a:t>
            </a:r>
          </a:p>
          <a:p>
            <a:pPr lvl="0"/>
            <a:r>
              <a:rPr lang="en-GB" sz="1050" noProof="0" dirty="0"/>
              <a:t>1. </a:t>
            </a:r>
            <a:r>
              <a:rPr lang="pt-BR" sz="1050" noProof="0" dirty="0"/>
              <a:t>EVENITY</a:t>
            </a:r>
            <a:r>
              <a:rPr lang="pt-BR" sz="1050" baseline="30000" noProof="0" dirty="0"/>
              <a:t>®</a:t>
            </a:r>
            <a:r>
              <a:rPr lang="pt-BR" sz="1050" noProof="0" dirty="0"/>
              <a:t> (romosozumab) EU SmPC. </a:t>
            </a:r>
            <a:r>
              <a:rPr lang="pt-BR" sz="1050" noProof="0" dirty="0">
                <a:solidFill>
                  <a:schemeClr val="accent1"/>
                </a:solidFill>
                <a:hlinkClick r:id="rId3">
                  <a:extLst>
                    <a:ext uri="{A12FA001-AC4F-418D-AE19-62706E023703}">
                      <ahyp:hlinkClr xmlns:ahyp="http://schemas.microsoft.com/office/drawing/2018/hyperlinkcolor" val="tx"/>
                    </a:ext>
                  </a:extLst>
                </a:hlinkClick>
              </a:rPr>
              <a:t>https://www.ema.europa.eu/en/documents/product-information/evenity-epar-product-information_en.pdf</a:t>
            </a:r>
            <a:r>
              <a:rPr lang="pt-BR" sz="1050" noProof="0" dirty="0"/>
              <a:t>. </a:t>
            </a:r>
            <a:r>
              <a:rPr lang="en-GB" sz="1050" noProof="0" dirty="0"/>
              <a:t>Accessed October 2024; </a:t>
            </a:r>
            <a:br>
              <a:rPr lang="en-GB" sz="1050" noProof="0" dirty="0"/>
            </a:br>
            <a:r>
              <a:rPr lang="en-GB" sz="1050" noProof="0" dirty="0"/>
              <a:t>2. Ferrari SL. </a:t>
            </a:r>
            <a:r>
              <a:rPr lang="sv-SE" sz="1050" noProof="0" dirty="0"/>
              <a:t>Nat Rev Rheumatol. 2018;14(3):128. </a:t>
            </a:r>
            <a:endParaRPr lang="en-BE" sz="1050" noProof="0" dirty="0"/>
          </a:p>
        </p:txBody>
      </p:sp>
      <p:grpSp>
        <p:nvGrpSpPr>
          <p:cNvPr id="7" name="Group 6">
            <a:extLst>
              <a:ext uri="{FF2B5EF4-FFF2-40B4-BE49-F238E27FC236}">
                <a16:creationId xmlns:a16="http://schemas.microsoft.com/office/drawing/2014/main" id="{8AFF19B4-71E0-ACAE-FB37-6DFCE1AB9A5F}"/>
              </a:ext>
            </a:extLst>
          </p:cNvPr>
          <p:cNvGrpSpPr>
            <a:grpSpLocks noChangeAspect="1"/>
          </p:cNvGrpSpPr>
          <p:nvPr/>
        </p:nvGrpSpPr>
        <p:grpSpPr>
          <a:xfrm>
            <a:off x="2807119" y="2008387"/>
            <a:ext cx="5833097" cy="2940875"/>
            <a:chOff x="3190874" y="2806142"/>
            <a:chExt cx="5544643" cy="2625866"/>
          </a:xfrm>
        </p:grpSpPr>
        <p:pic>
          <p:nvPicPr>
            <p:cNvPr id="1026" name="Picture 2" descr="Figure 1">
              <a:extLst>
                <a:ext uri="{FF2B5EF4-FFF2-40B4-BE49-F238E27FC236}">
                  <a16:creationId xmlns:a16="http://schemas.microsoft.com/office/drawing/2014/main" id="{180E7542-D2B5-0119-D973-97B8E1A731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990"/>
            <a:stretch/>
          </p:blipFill>
          <p:spPr bwMode="auto">
            <a:xfrm>
              <a:off x="3190874" y="2806142"/>
              <a:ext cx="5544643" cy="2625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538686-5D4F-BFA1-8627-AEA4C6E4F17A}"/>
                </a:ext>
              </a:extLst>
            </p:cNvPr>
            <p:cNvSpPr/>
            <p:nvPr/>
          </p:nvSpPr>
          <p:spPr>
            <a:xfrm>
              <a:off x="5270457" y="4672025"/>
              <a:ext cx="1000125" cy="235030"/>
            </a:xfrm>
            <a:prstGeom prst="rect">
              <a:avLst/>
            </a:prstGeom>
            <a:solidFill>
              <a:schemeClr val="bg2">
                <a:lumMod val="90000"/>
              </a:schemeClr>
            </a:solidFill>
            <a:ln w="9525">
              <a:solidFill>
                <a:srgbClr val="EBE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Tahoma"/>
                  <a:ea typeface="+mn-ea"/>
                  <a:cs typeface="+mn-cs"/>
                </a:rPr>
                <a:t>Abaloparatide</a:t>
              </a:r>
            </a:p>
          </p:txBody>
        </p:sp>
        <p:sp>
          <p:nvSpPr>
            <p:cNvPr id="4" name="Rectangle 3">
              <a:extLst>
                <a:ext uri="{FF2B5EF4-FFF2-40B4-BE49-F238E27FC236}">
                  <a16:creationId xmlns:a16="http://schemas.microsoft.com/office/drawing/2014/main" id="{0DD0A1A7-6BAC-06A4-994F-40DE2D05A88E}"/>
                </a:ext>
              </a:extLst>
            </p:cNvPr>
            <p:cNvSpPr/>
            <p:nvPr/>
          </p:nvSpPr>
          <p:spPr>
            <a:xfrm>
              <a:off x="5270457" y="4971735"/>
              <a:ext cx="1000125" cy="228600"/>
            </a:xfrm>
            <a:prstGeom prst="rect">
              <a:avLst/>
            </a:prstGeom>
            <a:solidFill>
              <a:schemeClr val="bg2">
                <a:lumMod val="90000"/>
              </a:schemeClr>
            </a:solidFill>
            <a:ln w="9525">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Tahoma"/>
                  <a:ea typeface="+mn-ea"/>
                  <a:cs typeface="+mn-cs"/>
                </a:rPr>
                <a:t>Teriparatide</a:t>
              </a:r>
            </a:p>
          </p:txBody>
        </p:sp>
      </p:grpSp>
      <p:sp>
        <p:nvSpPr>
          <p:cNvPr id="10" name="TextBox 9">
            <a:extLst>
              <a:ext uri="{FF2B5EF4-FFF2-40B4-BE49-F238E27FC236}">
                <a16:creationId xmlns:a16="http://schemas.microsoft.com/office/drawing/2014/main" id="{62049963-C858-8F06-782B-F8812F632554}"/>
              </a:ext>
            </a:extLst>
          </p:cNvPr>
          <p:cNvSpPr txBox="1"/>
          <p:nvPr/>
        </p:nvSpPr>
        <p:spPr>
          <a:xfrm>
            <a:off x="2735989" y="1777554"/>
            <a:ext cx="2711483" cy="253916"/>
          </a:xfrm>
          <a:prstGeom prst="rect">
            <a:avLst/>
          </a:prstGeom>
          <a:noFill/>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B4F54"/>
                </a:solidFill>
                <a:effectLst/>
                <a:uLnTx/>
                <a:uFillTx/>
                <a:latin typeface="Tahoma"/>
                <a:ea typeface="+mn-ea"/>
                <a:cs typeface="+mn-cs"/>
              </a:rPr>
              <a:t>Romosozumab mechanism of action</a:t>
            </a:r>
            <a:r>
              <a:rPr kumimoji="0" lang="en-GB" sz="1050" b="1" i="0" u="none" strike="noStrike" kern="1200" cap="none" spc="0" normalizeH="0" baseline="30000" noProof="0">
                <a:ln>
                  <a:noFill/>
                </a:ln>
                <a:solidFill>
                  <a:srgbClr val="4B4F54"/>
                </a:solidFill>
                <a:effectLst/>
                <a:uLnTx/>
                <a:uFillTx/>
                <a:latin typeface="Tahoma"/>
                <a:ea typeface="+mn-ea"/>
                <a:cs typeface="+mn-cs"/>
              </a:rPr>
              <a:t>2</a:t>
            </a:r>
            <a:endParaRPr kumimoji="0" lang="en-GB" sz="1050" b="1" i="0" u="none" strike="noStrike" kern="1200" cap="none" spc="0" normalizeH="0" baseline="0" noProof="0">
              <a:ln>
                <a:noFill/>
              </a:ln>
              <a:solidFill>
                <a:srgbClr val="4B4F54"/>
              </a:solidFill>
              <a:effectLst/>
              <a:uLnTx/>
              <a:uFillTx/>
              <a:latin typeface="Tahoma"/>
              <a:ea typeface="+mn-ea"/>
              <a:cs typeface="+mn-cs"/>
            </a:endParaRPr>
          </a:p>
        </p:txBody>
      </p:sp>
      <p:sp>
        <p:nvSpPr>
          <p:cNvPr id="8" name="TextBox 7">
            <a:extLst>
              <a:ext uri="{FF2B5EF4-FFF2-40B4-BE49-F238E27FC236}">
                <a16:creationId xmlns:a16="http://schemas.microsoft.com/office/drawing/2014/main" id="{B498C0A0-C70A-D0A3-C5E5-1B67649BFF72}"/>
              </a:ext>
            </a:extLst>
          </p:cNvPr>
          <p:cNvSpPr txBox="1"/>
          <p:nvPr/>
        </p:nvSpPr>
        <p:spPr>
          <a:xfrm>
            <a:off x="2807118" y="4860116"/>
            <a:ext cx="3707326" cy="184666"/>
          </a:xfrm>
          <a:prstGeom prst="rect">
            <a:avLst/>
          </a:prstGeom>
          <a:noFill/>
        </p:spPr>
        <p:txBody>
          <a:bodyPr wrap="square" lIns="0">
            <a:spAutoFit/>
          </a:bodyPr>
          <a:lstStyle/>
          <a:p>
            <a:r>
              <a:rPr lang="en-GB" sz="600"/>
              <a:t>Figure adapted from Ferrari SL. </a:t>
            </a:r>
            <a:r>
              <a:rPr lang="sv-SE" sz="600"/>
              <a:t>2018.</a:t>
            </a:r>
            <a:endParaRPr lang="en-BE" sz="600"/>
          </a:p>
        </p:txBody>
      </p:sp>
      <p:sp>
        <p:nvSpPr>
          <p:cNvPr id="5" name="TextBox 4">
            <a:extLst>
              <a:ext uri="{FF2B5EF4-FFF2-40B4-BE49-F238E27FC236}">
                <a16:creationId xmlns:a16="http://schemas.microsoft.com/office/drawing/2014/main" id="{1913693F-05C1-0110-3B53-588EA602A811}"/>
              </a:ext>
            </a:extLst>
          </p:cNvPr>
          <p:cNvSpPr txBox="1"/>
          <p:nvPr/>
        </p:nvSpPr>
        <p:spPr>
          <a:xfrm>
            <a:off x="319519" y="1815362"/>
            <a:ext cx="2199844" cy="1561966"/>
          </a:xfrm>
          <a:prstGeom prst="rect">
            <a:avLst/>
          </a:prstGeom>
          <a:noFill/>
        </p:spPr>
        <p:txBody>
          <a:bodyPr wrap="square" lIns="0" tIns="0" rIns="0" bIns="0">
            <a:spAutoFit/>
          </a:bodyPr>
          <a:lstStyle>
            <a:defPPr>
              <a:defRPr lang="fr-FR"/>
            </a:defPPr>
            <a:lvl1pPr>
              <a:defRPr sz="1400" kern="0">
                <a:effectLst/>
                <a:ea typeface="Times New Roman" panose="02020603050405020304" pitchFamily="18" charset="0"/>
                <a:cs typeface="Times New Roman" panose="02020603050405020304" pitchFamily="18" charset="0"/>
              </a:defRPr>
            </a:lvl1pPr>
          </a:lstStyle>
          <a:p>
            <a:pPr marL="0" indent="0">
              <a:buNone/>
            </a:pPr>
            <a:r>
              <a:rPr lang="en-GB" sz="1050"/>
              <a:t>Romosozumab is a bone-forming agent that binds and inhibits sclerostin, increasing bone formation and decreasing bone resorption</a:t>
            </a:r>
            <a:r>
              <a:rPr lang="en-GB" sz="1050" baseline="30000"/>
              <a:t>1</a:t>
            </a:r>
          </a:p>
          <a:p>
            <a:pPr marL="0" indent="0">
              <a:buNone/>
            </a:pPr>
            <a:endParaRPr lang="en-GB" sz="1050"/>
          </a:p>
          <a:p>
            <a:r>
              <a:rPr lang="en-GB" sz="1050"/>
              <a:t>In the EU, romosozumab is indicated for the treatment of severe osteoporosis in postmenopausal women with high fracture risk</a:t>
            </a:r>
            <a:r>
              <a:rPr lang="en-GB" sz="1050" baseline="30000"/>
              <a:t>1</a:t>
            </a:r>
            <a:endParaRPr lang="en-GB" sz="1050"/>
          </a:p>
          <a:p>
            <a:pPr marL="0" indent="0">
              <a:buNone/>
            </a:pPr>
            <a:endParaRPr lang="en-GB" sz="1050" baseline="30000"/>
          </a:p>
        </p:txBody>
      </p:sp>
      <p:sp>
        <p:nvSpPr>
          <p:cNvPr id="9" name="Rectangle 8">
            <a:extLst>
              <a:ext uri="{FF2B5EF4-FFF2-40B4-BE49-F238E27FC236}">
                <a16:creationId xmlns:a16="http://schemas.microsoft.com/office/drawing/2014/main" id="{B7E09995-D2FF-BB74-2D1F-11522F26E198}"/>
              </a:ext>
            </a:extLst>
          </p:cNvPr>
          <p:cNvSpPr/>
          <p:nvPr/>
        </p:nvSpPr>
        <p:spPr>
          <a:xfrm>
            <a:off x="4994890" y="3782461"/>
            <a:ext cx="1052156" cy="263225"/>
          </a:xfrm>
          <a:prstGeom prst="rect">
            <a:avLst/>
          </a:prstGeom>
          <a:solidFill>
            <a:srgbClr val="F06A45"/>
          </a:solidFill>
          <a:ln w="9525">
            <a:solidFill>
              <a:srgbClr val="EBE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b="1">
                <a:solidFill>
                  <a:schemeClr val="bg1"/>
                </a:solidFill>
                <a:latin typeface="Tahoma"/>
              </a:rPr>
              <a:t>Romosozumab</a:t>
            </a:r>
            <a:endParaRPr kumimoji="0" lang="en-GB" sz="900" b="1" i="0" u="none" strike="noStrike" kern="1200" cap="none" spc="0" normalizeH="0" baseline="0" noProof="0">
              <a:ln>
                <a:noFill/>
              </a:ln>
              <a:solidFill>
                <a:schemeClr val="bg1"/>
              </a:solidFill>
              <a:effectLst/>
              <a:uLnTx/>
              <a:uFillTx/>
              <a:latin typeface="Tahoma"/>
              <a:ea typeface="+mn-ea"/>
              <a:cs typeface="+mn-cs"/>
            </a:endParaRPr>
          </a:p>
        </p:txBody>
      </p:sp>
    </p:spTree>
    <p:extLst>
      <p:ext uri="{BB962C8B-B14F-4D97-AF65-F5344CB8AC3E}">
        <p14:creationId xmlns:p14="http://schemas.microsoft.com/office/powerpoint/2010/main" val="83280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a:t>FRAME: </a:t>
            </a:r>
            <a:r>
              <a:rPr lang="en-US" sz="2400"/>
              <a:t>Subject Incidence of New Vertebral Fracture</a:t>
            </a:r>
            <a:br>
              <a:rPr lang="en-US" sz="2400"/>
            </a:br>
            <a:r>
              <a:rPr lang="en-US" sz="2400"/>
              <a:t>Through </a:t>
            </a:r>
            <a:r>
              <a:rPr lang="en-US" sz="2400">
                <a:solidFill>
                  <a:srgbClr val="FF0000"/>
                </a:solidFill>
              </a:rPr>
              <a:t>Month 24</a:t>
            </a:r>
          </a:p>
        </p:txBody>
      </p:sp>
      <p:sp>
        <p:nvSpPr>
          <p:cNvPr id="3" name="Text Placeholder 2">
            <a:extLst>
              <a:ext uri="{FF2B5EF4-FFF2-40B4-BE49-F238E27FC236}">
                <a16:creationId xmlns:a16="http://schemas.microsoft.com/office/drawing/2014/main" id="{A13FEB8A-AAD3-C64B-ADBE-17647747704F}"/>
              </a:ext>
            </a:extLst>
          </p:cNvPr>
          <p:cNvSpPr>
            <a:spLocks noGrp="1"/>
          </p:cNvSpPr>
          <p:nvPr>
            <p:ph type="body" sz="quarter" idx="10"/>
          </p:nvPr>
        </p:nvSpPr>
        <p:spPr>
          <a:xfrm>
            <a:off x="216000" y="6013276"/>
            <a:ext cx="8628455" cy="618631"/>
          </a:xfrm>
        </p:spPr>
        <p:txBody>
          <a:bodyPr/>
          <a:lstStyle/>
          <a:p>
            <a:pPr lvl="0">
              <a:spcAft>
                <a:spcPts val="0"/>
              </a:spcAft>
            </a:pPr>
            <a:r>
              <a:rPr lang="en-US">
                <a:solidFill>
                  <a:srgbClr val="777777"/>
                </a:solidFill>
              </a:rPr>
              <a:t>n/N1 = number of subjects with fractures/number of subjects in the primary analysis set for vertebral fractures; p value based on logistic regression model adjusted for age (&lt;75, ≥75) and prevalent vertebral fracture.</a:t>
            </a:r>
          </a:p>
          <a:p>
            <a:pPr lvl="0"/>
            <a:r>
              <a:rPr lang="en-US">
                <a:solidFill>
                  <a:srgbClr val="777777"/>
                </a:solidFill>
              </a:rPr>
              <a:t>RRR = relative risk reduction.</a:t>
            </a:r>
          </a:p>
          <a:p>
            <a:r>
              <a:rPr lang="nb-NO" altLang="en-US">
                <a:solidFill>
                  <a:srgbClr val="777777"/>
                </a:solidFill>
              </a:rPr>
              <a:t>Adapted from: Cosman F, </a:t>
            </a:r>
            <a:r>
              <a:rPr lang="nb-NO" altLang="en-US" i="1">
                <a:solidFill>
                  <a:srgbClr val="777777"/>
                </a:solidFill>
              </a:rPr>
              <a:t>et al. N </a:t>
            </a:r>
            <a:r>
              <a:rPr lang="nb-NO" altLang="en-US" i="1" err="1">
                <a:solidFill>
                  <a:srgbClr val="777777"/>
                </a:solidFill>
              </a:rPr>
              <a:t>Engl</a:t>
            </a:r>
            <a:r>
              <a:rPr lang="nb-NO" altLang="en-US" i="1">
                <a:solidFill>
                  <a:srgbClr val="777777"/>
                </a:solidFill>
              </a:rPr>
              <a:t> J Med</a:t>
            </a:r>
            <a:r>
              <a:rPr lang="nb-NO" altLang="en-US">
                <a:solidFill>
                  <a:srgbClr val="777777"/>
                </a:solidFill>
              </a:rPr>
              <a:t> 2016;375:1532–43. </a:t>
            </a:r>
            <a:endParaRPr lang="en-US">
              <a:solidFill>
                <a:srgbClr val="777777"/>
              </a:solidFill>
            </a:endParaRPr>
          </a:p>
        </p:txBody>
      </p:sp>
      <p:graphicFrame>
        <p:nvGraphicFramePr>
          <p:cNvPr id="10" name="Chart 9"/>
          <p:cNvGraphicFramePr/>
          <p:nvPr/>
        </p:nvGraphicFramePr>
        <p:xfrm>
          <a:off x="360841" y="1522401"/>
          <a:ext cx="8013700" cy="412782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03697F50-F169-6242-B454-2F8B24BC090C}"/>
              </a:ext>
            </a:extLst>
          </p:cNvPr>
          <p:cNvGrpSpPr/>
          <p:nvPr/>
        </p:nvGrpSpPr>
        <p:grpSpPr>
          <a:xfrm>
            <a:off x="2515986" y="2981638"/>
            <a:ext cx="1299123" cy="1469765"/>
            <a:chOff x="3088337" y="2771573"/>
            <a:chExt cx="957176" cy="1469765"/>
          </a:xfrm>
        </p:grpSpPr>
        <p:sp>
          <p:nvSpPr>
            <p:cNvPr id="17" name="Line 13"/>
            <p:cNvSpPr>
              <a:spLocks noChangeShapeType="1"/>
            </p:cNvSpPr>
            <p:nvPr/>
          </p:nvSpPr>
          <p:spPr bwMode="auto">
            <a:xfrm flipH="1">
              <a:off x="4045513" y="2771573"/>
              <a:ext cx="0" cy="146976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a:solidFill>
                  <a:srgbClr val="FFFFFF"/>
                </a:solidFill>
                <a:ea typeface="ＭＳ Ｐゴシック" pitchFamily="34" charset="-128"/>
              </a:endParaRPr>
            </a:p>
          </p:txBody>
        </p:sp>
        <p:sp>
          <p:nvSpPr>
            <p:cNvPr id="18" name="Line 14"/>
            <p:cNvSpPr>
              <a:spLocks noChangeShapeType="1"/>
            </p:cNvSpPr>
            <p:nvPr/>
          </p:nvSpPr>
          <p:spPr bwMode="auto">
            <a:xfrm flipH="1">
              <a:off x="3088337" y="2771573"/>
              <a:ext cx="95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a:solidFill>
                  <a:srgbClr val="FFFFFF"/>
                </a:solidFill>
                <a:ea typeface="ＭＳ Ｐゴシック" pitchFamily="34" charset="-128"/>
              </a:endParaRPr>
            </a:p>
          </p:txBody>
        </p:sp>
        <p:sp>
          <p:nvSpPr>
            <p:cNvPr id="19" name="Line 15"/>
            <p:cNvSpPr>
              <a:spLocks noChangeShapeType="1"/>
            </p:cNvSpPr>
            <p:nvPr/>
          </p:nvSpPr>
          <p:spPr bwMode="auto">
            <a:xfrm flipH="1">
              <a:off x="3088337" y="2771573"/>
              <a:ext cx="0" cy="166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a:solidFill>
                  <a:srgbClr val="FFFFFF"/>
                </a:solidFill>
                <a:ea typeface="ＭＳ Ｐゴシック" pitchFamily="34" charset="-128"/>
              </a:endParaRPr>
            </a:p>
          </p:txBody>
        </p:sp>
      </p:grpSp>
      <p:sp>
        <p:nvSpPr>
          <p:cNvPr id="27" name="Text Box 16"/>
          <p:cNvSpPr txBox="1">
            <a:spLocks noChangeArrowheads="1"/>
          </p:cNvSpPr>
          <p:nvPr/>
        </p:nvSpPr>
        <p:spPr bwMode="auto">
          <a:xfrm>
            <a:off x="6122816" y="1866020"/>
            <a:ext cx="998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ts val="0"/>
              </a:spcBef>
              <a:spcAft>
                <a:spcPct val="0"/>
              </a:spcAft>
              <a:buClrTx/>
              <a:buSzTx/>
              <a:buFont typeface="Wingdings" pitchFamily="2" charset="2"/>
              <a:buNone/>
            </a:pPr>
            <a:r>
              <a:rPr lang="en-US" altLang="en-US" sz="1200"/>
              <a:t>RRR = 75%</a:t>
            </a:r>
          </a:p>
          <a:p>
            <a:pPr algn="ctr" eaLnBrk="1" fontAlgn="base" hangingPunct="1">
              <a:spcBef>
                <a:spcPts val="0"/>
              </a:spcBef>
              <a:spcAft>
                <a:spcPct val="0"/>
              </a:spcAft>
              <a:buClrTx/>
              <a:buSzTx/>
              <a:buNone/>
            </a:pPr>
            <a:r>
              <a:rPr lang="en-US" altLang="en-US" sz="1200"/>
              <a:t>p &lt; 0.001</a:t>
            </a:r>
          </a:p>
        </p:txBody>
      </p:sp>
      <p:sp>
        <p:nvSpPr>
          <p:cNvPr id="28" name="Text Box 16"/>
          <p:cNvSpPr txBox="1">
            <a:spLocks noChangeArrowheads="1"/>
          </p:cNvSpPr>
          <p:nvPr/>
        </p:nvSpPr>
        <p:spPr bwMode="auto">
          <a:xfrm>
            <a:off x="2669678" y="2515749"/>
            <a:ext cx="998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ts val="0"/>
              </a:spcBef>
              <a:spcAft>
                <a:spcPct val="0"/>
              </a:spcAft>
              <a:buClrTx/>
              <a:buSzTx/>
              <a:buFont typeface="Wingdings" pitchFamily="2" charset="2"/>
              <a:buNone/>
            </a:pPr>
            <a:r>
              <a:rPr lang="en-US" altLang="en-US" sz="1200"/>
              <a:t>RRR = 73%</a:t>
            </a:r>
          </a:p>
          <a:p>
            <a:pPr algn="ctr" eaLnBrk="1" fontAlgn="base" hangingPunct="1">
              <a:spcBef>
                <a:spcPts val="0"/>
              </a:spcBef>
              <a:spcAft>
                <a:spcPct val="0"/>
              </a:spcAft>
              <a:buClrTx/>
              <a:buSzTx/>
              <a:buNone/>
            </a:pPr>
            <a:r>
              <a:rPr lang="en-US" altLang="en-US" sz="1200"/>
              <a:t>p &lt; 0.001</a:t>
            </a:r>
          </a:p>
        </p:txBody>
      </p:sp>
      <p:grpSp>
        <p:nvGrpSpPr>
          <p:cNvPr id="6" name="Group 5">
            <a:extLst>
              <a:ext uri="{FF2B5EF4-FFF2-40B4-BE49-F238E27FC236}">
                <a16:creationId xmlns:a16="http://schemas.microsoft.com/office/drawing/2014/main" id="{FD35D8E7-9F13-5D49-9C05-C9C03116D270}"/>
              </a:ext>
            </a:extLst>
          </p:cNvPr>
          <p:cNvGrpSpPr/>
          <p:nvPr/>
        </p:nvGrpSpPr>
        <p:grpSpPr>
          <a:xfrm>
            <a:off x="942777" y="5529019"/>
            <a:ext cx="6622560" cy="169277"/>
            <a:chOff x="942777" y="5237243"/>
            <a:chExt cx="6622560" cy="169277"/>
          </a:xfrm>
        </p:grpSpPr>
        <p:sp>
          <p:nvSpPr>
            <p:cNvPr id="29" name="Rectangle 86"/>
            <p:cNvSpPr>
              <a:spLocks noChangeArrowheads="1"/>
            </p:cNvSpPr>
            <p:nvPr/>
          </p:nvSpPr>
          <p:spPr bwMode="auto">
            <a:xfrm>
              <a:off x="942777" y="5237243"/>
              <a:ext cx="41838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buClrTx/>
                <a:buSzTx/>
                <a:buFontTx/>
                <a:buNone/>
              </a:pPr>
              <a:r>
                <a:rPr lang="en-US" altLang="en-US" sz="1100" b="0"/>
                <a:t>n/N1 =</a:t>
              </a:r>
            </a:p>
          </p:txBody>
        </p:sp>
        <p:sp>
          <p:nvSpPr>
            <p:cNvPr id="34" name="Rectangle 92"/>
            <p:cNvSpPr>
              <a:spLocks noChangeArrowheads="1"/>
            </p:cNvSpPr>
            <p:nvPr/>
          </p:nvSpPr>
          <p:spPr bwMode="auto">
            <a:xfrm>
              <a:off x="2255302" y="5237243"/>
              <a:ext cx="5097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FontTx/>
                <a:buNone/>
              </a:pPr>
              <a:r>
                <a:rPr lang="en-US" altLang="en-US" sz="1100" b="0"/>
                <a:t>59/3322</a:t>
              </a:r>
            </a:p>
          </p:txBody>
        </p:sp>
        <p:sp>
          <p:nvSpPr>
            <p:cNvPr id="35" name="Rectangle 92"/>
            <p:cNvSpPr>
              <a:spLocks noChangeArrowheads="1"/>
            </p:cNvSpPr>
            <p:nvPr/>
          </p:nvSpPr>
          <p:spPr bwMode="auto">
            <a:xfrm>
              <a:off x="3513577" y="5237243"/>
              <a:ext cx="5097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FontTx/>
                <a:buNone/>
              </a:pPr>
              <a:r>
                <a:rPr lang="en-US" altLang="en-US" sz="1100" b="0"/>
                <a:t>16/3321</a:t>
              </a:r>
            </a:p>
          </p:txBody>
        </p:sp>
        <p:sp>
          <p:nvSpPr>
            <p:cNvPr id="36" name="Rectangle 92"/>
            <p:cNvSpPr>
              <a:spLocks noChangeArrowheads="1"/>
            </p:cNvSpPr>
            <p:nvPr/>
          </p:nvSpPr>
          <p:spPr bwMode="auto">
            <a:xfrm>
              <a:off x="5797307" y="5237243"/>
              <a:ext cx="5097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FontTx/>
                <a:buNone/>
              </a:pPr>
              <a:r>
                <a:rPr lang="en-US" altLang="en-US" sz="1100" b="0"/>
                <a:t>84/3327</a:t>
              </a:r>
            </a:p>
          </p:txBody>
        </p:sp>
        <p:sp>
          <p:nvSpPr>
            <p:cNvPr id="37" name="Rectangle 92"/>
            <p:cNvSpPr>
              <a:spLocks noChangeArrowheads="1"/>
            </p:cNvSpPr>
            <p:nvPr/>
          </p:nvSpPr>
          <p:spPr bwMode="auto">
            <a:xfrm>
              <a:off x="7055582" y="5237243"/>
              <a:ext cx="5097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FontTx/>
                <a:buNone/>
              </a:pPr>
              <a:r>
                <a:rPr lang="en-US" altLang="en-US" sz="1100" b="0"/>
                <a:t>21/3325</a:t>
              </a:r>
            </a:p>
          </p:txBody>
        </p:sp>
      </p:grpSp>
      <p:sp>
        <p:nvSpPr>
          <p:cNvPr id="53" name="TextBox 52"/>
          <p:cNvSpPr txBox="1"/>
          <p:nvPr/>
        </p:nvSpPr>
        <p:spPr>
          <a:xfrm>
            <a:off x="2358605" y="5123580"/>
            <a:ext cx="1531189" cy="276999"/>
          </a:xfrm>
          <a:prstGeom prst="rect">
            <a:avLst/>
          </a:prstGeom>
          <a:noFill/>
        </p:spPr>
        <p:txBody>
          <a:bodyPr wrap="none" rtlCol="0">
            <a:spAutoFit/>
          </a:bodyPr>
          <a:lstStyle/>
          <a:p>
            <a:pPr algn="ctr"/>
            <a:r>
              <a:rPr lang="en-US" sz="1200" b="1"/>
              <a:t>Through Month 12</a:t>
            </a:r>
          </a:p>
        </p:txBody>
      </p:sp>
      <p:sp>
        <p:nvSpPr>
          <p:cNvPr id="54" name="TextBox 53"/>
          <p:cNvSpPr txBox="1"/>
          <p:nvPr/>
        </p:nvSpPr>
        <p:spPr>
          <a:xfrm>
            <a:off x="5856295" y="5123580"/>
            <a:ext cx="1531189" cy="276999"/>
          </a:xfrm>
          <a:prstGeom prst="rect">
            <a:avLst/>
          </a:prstGeom>
          <a:noFill/>
        </p:spPr>
        <p:txBody>
          <a:bodyPr wrap="none" rtlCol="0">
            <a:spAutoFit/>
          </a:bodyPr>
          <a:lstStyle/>
          <a:p>
            <a:pPr algn="ctr"/>
            <a:r>
              <a:rPr lang="en-US" sz="1200" b="1"/>
              <a:t>Through Month 24</a:t>
            </a:r>
          </a:p>
        </p:txBody>
      </p:sp>
      <p:grpSp>
        <p:nvGrpSpPr>
          <p:cNvPr id="5" name="Group 4"/>
          <p:cNvGrpSpPr/>
          <p:nvPr/>
        </p:nvGrpSpPr>
        <p:grpSpPr>
          <a:xfrm>
            <a:off x="2176347" y="1219200"/>
            <a:ext cx="5843627" cy="537050"/>
            <a:chOff x="2901789" y="1166803"/>
            <a:chExt cx="7791505" cy="537050"/>
          </a:xfrm>
        </p:grpSpPr>
        <p:sp>
          <p:nvSpPr>
            <p:cNvPr id="62" name="TextBox 61"/>
            <p:cNvSpPr txBox="1"/>
            <p:nvPr/>
          </p:nvSpPr>
          <p:spPr>
            <a:xfrm>
              <a:off x="7347533" y="1166803"/>
              <a:ext cx="2674917" cy="307777"/>
            </a:xfrm>
            <a:prstGeom prst="rect">
              <a:avLst/>
            </a:prstGeom>
            <a:noFill/>
          </p:spPr>
          <p:txBody>
            <a:bodyPr wrap="none" rtlCol="0">
              <a:noAutofit/>
            </a:bodyPr>
            <a:lstStyle/>
            <a:p>
              <a:r>
                <a:rPr lang="en-US" sz="1100"/>
                <a:t>Placebo-to-denosumab</a:t>
              </a:r>
            </a:p>
          </p:txBody>
        </p:sp>
        <p:sp>
          <p:nvSpPr>
            <p:cNvPr id="63" name="Rectangle 62"/>
            <p:cNvSpPr/>
            <p:nvPr/>
          </p:nvSpPr>
          <p:spPr bwMode="auto">
            <a:xfrm>
              <a:off x="7261128" y="1250138"/>
              <a:ext cx="144000" cy="1080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0"/>
                </a:spcBef>
                <a:spcAft>
                  <a:spcPct val="0"/>
                </a:spcAft>
              </a:pPr>
              <a:endParaRPr lang="en-US" sz="1000">
                <a:solidFill>
                  <a:srgbClr val="000000"/>
                </a:solidFill>
              </a:endParaRPr>
            </a:p>
          </p:txBody>
        </p:sp>
        <p:sp>
          <p:nvSpPr>
            <p:cNvPr id="64" name="TextBox 63"/>
            <p:cNvSpPr txBox="1"/>
            <p:nvPr/>
          </p:nvSpPr>
          <p:spPr>
            <a:xfrm>
              <a:off x="2988194" y="1171853"/>
              <a:ext cx="832279" cy="307777"/>
            </a:xfrm>
            <a:prstGeom prst="rect">
              <a:avLst/>
            </a:prstGeom>
            <a:noFill/>
          </p:spPr>
          <p:txBody>
            <a:bodyPr wrap="none" rtlCol="0">
              <a:noAutofit/>
            </a:bodyPr>
            <a:lstStyle/>
            <a:p>
              <a:r>
                <a:rPr lang="en-US" sz="1100"/>
                <a:t>Placebo</a:t>
              </a:r>
            </a:p>
          </p:txBody>
        </p:sp>
        <p:sp>
          <p:nvSpPr>
            <p:cNvPr id="65" name="Rectangle 64"/>
            <p:cNvSpPr/>
            <p:nvPr/>
          </p:nvSpPr>
          <p:spPr bwMode="auto">
            <a:xfrm>
              <a:off x="2901789" y="1255188"/>
              <a:ext cx="144000" cy="1080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0"/>
                </a:spcBef>
                <a:spcAft>
                  <a:spcPct val="0"/>
                </a:spcAft>
              </a:pPr>
              <a:endParaRPr lang="en-US" sz="1000">
                <a:solidFill>
                  <a:srgbClr val="000000"/>
                </a:solidFill>
              </a:endParaRPr>
            </a:p>
          </p:txBody>
        </p:sp>
        <p:sp>
          <p:nvSpPr>
            <p:cNvPr id="66" name="TextBox 65"/>
            <p:cNvSpPr txBox="1"/>
            <p:nvPr/>
          </p:nvSpPr>
          <p:spPr>
            <a:xfrm>
              <a:off x="2988194" y="1396076"/>
              <a:ext cx="1388522" cy="307777"/>
            </a:xfrm>
            <a:prstGeom prst="rect">
              <a:avLst/>
            </a:prstGeom>
            <a:noFill/>
          </p:spPr>
          <p:txBody>
            <a:bodyPr wrap="none" rtlCol="0">
              <a:noAutofit/>
            </a:bodyPr>
            <a:lstStyle/>
            <a:p>
              <a:r>
                <a:rPr lang="en-US" sz="1100"/>
                <a:t>Romosozumab</a:t>
              </a:r>
            </a:p>
          </p:txBody>
        </p:sp>
        <p:sp>
          <p:nvSpPr>
            <p:cNvPr id="67" name="Rectangle 66"/>
            <p:cNvSpPr/>
            <p:nvPr/>
          </p:nvSpPr>
          <p:spPr bwMode="auto">
            <a:xfrm>
              <a:off x="2901789" y="1470206"/>
              <a:ext cx="144000" cy="1080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0"/>
                </a:spcBef>
                <a:spcAft>
                  <a:spcPct val="0"/>
                </a:spcAft>
              </a:pPr>
              <a:endParaRPr lang="en-US" sz="1000">
                <a:solidFill>
                  <a:srgbClr val="000000"/>
                </a:solidFill>
              </a:endParaRPr>
            </a:p>
          </p:txBody>
        </p:sp>
        <p:sp>
          <p:nvSpPr>
            <p:cNvPr id="68" name="TextBox 67"/>
            <p:cNvSpPr txBox="1"/>
            <p:nvPr/>
          </p:nvSpPr>
          <p:spPr>
            <a:xfrm>
              <a:off x="7350269" y="1396076"/>
              <a:ext cx="3343025" cy="307777"/>
            </a:xfrm>
            <a:prstGeom prst="rect">
              <a:avLst/>
            </a:prstGeom>
            <a:noFill/>
          </p:spPr>
          <p:txBody>
            <a:bodyPr wrap="none" rtlCol="0">
              <a:noAutofit/>
            </a:bodyPr>
            <a:lstStyle/>
            <a:p>
              <a:r>
                <a:rPr lang="en-US" sz="1100"/>
                <a:t>Romosozumab-to-denosumab</a:t>
              </a:r>
            </a:p>
          </p:txBody>
        </p:sp>
        <p:sp>
          <p:nvSpPr>
            <p:cNvPr id="69" name="Rectangle 68"/>
            <p:cNvSpPr/>
            <p:nvPr/>
          </p:nvSpPr>
          <p:spPr bwMode="auto">
            <a:xfrm>
              <a:off x="7263864" y="1470206"/>
              <a:ext cx="144000" cy="1080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0"/>
                </a:spcBef>
                <a:spcAft>
                  <a:spcPct val="0"/>
                </a:spcAft>
              </a:pPr>
              <a:endParaRPr lang="en-US" sz="1000">
                <a:solidFill>
                  <a:srgbClr val="000000"/>
                </a:solidFill>
              </a:endParaRPr>
            </a:p>
          </p:txBody>
        </p:sp>
      </p:grpSp>
      <p:grpSp>
        <p:nvGrpSpPr>
          <p:cNvPr id="42" name="Group 41">
            <a:extLst>
              <a:ext uri="{FF2B5EF4-FFF2-40B4-BE49-F238E27FC236}">
                <a16:creationId xmlns:a16="http://schemas.microsoft.com/office/drawing/2014/main" id="{EF1879C5-7363-3547-AF7A-E6C515B10D44}"/>
              </a:ext>
            </a:extLst>
          </p:cNvPr>
          <p:cNvGrpSpPr/>
          <p:nvPr/>
        </p:nvGrpSpPr>
        <p:grpSpPr>
          <a:xfrm>
            <a:off x="5940830" y="2327685"/>
            <a:ext cx="1299123" cy="2072521"/>
            <a:chOff x="3088337" y="2771573"/>
            <a:chExt cx="957176" cy="2072521"/>
          </a:xfrm>
        </p:grpSpPr>
        <p:sp>
          <p:nvSpPr>
            <p:cNvPr id="43" name="Line 13">
              <a:extLst>
                <a:ext uri="{FF2B5EF4-FFF2-40B4-BE49-F238E27FC236}">
                  <a16:creationId xmlns:a16="http://schemas.microsoft.com/office/drawing/2014/main" id="{CB4194A3-9F18-5C44-B4C7-C131F2973201}"/>
                </a:ext>
              </a:extLst>
            </p:cNvPr>
            <p:cNvSpPr>
              <a:spLocks noChangeShapeType="1"/>
            </p:cNvSpPr>
            <p:nvPr/>
          </p:nvSpPr>
          <p:spPr bwMode="auto">
            <a:xfrm flipH="1">
              <a:off x="4045513" y="2771573"/>
              <a:ext cx="0" cy="20725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a:solidFill>
                  <a:srgbClr val="FFFFFF"/>
                </a:solidFill>
                <a:ea typeface="ＭＳ Ｐゴシック" pitchFamily="34" charset="-128"/>
              </a:endParaRPr>
            </a:p>
          </p:txBody>
        </p:sp>
        <p:sp>
          <p:nvSpPr>
            <p:cNvPr id="44" name="Line 14">
              <a:extLst>
                <a:ext uri="{FF2B5EF4-FFF2-40B4-BE49-F238E27FC236}">
                  <a16:creationId xmlns:a16="http://schemas.microsoft.com/office/drawing/2014/main" id="{DEF71331-77BC-9B41-A3A1-8AD4DD58436A}"/>
                </a:ext>
              </a:extLst>
            </p:cNvPr>
            <p:cNvSpPr>
              <a:spLocks noChangeShapeType="1"/>
            </p:cNvSpPr>
            <p:nvPr/>
          </p:nvSpPr>
          <p:spPr bwMode="auto">
            <a:xfrm flipH="1">
              <a:off x="3088337" y="2771573"/>
              <a:ext cx="95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a:solidFill>
                  <a:srgbClr val="FFFFFF"/>
                </a:solidFill>
                <a:ea typeface="ＭＳ Ｐゴシック" pitchFamily="34" charset="-128"/>
              </a:endParaRPr>
            </a:p>
          </p:txBody>
        </p:sp>
        <p:sp>
          <p:nvSpPr>
            <p:cNvPr id="45" name="Line 15">
              <a:extLst>
                <a:ext uri="{FF2B5EF4-FFF2-40B4-BE49-F238E27FC236}">
                  <a16:creationId xmlns:a16="http://schemas.microsoft.com/office/drawing/2014/main" id="{E943C8EF-A55B-4744-8273-B93A4E47AA21}"/>
                </a:ext>
              </a:extLst>
            </p:cNvPr>
            <p:cNvSpPr>
              <a:spLocks noChangeShapeType="1"/>
            </p:cNvSpPr>
            <p:nvPr/>
          </p:nvSpPr>
          <p:spPr bwMode="auto">
            <a:xfrm flipH="1">
              <a:off x="3088337" y="2771573"/>
              <a:ext cx="0" cy="166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a:solidFill>
                  <a:srgbClr val="FFFFFF"/>
                </a:solidFill>
                <a:ea typeface="ＭＳ Ｐゴシック" pitchFamily="34" charset="-128"/>
              </a:endParaRPr>
            </a:p>
          </p:txBody>
        </p:sp>
      </p:grpSp>
    </p:spTree>
    <p:extLst>
      <p:ext uri="{BB962C8B-B14F-4D97-AF65-F5344CB8AC3E}">
        <p14:creationId xmlns:p14="http://schemas.microsoft.com/office/powerpoint/2010/main" val="2576938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15">
            <a:extLst>
              <a:ext uri="{FF2B5EF4-FFF2-40B4-BE49-F238E27FC236}">
                <a16:creationId xmlns:a16="http://schemas.microsoft.com/office/drawing/2014/main" id="{BF3B787B-6DA4-9E4F-B3DD-1EDF4FE2E54A}"/>
              </a:ext>
            </a:extLst>
          </p:cNvPr>
          <p:cNvSpPr/>
          <p:nvPr/>
        </p:nvSpPr>
        <p:spPr>
          <a:xfrm>
            <a:off x="614363" y="1428498"/>
            <a:ext cx="7964372" cy="787164"/>
          </a:xfrm>
          <a:prstGeom prst="round2SameRect">
            <a:avLst>
              <a:gd name="adj1" fmla="val 15722"/>
              <a:gd name="adj2" fmla="val 0"/>
            </a:avLst>
          </a:prstGeom>
          <a:solidFill>
            <a:schemeClr val="accent1">
              <a:lumMod val="60000"/>
              <a:lumOff val="40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577836">
              <a:lnSpc>
                <a:spcPct val="90000"/>
              </a:lnSpc>
              <a:spcBef>
                <a:spcPct val="0"/>
              </a:spcBef>
              <a:spcAft>
                <a:spcPct val="35000"/>
              </a:spcAft>
              <a:defRPr/>
            </a:pPr>
            <a:endParaRPr lang="en-US" sz="800" b="1" baseline="30000">
              <a:solidFill>
                <a:srgbClr val="FFFFFF"/>
              </a:solidFill>
              <a:latin typeface="Arial Narrow" charset="0"/>
              <a:ea typeface="Arial Narrow" charset="0"/>
              <a:cs typeface="Arial Narrow" charset="0"/>
            </a:endParaRPr>
          </a:p>
        </p:txBody>
      </p:sp>
      <p:sp>
        <p:nvSpPr>
          <p:cNvPr id="6" name="Rectangle: Rounded Corners 39">
            <a:extLst>
              <a:ext uri="{FF2B5EF4-FFF2-40B4-BE49-F238E27FC236}">
                <a16:creationId xmlns:a16="http://schemas.microsoft.com/office/drawing/2014/main" id="{D327D813-E062-B44D-8066-247DB8429DFA}"/>
              </a:ext>
            </a:extLst>
          </p:cNvPr>
          <p:cNvSpPr/>
          <p:nvPr/>
        </p:nvSpPr>
        <p:spPr>
          <a:xfrm>
            <a:off x="614363" y="1455400"/>
            <a:ext cx="7964372" cy="3774768"/>
          </a:xfrm>
          <a:prstGeom prst="roundRect">
            <a:avLst>
              <a:gd name="adj" fmla="val 7414"/>
            </a:avLst>
          </a:prstGeom>
          <a:no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577836">
              <a:lnSpc>
                <a:spcPct val="90000"/>
              </a:lnSpc>
              <a:spcBef>
                <a:spcPct val="0"/>
              </a:spcBef>
              <a:spcAft>
                <a:spcPct val="35000"/>
              </a:spcAft>
              <a:defRPr/>
            </a:pPr>
            <a:endParaRPr lang="en-GB" sz="800" b="1" baseline="30000">
              <a:solidFill>
                <a:srgbClr val="FFFFFF"/>
              </a:solidFill>
              <a:latin typeface="Arial Narrow" charset="0"/>
            </a:endParaRPr>
          </a:p>
        </p:txBody>
      </p:sp>
      <p:sp>
        <p:nvSpPr>
          <p:cNvPr id="2" name="Title 1"/>
          <p:cNvSpPr>
            <a:spLocks noGrp="1"/>
          </p:cNvSpPr>
          <p:nvPr>
            <p:ph type="title"/>
          </p:nvPr>
        </p:nvSpPr>
        <p:spPr/>
        <p:txBody>
          <a:bodyPr/>
          <a:lstStyle/>
          <a:p>
            <a:r>
              <a:rPr lang="en-CA"/>
              <a:t>ARCH: Serious Adverse Events</a:t>
            </a:r>
            <a:endParaRPr lang="en-US"/>
          </a:p>
        </p:txBody>
      </p:sp>
      <p:sp>
        <p:nvSpPr>
          <p:cNvPr id="3" name="Text Placeholder 2">
            <a:extLst>
              <a:ext uri="{FF2B5EF4-FFF2-40B4-BE49-F238E27FC236}">
                <a16:creationId xmlns:a16="http://schemas.microsoft.com/office/drawing/2014/main" id="{596C20E2-F68A-0943-A98C-47A2CEF4EF57}"/>
              </a:ext>
            </a:extLst>
          </p:cNvPr>
          <p:cNvSpPr>
            <a:spLocks noGrp="1"/>
          </p:cNvSpPr>
          <p:nvPr>
            <p:ph type="body" sz="quarter" idx="10"/>
          </p:nvPr>
        </p:nvSpPr>
        <p:spPr>
          <a:xfrm>
            <a:off x="216000" y="5618553"/>
            <a:ext cx="8628455" cy="1013354"/>
          </a:xfrm>
        </p:spPr>
        <p:txBody>
          <a:bodyPr/>
          <a:lstStyle/>
          <a:p>
            <a:pPr>
              <a:spcAft>
                <a:spcPct val="0"/>
              </a:spcAft>
              <a:buClr>
                <a:srgbClr val="0063C3"/>
              </a:buClr>
              <a:defRPr/>
            </a:pPr>
            <a:r>
              <a:rPr lang="en-US">
                <a:solidFill>
                  <a:srgbClr val="777777"/>
                </a:solidFill>
              </a:rPr>
              <a:t>*Incidence rates at the time of the primary analysis were cumulative and included all events in the double-blind and open-label period (to February 27 2017) in patients who received at least one dose of open-label alendronate. </a:t>
            </a:r>
            <a:br>
              <a:rPr lang="en-US">
                <a:solidFill>
                  <a:srgbClr val="777777"/>
                </a:solidFill>
              </a:rPr>
            </a:br>
            <a:r>
              <a:rPr lang="en-US" baseline="30000">
                <a:solidFill>
                  <a:srgbClr val="777777"/>
                </a:solidFill>
              </a:rPr>
              <a:t>†</a:t>
            </a:r>
            <a:r>
              <a:rPr lang="en-US">
                <a:solidFill>
                  <a:srgbClr val="777777"/>
                </a:solidFill>
              </a:rPr>
              <a:t>Serious CV adverse events were adjudicated by the Duke Clinical Research Institute. CV deaths include fatal events that were adjudicated as being CV-related or undetermined (and, therefore, possibly CV-related).</a:t>
            </a:r>
            <a:br>
              <a:rPr lang="en-US">
                <a:solidFill>
                  <a:srgbClr val="777777"/>
                </a:solidFill>
              </a:rPr>
            </a:br>
            <a:r>
              <a:rPr lang="en-US" baseline="30000">
                <a:solidFill>
                  <a:srgbClr val="777777"/>
                </a:solidFill>
                <a:cs typeface="Arial"/>
              </a:rPr>
              <a:t>‡</a:t>
            </a:r>
            <a:r>
              <a:rPr lang="en-US">
                <a:solidFill>
                  <a:srgbClr val="777777"/>
                </a:solidFill>
              </a:rPr>
              <a:t>One patient had a non-treatment-related serious adverse event of pneumonia that was incorrectly flagged as death in the primary analysis snapshot and was not included in the analysis of fatal events.</a:t>
            </a:r>
          </a:p>
          <a:p>
            <a:pPr>
              <a:spcAft>
                <a:spcPct val="0"/>
              </a:spcAft>
              <a:buClr>
                <a:srgbClr val="0063C3"/>
              </a:buClr>
              <a:defRPr/>
            </a:pPr>
            <a:r>
              <a:rPr lang="nb-NO" err="1">
                <a:solidFill>
                  <a:srgbClr val="777777"/>
                </a:solidFill>
                <a:cs typeface="Arial" panose="020B0604020202020204" pitchFamily="34" charset="0"/>
              </a:rPr>
              <a:t>Adapted</a:t>
            </a:r>
            <a:r>
              <a:rPr lang="nb-NO">
                <a:solidFill>
                  <a:srgbClr val="777777"/>
                </a:solidFill>
                <a:cs typeface="Arial" panose="020B0604020202020204" pitchFamily="34" charset="0"/>
              </a:rPr>
              <a:t> from: </a:t>
            </a:r>
            <a:r>
              <a:rPr lang="nb-NO" err="1">
                <a:solidFill>
                  <a:srgbClr val="777777"/>
                </a:solidFill>
                <a:cs typeface="Arial" panose="020B0604020202020204" pitchFamily="34" charset="0"/>
              </a:rPr>
              <a:t>Saag</a:t>
            </a:r>
            <a:r>
              <a:rPr lang="nb-NO">
                <a:solidFill>
                  <a:srgbClr val="777777"/>
                </a:solidFill>
                <a:cs typeface="Arial" panose="020B0604020202020204" pitchFamily="34" charset="0"/>
              </a:rPr>
              <a:t> KG, </a:t>
            </a:r>
            <a:r>
              <a:rPr lang="nb-NO" i="1">
                <a:solidFill>
                  <a:srgbClr val="777777"/>
                </a:solidFill>
                <a:cs typeface="Arial" panose="020B0604020202020204" pitchFamily="34" charset="0"/>
              </a:rPr>
              <a:t>et al. N </a:t>
            </a:r>
            <a:r>
              <a:rPr lang="nb-NO" i="1" err="1">
                <a:solidFill>
                  <a:srgbClr val="777777"/>
                </a:solidFill>
                <a:cs typeface="Arial" panose="020B0604020202020204" pitchFamily="34" charset="0"/>
              </a:rPr>
              <a:t>Engl</a:t>
            </a:r>
            <a:r>
              <a:rPr lang="nb-NO" i="1">
                <a:solidFill>
                  <a:srgbClr val="777777"/>
                </a:solidFill>
                <a:cs typeface="Arial" panose="020B0604020202020204" pitchFamily="34" charset="0"/>
              </a:rPr>
              <a:t> J Med</a:t>
            </a:r>
            <a:r>
              <a:rPr lang="nb-NO">
                <a:solidFill>
                  <a:srgbClr val="777777"/>
                </a:solidFill>
                <a:cs typeface="Arial" panose="020B0604020202020204" pitchFamily="34" charset="0"/>
              </a:rPr>
              <a:t> 2017;</a:t>
            </a:r>
            <a:r>
              <a:rPr lang="en-GB">
                <a:solidFill>
                  <a:srgbClr val="777777"/>
                </a:solidFill>
                <a:cs typeface="Arial" panose="020B0604020202020204" pitchFamily="34" charset="0"/>
              </a:rPr>
              <a:t>377:1417–27</a:t>
            </a:r>
            <a:r>
              <a:rPr lang="hr-HR">
                <a:solidFill>
                  <a:srgbClr val="777777"/>
                </a:solidFill>
                <a:cs typeface="Arial" panose="020B0604020202020204" pitchFamily="34" charset="0"/>
              </a:rPr>
              <a:t>.</a:t>
            </a:r>
          </a:p>
        </p:txBody>
      </p:sp>
      <p:graphicFrame>
        <p:nvGraphicFramePr>
          <p:cNvPr id="7" name="Table 6"/>
          <p:cNvGraphicFramePr>
            <a:graphicFrameLocks noGrp="1"/>
          </p:cNvGraphicFramePr>
          <p:nvPr/>
        </p:nvGraphicFramePr>
        <p:xfrm>
          <a:off x="596837" y="1430157"/>
          <a:ext cx="8067156" cy="3721608"/>
        </p:xfrm>
        <a:graphic>
          <a:graphicData uri="http://schemas.openxmlformats.org/drawingml/2006/table">
            <a:tbl>
              <a:tblPr firstCol="1" bandRow="1"/>
              <a:tblGrid>
                <a:gridCol w="2432394">
                  <a:extLst>
                    <a:ext uri="{9D8B030D-6E8A-4147-A177-3AD203B41FA5}">
                      <a16:colId xmlns:a16="http://schemas.microsoft.com/office/drawing/2014/main" val="20000"/>
                    </a:ext>
                  </a:extLst>
                </a:gridCol>
                <a:gridCol w="1386614">
                  <a:extLst>
                    <a:ext uri="{9D8B030D-6E8A-4147-A177-3AD203B41FA5}">
                      <a16:colId xmlns:a16="http://schemas.microsoft.com/office/drawing/2014/main" val="20002"/>
                    </a:ext>
                  </a:extLst>
                </a:gridCol>
                <a:gridCol w="1386614">
                  <a:extLst>
                    <a:ext uri="{9D8B030D-6E8A-4147-A177-3AD203B41FA5}">
                      <a16:colId xmlns:a16="http://schemas.microsoft.com/office/drawing/2014/main" val="20003"/>
                    </a:ext>
                  </a:extLst>
                </a:gridCol>
                <a:gridCol w="80264">
                  <a:extLst>
                    <a:ext uri="{9D8B030D-6E8A-4147-A177-3AD203B41FA5}">
                      <a16:colId xmlns:a16="http://schemas.microsoft.com/office/drawing/2014/main" val="20004"/>
                    </a:ext>
                  </a:extLst>
                </a:gridCol>
                <a:gridCol w="1390635">
                  <a:extLst>
                    <a:ext uri="{9D8B030D-6E8A-4147-A177-3AD203B41FA5}">
                      <a16:colId xmlns:a16="http://schemas.microsoft.com/office/drawing/2014/main" val="20005"/>
                    </a:ext>
                  </a:extLst>
                </a:gridCol>
                <a:gridCol w="1390635">
                  <a:extLst>
                    <a:ext uri="{9D8B030D-6E8A-4147-A177-3AD203B41FA5}">
                      <a16:colId xmlns:a16="http://schemas.microsoft.com/office/drawing/2014/main" val="20001"/>
                    </a:ext>
                  </a:extLst>
                </a:gridCol>
              </a:tblGrid>
              <a:tr h="327600">
                <a:tc rowSpan="2">
                  <a:txBody>
                    <a:bodyPr/>
                    <a:lstStyle/>
                    <a:p>
                      <a:pPr marL="0" marR="0" lvl="0" indent="0" algn="l" defTabSz="914400" rtl="0" eaLnBrk="1" fontAlgn="base" latinLnBrk="0" hangingPunct="1">
                        <a:lnSpc>
                          <a:spcPct val="90000"/>
                        </a:lnSpc>
                        <a:spcBef>
                          <a:spcPts val="1200"/>
                        </a:spcBef>
                        <a:spcAft>
                          <a:spcPts val="0"/>
                        </a:spcAft>
                        <a:buClr>
                          <a:schemeClr val="accent1"/>
                        </a:buClr>
                        <a:buSzTx/>
                        <a:buFont typeface="Wingdings" pitchFamily="2" charset="2"/>
                        <a:buNone/>
                        <a:tabLst/>
                      </a:pPr>
                      <a:r>
                        <a:rPr kumimoji="0" lang="en-US" sz="1000" b="1" u="none" strike="noStrike" kern="1200" cap="none" normalizeH="0" baseline="0">
                          <a:ln>
                            <a:noFill/>
                          </a:ln>
                          <a:solidFill>
                            <a:schemeClr val="bg1"/>
                          </a:solidFill>
                          <a:effectLst/>
                          <a:latin typeface="+mn-lt"/>
                          <a:ea typeface=""/>
                          <a:cs typeface=""/>
                        </a:rPr>
                        <a:t>Event</a:t>
                      </a:r>
                    </a:p>
                  </a:txBody>
                  <a:tcPr marL="94053" marR="94053"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90000"/>
                        </a:lnSpc>
                        <a:spcBef>
                          <a:spcPts val="600"/>
                        </a:spcBef>
                        <a:spcAft>
                          <a:spcPts val="0"/>
                        </a:spcAft>
                        <a:buClr>
                          <a:srgbClr val="007CC2"/>
                        </a:buClr>
                        <a:buSzTx/>
                        <a:buFont typeface="Arial" panose="020B0604020202020204" pitchFamily="34" charset="0"/>
                        <a:buNone/>
                        <a:tabLst/>
                        <a:defRPr/>
                      </a:pPr>
                      <a:r>
                        <a:rPr kumimoji="0" lang="en-US" sz="1000" b="1" i="0" u="none" strike="noStrike" kern="0" cap="none" spc="0" normalizeH="0" baseline="0" noProof="0">
                          <a:ln>
                            <a:noFill/>
                          </a:ln>
                          <a:solidFill>
                            <a:srgbClr val="FFFFFF"/>
                          </a:solidFill>
                          <a:effectLst/>
                          <a:uLnTx/>
                          <a:uFillTx/>
                          <a:latin typeface="+mn-lt"/>
                          <a:ea typeface="ＭＳ Ｐゴシック"/>
                          <a:cs typeface="+mn-cs"/>
                        </a:rPr>
                        <a:t>Month 12: </a:t>
                      </a:r>
                      <a:br>
                        <a:rPr kumimoji="0" lang="en-US" sz="1000" b="1" i="0" u="none" strike="noStrike" kern="0" cap="none" spc="0" normalizeH="0" baseline="0" noProof="0">
                          <a:ln>
                            <a:noFill/>
                          </a:ln>
                          <a:solidFill>
                            <a:srgbClr val="FFFFFF"/>
                          </a:solidFill>
                          <a:effectLst/>
                          <a:uLnTx/>
                          <a:uFillTx/>
                          <a:latin typeface="+mn-lt"/>
                          <a:ea typeface="ＭＳ Ｐゴシック"/>
                          <a:cs typeface="+mn-cs"/>
                        </a:rPr>
                      </a:br>
                      <a:r>
                        <a:rPr kumimoji="0" lang="en-US" sz="1000" b="1" i="0" u="none" strike="noStrike" kern="0" cap="none" spc="0" normalizeH="0" baseline="0" noProof="0">
                          <a:ln>
                            <a:noFill/>
                          </a:ln>
                          <a:solidFill>
                            <a:srgbClr val="FFFFFF"/>
                          </a:solidFill>
                          <a:effectLst/>
                          <a:uLnTx/>
                          <a:uFillTx/>
                          <a:latin typeface="+mn-lt"/>
                          <a:ea typeface="ＭＳ Ｐゴシック"/>
                          <a:cs typeface="+mn-cs"/>
                        </a:rPr>
                        <a:t>Double-blind period</a:t>
                      </a:r>
                    </a:p>
                  </a:txBody>
                  <a:tcPr marL="94053" marR="94053"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spcBef>
                          <a:spcPts val="600"/>
                        </a:spcBef>
                        <a:buClr>
                          <a:srgbClr val="007CC2"/>
                        </a:buClr>
                        <a:buFont typeface="Arial" panose="020B0604020202020204" pitchFamily="34" charset="0"/>
                        <a:buNone/>
                      </a:pPr>
                      <a:endParaRPr lang="en-US" sz="1200" b="1" kern="0">
                        <a:solidFill>
                          <a:schemeClr val="bg1"/>
                        </a:solidFill>
                        <a:latin typeface="+mn-lt"/>
                        <a:ea typeface="ＭＳ Ｐゴシック" charset="0"/>
                      </a:endParaRPr>
                    </a:p>
                  </a:txBody>
                  <a:tcPr marL="94053" marR="94053" marT="91440" marB="9144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indent="0" algn="ctr">
                        <a:lnSpc>
                          <a:spcPct val="90000"/>
                        </a:lnSpc>
                        <a:spcBef>
                          <a:spcPts val="600"/>
                        </a:spcBef>
                        <a:buClr>
                          <a:srgbClr val="007CC2"/>
                        </a:buClr>
                        <a:buFont typeface="Arial" panose="020B0604020202020204" pitchFamily="34" charset="0"/>
                        <a:buNone/>
                      </a:pPr>
                      <a:endParaRPr lang="en-US" sz="1000" b="1" kern="0">
                        <a:solidFill>
                          <a:schemeClr val="bg1"/>
                        </a:solidFill>
                        <a:latin typeface="+mn-lt"/>
                        <a:ea typeface="ＭＳ Ｐゴシック" charset="0"/>
                      </a:endParaRPr>
                    </a:p>
                  </a:txBody>
                  <a:tcPr marL="27432" marR="27432"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ctr">
                        <a:lnSpc>
                          <a:spcPct val="90000"/>
                        </a:lnSpc>
                        <a:spcBef>
                          <a:spcPts val="600"/>
                        </a:spcBef>
                        <a:buClr>
                          <a:srgbClr val="007CC2"/>
                        </a:buClr>
                        <a:buFont typeface="Arial" panose="020B0604020202020204" pitchFamily="34" charset="0"/>
                        <a:buNone/>
                      </a:pPr>
                      <a:r>
                        <a:rPr lang="en-US" sz="1000" b="1" kern="0">
                          <a:solidFill>
                            <a:schemeClr val="bg1"/>
                          </a:solidFill>
                          <a:latin typeface="+mn-lt"/>
                          <a:ea typeface="ＭＳ Ｐゴシック"/>
                        </a:rPr>
                        <a:t>Primary analysis:</a:t>
                      </a:r>
                      <a:r>
                        <a:rPr lang="en-US" sz="1000" b="1" kern="0" baseline="0">
                          <a:solidFill>
                            <a:schemeClr val="bg1"/>
                          </a:solidFill>
                          <a:latin typeface="+mn-lt"/>
                          <a:ea typeface="ＭＳ Ｐゴシック"/>
                        </a:rPr>
                        <a:t> </a:t>
                      </a:r>
                      <a:br>
                        <a:rPr lang="en-US" sz="1000" b="1" kern="0" baseline="0">
                          <a:solidFill>
                            <a:srgbClr val="FFFFFF"/>
                          </a:solidFill>
                          <a:latin typeface="+mn-lt"/>
                          <a:ea typeface="ＭＳ Ｐゴシック"/>
                        </a:rPr>
                      </a:br>
                      <a:r>
                        <a:rPr lang="en-US" sz="1000" b="1" kern="0">
                          <a:solidFill>
                            <a:schemeClr val="bg1"/>
                          </a:solidFill>
                          <a:latin typeface="+mn-lt"/>
                          <a:ea typeface="ＭＳ Ｐゴシック"/>
                        </a:rPr>
                        <a:t>Double-blind and open-label period</a:t>
                      </a:r>
                      <a:r>
                        <a:rPr lang="en-US" sz="1000" b="1" kern="0" baseline="0">
                          <a:solidFill>
                            <a:schemeClr val="bg1"/>
                          </a:solidFill>
                          <a:latin typeface="+mn-lt"/>
                          <a:ea typeface="ＭＳ Ｐゴシック"/>
                        </a:rPr>
                        <a:t>*</a:t>
                      </a:r>
                    </a:p>
                  </a:txBody>
                  <a:tcPr marL="94053" marR="94053"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spcBef>
                          <a:spcPts val="600"/>
                        </a:spcBef>
                        <a:buClr>
                          <a:srgbClr val="007CC2"/>
                        </a:buClr>
                        <a:buFont typeface="Arial" panose="020B0604020202020204" pitchFamily="34" charset="0"/>
                        <a:buNone/>
                      </a:pPr>
                      <a:endParaRPr lang="en-US" sz="1400" b="1" kern="0">
                        <a:solidFill>
                          <a:schemeClr val="bg1"/>
                        </a:solidFill>
                        <a:latin typeface="+mn-lt"/>
                        <a:ea typeface="ＭＳ Ｐゴシック" charset="0"/>
                      </a:endParaRPr>
                    </a:p>
                  </a:txBody>
                  <a:tcPr marL="94053" marR="94053" marT="91440" marB="9144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2"/>
                  </a:ext>
                </a:extLst>
              </a:tr>
              <a:tr h="231487">
                <a:tc vMerge="1">
                  <a:txBody>
                    <a:bodyPr/>
                    <a:lstStyle>
                      <a:lvl1pPr marL="0" algn="l" defTabSz="914400" rtl="0" eaLnBrk="1" latinLnBrk="0" hangingPunct="1">
                        <a:defRPr sz="1800" b="1" kern="1200">
                          <a:solidFill>
                            <a:schemeClr val="dk1"/>
                          </a:solidFill>
                          <a:latin typeface="Arial"/>
                          <a:ea typeface=""/>
                          <a:cs typeface=""/>
                        </a:defRPr>
                      </a:lvl1pPr>
                      <a:lvl2pPr marL="457200" algn="l" defTabSz="914400" rtl="0" eaLnBrk="1" latinLnBrk="0" hangingPunct="1">
                        <a:defRPr sz="1800" b="1" kern="1200">
                          <a:solidFill>
                            <a:schemeClr val="dk1"/>
                          </a:solidFill>
                          <a:latin typeface="Arial"/>
                          <a:ea typeface=""/>
                          <a:cs typeface=""/>
                        </a:defRPr>
                      </a:lvl2pPr>
                      <a:lvl3pPr marL="914400" algn="l" defTabSz="914400" rtl="0" eaLnBrk="1" latinLnBrk="0" hangingPunct="1">
                        <a:defRPr sz="1800" b="1" kern="1200">
                          <a:solidFill>
                            <a:schemeClr val="dk1"/>
                          </a:solidFill>
                          <a:latin typeface="Arial"/>
                          <a:ea typeface=""/>
                          <a:cs typeface=""/>
                        </a:defRPr>
                      </a:lvl3pPr>
                      <a:lvl4pPr marL="1371600" algn="l" defTabSz="914400" rtl="0" eaLnBrk="1" latinLnBrk="0" hangingPunct="1">
                        <a:defRPr sz="1800" b="1" kern="1200">
                          <a:solidFill>
                            <a:schemeClr val="dk1"/>
                          </a:solidFill>
                          <a:latin typeface="Arial"/>
                          <a:ea typeface=""/>
                          <a:cs typeface=""/>
                        </a:defRPr>
                      </a:lvl4pPr>
                      <a:lvl5pPr marL="1828800" algn="l" defTabSz="914400" rtl="0" eaLnBrk="1" latinLnBrk="0" hangingPunct="1">
                        <a:defRPr sz="1800" b="1" kern="1200">
                          <a:solidFill>
                            <a:schemeClr val="dk1"/>
                          </a:solidFill>
                          <a:latin typeface="Arial"/>
                          <a:ea typeface=""/>
                          <a:cs typeface=""/>
                        </a:defRPr>
                      </a:lvl5pPr>
                      <a:lvl6pPr marL="2286000" algn="l" defTabSz="914400" rtl="0" eaLnBrk="1" latinLnBrk="0" hangingPunct="1">
                        <a:defRPr sz="1800" b="1" kern="1200">
                          <a:solidFill>
                            <a:schemeClr val="dk1"/>
                          </a:solidFill>
                          <a:latin typeface="Arial"/>
                          <a:ea typeface=""/>
                          <a:cs typeface=""/>
                        </a:defRPr>
                      </a:lvl6pPr>
                      <a:lvl7pPr marL="2743200" algn="l" defTabSz="914400" rtl="0" eaLnBrk="1" latinLnBrk="0" hangingPunct="1">
                        <a:defRPr sz="1800" b="1" kern="1200">
                          <a:solidFill>
                            <a:schemeClr val="dk1"/>
                          </a:solidFill>
                          <a:latin typeface="Arial"/>
                          <a:ea typeface=""/>
                          <a:cs typeface=""/>
                        </a:defRPr>
                      </a:lvl7pPr>
                      <a:lvl8pPr marL="3200400" algn="l" defTabSz="914400" rtl="0" eaLnBrk="1" latinLnBrk="0" hangingPunct="1">
                        <a:defRPr sz="1800" b="1" kern="1200">
                          <a:solidFill>
                            <a:schemeClr val="dk1"/>
                          </a:solidFill>
                          <a:latin typeface="Arial"/>
                          <a:ea typeface=""/>
                          <a:cs typeface=""/>
                        </a:defRPr>
                      </a:lvl8pPr>
                      <a:lvl9pPr marL="3657600" algn="l" defTabSz="914400" rtl="0" eaLnBrk="1" latinLnBrk="0" hangingPunct="1">
                        <a:defRPr sz="1800" b="1" kern="1200">
                          <a:solidFill>
                            <a:schemeClr val="dk1"/>
                          </a:solidFill>
                          <a:latin typeface="Arial"/>
                          <a:ea typeface=""/>
                          <a:cs typeface=""/>
                        </a:defRPr>
                      </a:lvl9pPr>
                    </a:lstStyle>
                    <a:p>
                      <a:pPr marL="0" marR="0" lvl="0" indent="0" algn="l" defTabSz="914400" rtl="0" eaLnBrk="1" fontAlgn="base" latinLnBrk="0" hangingPunct="1">
                        <a:lnSpc>
                          <a:spcPct val="100000"/>
                        </a:lnSpc>
                        <a:spcBef>
                          <a:spcPts val="1200"/>
                        </a:spcBef>
                        <a:spcAft>
                          <a:spcPts val="0"/>
                        </a:spcAft>
                        <a:buClr>
                          <a:schemeClr val="accent1"/>
                        </a:buClr>
                        <a:buSzTx/>
                        <a:buFont typeface="Wingdings" pitchFamily="2" charset="2"/>
                        <a:buNone/>
                        <a:tabLst/>
                      </a:pPr>
                      <a:endParaRPr kumimoji="0" lang="en-US" sz="1400" b="1" u="none" strike="noStrike" kern="1200" cap="none" normalizeH="0" baseline="0">
                        <a:ln>
                          <a:noFill/>
                        </a:ln>
                        <a:solidFill>
                          <a:schemeClr val="bg1"/>
                        </a:solidFill>
                        <a:effectLst/>
                        <a:latin typeface="+mn-lt"/>
                        <a:ea typeface=""/>
                        <a:cs typeface=""/>
                      </a:endParaRPr>
                    </a:p>
                  </a:txBody>
                  <a:tcPr marL="94053" marR="94053" marT="91440" marB="91440" anchor="b"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US" sz="1000" b="1" kern="1200" err="1">
                          <a:solidFill>
                            <a:schemeClr val="bg1"/>
                          </a:solidFill>
                          <a:effectLst/>
                          <a:latin typeface="+mn-lt"/>
                          <a:ea typeface="+mn-ea"/>
                          <a:cs typeface="+mn-cs"/>
                        </a:rPr>
                        <a:t>Romosozumab</a:t>
                      </a:r>
                    </a:p>
                    <a:p>
                      <a:pPr algn="ctr">
                        <a:lnSpc>
                          <a:spcPct val="90000"/>
                        </a:lnSpc>
                      </a:pPr>
                      <a:r>
                        <a:rPr lang="en-US" sz="1000" b="0" kern="1200">
                          <a:solidFill>
                            <a:schemeClr val="bg1"/>
                          </a:solidFill>
                          <a:effectLst/>
                          <a:latin typeface="+mn-lt"/>
                          <a:ea typeface="+mn-ea"/>
                          <a:cs typeface="+mn-cs"/>
                        </a:rPr>
                        <a:t>(n = 2040)</a:t>
                      </a:r>
                    </a:p>
                  </a:txBody>
                  <a:tcPr marL="94053" marR="94053"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90000"/>
                        </a:lnSpc>
                      </a:pPr>
                      <a:r>
                        <a:rPr lang="en-US" sz="1000" b="1" kern="1200">
                          <a:solidFill>
                            <a:schemeClr val="bg1"/>
                          </a:solidFill>
                          <a:effectLst/>
                          <a:latin typeface="+mn-lt"/>
                          <a:ea typeface="+mn-ea"/>
                          <a:cs typeface="+mn-cs"/>
                        </a:rPr>
                        <a:t>Alendronate</a:t>
                      </a:r>
                    </a:p>
                    <a:p>
                      <a:pPr algn="ctr">
                        <a:lnSpc>
                          <a:spcPct val="90000"/>
                        </a:lnSpc>
                      </a:pPr>
                      <a:r>
                        <a:rPr lang="en-US" sz="1000" b="0" kern="1200">
                          <a:solidFill>
                            <a:schemeClr val="bg1"/>
                          </a:solidFill>
                          <a:effectLst/>
                          <a:latin typeface="+mn-lt"/>
                          <a:ea typeface="+mn-ea"/>
                          <a:cs typeface="+mn-cs"/>
                        </a:rPr>
                        <a:t>(n = 2014)</a:t>
                      </a:r>
                    </a:p>
                  </a:txBody>
                  <a:tcPr marL="94053" marR="94053"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90000"/>
                        </a:lnSpc>
                      </a:pPr>
                      <a:endParaRPr lang="en-US" sz="1000" b="1" kern="1200">
                        <a:solidFill>
                          <a:schemeClr val="bg1"/>
                        </a:solidFill>
                        <a:effectLst/>
                        <a:latin typeface="+mn-lt"/>
                        <a:ea typeface="+mn-ea"/>
                        <a:cs typeface="+mn-cs"/>
                      </a:endParaRPr>
                    </a:p>
                  </a:txBody>
                  <a:tcPr marL="27432" marR="27432"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000" b="1" kern="1200" err="1">
                          <a:solidFill>
                            <a:schemeClr val="bg1"/>
                          </a:solidFill>
                          <a:effectLst/>
                          <a:latin typeface="+mn-lt"/>
                          <a:ea typeface="+mn-ea"/>
                          <a:cs typeface="+mn-cs"/>
                        </a:rPr>
                        <a:t>Romosozumab</a:t>
                      </a:r>
                      <a:r>
                        <a:rPr lang="en-US" sz="1000" b="1" kern="1200">
                          <a:solidFill>
                            <a:schemeClr val="bg1"/>
                          </a:solidFill>
                          <a:effectLst/>
                          <a:latin typeface="+mn-lt"/>
                          <a:ea typeface="+mn-ea"/>
                          <a:cs typeface="+mn-cs"/>
                        </a:rPr>
                        <a:t> to</a:t>
                      </a:r>
                    </a:p>
                    <a:p>
                      <a:pPr algn="ctr">
                        <a:lnSpc>
                          <a:spcPct val="90000"/>
                        </a:lnSpc>
                      </a:pPr>
                      <a:r>
                        <a:rPr lang="en-US" sz="1000" b="1" kern="1200">
                          <a:solidFill>
                            <a:schemeClr val="bg1"/>
                          </a:solidFill>
                          <a:effectLst/>
                          <a:latin typeface="+mn-lt"/>
                          <a:ea typeface="+mn-ea"/>
                          <a:cs typeface="+mn-cs"/>
                        </a:rPr>
                        <a:t>alendronate</a:t>
                      </a:r>
                    </a:p>
                    <a:p>
                      <a:pPr algn="ctr">
                        <a:lnSpc>
                          <a:spcPct val="90000"/>
                        </a:lnSpc>
                      </a:pPr>
                      <a:r>
                        <a:rPr lang="en-US" sz="1000" b="0" kern="1200">
                          <a:solidFill>
                            <a:schemeClr val="bg1"/>
                          </a:solidFill>
                          <a:effectLst/>
                          <a:latin typeface="+mn-lt"/>
                          <a:ea typeface="+mn-ea"/>
                          <a:cs typeface="+mn-cs"/>
                        </a:rPr>
                        <a:t>(n = 2040)</a:t>
                      </a:r>
                    </a:p>
                  </a:txBody>
                  <a:tcPr marL="94053" marR="45720"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90000"/>
                        </a:lnSpc>
                      </a:pPr>
                      <a:r>
                        <a:rPr lang="en-US" sz="1000" b="1" kern="1200">
                          <a:solidFill>
                            <a:schemeClr val="bg1"/>
                          </a:solidFill>
                          <a:effectLst/>
                          <a:latin typeface="+mn-lt"/>
                          <a:ea typeface=""/>
                          <a:cs typeface=""/>
                        </a:rPr>
                        <a:t>Alendronate to</a:t>
                      </a:r>
                    </a:p>
                    <a:p>
                      <a:pPr algn="ctr">
                        <a:lnSpc>
                          <a:spcPct val="90000"/>
                        </a:lnSpc>
                      </a:pPr>
                      <a:r>
                        <a:rPr lang="en-US" sz="1000" b="1" kern="1200">
                          <a:solidFill>
                            <a:schemeClr val="bg1"/>
                          </a:solidFill>
                          <a:effectLst/>
                          <a:latin typeface="+mn-lt"/>
                          <a:ea typeface=""/>
                          <a:cs typeface=""/>
                        </a:rPr>
                        <a:t>alendronate</a:t>
                      </a:r>
                    </a:p>
                    <a:p>
                      <a:pPr algn="ctr">
                        <a:lnSpc>
                          <a:spcPct val="90000"/>
                        </a:lnSpc>
                      </a:pPr>
                      <a:r>
                        <a:rPr lang="en-US" sz="1000" b="0" kern="1200">
                          <a:solidFill>
                            <a:schemeClr val="bg1"/>
                          </a:solidFill>
                          <a:effectLst/>
                          <a:latin typeface="+mn-lt"/>
                          <a:ea typeface=""/>
                          <a:cs typeface=""/>
                        </a:rPr>
                        <a:t>(n = 2014)</a:t>
                      </a:r>
                    </a:p>
                  </a:txBody>
                  <a:tcPr marL="94053" marR="94053" marT="27432" marB="27432" anchor="b"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274320">
                <a:tc>
                  <a:txBody>
                    <a:bodyPr/>
                    <a:lstStyle/>
                    <a:p>
                      <a:pPr marL="0" marR="0">
                        <a:lnSpc>
                          <a:spcPct val="90000"/>
                        </a:lnSpc>
                        <a:spcBef>
                          <a:spcPts val="0"/>
                        </a:spcBef>
                        <a:spcAft>
                          <a:spcPts val="0"/>
                        </a:spcAft>
                      </a:pPr>
                      <a:r>
                        <a:rPr lang="en-US" sz="1000" b="1">
                          <a:solidFill>
                            <a:schemeClr val="tx1"/>
                          </a:solidFill>
                          <a:effectLst/>
                          <a:latin typeface="+mn-lt"/>
                          <a:ea typeface="Calibri" charset="0"/>
                          <a:cs typeface="Times New Roman"/>
                        </a:rPr>
                        <a:t>Serious adverse event</a:t>
                      </a:r>
                      <a:endParaRPr lang="en-US" sz="1000" b="0" baseline="30000">
                        <a:solidFill>
                          <a:schemeClr val="tx1"/>
                        </a:solidFill>
                        <a:effectLst/>
                        <a:latin typeface="+mn-lt"/>
                        <a:ea typeface="Calibri" charset="0"/>
                        <a:cs typeface="Times New Roman"/>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262 (12.8%)</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278 (13.8%)</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
                          <a:srgbClr val="007CC2"/>
                        </a:buClr>
                        <a:buSzTx/>
                        <a:buFont typeface="Arial" panose="020B0604020202020204" pitchFamily="34" charset="0"/>
                        <a:buNone/>
                        <a:tabLst/>
                        <a:defRPr/>
                      </a:pPr>
                      <a:endParaRPr lang="is-IS" sz="1000" kern="1200">
                        <a:solidFill>
                          <a:schemeClr val="tx1"/>
                        </a:solidFill>
                        <a:effectLst/>
                        <a:latin typeface="+mn-lt"/>
                        <a:ea typeface="+mn-ea"/>
                        <a:cs typeface="+mn-cs"/>
                      </a:endParaRPr>
                    </a:p>
                  </a:txBody>
                  <a:tcPr marL="27432" marR="27432" marT="27432" marB="27432"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586 (28.7%)</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605 (30.0%)</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60">
                <a:tc>
                  <a:txBody>
                    <a:bodyPr/>
                    <a:lstStyle/>
                    <a:p>
                      <a:pPr marL="57150" marR="0" indent="-57150">
                        <a:lnSpc>
                          <a:spcPct val="90000"/>
                        </a:lnSpc>
                        <a:spcBef>
                          <a:spcPts val="0"/>
                        </a:spcBef>
                        <a:spcAft>
                          <a:spcPts val="0"/>
                        </a:spcAft>
                      </a:pPr>
                      <a:r>
                        <a:rPr lang="en-US" sz="1000" b="1">
                          <a:solidFill>
                            <a:srgbClr val="FF0000"/>
                          </a:solidFill>
                          <a:effectLst/>
                          <a:latin typeface="+mn-lt"/>
                          <a:ea typeface="Calibri" charset="0"/>
                          <a:cs typeface="Times New Roman"/>
                        </a:rPr>
                        <a:t>Adjudicated serious cardiovascular (CV) event</a:t>
                      </a:r>
                      <a:r>
                        <a:rPr lang="en-US" sz="1000" b="0" baseline="30000">
                          <a:solidFill>
                            <a:srgbClr val="FF0000"/>
                          </a:solidFill>
                          <a:effectLst/>
                          <a:latin typeface="+mn-lt"/>
                          <a:ea typeface="Calibri" charset="0"/>
                          <a:cs typeface="Times New Roman"/>
                        </a:rPr>
                        <a:t>†</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50 (2.5%)</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38 (1.9%)</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
                          <a:srgbClr val="007CC2"/>
                        </a:buClr>
                        <a:buSzTx/>
                        <a:buFont typeface="Arial" panose="020B0604020202020204" pitchFamily="34" charset="0"/>
                        <a:buNone/>
                        <a:tabLst/>
                        <a:defRPr/>
                      </a:pPr>
                      <a:endParaRPr lang="is-IS" sz="1000" kern="1200">
                        <a:solidFill>
                          <a:schemeClr val="tx1"/>
                        </a:solidFill>
                        <a:effectLst/>
                        <a:latin typeface="+mn-lt"/>
                        <a:ea typeface="+mn-ea"/>
                        <a:cs typeface="+mn-cs"/>
                      </a:endParaRPr>
                    </a:p>
                  </a:txBody>
                  <a:tcPr marL="27432" marR="27432" marT="27432" marB="27432"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133 (6.5%)</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122 (6.1%)</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pPr marL="0" marR="0">
                        <a:lnSpc>
                          <a:spcPct val="90000"/>
                        </a:lnSpc>
                        <a:spcBef>
                          <a:spcPts val="0"/>
                        </a:spcBef>
                        <a:spcAft>
                          <a:spcPts val="0"/>
                        </a:spcAft>
                      </a:pPr>
                      <a:r>
                        <a:rPr lang="en-US" sz="1000" b="1">
                          <a:solidFill>
                            <a:srgbClr val="FF0000"/>
                          </a:solidFill>
                          <a:effectLst/>
                          <a:latin typeface="+mn-lt"/>
                          <a:ea typeface="Calibri" charset="0"/>
                          <a:cs typeface="Times New Roman"/>
                        </a:rPr>
                        <a:t>Cardiac </a:t>
                      </a:r>
                      <a:r>
                        <a:rPr lang="en-US" sz="1000" b="1" err="1">
                          <a:solidFill>
                            <a:srgbClr val="FF0000"/>
                          </a:solidFill>
                          <a:effectLst/>
                          <a:latin typeface="+mn-lt"/>
                          <a:ea typeface="Calibri" charset="0"/>
                          <a:cs typeface="Times New Roman"/>
                        </a:rPr>
                        <a:t>ischaemic</a:t>
                      </a:r>
                      <a:r>
                        <a:rPr lang="en-US" sz="1000" b="1">
                          <a:solidFill>
                            <a:srgbClr val="FF0000"/>
                          </a:solidFill>
                          <a:effectLst/>
                          <a:latin typeface="+mn-lt"/>
                          <a:ea typeface="Calibri" charset="0"/>
                          <a:cs typeface="Times New Roman"/>
                        </a:rPr>
                        <a:t> event</a:t>
                      </a:r>
                    </a:p>
                  </a:txBody>
                  <a:tcPr marL="1828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16 (0.8%)</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6 (0.3%)</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
                          <a:srgbClr val="007CC2"/>
                        </a:buClr>
                        <a:buSzTx/>
                        <a:buFont typeface="Arial" panose="020B0604020202020204" pitchFamily="34" charset="0"/>
                        <a:buNone/>
                        <a:tabLst/>
                        <a:defRPr/>
                      </a:pPr>
                      <a:endParaRPr lang="is-IS" sz="1000" kern="1200">
                        <a:solidFill>
                          <a:schemeClr val="tx1"/>
                        </a:solidFill>
                        <a:effectLst/>
                        <a:latin typeface="+mn-lt"/>
                        <a:ea typeface="+mn-ea"/>
                        <a:cs typeface="+mn-cs"/>
                      </a:endParaRPr>
                    </a:p>
                  </a:txBody>
                  <a:tcPr marL="27432" marR="27432" marT="27432" marB="27432"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30 (1.5%)</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20 (1.0%)</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pPr marL="0" marR="0">
                        <a:lnSpc>
                          <a:spcPct val="90000"/>
                        </a:lnSpc>
                        <a:spcBef>
                          <a:spcPts val="0"/>
                        </a:spcBef>
                        <a:spcAft>
                          <a:spcPts val="0"/>
                        </a:spcAft>
                      </a:pPr>
                      <a:r>
                        <a:rPr lang="en-US" sz="1000" b="1">
                          <a:solidFill>
                            <a:srgbClr val="FF0000"/>
                          </a:solidFill>
                          <a:effectLst/>
                          <a:latin typeface="+mn-lt"/>
                          <a:ea typeface="Calibri" charset="0"/>
                          <a:cs typeface="Times New Roman"/>
                        </a:rPr>
                        <a:t>Cerebrovascular event</a:t>
                      </a:r>
                    </a:p>
                  </a:txBody>
                  <a:tcPr marL="1828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16 (0.8%)</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7 (0.3%)</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endParaRPr lang="en-US" sz="1000">
                        <a:solidFill>
                          <a:schemeClr val="tx1"/>
                        </a:solidFill>
                        <a:effectLst/>
                        <a:latin typeface="+mn-lt"/>
                        <a:ea typeface="Calibri" charset="0"/>
                        <a:cs typeface="Times New Roman" charset="0"/>
                      </a:endParaRPr>
                    </a:p>
                  </a:txBody>
                  <a:tcPr marL="27432" marR="27432"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45 (2.2%)</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27 (1.3%)</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pPr marL="0" marR="0">
                        <a:lnSpc>
                          <a:spcPct val="90000"/>
                        </a:lnSpc>
                        <a:spcBef>
                          <a:spcPts val="0"/>
                        </a:spcBef>
                        <a:spcAft>
                          <a:spcPts val="0"/>
                        </a:spcAft>
                      </a:pPr>
                      <a:r>
                        <a:rPr lang="en-US" sz="1000" b="1">
                          <a:solidFill>
                            <a:srgbClr val="FF0000"/>
                          </a:solidFill>
                          <a:effectLst/>
                          <a:latin typeface="+mn-lt"/>
                          <a:ea typeface="Calibri" charset="0"/>
                          <a:cs typeface="Times New Roman"/>
                        </a:rPr>
                        <a:t>Heart failure</a:t>
                      </a:r>
                    </a:p>
                  </a:txBody>
                  <a:tcPr marL="1828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4 (0.2%)</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8 (0.4%)</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endParaRPr lang="en-US" sz="1000">
                        <a:solidFill>
                          <a:schemeClr val="tx1"/>
                        </a:solidFill>
                        <a:effectLst/>
                        <a:latin typeface="+mn-lt"/>
                        <a:ea typeface="Calibri" charset="0"/>
                        <a:cs typeface="Times New Roman" charset="0"/>
                      </a:endParaRPr>
                    </a:p>
                  </a:txBody>
                  <a:tcPr marL="27432" marR="27432"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12 (0.6%)</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23 (1.1%)</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pPr marL="0" marR="0">
                        <a:lnSpc>
                          <a:spcPct val="90000"/>
                        </a:lnSpc>
                        <a:spcBef>
                          <a:spcPts val="0"/>
                        </a:spcBef>
                        <a:spcAft>
                          <a:spcPts val="0"/>
                        </a:spcAft>
                      </a:pPr>
                      <a:r>
                        <a:rPr lang="en-US" sz="1000" b="1">
                          <a:solidFill>
                            <a:srgbClr val="FF0000"/>
                          </a:solidFill>
                          <a:effectLst/>
                          <a:latin typeface="+mn-lt"/>
                          <a:ea typeface="Calibri" charset="0"/>
                          <a:cs typeface="Times New Roman"/>
                        </a:rPr>
                        <a:t>Death</a:t>
                      </a:r>
                      <a:endParaRPr lang="en-US" sz="1000" b="0">
                        <a:solidFill>
                          <a:srgbClr val="FF0000"/>
                        </a:solidFill>
                        <a:effectLst/>
                        <a:latin typeface="+mn-lt"/>
                        <a:ea typeface="Calibri" charset="0"/>
                        <a:cs typeface="Times New Roman"/>
                      </a:endParaRPr>
                    </a:p>
                  </a:txBody>
                  <a:tcPr marL="1828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17 (0.8%)</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12 (0.6%)</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0"/>
                        </a:spcBef>
                      </a:pPr>
                      <a:endParaRPr lang="en-US" sz="1000">
                        <a:solidFill>
                          <a:schemeClr val="tx1"/>
                        </a:solidFill>
                        <a:latin typeface="+mn-lt"/>
                      </a:endParaRPr>
                    </a:p>
                  </a:txBody>
                  <a:tcPr marL="27432" marR="27432"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58 (2.8%)</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55 (2.7%)</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5760">
                <a:tc>
                  <a:txBody>
                    <a:bodyPr/>
                    <a:lstStyle/>
                    <a:p>
                      <a:pPr marL="57150" marR="0" indent="-57150">
                        <a:lnSpc>
                          <a:spcPct val="90000"/>
                        </a:lnSpc>
                        <a:spcBef>
                          <a:spcPts val="0"/>
                        </a:spcBef>
                        <a:spcAft>
                          <a:spcPts val="0"/>
                        </a:spcAft>
                      </a:pPr>
                      <a:r>
                        <a:rPr lang="en-US" sz="1000" b="1">
                          <a:solidFill>
                            <a:schemeClr val="tx1"/>
                          </a:solidFill>
                          <a:effectLst/>
                          <a:latin typeface="+mn-lt"/>
                          <a:ea typeface="Calibri" charset="0"/>
                          <a:cs typeface="Times New Roman"/>
                        </a:rPr>
                        <a:t>Noncoronary </a:t>
                      </a:r>
                      <a:r>
                        <a:rPr lang="en-US" sz="1000" b="1" err="1">
                          <a:solidFill>
                            <a:schemeClr val="tx1"/>
                          </a:solidFill>
                          <a:effectLst/>
                          <a:latin typeface="+mn-lt"/>
                          <a:ea typeface="Calibri" charset="0"/>
                          <a:cs typeface="Times New Roman"/>
                        </a:rPr>
                        <a:t>revascularisation</a:t>
                      </a:r>
                    </a:p>
                  </a:txBody>
                  <a:tcPr marL="182880" marR="27432"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3 (0.1%)</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5 (0.2%)</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endParaRPr lang="en-US" sz="1000">
                        <a:solidFill>
                          <a:schemeClr val="tx1"/>
                        </a:solidFill>
                        <a:effectLst/>
                        <a:latin typeface="+mn-lt"/>
                        <a:ea typeface="Calibri" charset="0"/>
                        <a:cs typeface="Times New Roman" charset="0"/>
                      </a:endParaRPr>
                    </a:p>
                  </a:txBody>
                  <a:tcPr marL="27432" marR="27432"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6 (0.3%)</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10 (0.5%)</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8640">
                <a:tc>
                  <a:txBody>
                    <a:bodyPr/>
                    <a:lstStyle/>
                    <a:p>
                      <a:pPr marL="57150" marR="0" indent="-57150" algn="l" defTabSz="914400" rtl="0" eaLnBrk="1" latinLnBrk="0" hangingPunct="1">
                        <a:lnSpc>
                          <a:spcPct val="90000"/>
                        </a:lnSpc>
                        <a:spcBef>
                          <a:spcPts val="0"/>
                        </a:spcBef>
                        <a:spcAft>
                          <a:spcPts val="0"/>
                        </a:spcAft>
                      </a:pPr>
                      <a:r>
                        <a:rPr lang="en-US" sz="1000" b="1" kern="1200">
                          <a:solidFill>
                            <a:schemeClr val="tx1"/>
                          </a:solidFill>
                          <a:effectLst/>
                          <a:latin typeface="+mn-lt"/>
                          <a:ea typeface="Calibri" charset="0"/>
                          <a:cs typeface="Times New Roman"/>
                        </a:rPr>
                        <a:t>Peripheral vascular </a:t>
                      </a:r>
                      <a:r>
                        <a:rPr lang="en-US" sz="1000" b="1" kern="1200" err="1">
                          <a:solidFill>
                            <a:schemeClr val="tx1"/>
                          </a:solidFill>
                          <a:effectLst/>
                          <a:latin typeface="+mn-lt"/>
                          <a:ea typeface="Calibri" charset="0"/>
                          <a:cs typeface="Times New Roman"/>
                        </a:rPr>
                        <a:t>ischaemic</a:t>
                      </a:r>
                      <a:r>
                        <a:rPr lang="en-US" sz="1000" b="1" kern="1200">
                          <a:solidFill>
                            <a:schemeClr val="tx1"/>
                          </a:solidFill>
                          <a:effectLst/>
                          <a:latin typeface="+mn-lt"/>
                          <a:ea typeface="Calibri" charset="0"/>
                          <a:cs typeface="Times New Roman"/>
                        </a:rPr>
                        <a:t> event not requiring </a:t>
                      </a:r>
                      <a:r>
                        <a:rPr lang="en-US" sz="1000" b="1" kern="1200" err="1">
                          <a:solidFill>
                            <a:schemeClr val="tx1"/>
                          </a:solidFill>
                          <a:effectLst/>
                          <a:latin typeface="+mn-lt"/>
                          <a:ea typeface="Calibri" charset="0"/>
                          <a:cs typeface="Times New Roman"/>
                        </a:rPr>
                        <a:t>revascularisation</a:t>
                      </a:r>
                    </a:p>
                  </a:txBody>
                  <a:tcPr marL="1828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0</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2 (&lt;0.1%)</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endParaRPr lang="en-US" sz="1000">
                        <a:solidFill>
                          <a:schemeClr val="tx1"/>
                        </a:solidFill>
                        <a:effectLst/>
                        <a:latin typeface="+mn-lt"/>
                        <a:ea typeface="Calibri" charset="0"/>
                        <a:cs typeface="Times New Roman" charset="0"/>
                      </a:endParaRPr>
                    </a:p>
                  </a:txBody>
                  <a:tcPr marL="27432" marR="27432"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2 (&lt;0.1%)</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5 (0.2%)</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pPr marL="0" marR="0">
                        <a:lnSpc>
                          <a:spcPct val="90000"/>
                        </a:lnSpc>
                        <a:spcBef>
                          <a:spcPts val="0"/>
                        </a:spcBef>
                        <a:spcAft>
                          <a:spcPts val="0"/>
                        </a:spcAft>
                      </a:pPr>
                      <a:r>
                        <a:rPr lang="en-US" sz="1000" b="1">
                          <a:solidFill>
                            <a:schemeClr val="tx1"/>
                          </a:solidFill>
                          <a:effectLst/>
                          <a:latin typeface="+mn-lt"/>
                          <a:ea typeface="Calibri" charset="0"/>
                          <a:cs typeface="Times New Roman"/>
                        </a:rPr>
                        <a:t>Death</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30 (1.5%)</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21 (1.0%)</a:t>
                      </a:r>
                      <a:r>
                        <a:rPr lang="en-US" sz="1000" baseline="30000">
                          <a:solidFill>
                            <a:schemeClr val="tx1"/>
                          </a:solidFill>
                          <a:effectLst/>
                          <a:latin typeface="Arial"/>
                          <a:ea typeface="Calibri" charset="0"/>
                          <a:cs typeface="Arial"/>
                        </a:rPr>
                        <a:t>‡</a:t>
                      </a:r>
                      <a:endParaRPr lang="en-US" sz="1000" baseline="30000">
                        <a:solidFill>
                          <a:schemeClr val="tx1"/>
                        </a:solidFill>
                        <a:effectLst/>
                        <a:latin typeface="+mn-lt"/>
                        <a:ea typeface="Calibri" charset="0"/>
                        <a:cs typeface="Times New Roman"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endParaRPr lang="en-US" sz="1000">
                        <a:solidFill>
                          <a:schemeClr val="tx1"/>
                        </a:solidFill>
                        <a:effectLst/>
                        <a:latin typeface="+mn-lt"/>
                        <a:ea typeface="Calibri" charset="0"/>
                        <a:cs typeface="Times New Roman" charset="0"/>
                      </a:endParaRPr>
                    </a:p>
                  </a:txBody>
                  <a:tcPr marL="27432" marR="27432"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90 (4.4%)</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a:solidFill>
                            <a:schemeClr val="tx1"/>
                          </a:solidFill>
                          <a:effectLst/>
                          <a:latin typeface="+mn-lt"/>
                          <a:ea typeface="Calibri" charset="0"/>
                          <a:cs typeface="Times New Roman"/>
                        </a:rPr>
                        <a:t>90 (4.5%)</a:t>
                      </a:r>
                      <a:r>
                        <a:rPr lang="en-US" sz="1000" baseline="30000">
                          <a:solidFill>
                            <a:schemeClr val="tx1"/>
                          </a:solidFill>
                          <a:effectLst/>
                          <a:latin typeface="+mn-lt"/>
                          <a:ea typeface="Calibri" charset="0"/>
                          <a:cs typeface="Times New Roman"/>
                        </a:rPr>
                        <a:t>‡</a:t>
                      </a: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8039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206EB-88FB-2941-9233-7C44AE2DE29D}"/>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7E4870FF-C121-9BD6-4B0E-1A648554C307}"/>
              </a:ext>
            </a:extLst>
          </p:cNvPr>
          <p:cNvSpPr/>
          <p:nvPr/>
        </p:nvSpPr>
        <p:spPr>
          <a:xfrm rot="8100000" flipH="1">
            <a:off x="433010" y="2208907"/>
            <a:ext cx="2090415" cy="2090617"/>
          </a:xfrm>
          <a:custGeom>
            <a:avLst/>
            <a:gdLst>
              <a:gd name="connsiteX0" fmla="*/ 3641557 w 3885235"/>
              <a:gd name="connsiteY0" fmla="*/ 1420258 h 3885610"/>
              <a:gd name="connsiteX1" fmla="*/ 3641576 w 3885235"/>
              <a:gd name="connsiteY1" fmla="*/ 1420237 h 3885610"/>
              <a:gd name="connsiteX2" fmla="*/ 3661070 w 3885235"/>
              <a:gd name="connsiteY2" fmla="*/ 1400743 h 3885610"/>
              <a:gd name="connsiteX3" fmla="*/ 3660140 w 3885235"/>
              <a:gd name="connsiteY3" fmla="*/ 1399812 h 3885610"/>
              <a:gd name="connsiteX4" fmla="*/ 3695254 w 3885235"/>
              <a:gd name="connsiteY4" fmla="*/ 1361177 h 3885610"/>
              <a:gd name="connsiteX5" fmla="*/ 3885235 w 3885235"/>
              <a:gd name="connsiteY5" fmla="*/ 831968 h 3885610"/>
              <a:gd name="connsiteX6" fmla="*/ 3885235 w 3885235"/>
              <a:gd name="connsiteY6" fmla="*/ 0 h 3885610"/>
              <a:gd name="connsiteX7" fmla="*/ 3053268 w 3885235"/>
              <a:gd name="connsiteY7" fmla="*/ 0 h 3885610"/>
              <a:gd name="connsiteX8" fmla="*/ 2524059 w 3885235"/>
              <a:gd name="connsiteY8" fmla="*/ 189981 h 3885610"/>
              <a:gd name="connsiteX9" fmla="*/ 2485423 w 3885235"/>
              <a:gd name="connsiteY9" fmla="*/ 225096 h 3885610"/>
              <a:gd name="connsiteX10" fmla="*/ 2484867 w 3885235"/>
              <a:gd name="connsiteY10" fmla="*/ 224539 h 3885610"/>
              <a:gd name="connsiteX11" fmla="*/ 2473212 w 3885235"/>
              <a:gd name="connsiteY11" fmla="*/ 236194 h 3885610"/>
              <a:gd name="connsiteX12" fmla="*/ 2464978 w 3885235"/>
              <a:gd name="connsiteY12" fmla="*/ 243678 h 3885610"/>
              <a:gd name="connsiteX13" fmla="*/ 2457494 w 3885235"/>
              <a:gd name="connsiteY13" fmla="*/ 251912 h 3885610"/>
              <a:gd name="connsiteX14" fmla="*/ 0 w 3885235"/>
              <a:gd name="connsiteY14" fmla="*/ 2709406 h 3885610"/>
              <a:gd name="connsiteX15" fmla="*/ 1176204 w 3885235"/>
              <a:gd name="connsiteY15" fmla="*/ 3885610 h 3885610"/>
              <a:gd name="connsiteX16" fmla="*/ 3641536 w 3885235"/>
              <a:gd name="connsiteY16" fmla="*/ 1420278 h 388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85235" h="3885610">
                <a:moveTo>
                  <a:pt x="3641557" y="1420258"/>
                </a:moveTo>
                <a:lnTo>
                  <a:pt x="3641576" y="1420237"/>
                </a:lnTo>
                <a:lnTo>
                  <a:pt x="3661070" y="1400743"/>
                </a:lnTo>
                <a:lnTo>
                  <a:pt x="3660140" y="1399812"/>
                </a:lnTo>
                <a:lnTo>
                  <a:pt x="3695254" y="1361177"/>
                </a:lnTo>
                <a:cubicBezTo>
                  <a:pt x="3813939" y="1217364"/>
                  <a:pt x="3885235" y="1032992"/>
                  <a:pt x="3885235" y="831968"/>
                </a:cubicBezTo>
                <a:lnTo>
                  <a:pt x="3885235" y="0"/>
                </a:lnTo>
                <a:lnTo>
                  <a:pt x="3053268" y="0"/>
                </a:lnTo>
                <a:cubicBezTo>
                  <a:pt x="2852244" y="0"/>
                  <a:pt x="2667872" y="71296"/>
                  <a:pt x="2524059" y="189981"/>
                </a:cubicBezTo>
                <a:lnTo>
                  <a:pt x="2485423" y="225096"/>
                </a:lnTo>
                <a:lnTo>
                  <a:pt x="2484867" y="224539"/>
                </a:lnTo>
                <a:lnTo>
                  <a:pt x="2473212" y="236194"/>
                </a:lnTo>
                <a:lnTo>
                  <a:pt x="2464978" y="243678"/>
                </a:lnTo>
                <a:lnTo>
                  <a:pt x="2457494" y="251912"/>
                </a:lnTo>
                <a:lnTo>
                  <a:pt x="0" y="2709406"/>
                </a:lnTo>
                <a:lnTo>
                  <a:pt x="1176204" y="3885610"/>
                </a:lnTo>
                <a:lnTo>
                  <a:pt x="3641536" y="1420278"/>
                </a:lnTo>
                <a:close/>
              </a:path>
            </a:pathLst>
          </a:custGeom>
          <a:gradFill flip="none" rotWithShape="1">
            <a:gsLst>
              <a:gs pos="0">
                <a:schemeClr val="accent2">
                  <a:alpha val="10000"/>
                </a:schemeClr>
              </a:gs>
              <a:gs pos="58000">
                <a:schemeClr val="accent2">
                  <a:alpha val="0"/>
                </a:schemeClr>
              </a:gs>
            </a:gsLst>
            <a:lin ang="9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noProof="0">
              <a:latin typeface="Arial" panose="020B0604020202020204" pitchFamily="34" charset="0"/>
            </a:endParaRPr>
          </a:p>
        </p:txBody>
      </p:sp>
      <p:sp>
        <p:nvSpPr>
          <p:cNvPr id="12" name="Freeform 11">
            <a:extLst>
              <a:ext uri="{FF2B5EF4-FFF2-40B4-BE49-F238E27FC236}">
                <a16:creationId xmlns:a16="http://schemas.microsoft.com/office/drawing/2014/main" id="{135A1FB6-78FB-5CC4-AEF6-6769DFF4AC0E}"/>
              </a:ext>
            </a:extLst>
          </p:cNvPr>
          <p:cNvSpPr/>
          <p:nvPr/>
        </p:nvSpPr>
        <p:spPr>
          <a:xfrm rot="8100000" flipH="1">
            <a:off x="433010" y="3450243"/>
            <a:ext cx="2090415" cy="2090617"/>
          </a:xfrm>
          <a:custGeom>
            <a:avLst/>
            <a:gdLst>
              <a:gd name="connsiteX0" fmla="*/ 3641557 w 3885235"/>
              <a:gd name="connsiteY0" fmla="*/ 1420258 h 3885610"/>
              <a:gd name="connsiteX1" fmla="*/ 3641576 w 3885235"/>
              <a:gd name="connsiteY1" fmla="*/ 1420237 h 3885610"/>
              <a:gd name="connsiteX2" fmla="*/ 3661070 w 3885235"/>
              <a:gd name="connsiteY2" fmla="*/ 1400743 h 3885610"/>
              <a:gd name="connsiteX3" fmla="*/ 3660140 w 3885235"/>
              <a:gd name="connsiteY3" fmla="*/ 1399812 h 3885610"/>
              <a:gd name="connsiteX4" fmla="*/ 3695254 w 3885235"/>
              <a:gd name="connsiteY4" fmla="*/ 1361177 h 3885610"/>
              <a:gd name="connsiteX5" fmla="*/ 3885235 w 3885235"/>
              <a:gd name="connsiteY5" fmla="*/ 831968 h 3885610"/>
              <a:gd name="connsiteX6" fmla="*/ 3885235 w 3885235"/>
              <a:gd name="connsiteY6" fmla="*/ 0 h 3885610"/>
              <a:gd name="connsiteX7" fmla="*/ 3053268 w 3885235"/>
              <a:gd name="connsiteY7" fmla="*/ 0 h 3885610"/>
              <a:gd name="connsiteX8" fmla="*/ 2524059 w 3885235"/>
              <a:gd name="connsiteY8" fmla="*/ 189981 h 3885610"/>
              <a:gd name="connsiteX9" fmla="*/ 2485423 w 3885235"/>
              <a:gd name="connsiteY9" fmla="*/ 225096 h 3885610"/>
              <a:gd name="connsiteX10" fmla="*/ 2484867 w 3885235"/>
              <a:gd name="connsiteY10" fmla="*/ 224539 h 3885610"/>
              <a:gd name="connsiteX11" fmla="*/ 2473212 w 3885235"/>
              <a:gd name="connsiteY11" fmla="*/ 236194 h 3885610"/>
              <a:gd name="connsiteX12" fmla="*/ 2464978 w 3885235"/>
              <a:gd name="connsiteY12" fmla="*/ 243678 h 3885610"/>
              <a:gd name="connsiteX13" fmla="*/ 2457494 w 3885235"/>
              <a:gd name="connsiteY13" fmla="*/ 251912 h 3885610"/>
              <a:gd name="connsiteX14" fmla="*/ 0 w 3885235"/>
              <a:gd name="connsiteY14" fmla="*/ 2709406 h 3885610"/>
              <a:gd name="connsiteX15" fmla="*/ 1176204 w 3885235"/>
              <a:gd name="connsiteY15" fmla="*/ 3885610 h 3885610"/>
              <a:gd name="connsiteX16" fmla="*/ 3641536 w 3885235"/>
              <a:gd name="connsiteY16" fmla="*/ 1420278 h 388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85235" h="3885610">
                <a:moveTo>
                  <a:pt x="3641557" y="1420258"/>
                </a:moveTo>
                <a:lnTo>
                  <a:pt x="3641576" y="1420237"/>
                </a:lnTo>
                <a:lnTo>
                  <a:pt x="3661070" y="1400743"/>
                </a:lnTo>
                <a:lnTo>
                  <a:pt x="3660140" y="1399812"/>
                </a:lnTo>
                <a:lnTo>
                  <a:pt x="3695254" y="1361177"/>
                </a:lnTo>
                <a:cubicBezTo>
                  <a:pt x="3813939" y="1217364"/>
                  <a:pt x="3885235" y="1032992"/>
                  <a:pt x="3885235" y="831968"/>
                </a:cubicBezTo>
                <a:lnTo>
                  <a:pt x="3885235" y="0"/>
                </a:lnTo>
                <a:lnTo>
                  <a:pt x="3053268" y="0"/>
                </a:lnTo>
                <a:cubicBezTo>
                  <a:pt x="2852244" y="0"/>
                  <a:pt x="2667872" y="71296"/>
                  <a:pt x="2524059" y="189981"/>
                </a:cubicBezTo>
                <a:lnTo>
                  <a:pt x="2485423" y="225096"/>
                </a:lnTo>
                <a:lnTo>
                  <a:pt x="2484867" y="224539"/>
                </a:lnTo>
                <a:lnTo>
                  <a:pt x="2473212" y="236194"/>
                </a:lnTo>
                <a:lnTo>
                  <a:pt x="2464978" y="243678"/>
                </a:lnTo>
                <a:lnTo>
                  <a:pt x="2457494" y="251912"/>
                </a:lnTo>
                <a:lnTo>
                  <a:pt x="0" y="2709406"/>
                </a:lnTo>
                <a:lnTo>
                  <a:pt x="1176204" y="3885610"/>
                </a:lnTo>
                <a:lnTo>
                  <a:pt x="3641536" y="1420278"/>
                </a:lnTo>
                <a:close/>
              </a:path>
            </a:pathLst>
          </a:custGeom>
          <a:gradFill flip="none" rotWithShape="1">
            <a:gsLst>
              <a:gs pos="0">
                <a:schemeClr val="accent2">
                  <a:alpha val="10000"/>
                </a:schemeClr>
              </a:gs>
              <a:gs pos="58000">
                <a:schemeClr val="accent2">
                  <a:alpha val="0"/>
                </a:schemeClr>
              </a:gs>
            </a:gsLst>
            <a:lin ang="9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noProof="0">
              <a:latin typeface="Arial" panose="020B0604020202020204" pitchFamily="34" charset="0"/>
            </a:endParaRPr>
          </a:p>
        </p:txBody>
      </p:sp>
      <p:sp>
        <p:nvSpPr>
          <p:cNvPr id="23" name="Content Placeholder 2">
            <a:extLst>
              <a:ext uri="{FF2B5EF4-FFF2-40B4-BE49-F238E27FC236}">
                <a16:creationId xmlns:a16="http://schemas.microsoft.com/office/drawing/2014/main" id="{0930EBF9-1B0A-9551-5105-B4C6C4F374FD}"/>
              </a:ext>
            </a:extLst>
          </p:cNvPr>
          <p:cNvSpPr txBox="1">
            <a:spLocks/>
          </p:cNvSpPr>
          <p:nvPr/>
        </p:nvSpPr>
        <p:spPr>
          <a:xfrm>
            <a:off x="2778826" y="2305679"/>
            <a:ext cx="6163907" cy="2718512"/>
          </a:xfrm>
          <a:prstGeom prst="roundRect">
            <a:avLst>
              <a:gd name="adj" fmla="val 8921"/>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62000" tIns="108000" rIns="108000" bIns="108000" rtlCol="0" anchor="ctr"/>
          <a:lstStyle>
            <a:defPPr>
              <a:defRPr lang="en-US"/>
            </a:defPPr>
            <a:lvl1pPr algn="ctr">
              <a:defRPr sz="1406">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954" lvl="1">
              <a:spcAft>
                <a:spcPts val="450"/>
              </a:spcAft>
            </a:pPr>
            <a:endParaRPr lang="en-GB" sz="1200" noProof="0">
              <a:solidFill>
                <a:schemeClr val="tx1"/>
              </a:solidFill>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3DEB657-D9B8-9BA2-9590-035264290B08}"/>
              </a:ext>
            </a:extLst>
          </p:cNvPr>
          <p:cNvSpPr>
            <a:spLocks noGrp="1"/>
          </p:cNvSpPr>
          <p:nvPr>
            <p:ph type="ctrTitle"/>
          </p:nvPr>
        </p:nvSpPr>
        <p:spPr/>
        <p:txBody>
          <a:bodyPr/>
          <a:lstStyle/>
          <a:p>
            <a:r>
              <a:rPr lang="en-GB" sz="2100" noProof="0"/>
              <a:t>Abaloparatide demonstrates preferential binding to the R</a:t>
            </a:r>
            <a:r>
              <a:rPr lang="en-GB" sz="2100" baseline="30000" noProof="0"/>
              <a:t>G </a:t>
            </a:r>
            <a:r>
              <a:rPr lang="en-GB" sz="2100" noProof="0"/>
              <a:t>conformation of PTHR1 </a:t>
            </a:r>
            <a:r>
              <a:rPr lang="en-GB" sz="2100" i="1" noProof="0"/>
              <a:t>vs</a:t>
            </a:r>
            <a:r>
              <a:rPr lang="en-GB" sz="2100" noProof="0"/>
              <a:t> teriparatide</a:t>
            </a:r>
            <a:r>
              <a:rPr lang="en-GB" sz="2100" baseline="30000" noProof="0"/>
              <a:t>1</a:t>
            </a:r>
          </a:p>
        </p:txBody>
      </p:sp>
      <p:sp>
        <p:nvSpPr>
          <p:cNvPr id="4" name="Content Placeholder 3">
            <a:extLst>
              <a:ext uri="{FF2B5EF4-FFF2-40B4-BE49-F238E27FC236}">
                <a16:creationId xmlns:a16="http://schemas.microsoft.com/office/drawing/2014/main" id="{E29F546A-EE1C-12DA-50D4-E0BA65618E34}"/>
              </a:ext>
            </a:extLst>
          </p:cNvPr>
          <p:cNvSpPr>
            <a:spLocks noGrp="1"/>
          </p:cNvSpPr>
          <p:nvPr>
            <p:ph sz="quarter" idx="10"/>
          </p:nvPr>
        </p:nvSpPr>
        <p:spPr>
          <a:xfrm>
            <a:off x="676275" y="5657850"/>
            <a:ext cx="7114724" cy="294085"/>
          </a:xfrm>
        </p:spPr>
        <p:txBody>
          <a:bodyPr/>
          <a:lstStyle/>
          <a:p>
            <a:r>
              <a:rPr lang="en-GB" noProof="0"/>
              <a:t>cAMP, cyclic adenosine monophosphate; PTHR1, parathyroid hormone type 1 receptor</a:t>
            </a:r>
            <a:r>
              <a:rPr lang="en-US" sz="600">
                <a:solidFill>
                  <a:schemeClr val="tx1"/>
                </a:solidFill>
                <a:cs typeface="Arial" panose="020B0604020202020204" pitchFamily="34" charset="0"/>
              </a:rPr>
              <a:t>; R</a:t>
            </a:r>
            <a:r>
              <a:rPr lang="en-US" sz="600" baseline="30000">
                <a:solidFill>
                  <a:schemeClr val="tx1"/>
                </a:solidFill>
                <a:cs typeface="Arial" panose="020B0604020202020204" pitchFamily="34" charset="0"/>
              </a:rPr>
              <a:t>G</a:t>
            </a:r>
            <a:r>
              <a:rPr lang="en-US" sz="600">
                <a:solidFill>
                  <a:schemeClr val="tx1"/>
                </a:solidFill>
                <a:cs typeface="Arial" panose="020B0604020202020204" pitchFamily="34" charset="0"/>
              </a:rPr>
              <a:t>, G protein–dependent conformation</a:t>
            </a:r>
            <a:r>
              <a:rPr lang="en-GB" noProof="0"/>
              <a:t>.</a:t>
            </a:r>
            <a:br>
              <a:rPr lang="en-GB" noProof="0"/>
            </a:br>
            <a:r>
              <a:rPr lang="en-GB" noProof="0"/>
              <a:t>1. Khosla S et al. </a:t>
            </a:r>
            <a:r>
              <a:rPr lang="en-GB" i="1" noProof="0"/>
              <a:t>Lancet Diabetes Endocrinol. </a:t>
            </a:r>
            <a:r>
              <a:rPr lang="en-GB" noProof="0"/>
              <a:t>2017; 5:898–907; 2. Hattersley G et al. </a:t>
            </a:r>
            <a:r>
              <a:rPr lang="en-GB" i="1" noProof="0"/>
              <a:t>Endocrinology.</a:t>
            </a:r>
            <a:r>
              <a:rPr lang="en-GB" noProof="0"/>
              <a:t> 2016;157:141–9</a:t>
            </a:r>
            <a:r>
              <a:rPr lang="en-GB" noProof="0">
                <a:latin typeface="Arial" panose="020B0604020202020204" pitchFamily="34" charset="0"/>
                <a:cs typeface="Arial" panose="020B0604020202020204" pitchFamily="34" charset="0"/>
              </a:rPr>
              <a:t>.</a:t>
            </a:r>
            <a:endParaRPr lang="en-GB" noProof="0"/>
          </a:p>
        </p:txBody>
      </p:sp>
      <p:sp>
        <p:nvSpPr>
          <p:cNvPr id="8" name="TextBox 7">
            <a:extLst>
              <a:ext uri="{FF2B5EF4-FFF2-40B4-BE49-F238E27FC236}">
                <a16:creationId xmlns:a16="http://schemas.microsoft.com/office/drawing/2014/main" id="{D30ABFDD-35A0-41E7-94F0-E0B9DFE8AB55}"/>
              </a:ext>
            </a:extLst>
          </p:cNvPr>
          <p:cNvSpPr txBox="1"/>
          <p:nvPr/>
        </p:nvSpPr>
        <p:spPr>
          <a:xfrm>
            <a:off x="3066361" y="2413831"/>
            <a:ext cx="5588836" cy="276999"/>
          </a:xfrm>
          <a:prstGeom prst="rect">
            <a:avLst/>
          </a:prstGeom>
          <a:noFill/>
        </p:spPr>
        <p:txBody>
          <a:bodyPr wrap="square" rtlCol="0">
            <a:spAutoFit/>
          </a:bodyPr>
          <a:lstStyle/>
          <a:p>
            <a:pPr algn="ctr"/>
            <a:r>
              <a:rPr lang="en-GB" sz="1200" b="1" noProof="0">
                <a:latin typeface="Arial" panose="020B0604020202020204" pitchFamily="34" charset="0"/>
              </a:rPr>
              <a:t>Differential effects of </a:t>
            </a:r>
            <a:r>
              <a:rPr lang="en-GB" sz="1200" b="1">
                <a:latin typeface="Arial"/>
                <a:cs typeface="Arial"/>
              </a:rPr>
              <a:t>a</a:t>
            </a:r>
            <a:r>
              <a:rPr lang="en-GB" sz="1200" b="1" noProof="0" err="1">
                <a:latin typeface="Arial"/>
                <a:cs typeface="Arial"/>
              </a:rPr>
              <a:t>baloparatide</a:t>
            </a:r>
            <a:r>
              <a:rPr lang="en-GB" sz="1200" noProof="0">
                <a:latin typeface="Arial"/>
                <a:cs typeface="Arial"/>
              </a:rPr>
              <a:t> </a:t>
            </a:r>
            <a:r>
              <a:rPr lang="en-GB" sz="1200" b="1" i="1" noProof="0">
                <a:latin typeface="Arial" panose="020B0604020202020204" pitchFamily="34" charset="0"/>
              </a:rPr>
              <a:t>vs</a:t>
            </a:r>
            <a:r>
              <a:rPr lang="en-GB" sz="1200" b="1" noProof="0">
                <a:latin typeface="Arial" panose="020B0604020202020204" pitchFamily="34" charset="0"/>
              </a:rPr>
              <a:t> teriparatide on PTHR1 signalling</a:t>
            </a:r>
            <a:r>
              <a:rPr lang="en-GB" sz="1200" b="1" baseline="30000" noProof="0">
                <a:latin typeface="Arial" panose="020B0604020202020204" pitchFamily="34" charset="0"/>
              </a:rPr>
              <a:t>1</a:t>
            </a:r>
            <a:endParaRPr lang="en-GB" sz="1200" b="1" noProof="0">
              <a:latin typeface="Arial" panose="020B0604020202020204" pitchFamily="34" charset="0"/>
            </a:endParaRPr>
          </a:p>
        </p:txBody>
      </p:sp>
      <p:sp>
        <p:nvSpPr>
          <p:cNvPr id="9" name="TextBox 8">
            <a:extLst>
              <a:ext uri="{FF2B5EF4-FFF2-40B4-BE49-F238E27FC236}">
                <a16:creationId xmlns:a16="http://schemas.microsoft.com/office/drawing/2014/main" id="{97C6EE4C-4A11-91ED-19E7-FDA7C58563ED}"/>
              </a:ext>
            </a:extLst>
          </p:cNvPr>
          <p:cNvSpPr txBox="1"/>
          <p:nvPr/>
        </p:nvSpPr>
        <p:spPr>
          <a:xfrm>
            <a:off x="676274" y="2868999"/>
            <a:ext cx="2102552" cy="859851"/>
          </a:xfrm>
          <a:prstGeom prst="rect">
            <a:avLst/>
          </a:prstGeom>
          <a:noFill/>
        </p:spPr>
        <p:txBody>
          <a:bodyPr wrap="square" rtlCol="0">
            <a:spAutoFit/>
          </a:bodyPr>
          <a:lstStyle/>
          <a:p>
            <a:pPr marL="28575" marR="31909">
              <a:lnSpc>
                <a:spcPct val="95000"/>
              </a:lnSpc>
              <a:spcBef>
                <a:spcPts val="900"/>
              </a:spcBef>
            </a:pPr>
            <a:r>
              <a:rPr lang="en-GB" sz="1050" noProof="0">
                <a:latin typeface="Arial"/>
                <a:cs typeface="Arial"/>
              </a:rPr>
              <a:t>Abaloparatide binds</a:t>
            </a:r>
            <a:r>
              <a:rPr lang="en-GB" sz="1050" spc="-45" noProof="0">
                <a:latin typeface="Arial"/>
                <a:cs typeface="Arial"/>
              </a:rPr>
              <a:t> </a:t>
            </a:r>
            <a:r>
              <a:rPr lang="en-GB" sz="1050" noProof="0">
                <a:latin typeface="Arial"/>
                <a:cs typeface="Arial"/>
              </a:rPr>
              <a:t>more</a:t>
            </a:r>
            <a:r>
              <a:rPr lang="en-GB" sz="1050" spc="-45" noProof="0">
                <a:latin typeface="Arial"/>
                <a:cs typeface="Arial"/>
              </a:rPr>
              <a:t> </a:t>
            </a:r>
            <a:r>
              <a:rPr lang="en-GB" sz="1050" b="1" spc="-38" noProof="0">
                <a:latin typeface="Arial"/>
                <a:cs typeface="Arial"/>
              </a:rPr>
              <a:t>selectively</a:t>
            </a:r>
            <a:r>
              <a:rPr lang="en-GB" sz="1050" b="1" spc="-45" noProof="0">
                <a:latin typeface="Arial"/>
                <a:cs typeface="Arial"/>
              </a:rPr>
              <a:t> </a:t>
            </a:r>
            <a:r>
              <a:rPr lang="en-GB" sz="1050" b="1" noProof="0">
                <a:latin typeface="Arial"/>
                <a:cs typeface="Arial"/>
              </a:rPr>
              <a:t>to</a:t>
            </a:r>
            <a:r>
              <a:rPr lang="en-GB" sz="1050" b="1" spc="-45" noProof="0">
                <a:latin typeface="Arial"/>
                <a:cs typeface="Arial"/>
              </a:rPr>
              <a:t> </a:t>
            </a:r>
            <a:r>
              <a:rPr lang="en-GB" sz="1050" b="1" noProof="0">
                <a:latin typeface="Arial"/>
                <a:cs typeface="Arial"/>
              </a:rPr>
              <a:t>the</a:t>
            </a:r>
            <a:r>
              <a:rPr lang="en-GB" sz="1050" b="1" spc="-45" noProof="0">
                <a:latin typeface="Arial"/>
                <a:cs typeface="Arial"/>
              </a:rPr>
              <a:t> </a:t>
            </a:r>
            <a:r>
              <a:rPr lang="en-GB" sz="1050" b="1" spc="-49" noProof="0">
                <a:latin typeface="Arial"/>
                <a:cs typeface="Arial"/>
              </a:rPr>
              <a:t>R</a:t>
            </a:r>
            <a:r>
              <a:rPr lang="en-GB" sz="1050" b="1" spc="-49" baseline="30000" noProof="0">
                <a:latin typeface="Arial"/>
                <a:cs typeface="Arial"/>
              </a:rPr>
              <a:t>G</a:t>
            </a:r>
            <a:r>
              <a:rPr lang="en-GB" sz="1050" b="1" spc="-41" noProof="0">
                <a:latin typeface="Arial"/>
                <a:cs typeface="Arial"/>
              </a:rPr>
              <a:t> </a:t>
            </a:r>
            <a:r>
              <a:rPr lang="en-GB" sz="1050" b="1" spc="-8" noProof="0">
                <a:latin typeface="Arial"/>
                <a:cs typeface="Arial"/>
              </a:rPr>
              <a:t>conformation </a:t>
            </a:r>
            <a:r>
              <a:rPr lang="en-GB" sz="1050" noProof="0">
                <a:latin typeface="Arial"/>
                <a:cs typeface="Arial"/>
              </a:rPr>
              <a:t>of</a:t>
            </a:r>
            <a:r>
              <a:rPr lang="en-GB" sz="1050" spc="-64" noProof="0">
                <a:latin typeface="Arial"/>
                <a:cs typeface="Arial"/>
              </a:rPr>
              <a:t> </a:t>
            </a:r>
            <a:r>
              <a:rPr lang="en-GB" sz="1050" spc="-49" noProof="0">
                <a:latin typeface="Arial"/>
                <a:cs typeface="Arial"/>
              </a:rPr>
              <a:t>PTHR1,</a:t>
            </a:r>
            <a:r>
              <a:rPr lang="en-GB" sz="1050" spc="-45" noProof="0">
                <a:latin typeface="Arial"/>
                <a:cs typeface="Arial"/>
              </a:rPr>
              <a:t> </a:t>
            </a:r>
            <a:r>
              <a:rPr lang="en-GB" sz="1050" noProof="0">
                <a:latin typeface="Arial"/>
                <a:cs typeface="Arial"/>
              </a:rPr>
              <a:t>which</a:t>
            </a:r>
            <a:r>
              <a:rPr lang="en-GB" sz="1050" spc="-53" noProof="0">
                <a:latin typeface="Arial"/>
                <a:cs typeface="Arial"/>
              </a:rPr>
              <a:t> </a:t>
            </a:r>
            <a:r>
              <a:rPr lang="en-GB" sz="1050" spc="-15" noProof="0">
                <a:latin typeface="Arial"/>
                <a:cs typeface="Arial"/>
              </a:rPr>
              <a:t>induces</a:t>
            </a:r>
            <a:r>
              <a:rPr lang="en-GB" sz="1050" spc="-53" noProof="0">
                <a:latin typeface="Arial"/>
                <a:cs typeface="Arial"/>
              </a:rPr>
              <a:t> </a:t>
            </a:r>
            <a:r>
              <a:rPr lang="en-GB" sz="1050" noProof="0">
                <a:latin typeface="Arial"/>
                <a:cs typeface="Arial"/>
              </a:rPr>
              <a:t>more</a:t>
            </a:r>
            <a:r>
              <a:rPr lang="en-GB" sz="1050" spc="-53" noProof="0">
                <a:latin typeface="Arial"/>
                <a:cs typeface="Arial"/>
              </a:rPr>
              <a:t> </a:t>
            </a:r>
            <a:r>
              <a:rPr lang="en-GB" sz="1050" spc="-19" noProof="0">
                <a:latin typeface="Arial"/>
                <a:cs typeface="Arial"/>
              </a:rPr>
              <a:t>transient</a:t>
            </a:r>
            <a:r>
              <a:rPr lang="en-GB" sz="1050" spc="-53" noProof="0">
                <a:latin typeface="Arial"/>
                <a:cs typeface="Arial"/>
              </a:rPr>
              <a:t> </a:t>
            </a:r>
            <a:r>
              <a:rPr lang="en-GB" sz="1050" spc="-8" noProof="0">
                <a:latin typeface="Arial"/>
                <a:cs typeface="Arial"/>
              </a:rPr>
              <a:t>cAMP</a:t>
            </a:r>
            <a:r>
              <a:rPr lang="en-GB" sz="1050" spc="-53" noProof="0">
                <a:latin typeface="Arial"/>
                <a:cs typeface="Arial"/>
              </a:rPr>
              <a:t> </a:t>
            </a:r>
            <a:r>
              <a:rPr lang="en-GB" sz="1050" spc="-19" noProof="0">
                <a:latin typeface="Arial"/>
                <a:cs typeface="Arial"/>
              </a:rPr>
              <a:t>signalling </a:t>
            </a:r>
            <a:r>
              <a:rPr lang="en-GB" sz="1050" i="1" spc="-19" noProof="0">
                <a:latin typeface="Arial"/>
                <a:cs typeface="Arial"/>
              </a:rPr>
              <a:t>vs</a:t>
            </a:r>
            <a:r>
              <a:rPr lang="en-GB" sz="1050" spc="-19" noProof="0">
                <a:latin typeface="Arial"/>
                <a:cs typeface="Arial"/>
              </a:rPr>
              <a:t> teriparatide</a:t>
            </a:r>
            <a:r>
              <a:rPr lang="en-GB" sz="1050" spc="-19" baseline="30000" noProof="0">
                <a:latin typeface="Arial"/>
                <a:cs typeface="Arial"/>
              </a:rPr>
              <a:t>1,2</a:t>
            </a:r>
            <a:endParaRPr lang="en-GB" sz="1050" baseline="26666" noProof="0">
              <a:latin typeface="Arial"/>
              <a:cs typeface="Arial"/>
            </a:endParaRPr>
          </a:p>
        </p:txBody>
      </p:sp>
      <p:sp>
        <p:nvSpPr>
          <p:cNvPr id="11" name="TextBox 10">
            <a:extLst>
              <a:ext uri="{FF2B5EF4-FFF2-40B4-BE49-F238E27FC236}">
                <a16:creationId xmlns:a16="http://schemas.microsoft.com/office/drawing/2014/main" id="{48270EB6-0649-F1EF-A43D-41131D6C3F49}"/>
              </a:ext>
            </a:extLst>
          </p:cNvPr>
          <p:cNvSpPr txBox="1"/>
          <p:nvPr/>
        </p:nvSpPr>
        <p:spPr>
          <a:xfrm>
            <a:off x="676274" y="4077167"/>
            <a:ext cx="2102552" cy="859851"/>
          </a:xfrm>
          <a:prstGeom prst="rect">
            <a:avLst/>
          </a:prstGeom>
          <a:noFill/>
        </p:spPr>
        <p:txBody>
          <a:bodyPr wrap="square" rtlCol="0">
            <a:spAutoFit/>
          </a:bodyPr>
          <a:lstStyle/>
          <a:p>
            <a:pPr marL="28575" marR="31909">
              <a:lnSpc>
                <a:spcPct val="95000"/>
              </a:lnSpc>
              <a:spcBef>
                <a:spcPts val="900"/>
              </a:spcBef>
            </a:pPr>
            <a:r>
              <a:rPr lang="en-GB" sz="1050" noProof="0">
                <a:latin typeface="Arial"/>
                <a:cs typeface="Arial"/>
              </a:rPr>
              <a:t>This results in an increase in bone formation markers with less concomitant bone resorption, and a net anabolic effect on bone</a:t>
            </a:r>
            <a:r>
              <a:rPr lang="en-GB" sz="1050" baseline="30000" noProof="0">
                <a:latin typeface="Arial"/>
                <a:cs typeface="Arial"/>
              </a:rPr>
              <a:t>1,2</a:t>
            </a:r>
            <a:endParaRPr lang="en-GB" sz="1050" noProof="0">
              <a:latin typeface="Arial"/>
              <a:cs typeface="Arial"/>
            </a:endParaRPr>
          </a:p>
        </p:txBody>
      </p:sp>
      <p:sp>
        <p:nvSpPr>
          <p:cNvPr id="15" name="TextBox 14">
            <a:extLst>
              <a:ext uri="{FF2B5EF4-FFF2-40B4-BE49-F238E27FC236}">
                <a16:creationId xmlns:a16="http://schemas.microsoft.com/office/drawing/2014/main" id="{D6751CE4-766D-905D-E46A-9F752F62DB21}"/>
              </a:ext>
            </a:extLst>
          </p:cNvPr>
          <p:cNvSpPr txBox="1"/>
          <p:nvPr/>
        </p:nvSpPr>
        <p:spPr>
          <a:xfrm>
            <a:off x="2854919" y="5060954"/>
            <a:ext cx="2757434" cy="184666"/>
          </a:xfrm>
          <a:prstGeom prst="rect">
            <a:avLst/>
          </a:prstGeom>
          <a:noFill/>
        </p:spPr>
        <p:txBody>
          <a:bodyPr wrap="square" rtlCol="0">
            <a:spAutoFit/>
          </a:bodyPr>
          <a:lstStyle/>
          <a:p>
            <a:r>
              <a:rPr lang="en-GB" sz="600" noProof="0">
                <a:latin typeface="Arial" panose="020B0604020202020204" pitchFamily="34" charset="0"/>
              </a:rPr>
              <a:t>Adapted from Khosla S et al. 2017.</a:t>
            </a:r>
            <a:r>
              <a:rPr lang="en-GB" sz="600" baseline="30000" noProof="0">
                <a:latin typeface="Arial" panose="020B0604020202020204" pitchFamily="34" charset="0"/>
              </a:rPr>
              <a:t>1</a:t>
            </a:r>
            <a:endParaRPr lang="en-GB" sz="600" noProof="0">
              <a:latin typeface="Arial" panose="020B0604020202020204" pitchFamily="34" charset="0"/>
            </a:endParaRPr>
          </a:p>
        </p:txBody>
      </p:sp>
      <p:pic>
        <p:nvPicPr>
          <p:cNvPr id="5" name="Picture 4">
            <a:extLst>
              <a:ext uri="{FF2B5EF4-FFF2-40B4-BE49-F238E27FC236}">
                <a16:creationId xmlns:a16="http://schemas.microsoft.com/office/drawing/2014/main" id="{68FB32D7-5356-D82F-572D-6EC04D0421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04131" y="2503774"/>
            <a:ext cx="6690906" cy="2578229"/>
          </a:xfrm>
          <a:prstGeom prst="rect">
            <a:avLst/>
          </a:prstGeom>
        </p:spPr>
      </p:pic>
    </p:spTree>
    <p:extLst>
      <p:ext uri="{BB962C8B-B14F-4D97-AF65-F5344CB8AC3E}">
        <p14:creationId xmlns:p14="http://schemas.microsoft.com/office/powerpoint/2010/main" val="4075369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rallelogram 33">
            <a:extLst>
              <a:ext uri="{FF2B5EF4-FFF2-40B4-BE49-F238E27FC236}">
                <a16:creationId xmlns:a16="http://schemas.microsoft.com/office/drawing/2014/main" id="{24D28669-AB20-D61C-07BD-E9CF78EEC4F7}"/>
              </a:ext>
            </a:extLst>
          </p:cNvPr>
          <p:cNvSpPr/>
          <p:nvPr/>
        </p:nvSpPr>
        <p:spPr>
          <a:xfrm flipH="1">
            <a:off x="492238" y="1635361"/>
            <a:ext cx="7243182" cy="978781"/>
          </a:xfrm>
          <a:prstGeom prst="parallelogram">
            <a:avLst/>
          </a:prstGeom>
          <a:gradFill flip="none" rotWithShape="1">
            <a:gsLst>
              <a:gs pos="1000">
                <a:schemeClr val="accent2">
                  <a:alpha val="10000"/>
                </a:schemeClr>
              </a:gs>
              <a:gs pos="55000">
                <a:schemeClr val="accent2">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a:latin typeface="Arial" panose="020B0604020202020204" pitchFamily="34" charset="0"/>
            </a:endParaRPr>
          </a:p>
        </p:txBody>
      </p:sp>
      <p:sp>
        <p:nvSpPr>
          <p:cNvPr id="2" name="Title 1">
            <a:extLst>
              <a:ext uri="{FF2B5EF4-FFF2-40B4-BE49-F238E27FC236}">
                <a16:creationId xmlns:a16="http://schemas.microsoft.com/office/drawing/2014/main" id="{D6F0C7A1-DBF6-53FD-A345-C78B892A6271}"/>
              </a:ext>
            </a:extLst>
          </p:cNvPr>
          <p:cNvSpPr>
            <a:spLocks noGrp="1"/>
          </p:cNvSpPr>
          <p:nvPr>
            <p:ph type="ctrTitle"/>
          </p:nvPr>
        </p:nvSpPr>
        <p:spPr/>
        <p:txBody>
          <a:bodyPr/>
          <a:lstStyle/>
          <a:p>
            <a:r>
              <a:rPr lang="en-GB" sz="2100" noProof="0"/>
              <a:t>ACTIVE and </a:t>
            </a:r>
            <a:r>
              <a:rPr lang="en-GB" sz="2100" noProof="0" err="1"/>
              <a:t>ACTIVExtend</a:t>
            </a:r>
            <a:r>
              <a:rPr lang="en-GB" sz="2100" noProof="0"/>
              <a:t> study design</a:t>
            </a:r>
            <a:r>
              <a:rPr lang="en-GB" sz="2100" baseline="30000" noProof="0"/>
              <a:t>1,2</a:t>
            </a:r>
            <a:endParaRPr lang="en-GB" sz="2100" noProof="0"/>
          </a:p>
        </p:txBody>
      </p:sp>
      <p:sp>
        <p:nvSpPr>
          <p:cNvPr id="3" name="Subtitle 2">
            <a:extLst>
              <a:ext uri="{FF2B5EF4-FFF2-40B4-BE49-F238E27FC236}">
                <a16:creationId xmlns:a16="http://schemas.microsoft.com/office/drawing/2014/main" id="{66C024C3-EFDA-C557-59DF-2AE05EED9532}"/>
              </a:ext>
            </a:extLst>
          </p:cNvPr>
          <p:cNvSpPr>
            <a:spLocks noGrp="1"/>
          </p:cNvSpPr>
          <p:nvPr>
            <p:ph type="subTitle" idx="1"/>
          </p:nvPr>
        </p:nvSpPr>
        <p:spPr>
          <a:xfrm>
            <a:off x="676274" y="1777682"/>
            <a:ext cx="6944941" cy="369206"/>
          </a:xfrm>
        </p:spPr>
        <p:txBody>
          <a:bodyPr/>
          <a:lstStyle/>
          <a:p>
            <a:r>
              <a:rPr lang="en-GB" noProof="0"/>
              <a:t>ACTIVE was a phase 3 randomised controlled trial assessing the safety and efficacy of </a:t>
            </a:r>
            <a:r>
              <a:rPr lang="en-GB">
                <a:latin typeface="Arial"/>
                <a:cs typeface="Arial"/>
              </a:rPr>
              <a:t>a</a:t>
            </a:r>
            <a:r>
              <a:rPr lang="en-GB" sz="1050" noProof="0" err="1">
                <a:latin typeface="Arial"/>
                <a:cs typeface="Arial"/>
              </a:rPr>
              <a:t>baloparatide</a:t>
            </a:r>
            <a:r>
              <a:rPr lang="en-GB" sz="1050" noProof="0">
                <a:latin typeface="Arial"/>
                <a:cs typeface="Arial"/>
              </a:rPr>
              <a:t> </a:t>
            </a:r>
            <a:br>
              <a:rPr lang="en-GB" noProof="0"/>
            </a:br>
            <a:r>
              <a:rPr lang="en-GB" i="1" noProof="0"/>
              <a:t>vs</a:t>
            </a:r>
            <a:r>
              <a:rPr lang="en-GB" noProof="0"/>
              <a:t> placebo and open-label teriparatide over 18 months</a:t>
            </a:r>
            <a:r>
              <a:rPr lang="en-GB" baseline="30000" noProof="0"/>
              <a:t>1,2</a:t>
            </a:r>
            <a:endParaRPr lang="en-GB" noProof="0"/>
          </a:p>
        </p:txBody>
      </p:sp>
      <p:sp>
        <p:nvSpPr>
          <p:cNvPr id="4" name="Content Placeholder 3">
            <a:extLst>
              <a:ext uri="{FF2B5EF4-FFF2-40B4-BE49-F238E27FC236}">
                <a16:creationId xmlns:a16="http://schemas.microsoft.com/office/drawing/2014/main" id="{ED559C8D-CE62-423D-454B-27BF352E41E6}"/>
              </a:ext>
            </a:extLst>
          </p:cNvPr>
          <p:cNvSpPr>
            <a:spLocks noGrp="1"/>
          </p:cNvSpPr>
          <p:nvPr>
            <p:ph sz="quarter" idx="10"/>
          </p:nvPr>
        </p:nvSpPr>
        <p:spPr>
          <a:xfrm>
            <a:off x="676274" y="5657850"/>
            <a:ext cx="7302603" cy="294085"/>
          </a:xfrm>
        </p:spPr>
        <p:txBody>
          <a:bodyPr/>
          <a:lstStyle/>
          <a:p>
            <a:pPr>
              <a:lnSpc>
                <a:spcPct val="100000"/>
              </a:lnSpc>
              <a:spcBef>
                <a:spcPts val="0"/>
              </a:spcBef>
            </a:pPr>
            <a:r>
              <a:rPr lang="en-GB" b="0" i="0" noProof="0" dirty="0">
                <a:solidFill>
                  <a:schemeClr val="tx1"/>
                </a:solidFill>
                <a:latin typeface="Arial" panose="020B0604020202020204" pitchFamily="34" charset="0"/>
                <a:cs typeface="Arial" panose="020B0604020202020204" pitchFamily="34" charset="0"/>
              </a:rPr>
              <a:t>Teriparatide patients were not eligible for the </a:t>
            </a:r>
            <a:r>
              <a:rPr lang="en-GB" b="0" i="0" noProof="0" dirty="0" err="1">
                <a:solidFill>
                  <a:schemeClr val="tx1"/>
                </a:solidFill>
                <a:latin typeface="Arial" panose="020B0604020202020204" pitchFamily="34" charset="0"/>
                <a:cs typeface="Arial" panose="020B0604020202020204" pitchFamily="34" charset="0"/>
              </a:rPr>
              <a:t>ACTIVExtend</a:t>
            </a:r>
            <a:r>
              <a:rPr lang="en-GB" b="0" i="0" noProof="0" dirty="0">
                <a:solidFill>
                  <a:schemeClr val="tx1"/>
                </a:solidFill>
                <a:latin typeface="Arial" panose="020B0604020202020204" pitchFamily="34" charset="0"/>
                <a:cs typeface="Arial" panose="020B0604020202020204" pitchFamily="34" charset="0"/>
              </a:rPr>
              <a:t> study.</a:t>
            </a:r>
          </a:p>
          <a:p>
            <a:pPr>
              <a:lnSpc>
                <a:spcPct val="100000"/>
              </a:lnSpc>
              <a:spcBef>
                <a:spcPts val="0"/>
              </a:spcBef>
            </a:pPr>
            <a:r>
              <a:rPr lang="en-GB" b="0" i="0" noProof="0" dirty="0">
                <a:solidFill>
                  <a:schemeClr val="tx1"/>
                </a:solidFill>
                <a:latin typeface="Arial" panose="020B0604020202020204" pitchFamily="34" charset="0"/>
                <a:cs typeface="Arial" panose="020B0604020202020204" pitchFamily="34" charset="0"/>
              </a:rPr>
              <a:t>SC, subcutaneous</a:t>
            </a:r>
            <a:r>
              <a:rPr lang="en-GB" noProof="0" dirty="0">
                <a:latin typeface="Arial" panose="020B0604020202020204" pitchFamily="34" charset="0"/>
                <a:cs typeface="Arial" panose="020B0604020202020204" pitchFamily="34" charset="0"/>
              </a:rPr>
              <a:t>.</a:t>
            </a:r>
            <a:endParaRPr lang="en-GB" b="0" i="0" noProof="0" dirty="0">
              <a:solidFill>
                <a:schemeClr val="tx1"/>
              </a:solidFill>
              <a:latin typeface="Arial" panose="020B0604020202020204" pitchFamily="34" charset="0"/>
              <a:cs typeface="Arial" panose="020B0604020202020204" pitchFamily="34" charset="0"/>
            </a:endParaRPr>
          </a:p>
          <a:p>
            <a:pPr>
              <a:lnSpc>
                <a:spcPct val="100000"/>
              </a:lnSpc>
              <a:spcBef>
                <a:spcPts val="0"/>
              </a:spcBef>
            </a:pPr>
            <a:r>
              <a:rPr lang="en-GB" b="0" i="0" noProof="0" dirty="0">
                <a:solidFill>
                  <a:schemeClr val="tx1"/>
                </a:solidFill>
                <a:latin typeface="Arial" panose="020B0604020202020204" pitchFamily="34" charset="0"/>
                <a:cs typeface="Arial" panose="020B0604020202020204" pitchFamily="34" charset="0"/>
              </a:rPr>
              <a:t>1. </a:t>
            </a:r>
            <a:r>
              <a:rPr lang="en-GB" noProof="0" dirty="0">
                <a:latin typeface="Arial" panose="020B0604020202020204" pitchFamily="34" charset="0"/>
                <a:cs typeface="Arial" panose="020B0604020202020204" pitchFamily="34" charset="0"/>
              </a:rPr>
              <a:t>ELADYNOS</a:t>
            </a:r>
            <a:r>
              <a:rPr lang="en-GB" baseline="30000" noProof="0" dirty="0">
                <a:latin typeface="Arial" panose="020B0604020202020204" pitchFamily="34" charset="0"/>
                <a:cs typeface="Arial" panose="020B0604020202020204" pitchFamily="34" charset="0"/>
              </a:rPr>
              <a:t>®</a:t>
            </a:r>
            <a:r>
              <a:rPr lang="en-GB" noProof="0" dirty="0">
                <a:latin typeface="Arial" panose="020B0604020202020204" pitchFamily="34" charset="0"/>
                <a:cs typeface="Arial" panose="020B0604020202020204" pitchFamily="34" charset="0"/>
              </a:rPr>
              <a:t> (abaloparatide) EPAR</a:t>
            </a:r>
            <a:r>
              <a:rPr lang="en-GB" dirty="0"/>
              <a:t> </a:t>
            </a:r>
            <a:r>
              <a:rPr lang="en-GB" noProof="0" dirty="0">
                <a:latin typeface="Arial" panose="020B0604020202020204" pitchFamily="34" charset="0"/>
                <a:cs typeface="Arial" panose="020B0604020202020204" pitchFamily="34" charset="0"/>
              </a:rPr>
              <a:t>SmPC. </a:t>
            </a:r>
            <a:r>
              <a:rPr lang="en-GB" noProof="0" dirty="0" err="1">
                <a:latin typeface="Arial" panose="020B0604020202020204" pitchFamily="34" charset="0"/>
                <a:cs typeface="Arial" panose="020B0604020202020204" pitchFamily="34" charset="0"/>
              </a:rPr>
              <a:t>april</a:t>
            </a:r>
            <a:r>
              <a:rPr lang="en-GB" noProof="0" dirty="0">
                <a:latin typeface="Arial" panose="020B0604020202020204" pitchFamily="34" charset="0"/>
                <a:cs typeface="Arial" panose="020B0604020202020204" pitchFamily="34" charset="0"/>
              </a:rPr>
              <a:t> 2024. Available at:</a:t>
            </a:r>
            <a:r>
              <a:rPr lang="en-GB" dirty="0"/>
              <a:t> </a:t>
            </a:r>
            <a:r>
              <a:rPr lang="en-GB" dirty="0">
                <a:hlinkClick r:id="rId3"/>
              </a:rPr>
              <a:t>https://www.ema.europa.eu/en/documents/product-information/eladynos-epar-product-information_en.pdf</a:t>
            </a:r>
            <a:r>
              <a:rPr lang="en-GB" dirty="0"/>
              <a:t> </a:t>
            </a:r>
            <a:r>
              <a:rPr lang="en-GB" noProof="0" dirty="0">
                <a:latin typeface="Arial" panose="020B0604020202020204" pitchFamily="34" charset="0"/>
                <a:cs typeface="Arial" panose="020B0604020202020204" pitchFamily="34" charset="0"/>
              </a:rPr>
              <a:t> Accessed November 2025;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2. </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ELADYNOS</a:t>
            </a:r>
            <a:r>
              <a:rPr kumimoji="0" lang="en-GB" sz="6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(abaloparatide) EPAR; Public assessment report. October 2022. Available at: </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4"/>
              </a:rPr>
              <a:t>https://www.ema.europa.eu/en/documents/assessment-report/eladynos-epar-public-assessment-report_en.pdf</a:t>
            </a:r>
            <a:r>
              <a:rPr lang="en-GB" dirty="0">
                <a:solidFill>
                  <a:srgbClr val="000000"/>
                </a:solidFill>
                <a:latin typeface="Arial" panose="020B0604020202020204" pitchFamily="34" charset="0"/>
                <a:cs typeface="Arial" panose="020B0604020202020204" pitchFamily="34" charset="0"/>
              </a:rPr>
              <a:t>. Accessed March 2025</a:t>
            </a:r>
            <a:endParaRPr lang="en-GB" b="0" i="0" noProof="0" dirty="0">
              <a:solidFill>
                <a:schemeClr val="tx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4494291E-3DCE-49E1-1906-5EEEA2B6E679}"/>
              </a:ext>
            </a:extLst>
          </p:cNvPr>
          <p:cNvGrpSpPr/>
          <p:nvPr/>
        </p:nvGrpSpPr>
        <p:grpSpPr>
          <a:xfrm>
            <a:off x="676273" y="2756462"/>
            <a:ext cx="7391962" cy="2521457"/>
            <a:chOff x="901698" y="2513598"/>
            <a:chExt cx="9883917" cy="3361942"/>
          </a:xfrm>
        </p:grpSpPr>
        <p:sp>
          <p:nvSpPr>
            <p:cNvPr id="5" name="Content Placeholder 2">
              <a:extLst>
                <a:ext uri="{FF2B5EF4-FFF2-40B4-BE49-F238E27FC236}">
                  <a16:creationId xmlns:a16="http://schemas.microsoft.com/office/drawing/2014/main" id="{3AA7F7E2-BC21-BAE7-A3D9-26CC53A57A29}"/>
                </a:ext>
              </a:extLst>
            </p:cNvPr>
            <p:cNvSpPr txBox="1">
              <a:spLocks/>
            </p:cNvSpPr>
            <p:nvPr/>
          </p:nvSpPr>
          <p:spPr>
            <a:xfrm>
              <a:off x="901698" y="2513598"/>
              <a:ext cx="9883917" cy="3361942"/>
            </a:xfrm>
            <a:prstGeom prst="roundRect">
              <a:avLst>
                <a:gd name="adj" fmla="val 8921"/>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62000" tIns="108000" rIns="108000" bIns="108000" rtlCol="0" anchor="ctr"/>
            <a:lstStyle>
              <a:defPPr>
                <a:defRPr lang="en-US"/>
              </a:defPPr>
              <a:lvl1pPr algn="ctr">
                <a:defRPr sz="1406">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954" lvl="1">
                <a:spcAft>
                  <a:spcPts val="450"/>
                </a:spcAft>
              </a:pPr>
              <a:endParaRPr lang="en-GB" sz="1200" noProof="0">
                <a:solidFill>
                  <a:schemeClr val="tx1"/>
                </a:solidFill>
                <a:effectLst/>
                <a:latin typeface="Arial" panose="020B0604020202020204" pitchFamily="34" charset="0"/>
                <a:cs typeface="Arial" panose="020B0604020202020204" pitchFamily="34" charset="0"/>
              </a:endParaRPr>
            </a:p>
          </p:txBody>
        </p:sp>
        <p:sp>
          <p:nvSpPr>
            <p:cNvPr id="6" name="Arrow: Pentagon 28">
              <a:extLst>
                <a:ext uri="{FF2B5EF4-FFF2-40B4-BE49-F238E27FC236}">
                  <a16:creationId xmlns:a16="http://schemas.microsoft.com/office/drawing/2014/main" id="{FDBC02C2-BCB5-5C67-5570-B09E262A3C87}"/>
                </a:ext>
              </a:extLst>
            </p:cNvPr>
            <p:cNvSpPr/>
            <p:nvPr/>
          </p:nvSpPr>
          <p:spPr>
            <a:xfrm>
              <a:off x="1918284" y="4719779"/>
              <a:ext cx="3429460" cy="468000"/>
            </a:xfrm>
            <a:prstGeom prst="rect">
              <a:avLst/>
            </a:prstGeom>
            <a:solidFill>
              <a:srgbClr val="E1006C"/>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19" normalizeH="0" baseline="0" noProof="0">
                  <a:ln>
                    <a:noFill/>
                  </a:ln>
                  <a:solidFill>
                    <a:schemeClr val="bg1"/>
                  </a:solidFill>
                  <a:effectLst/>
                  <a:uLnTx/>
                  <a:uFillTx/>
                  <a:latin typeface="Arial" panose="020B0604020202020204"/>
                  <a:ea typeface="+mn-ea"/>
                  <a:cs typeface="Arial" panose="020B0604020202020204" pitchFamily="34" charset="0"/>
                </a:rPr>
                <a:t>Teriparatide 20 </a:t>
              </a:r>
              <a:r>
                <a:rPr kumimoji="0" lang="en-GB" sz="1050" b="1" i="0" u="none" strike="noStrike" kern="1200" cap="none" spc="-19" normalizeH="0" baseline="0" noProof="0" err="1">
                  <a:ln>
                    <a:noFill/>
                  </a:ln>
                  <a:solidFill>
                    <a:schemeClr val="bg1"/>
                  </a:solidFill>
                  <a:effectLst/>
                  <a:uLnTx/>
                  <a:uFillTx/>
                  <a:latin typeface="Arial" panose="020B0604020202020204"/>
                  <a:ea typeface="+mn-ea"/>
                  <a:cs typeface="Arial" panose="020B0604020202020204" pitchFamily="34" charset="0"/>
                </a:rPr>
                <a:t>μg</a:t>
              </a:r>
              <a:r>
                <a:rPr kumimoji="0" lang="en-GB" sz="1050" b="1" i="0" u="none" strike="noStrike" kern="1200" cap="none" spc="-19" normalizeH="0" baseline="0" noProof="0">
                  <a:ln>
                    <a:noFill/>
                  </a:ln>
                  <a:solidFill>
                    <a:schemeClr val="bg1"/>
                  </a:solidFill>
                  <a:effectLst/>
                  <a:uLnTx/>
                  <a:uFillTx/>
                  <a:latin typeface="Arial" panose="020B0604020202020204"/>
                  <a:ea typeface="+mn-ea"/>
                  <a:cs typeface="Arial" panose="020B0604020202020204" pitchFamily="34" charset="0"/>
                </a:rPr>
                <a:t> SC daily (n=686)</a:t>
              </a:r>
            </a:p>
          </p:txBody>
        </p:sp>
        <p:sp>
          <p:nvSpPr>
            <p:cNvPr id="7" name="Arrow: Pentagon 29">
              <a:extLst>
                <a:ext uri="{FF2B5EF4-FFF2-40B4-BE49-F238E27FC236}">
                  <a16:creationId xmlns:a16="http://schemas.microsoft.com/office/drawing/2014/main" id="{28758CDB-1CB0-4457-2770-62F5E8A1E69D}"/>
                </a:ext>
              </a:extLst>
            </p:cNvPr>
            <p:cNvSpPr/>
            <p:nvPr/>
          </p:nvSpPr>
          <p:spPr>
            <a:xfrm>
              <a:off x="1921971" y="3451367"/>
              <a:ext cx="3465029" cy="468000"/>
            </a:xfrm>
            <a:prstGeom prst="homePlate">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525" marR="0" lvl="0" indent="0" algn="ctr" defTabSz="6858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a:cs typeface="Arial" panose="020B0604020202020204" pitchFamily="34" charset="0"/>
                </a:rPr>
                <a:t>Abaloparatide</a:t>
              </a:r>
              <a:r>
                <a:rPr lang="en-GB" sz="1050" noProof="0">
                  <a:latin typeface="Arial"/>
                  <a:cs typeface="Arial"/>
                </a:rPr>
                <a:t> </a:t>
              </a:r>
              <a:r>
                <a:rPr kumimoji="0" lang="en-GB" sz="1050" b="1" i="0" u="none" strike="noStrike" kern="1200" cap="none" spc="0" normalizeH="0" baseline="0" noProof="0">
                  <a:ln>
                    <a:noFill/>
                  </a:ln>
                  <a:solidFill>
                    <a:schemeClr val="tx1"/>
                  </a:solidFill>
                  <a:effectLst/>
                  <a:uLnTx/>
                  <a:uFillTx/>
                  <a:latin typeface="Arial" panose="020B0604020202020204"/>
                  <a:ea typeface="+mn-ea"/>
                  <a:cs typeface="Arial" panose="020B0604020202020204" pitchFamily="34" charset="0"/>
                </a:rPr>
                <a:t>80 </a:t>
              </a:r>
              <a:r>
                <a:rPr kumimoji="0" lang="en-GB" sz="1050" b="1" i="0" u="none" strike="noStrike" kern="1200" cap="none" spc="0" normalizeH="0" baseline="0" noProof="0" err="1">
                  <a:ln>
                    <a:noFill/>
                  </a:ln>
                  <a:solidFill>
                    <a:schemeClr val="tx1"/>
                  </a:solidFill>
                  <a:effectLst/>
                  <a:uLnTx/>
                  <a:uFillTx/>
                  <a:latin typeface="Arial" panose="020B0604020202020204"/>
                  <a:ea typeface="+mn-ea"/>
                  <a:cs typeface="Arial" panose="020B0604020202020204" pitchFamily="34" charset="0"/>
                </a:rPr>
                <a:t>μg</a:t>
              </a:r>
              <a:r>
                <a:rPr kumimoji="0" lang="en-GB" sz="1050" b="1" i="0" u="none" strike="noStrike" kern="1200" cap="none" spc="0" normalizeH="0" baseline="0" noProof="0">
                  <a:ln>
                    <a:noFill/>
                  </a:ln>
                  <a:solidFill>
                    <a:schemeClr val="tx1"/>
                  </a:solidFill>
                  <a:effectLst/>
                  <a:uLnTx/>
                  <a:uFillTx/>
                  <a:latin typeface="Arial" panose="020B0604020202020204"/>
                  <a:ea typeface="+mn-ea"/>
                  <a:cs typeface="Arial" panose="020B0604020202020204" pitchFamily="34" charset="0"/>
                </a:rPr>
                <a:t> SC daily (n=696)</a:t>
              </a:r>
            </a:p>
          </p:txBody>
        </p:sp>
        <p:sp>
          <p:nvSpPr>
            <p:cNvPr id="8" name="Arrow: Pentagon 30">
              <a:extLst>
                <a:ext uri="{FF2B5EF4-FFF2-40B4-BE49-F238E27FC236}">
                  <a16:creationId xmlns:a16="http://schemas.microsoft.com/office/drawing/2014/main" id="{1D478824-5443-63D8-D390-0B1CBA2789F9}"/>
                </a:ext>
              </a:extLst>
            </p:cNvPr>
            <p:cNvSpPr/>
            <p:nvPr/>
          </p:nvSpPr>
          <p:spPr>
            <a:xfrm>
              <a:off x="5575831" y="4053778"/>
              <a:ext cx="4330729" cy="46991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Alendronate 70 mg weekly (n=494) </a:t>
              </a:r>
            </a:p>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Patients from the placebo group in the ACTIVE trial </a:t>
              </a:r>
            </a:p>
          </p:txBody>
        </p:sp>
        <p:sp>
          <p:nvSpPr>
            <p:cNvPr id="9" name="Arrow: Pentagon 31">
              <a:extLst>
                <a:ext uri="{FF2B5EF4-FFF2-40B4-BE49-F238E27FC236}">
                  <a16:creationId xmlns:a16="http://schemas.microsoft.com/office/drawing/2014/main" id="{85548850-4C6C-8B3F-ECCC-EBA010169A77}"/>
                </a:ext>
              </a:extLst>
            </p:cNvPr>
            <p:cNvSpPr/>
            <p:nvPr/>
          </p:nvSpPr>
          <p:spPr>
            <a:xfrm>
              <a:off x="5564732" y="3436445"/>
              <a:ext cx="4339194" cy="4803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tx1"/>
                  </a:solidFill>
                  <a:effectLst/>
                  <a:uLnTx/>
                  <a:uFillTx/>
                  <a:latin typeface="Arial" panose="020B0604020202020204"/>
                  <a:ea typeface="+mn-ea"/>
                  <a:cs typeface="Arial" panose="020B0604020202020204" pitchFamily="34" charset="0"/>
                </a:rPr>
                <a:t>Alendronate 70 mg weekly (n=469)</a:t>
              </a:r>
            </a:p>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Arial" panose="020B0604020202020204"/>
                  <a:ea typeface="+mn-ea"/>
                  <a:cs typeface="Arial" panose="020B0604020202020204" pitchFamily="34" charset="0"/>
                </a:rPr>
                <a:t>Patients from the </a:t>
              </a:r>
              <a:r>
                <a:rPr lang="en-GB" sz="900" b="1">
                  <a:solidFill>
                    <a:schemeClr val="tx1"/>
                  </a:solidFill>
                  <a:latin typeface="Arial" panose="020B0604020202020204"/>
                  <a:cs typeface="Arial" panose="020B0604020202020204" pitchFamily="34" charset="0"/>
                </a:rPr>
                <a:t>Abaloparatide </a:t>
              </a:r>
              <a:r>
                <a:rPr kumimoji="0" lang="en-GB" sz="900" b="1" i="0" u="none" strike="noStrike" kern="1200" cap="none" spc="0" normalizeH="0" baseline="0" noProof="0">
                  <a:ln>
                    <a:noFill/>
                  </a:ln>
                  <a:solidFill>
                    <a:schemeClr val="tx1"/>
                  </a:solidFill>
                  <a:effectLst/>
                  <a:uLnTx/>
                  <a:uFillTx/>
                  <a:latin typeface="Arial" panose="020B0604020202020204"/>
                  <a:ea typeface="+mn-ea"/>
                  <a:cs typeface="Arial" panose="020B0604020202020204" pitchFamily="34" charset="0"/>
                </a:rPr>
                <a:t>group in the ACTIVE trial</a:t>
              </a:r>
            </a:p>
          </p:txBody>
        </p:sp>
        <p:sp>
          <p:nvSpPr>
            <p:cNvPr id="10" name="Arrow: Pentagon 32">
              <a:extLst>
                <a:ext uri="{FF2B5EF4-FFF2-40B4-BE49-F238E27FC236}">
                  <a16:creationId xmlns:a16="http://schemas.microsoft.com/office/drawing/2014/main" id="{3A015C2D-BC39-C85B-E843-3AADF92DB8E1}"/>
                </a:ext>
              </a:extLst>
            </p:cNvPr>
            <p:cNvSpPr/>
            <p:nvPr/>
          </p:nvSpPr>
          <p:spPr>
            <a:xfrm>
              <a:off x="1939599" y="4055695"/>
              <a:ext cx="3465029" cy="468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Placebo SC daily (n=688)</a:t>
              </a:r>
            </a:p>
          </p:txBody>
        </p:sp>
        <p:sp>
          <p:nvSpPr>
            <p:cNvPr id="11" name="object 7">
              <a:extLst>
                <a:ext uri="{FF2B5EF4-FFF2-40B4-BE49-F238E27FC236}">
                  <a16:creationId xmlns:a16="http://schemas.microsoft.com/office/drawing/2014/main" id="{9E6F0424-8373-5319-1CA8-488629C8D09A}"/>
                </a:ext>
              </a:extLst>
            </p:cNvPr>
            <p:cNvSpPr txBox="1"/>
            <p:nvPr/>
          </p:nvSpPr>
          <p:spPr>
            <a:xfrm>
              <a:off x="1137612" y="3451366"/>
              <a:ext cx="413218" cy="1842793"/>
            </a:xfrm>
            <a:prstGeom prst="rect">
              <a:avLst/>
            </a:prstGeom>
            <a:solidFill>
              <a:schemeClr val="accent1">
                <a:lumMod val="20000"/>
                <a:lumOff val="80000"/>
              </a:schemeClr>
            </a:solidFill>
          </p:spPr>
          <p:txBody>
            <a:bodyPr vert="vert270" wrap="square" lIns="0" tIns="0" rIns="0" bIns="0" rtlCol="0" anchor="ctr" anchorCtr="1">
              <a:noAutofit/>
            </a:bodyPr>
            <a:lstStyle/>
            <a:p>
              <a:pPr marL="9525" marR="0" lvl="0" indent="0" algn="ctr" defTabSz="685800"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Randomisation</a:t>
              </a:r>
            </a:p>
          </p:txBody>
        </p:sp>
        <p:sp>
          <p:nvSpPr>
            <p:cNvPr id="12" name="object 10">
              <a:extLst>
                <a:ext uri="{FF2B5EF4-FFF2-40B4-BE49-F238E27FC236}">
                  <a16:creationId xmlns:a16="http://schemas.microsoft.com/office/drawing/2014/main" id="{6BB74F5B-06CA-96E7-E6C8-03EA4E0C5B89}"/>
                </a:ext>
              </a:extLst>
            </p:cNvPr>
            <p:cNvSpPr txBox="1"/>
            <p:nvPr/>
          </p:nvSpPr>
          <p:spPr>
            <a:xfrm>
              <a:off x="5365550" y="5633668"/>
              <a:ext cx="497055" cy="184666"/>
            </a:xfrm>
            <a:prstGeom prst="rect">
              <a:avLst/>
            </a:prstGeom>
          </p:spPr>
          <p:txBody>
            <a:bodyPr vert="horz" wrap="none" lIns="0" tIns="0" rIns="0" bIns="0" rtlCol="0">
              <a:spAutoFit/>
            </a:bodyPr>
            <a:lstStyle/>
            <a:p>
              <a:pPr marL="0" marR="0" lvl="0" indent="0" algn="ctr" defTabSz="685800" rtl="0" eaLnBrk="1" fontAlgn="auto" latinLnBrk="0" hangingPunct="1">
                <a:lnSpc>
                  <a:spcPct val="100000"/>
                </a:lnSpc>
                <a:spcBef>
                  <a:spcPts val="75"/>
                </a:spcBef>
                <a:spcAft>
                  <a:spcPts val="0"/>
                </a:spcAft>
                <a:buClrTx/>
                <a:buSzTx/>
                <a:buFontTx/>
                <a:buNone/>
                <a:tabLst/>
                <a:defRPr/>
              </a:pPr>
              <a:r>
                <a:rPr kumimoji="0" lang="en-GB" sz="900" b="0" i="0" u="none" strike="noStrike" kern="1200" cap="none" spc="-8" normalizeH="0" baseline="0" noProof="0">
                  <a:ln>
                    <a:noFill/>
                  </a:ln>
                  <a:solidFill>
                    <a:srgbClr val="000000"/>
                  </a:solidFill>
                  <a:effectLst/>
                  <a:uLnTx/>
                  <a:uFillTx/>
                  <a:latin typeface="Arial" panose="020B0604020202020204"/>
                  <a:ea typeface="+mn-ea"/>
                  <a:cs typeface="Arial" panose="020B0604020202020204" pitchFamily="34" charset="0"/>
                </a:rPr>
                <a:t>Months</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3" name="object 25">
              <a:extLst>
                <a:ext uri="{FF2B5EF4-FFF2-40B4-BE49-F238E27FC236}">
                  <a16:creationId xmlns:a16="http://schemas.microsoft.com/office/drawing/2014/main" id="{FDAC3725-C512-3795-C8A5-4FE684AAE0D0}"/>
                </a:ext>
              </a:extLst>
            </p:cNvPr>
            <p:cNvSpPr txBox="1"/>
            <p:nvPr/>
          </p:nvSpPr>
          <p:spPr>
            <a:xfrm>
              <a:off x="1939599" y="2767334"/>
              <a:ext cx="3400981" cy="532131"/>
            </a:xfrm>
            <a:prstGeom prst="rect">
              <a:avLst/>
            </a:prstGeom>
            <a:solidFill>
              <a:schemeClr val="accent1">
                <a:lumMod val="20000"/>
                <a:lumOff val="80000"/>
              </a:schemeClr>
            </a:solidFill>
            <a:ln>
              <a:noFill/>
            </a:ln>
          </p:spPr>
          <p:txBody>
            <a:bodyPr vert="horz" wrap="square" lIns="0" tIns="9525" rIns="0" bIns="0" rtlCol="0" anchor="ctr">
              <a:noAutofit/>
            </a:bodyPr>
            <a:lstStyle/>
            <a:p>
              <a:pPr marL="9525" marR="0" lvl="0" indent="0" algn="ctr" defTabSz="685800" rtl="0" eaLnBrk="1" fontAlgn="auto" latinLnBrk="0" hangingPunct="1">
                <a:lnSpc>
                  <a:spcPct val="100000"/>
                </a:lnSpc>
                <a:spcBef>
                  <a:spcPts val="75"/>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ACTIVE</a:t>
              </a:r>
              <a:r>
                <a:rPr kumimoji="0" lang="en-GB" sz="1200" b="1" i="0" u="none" strike="noStrike" kern="1200" cap="none" spc="-4" normalizeH="0" baseline="0" noProof="0">
                  <a:ln>
                    <a:noFill/>
                  </a:ln>
                  <a:solidFill>
                    <a:srgbClr val="000000"/>
                  </a:solidFill>
                  <a:effectLst/>
                  <a:uLnTx/>
                  <a:uFillTx/>
                  <a:latin typeface="Arial" panose="020B0604020202020204"/>
                  <a:ea typeface="+mn-ea"/>
                  <a:cs typeface="Arial" panose="020B0604020202020204" pitchFamily="34" charset="0"/>
                </a:rPr>
                <a:t> </a:t>
              </a:r>
              <a:r>
                <a:rPr kumimoji="0" lang="en-GB" sz="1200" b="1" i="0" u="none" strike="noStrike" kern="1200" cap="none" spc="-8" normalizeH="0" baseline="0" noProof="0">
                  <a:ln>
                    <a:noFill/>
                  </a:ln>
                  <a:solidFill>
                    <a:srgbClr val="000000"/>
                  </a:solidFill>
                  <a:effectLst/>
                  <a:uLnTx/>
                  <a:uFillTx/>
                  <a:latin typeface="Arial" panose="020B0604020202020204"/>
                  <a:ea typeface="+mn-ea"/>
                  <a:cs typeface="Arial" panose="020B0604020202020204" pitchFamily="34" charset="0"/>
                </a:rPr>
                <a:t>N=2070</a:t>
              </a:r>
              <a:r>
                <a:rPr kumimoji="0" lang="en-GB" sz="1200" b="1" i="0" u="none" strike="noStrike" kern="1200" cap="none" spc="-8" normalizeH="0" baseline="30000" noProof="0">
                  <a:ln>
                    <a:noFill/>
                  </a:ln>
                  <a:solidFill>
                    <a:srgbClr val="000000"/>
                  </a:solidFill>
                  <a:effectLst/>
                  <a:uLnTx/>
                  <a:uFillTx/>
                  <a:latin typeface="Arial" panose="020B0604020202020204"/>
                  <a:ea typeface="+mn-ea"/>
                  <a:cs typeface="Arial" panose="020B0604020202020204" pitchFamily="34" charset="0"/>
                </a:rPr>
                <a:t>1</a:t>
              </a:r>
              <a:endParaRPr kumimoji="0" lang="en-GB" sz="1200" b="0"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endParaRPr>
            </a:p>
          </p:txBody>
        </p:sp>
        <p:sp>
          <p:nvSpPr>
            <p:cNvPr id="14" name="object 26">
              <a:extLst>
                <a:ext uri="{FF2B5EF4-FFF2-40B4-BE49-F238E27FC236}">
                  <a16:creationId xmlns:a16="http://schemas.microsoft.com/office/drawing/2014/main" id="{B675D65F-6D02-8F5B-A7B1-B0C5B6B71ABD}"/>
                </a:ext>
              </a:extLst>
            </p:cNvPr>
            <p:cNvSpPr txBox="1"/>
            <p:nvPr/>
          </p:nvSpPr>
          <p:spPr>
            <a:xfrm>
              <a:off x="5540397" y="2767334"/>
              <a:ext cx="4379812" cy="532131"/>
            </a:xfrm>
            <a:prstGeom prst="rect">
              <a:avLst/>
            </a:prstGeom>
            <a:solidFill>
              <a:schemeClr val="accent1">
                <a:lumMod val="20000"/>
                <a:lumOff val="80000"/>
              </a:schemeClr>
            </a:solidFill>
            <a:ln>
              <a:noFill/>
            </a:ln>
          </p:spPr>
          <p:txBody>
            <a:bodyPr vert="horz" wrap="square" lIns="0" tIns="9525" rIns="0" bIns="0" rtlCol="0" anchor="ctr">
              <a:noAutofit/>
            </a:bodyPr>
            <a:lstStyle/>
            <a:p>
              <a:pPr marL="0" marR="0" lvl="0" indent="0" algn="ctr" defTabSz="685800" rtl="0" eaLnBrk="1" fontAlgn="auto" latinLnBrk="0" hangingPunct="1">
                <a:lnSpc>
                  <a:spcPct val="100000"/>
                </a:lnSpc>
                <a:spcBef>
                  <a:spcPts val="75"/>
                </a:spcBef>
                <a:spcAft>
                  <a:spcPts val="0"/>
                </a:spcAft>
                <a:buClrTx/>
                <a:buSzTx/>
                <a:buFontTx/>
                <a:buNone/>
                <a:tabLst/>
                <a:defRPr/>
              </a:pPr>
              <a:r>
                <a:rPr kumimoji="0" lang="en-GB" sz="1200" b="1"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ACTIVExtend</a:t>
              </a:r>
              <a:r>
                <a:rPr kumimoji="0" lang="en-GB" sz="1200" b="1" i="0" u="none" strike="noStrike" kern="1200" cap="none" spc="-4" normalizeH="0" baseline="0" noProof="0">
                  <a:ln>
                    <a:noFill/>
                  </a:ln>
                  <a:solidFill>
                    <a:srgbClr val="000000"/>
                  </a:solidFill>
                  <a:effectLst/>
                  <a:uLnTx/>
                  <a:uFillTx/>
                  <a:latin typeface="Arial" panose="020B0604020202020204"/>
                  <a:ea typeface="+mn-ea"/>
                  <a:cs typeface="Arial" panose="020B0604020202020204" pitchFamily="34" charset="0"/>
                </a:rPr>
                <a:t> </a:t>
              </a:r>
              <a:r>
                <a:rPr kumimoji="0" lang="en-GB" sz="1200" b="1" i="0" u="none" strike="noStrike" kern="1200" cap="none" spc="-8" normalizeH="0" baseline="0" noProof="0">
                  <a:ln>
                    <a:noFill/>
                  </a:ln>
                  <a:solidFill>
                    <a:srgbClr val="000000"/>
                  </a:solidFill>
                  <a:effectLst/>
                  <a:uLnTx/>
                  <a:uFillTx/>
                  <a:latin typeface="Arial" panose="020B0604020202020204"/>
                  <a:ea typeface="+mn-ea"/>
                  <a:cs typeface="Arial" panose="020B0604020202020204" pitchFamily="34" charset="0"/>
                </a:rPr>
                <a:t>n=963</a:t>
              </a:r>
              <a:r>
                <a:rPr kumimoji="0" lang="en-GB" sz="1200" b="1" i="0" u="none" strike="noStrike" kern="1200" cap="none" spc="-8" normalizeH="0" baseline="30000" noProof="0">
                  <a:ln>
                    <a:noFill/>
                  </a:ln>
                  <a:solidFill>
                    <a:srgbClr val="000000"/>
                  </a:solidFill>
                  <a:effectLst/>
                  <a:uLnTx/>
                  <a:uFillTx/>
                  <a:latin typeface="Arial" panose="020B0604020202020204"/>
                  <a:ea typeface="+mn-ea"/>
                  <a:cs typeface="Arial" panose="020B0604020202020204" pitchFamily="34" charset="0"/>
                </a:rPr>
                <a:t>1</a:t>
              </a:r>
              <a:endParaRPr kumimoji="0" lang="en-GB" sz="1200" b="0"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15" name="Group 14">
              <a:extLst>
                <a:ext uri="{FF2B5EF4-FFF2-40B4-BE49-F238E27FC236}">
                  <a16:creationId xmlns:a16="http://schemas.microsoft.com/office/drawing/2014/main" id="{E078DD5B-DBDD-7020-2074-17782E7D8F2A}"/>
                </a:ext>
              </a:extLst>
            </p:cNvPr>
            <p:cNvGrpSpPr/>
            <p:nvPr/>
          </p:nvGrpSpPr>
          <p:grpSpPr>
            <a:xfrm>
              <a:off x="5365550" y="3431891"/>
              <a:ext cx="185531" cy="1860464"/>
              <a:chOff x="5135493" y="2575749"/>
              <a:chExt cx="232333" cy="1753238"/>
            </a:xfrm>
          </p:grpSpPr>
          <p:cxnSp>
            <p:nvCxnSpPr>
              <p:cNvPr id="16" name="Straight Connector 15">
                <a:extLst>
                  <a:ext uri="{FF2B5EF4-FFF2-40B4-BE49-F238E27FC236}">
                    <a16:creationId xmlns:a16="http://schemas.microsoft.com/office/drawing/2014/main" id="{2795A56C-70BE-A3EB-EC48-CC302D5052ED}"/>
                  </a:ext>
                </a:extLst>
              </p:cNvPr>
              <p:cNvCxnSpPr>
                <a:cxnSpLocks/>
              </p:cNvCxnSpPr>
              <p:nvPr/>
            </p:nvCxnSpPr>
            <p:spPr>
              <a:xfrm>
                <a:off x="5135493" y="2575749"/>
                <a:ext cx="4563" cy="1753238"/>
              </a:xfrm>
              <a:prstGeom prst="line">
                <a:avLst/>
              </a:prstGeom>
              <a:ln w="952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FD3DB2-6CB8-2BDA-393C-2D8DA0B0FAA7}"/>
                  </a:ext>
                </a:extLst>
              </p:cNvPr>
              <p:cNvCxnSpPr>
                <a:cxnSpLocks/>
              </p:cNvCxnSpPr>
              <p:nvPr/>
            </p:nvCxnSpPr>
            <p:spPr>
              <a:xfrm flipH="1">
                <a:off x="5354447" y="2575749"/>
                <a:ext cx="13379" cy="1753238"/>
              </a:xfrm>
              <a:prstGeom prst="line">
                <a:avLst/>
              </a:prstGeom>
              <a:ln w="952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39ACBAF4-666C-CAC7-579D-915C08821C93}"/>
                </a:ext>
              </a:extLst>
            </p:cNvPr>
            <p:cNvCxnSpPr>
              <a:cxnSpLocks/>
            </p:cNvCxnSpPr>
            <p:nvPr/>
          </p:nvCxnSpPr>
          <p:spPr>
            <a:xfrm>
              <a:off x="9920210" y="3436444"/>
              <a:ext cx="0" cy="1736048"/>
            </a:xfrm>
            <a:prstGeom prst="line">
              <a:avLst/>
            </a:prstGeom>
            <a:ln w="9525"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sp>
          <p:nvSpPr>
            <p:cNvPr id="19" name="object 7">
              <a:extLst>
                <a:ext uri="{FF2B5EF4-FFF2-40B4-BE49-F238E27FC236}">
                  <a16:creationId xmlns:a16="http://schemas.microsoft.com/office/drawing/2014/main" id="{CC4F2F39-F88F-A934-5FAD-D04BBFDBA4E6}"/>
                </a:ext>
              </a:extLst>
            </p:cNvPr>
            <p:cNvSpPr txBox="1"/>
            <p:nvPr/>
          </p:nvSpPr>
          <p:spPr>
            <a:xfrm>
              <a:off x="1629626" y="4595943"/>
              <a:ext cx="206768" cy="696411"/>
            </a:xfrm>
            <a:prstGeom prst="rect">
              <a:avLst/>
            </a:prstGeom>
            <a:solidFill>
              <a:schemeClr val="bg1"/>
            </a:solidFill>
            <a:ln>
              <a:solidFill>
                <a:schemeClr val="accent1"/>
              </a:solidFill>
            </a:ln>
          </p:spPr>
          <p:txBody>
            <a:bodyPr vert="vert270"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88"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Open label</a:t>
              </a:r>
              <a:endParaRPr kumimoji="0" lang="en-GB" sz="7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20" name="object 7">
              <a:extLst>
                <a:ext uri="{FF2B5EF4-FFF2-40B4-BE49-F238E27FC236}">
                  <a16:creationId xmlns:a16="http://schemas.microsoft.com/office/drawing/2014/main" id="{5E9CB3A3-9C9A-6BA7-F798-9D711FAAE5C2}"/>
                </a:ext>
              </a:extLst>
            </p:cNvPr>
            <p:cNvSpPr txBox="1"/>
            <p:nvPr/>
          </p:nvSpPr>
          <p:spPr>
            <a:xfrm>
              <a:off x="1635111" y="3451366"/>
              <a:ext cx="206768" cy="1078157"/>
            </a:xfrm>
            <a:prstGeom prst="rect">
              <a:avLst/>
            </a:prstGeom>
            <a:solidFill>
              <a:schemeClr val="bg1"/>
            </a:solidFill>
            <a:ln>
              <a:solidFill>
                <a:schemeClr val="accent1"/>
              </a:solidFill>
            </a:ln>
          </p:spPr>
          <p:txBody>
            <a:bodyPr vert="vert270"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88"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Double blind</a:t>
              </a:r>
              <a:endParaRPr kumimoji="0" lang="en-GB" sz="7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21" name="Group 20">
              <a:extLst>
                <a:ext uri="{FF2B5EF4-FFF2-40B4-BE49-F238E27FC236}">
                  <a16:creationId xmlns:a16="http://schemas.microsoft.com/office/drawing/2014/main" id="{6F1A1C50-1C1F-B6A3-F1EE-AE9C9E4889A5}"/>
                </a:ext>
              </a:extLst>
            </p:cNvPr>
            <p:cNvGrpSpPr/>
            <p:nvPr/>
          </p:nvGrpSpPr>
          <p:grpSpPr>
            <a:xfrm>
              <a:off x="1876933" y="5362608"/>
              <a:ext cx="8137773" cy="297487"/>
              <a:chOff x="1761297" y="4607993"/>
              <a:chExt cx="8137773" cy="297487"/>
            </a:xfrm>
          </p:grpSpPr>
          <p:sp>
            <p:nvSpPr>
              <p:cNvPr id="22" name="object 15">
                <a:extLst>
                  <a:ext uri="{FF2B5EF4-FFF2-40B4-BE49-F238E27FC236}">
                    <a16:creationId xmlns:a16="http://schemas.microsoft.com/office/drawing/2014/main" id="{191208DB-F121-DABC-2263-EE9A18EE5E0C}"/>
                  </a:ext>
                </a:extLst>
              </p:cNvPr>
              <p:cNvSpPr txBox="1"/>
              <p:nvPr/>
            </p:nvSpPr>
            <p:spPr>
              <a:xfrm>
                <a:off x="9677509" y="4607993"/>
                <a:ext cx="221561" cy="297487"/>
              </a:xfrm>
              <a:prstGeom prst="rect">
                <a:avLst/>
              </a:prstGeom>
            </p:spPr>
            <p:txBody>
              <a:bodyPr vert="horz" wrap="none" lIns="0" tIns="0" rIns="0" bIns="0" rtlCol="0">
                <a:spAutoFit/>
              </a:body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9" normalizeH="0" baseline="0" noProof="0">
                    <a:ln>
                      <a:noFill/>
                    </a:ln>
                    <a:solidFill>
                      <a:srgbClr val="000000"/>
                    </a:solidFill>
                    <a:effectLst/>
                    <a:uLnTx/>
                    <a:uFillTx/>
                    <a:latin typeface="Arial" panose="020B0604020202020204"/>
                    <a:ea typeface="+mn-ea"/>
                    <a:cs typeface="Arial" panose="020B0604020202020204" pitchFamily="34" charset="0"/>
                  </a:rPr>
                  <a:t>43</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23" name="object 28">
                <a:extLst>
                  <a:ext uri="{FF2B5EF4-FFF2-40B4-BE49-F238E27FC236}">
                    <a16:creationId xmlns:a16="http://schemas.microsoft.com/office/drawing/2014/main" id="{39408D4F-E1C3-E120-D262-3F13D3E55D01}"/>
                  </a:ext>
                </a:extLst>
              </p:cNvPr>
              <p:cNvSpPr txBox="1"/>
              <p:nvPr/>
            </p:nvSpPr>
            <p:spPr>
              <a:xfrm>
                <a:off x="6520260" y="4607993"/>
                <a:ext cx="221561" cy="297487"/>
              </a:xfrm>
              <a:prstGeom prst="rect">
                <a:avLst/>
              </a:prstGeom>
            </p:spPr>
            <p:txBody>
              <a:bodyPr vert="horz" wrap="none" lIns="0" tIns="0" rIns="0" bIns="0" rtlCol="0">
                <a:spAutoFit/>
              </a:body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9" normalizeH="0" baseline="0" noProof="0">
                    <a:ln>
                      <a:noFill/>
                    </a:ln>
                    <a:solidFill>
                      <a:srgbClr val="000000"/>
                    </a:solidFill>
                    <a:effectLst/>
                    <a:uLnTx/>
                    <a:uFillTx/>
                    <a:latin typeface="Arial" panose="020B0604020202020204"/>
                    <a:ea typeface="+mn-ea"/>
                    <a:cs typeface="Arial" panose="020B0604020202020204" pitchFamily="34" charset="0"/>
                  </a:rPr>
                  <a:t>25</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24" name="object 19">
                <a:extLst>
                  <a:ext uri="{FF2B5EF4-FFF2-40B4-BE49-F238E27FC236}">
                    <a16:creationId xmlns:a16="http://schemas.microsoft.com/office/drawing/2014/main" id="{BA0D56CA-E28A-25D8-1F90-016A4A98597F}"/>
                  </a:ext>
                </a:extLst>
              </p:cNvPr>
              <p:cNvSpPr txBox="1"/>
              <p:nvPr/>
            </p:nvSpPr>
            <p:spPr>
              <a:xfrm>
                <a:off x="5356462" y="4607993"/>
                <a:ext cx="234038" cy="246221"/>
              </a:xfrm>
              <a:prstGeom prst="rect">
                <a:avLst/>
              </a:prstGeom>
            </p:spPr>
            <p:txBody>
              <a:bodyPr vert="horz" wrap="none" lIns="0" tIns="0" rIns="0" bIns="0" rtlCol="0">
                <a:spAutoFit/>
              </a:bodyPr>
              <a:lstStyle/>
              <a:p>
                <a:pPr marL="9525" marR="0" lvl="0" indent="0" algn="ctr" defTabSz="685800" rtl="0" eaLnBrk="1" fontAlgn="auto" latinLnBrk="0" hangingPunct="1">
                  <a:lnSpc>
                    <a:spcPct val="100000"/>
                  </a:lnSpc>
                  <a:spcBef>
                    <a:spcPts val="0"/>
                  </a:spcBef>
                  <a:spcAft>
                    <a:spcPts val="0"/>
                  </a:spcAft>
                  <a:buClrTx/>
                  <a:buSzTx/>
                  <a:buFontTx/>
                  <a:buNone/>
                  <a:tabLst>
                    <a:tab pos="727233" algn="l"/>
                    <a:tab pos="1682591" algn="l"/>
                    <a:tab pos="2554128" algn="l"/>
                    <a:tab pos="2854643" algn="l"/>
                  </a:tabLst>
                  <a:defRPr/>
                </a:pPr>
                <a:r>
                  <a:rPr kumimoji="0" lang="en-GB" sz="1200" b="0" i="0" u="none" strike="noStrike" kern="1200" cap="none" spc="-19" normalizeH="0" baseline="0" noProof="0">
                    <a:ln>
                      <a:noFill/>
                    </a:ln>
                    <a:solidFill>
                      <a:srgbClr val="000000"/>
                    </a:solidFill>
                    <a:effectLst/>
                    <a:uLnTx/>
                    <a:uFillTx/>
                    <a:latin typeface="Arial" panose="020B0604020202020204"/>
                    <a:ea typeface="+mn-ea"/>
                    <a:cs typeface="Arial" panose="020B0604020202020204" pitchFamily="34" charset="0"/>
                  </a:rPr>
                  <a:t>19</a:t>
                </a:r>
                <a:endParaRPr kumimoji="0" lang="en-GB" sz="1200" b="0" i="0" u="none" strike="noStrike" kern="1200" cap="none" spc="0" normalizeH="0" baseline="30000" noProof="0">
                  <a:ln>
                    <a:noFill/>
                  </a:ln>
                  <a:solidFill>
                    <a:srgbClr val="FF0000"/>
                  </a:solidFill>
                  <a:effectLst/>
                  <a:uLnTx/>
                  <a:uFillTx/>
                  <a:latin typeface="Arial" panose="020B0604020202020204"/>
                  <a:ea typeface="+mn-ea"/>
                  <a:cs typeface="Arial" panose="020B0604020202020204" pitchFamily="34" charset="0"/>
                </a:endParaRPr>
              </a:p>
            </p:txBody>
          </p:sp>
          <p:sp>
            <p:nvSpPr>
              <p:cNvPr id="25" name="object 19">
                <a:extLst>
                  <a:ext uri="{FF2B5EF4-FFF2-40B4-BE49-F238E27FC236}">
                    <a16:creationId xmlns:a16="http://schemas.microsoft.com/office/drawing/2014/main" id="{240B7B9F-811B-5569-13D4-974FD1A35532}"/>
                  </a:ext>
                </a:extLst>
              </p:cNvPr>
              <p:cNvSpPr txBox="1"/>
              <p:nvPr/>
            </p:nvSpPr>
            <p:spPr>
              <a:xfrm>
                <a:off x="1761297" y="4607993"/>
                <a:ext cx="123431" cy="246221"/>
              </a:xfrm>
              <a:prstGeom prst="rect">
                <a:avLst/>
              </a:prstGeom>
            </p:spPr>
            <p:txBody>
              <a:bodyPr vert="horz" wrap="none" lIns="0" tIns="0" rIns="0" bIns="0" rtlCol="0">
                <a:spAutoFit/>
              </a:bodyPr>
              <a:lstStyle/>
              <a:p>
                <a:pPr marL="9525" marR="0" lvl="0" indent="0" algn="ctr" defTabSz="685800" rtl="0" eaLnBrk="1" fontAlgn="auto" latinLnBrk="0" hangingPunct="1">
                  <a:lnSpc>
                    <a:spcPct val="100000"/>
                  </a:lnSpc>
                  <a:spcBef>
                    <a:spcPts val="0"/>
                  </a:spcBef>
                  <a:spcAft>
                    <a:spcPts val="0"/>
                  </a:spcAft>
                  <a:buClrTx/>
                  <a:buSzTx/>
                  <a:buFontTx/>
                  <a:buNone/>
                  <a:tabLst>
                    <a:tab pos="727233" algn="l"/>
                    <a:tab pos="1682591" algn="l"/>
                    <a:tab pos="2554128" algn="l"/>
                    <a:tab pos="2854643" algn="l"/>
                  </a:tabLst>
                  <a:defRPr/>
                </a:pPr>
                <a:r>
                  <a:rPr kumimoji="0" lang="en-GB" sz="1200" b="0" i="0" u="none" strike="noStrike" kern="1200" cap="none" spc="-19" normalizeH="0" baseline="0" noProof="0">
                    <a:ln>
                      <a:noFill/>
                    </a:ln>
                    <a:solidFill>
                      <a:srgbClr val="000000"/>
                    </a:solidFill>
                    <a:effectLst/>
                    <a:uLnTx/>
                    <a:uFillTx/>
                    <a:latin typeface="Arial" panose="020B0604020202020204"/>
                    <a:ea typeface="+mn-ea"/>
                    <a:cs typeface="Arial" panose="020B0604020202020204" pitchFamily="34" charset="0"/>
                  </a:rPr>
                  <a:t>0</a:t>
                </a:r>
                <a:endParaRPr kumimoji="0" lang="en-GB" sz="1200" b="0"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endParaRPr>
              </a:p>
            </p:txBody>
          </p:sp>
          <p:sp>
            <p:nvSpPr>
              <p:cNvPr id="26" name="object 19">
                <a:extLst>
                  <a:ext uri="{FF2B5EF4-FFF2-40B4-BE49-F238E27FC236}">
                    <a16:creationId xmlns:a16="http://schemas.microsoft.com/office/drawing/2014/main" id="{D6AE2FA9-CB63-F1FF-9C58-6F60F3C0F59D}"/>
                  </a:ext>
                </a:extLst>
              </p:cNvPr>
              <p:cNvSpPr txBox="1"/>
              <p:nvPr/>
            </p:nvSpPr>
            <p:spPr>
              <a:xfrm>
                <a:off x="2802046" y="4607993"/>
                <a:ext cx="123431" cy="246221"/>
              </a:xfrm>
              <a:prstGeom prst="rect">
                <a:avLst/>
              </a:prstGeom>
            </p:spPr>
            <p:txBody>
              <a:bodyPr vert="horz" wrap="none" lIns="0" tIns="0" rIns="0" bIns="0" rtlCol="0">
                <a:spAutoFit/>
              </a:bodyPr>
              <a:lstStyle/>
              <a:p>
                <a:pPr marL="9525" marR="0" lvl="0" indent="0" algn="ctr" defTabSz="685800" rtl="0" eaLnBrk="1" fontAlgn="auto" latinLnBrk="0" hangingPunct="1">
                  <a:lnSpc>
                    <a:spcPct val="100000"/>
                  </a:lnSpc>
                  <a:spcBef>
                    <a:spcPts val="0"/>
                  </a:spcBef>
                  <a:spcAft>
                    <a:spcPts val="0"/>
                  </a:spcAft>
                  <a:buClrTx/>
                  <a:buSzTx/>
                  <a:buFontTx/>
                  <a:buNone/>
                  <a:tabLst>
                    <a:tab pos="727233" algn="l"/>
                    <a:tab pos="1682591" algn="l"/>
                    <a:tab pos="2554128" algn="l"/>
                    <a:tab pos="2854643" algn="l"/>
                  </a:tabLst>
                  <a:defRPr/>
                </a:pPr>
                <a:r>
                  <a:rPr kumimoji="0" lang="en-GB" sz="1200" b="0" i="0" u="none" strike="noStrike" kern="1200" cap="none" spc="-19" normalizeH="0" baseline="0" noProof="0">
                    <a:ln>
                      <a:noFill/>
                    </a:ln>
                    <a:solidFill>
                      <a:srgbClr val="000000"/>
                    </a:solidFill>
                    <a:effectLst/>
                    <a:uLnTx/>
                    <a:uFillTx/>
                    <a:latin typeface="Arial" panose="020B0604020202020204"/>
                    <a:ea typeface="+mn-ea"/>
                    <a:cs typeface="Arial" panose="020B0604020202020204" pitchFamily="34" charset="0"/>
                  </a:rPr>
                  <a:t>6</a:t>
                </a:r>
                <a:endParaRPr kumimoji="0" lang="en-GB" sz="1200" b="0"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endParaRPr>
              </a:p>
            </p:txBody>
          </p:sp>
          <p:sp>
            <p:nvSpPr>
              <p:cNvPr id="27" name="object 19">
                <a:extLst>
                  <a:ext uri="{FF2B5EF4-FFF2-40B4-BE49-F238E27FC236}">
                    <a16:creationId xmlns:a16="http://schemas.microsoft.com/office/drawing/2014/main" id="{BC496087-CEB5-6D71-7E8F-58007FCE6F5D}"/>
                  </a:ext>
                </a:extLst>
              </p:cNvPr>
              <p:cNvSpPr txBox="1"/>
              <p:nvPr/>
            </p:nvSpPr>
            <p:spPr>
              <a:xfrm>
                <a:off x="3812949" y="4607993"/>
                <a:ext cx="234038" cy="246221"/>
              </a:xfrm>
              <a:prstGeom prst="rect">
                <a:avLst/>
              </a:prstGeom>
            </p:spPr>
            <p:txBody>
              <a:bodyPr vert="horz" wrap="none" lIns="0" tIns="0" rIns="0" bIns="0" rtlCol="0">
                <a:spAutoFit/>
              </a:bodyPr>
              <a:lstStyle/>
              <a:p>
                <a:pPr marL="9525" marR="0" lvl="0" indent="0" algn="ctr" defTabSz="685800" rtl="0" eaLnBrk="1" fontAlgn="auto" latinLnBrk="0" hangingPunct="1">
                  <a:lnSpc>
                    <a:spcPct val="100000"/>
                  </a:lnSpc>
                  <a:spcBef>
                    <a:spcPts val="0"/>
                  </a:spcBef>
                  <a:spcAft>
                    <a:spcPts val="0"/>
                  </a:spcAft>
                  <a:buClrTx/>
                  <a:buSzTx/>
                  <a:buFontTx/>
                  <a:buNone/>
                  <a:tabLst>
                    <a:tab pos="727233" algn="l"/>
                    <a:tab pos="1682591" algn="l"/>
                    <a:tab pos="2554128" algn="l"/>
                    <a:tab pos="2854643" algn="l"/>
                  </a:tabLst>
                  <a:defRPr/>
                </a:pPr>
                <a:r>
                  <a:rPr kumimoji="0" lang="en-GB" sz="1200" b="0" i="0" u="none" strike="noStrike" kern="1200" cap="none" spc="-19" normalizeH="0" baseline="0" noProof="0">
                    <a:ln>
                      <a:noFill/>
                    </a:ln>
                    <a:solidFill>
                      <a:srgbClr val="000000"/>
                    </a:solidFill>
                    <a:effectLst/>
                    <a:uLnTx/>
                    <a:uFillTx/>
                    <a:latin typeface="Arial" panose="020B0604020202020204"/>
                    <a:ea typeface="+mn-ea"/>
                    <a:cs typeface="Arial" panose="020B0604020202020204" pitchFamily="34" charset="0"/>
                  </a:rPr>
                  <a:t>12</a:t>
                </a:r>
                <a:endParaRPr kumimoji="0" lang="en-GB" sz="1200" b="0"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endParaRPr>
              </a:p>
            </p:txBody>
          </p:sp>
          <p:sp>
            <p:nvSpPr>
              <p:cNvPr id="28" name="object 19">
                <a:extLst>
                  <a:ext uri="{FF2B5EF4-FFF2-40B4-BE49-F238E27FC236}">
                    <a16:creationId xmlns:a16="http://schemas.microsoft.com/office/drawing/2014/main" id="{A1EA5518-BA2E-90A1-6286-CF03657FF90C}"/>
                  </a:ext>
                </a:extLst>
              </p:cNvPr>
              <p:cNvSpPr txBox="1"/>
              <p:nvPr/>
            </p:nvSpPr>
            <p:spPr>
              <a:xfrm>
                <a:off x="5046598" y="4607993"/>
                <a:ext cx="290882" cy="246221"/>
              </a:xfrm>
              <a:prstGeom prst="rect">
                <a:avLst/>
              </a:prstGeom>
            </p:spPr>
            <p:txBody>
              <a:bodyPr vert="horz" wrap="square" lIns="0" tIns="0" rIns="0" bIns="0" rtlCol="0">
                <a:spAutoFit/>
              </a:bodyPr>
              <a:lstStyle/>
              <a:p>
                <a:pPr marL="9525" marR="0" lvl="0" indent="0" algn="ctr" defTabSz="685800" rtl="0" eaLnBrk="1" fontAlgn="auto" latinLnBrk="0" hangingPunct="1">
                  <a:lnSpc>
                    <a:spcPct val="100000"/>
                  </a:lnSpc>
                  <a:spcBef>
                    <a:spcPts val="0"/>
                  </a:spcBef>
                  <a:spcAft>
                    <a:spcPts val="0"/>
                  </a:spcAft>
                  <a:buClrTx/>
                  <a:buSzTx/>
                  <a:buFontTx/>
                  <a:buNone/>
                  <a:tabLst>
                    <a:tab pos="727233" algn="l"/>
                    <a:tab pos="1682591" algn="l"/>
                    <a:tab pos="2554128" algn="l"/>
                    <a:tab pos="2854643" algn="l"/>
                  </a:tabLst>
                  <a:defRPr/>
                </a:pPr>
                <a:r>
                  <a:rPr kumimoji="0" lang="en-GB" sz="1200" b="0" i="0" u="none" strike="noStrike" kern="1200" cap="none" spc="-19" normalizeH="0" baseline="0" noProof="0">
                    <a:ln>
                      <a:noFill/>
                    </a:ln>
                    <a:solidFill>
                      <a:srgbClr val="000000"/>
                    </a:solidFill>
                    <a:effectLst/>
                    <a:uLnTx/>
                    <a:uFillTx/>
                    <a:latin typeface="Arial" panose="020B0604020202020204"/>
                    <a:ea typeface="+mn-ea"/>
                    <a:cs typeface="Arial" panose="020B0604020202020204" pitchFamily="34" charset="0"/>
                  </a:rPr>
                  <a:t>18</a:t>
                </a:r>
                <a:endParaRPr kumimoji="0" lang="en-GB" sz="1200" b="0"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endParaRPr>
              </a:p>
            </p:txBody>
          </p:sp>
        </p:grpSp>
        <p:cxnSp>
          <p:nvCxnSpPr>
            <p:cNvPr id="29" name="Straight Connector 28">
              <a:extLst>
                <a:ext uri="{FF2B5EF4-FFF2-40B4-BE49-F238E27FC236}">
                  <a16:creationId xmlns:a16="http://schemas.microsoft.com/office/drawing/2014/main" id="{F445F9E3-2F48-EB67-37E0-16AB1ADB5599}"/>
                </a:ext>
              </a:extLst>
            </p:cNvPr>
            <p:cNvCxnSpPr>
              <a:cxnSpLocks/>
              <a:stCxn id="25" idx="0"/>
            </p:cNvCxnSpPr>
            <p:nvPr/>
          </p:nvCxnSpPr>
          <p:spPr>
            <a:xfrm>
              <a:off x="1938649" y="5362608"/>
              <a:ext cx="8076057" cy="0"/>
            </a:xfrm>
            <a:prstGeom prst="line">
              <a:avLst/>
            </a:prstGeom>
            <a:ln>
              <a:tailEnd type="triangle"/>
            </a:ln>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E8CB0DA9-9A40-11C5-F305-32D8829526D0}"/>
              </a:ext>
            </a:extLst>
          </p:cNvPr>
          <p:cNvSpPr txBox="1"/>
          <p:nvPr/>
        </p:nvSpPr>
        <p:spPr>
          <a:xfrm>
            <a:off x="676274" y="2235670"/>
            <a:ext cx="6814779" cy="415498"/>
          </a:xfrm>
          <a:prstGeom prst="rect">
            <a:avLst/>
          </a:prstGeom>
          <a:noFill/>
        </p:spPr>
        <p:txBody>
          <a:bodyPr wrap="square">
            <a:spAutoFit/>
          </a:bodyPr>
          <a:lstStyle/>
          <a:p>
            <a:r>
              <a:rPr lang="en-GB" sz="1050" noProof="0">
                <a:latin typeface="Arial" panose="020B0604020202020204" pitchFamily="34" charset="0"/>
                <a:cs typeface="Arial" panose="020B0604020202020204" pitchFamily="34" charset="0"/>
              </a:rPr>
              <a:t>In </a:t>
            </a:r>
            <a:r>
              <a:rPr lang="en-GB" sz="1050" noProof="0" err="1">
                <a:latin typeface="Arial" panose="020B0604020202020204" pitchFamily="34" charset="0"/>
                <a:cs typeface="Arial" panose="020B0604020202020204" pitchFamily="34" charset="0"/>
              </a:rPr>
              <a:t>ACTIVExtend</a:t>
            </a:r>
            <a:r>
              <a:rPr lang="en-GB" sz="1050" noProof="0">
                <a:latin typeface="Arial" panose="020B0604020202020204" pitchFamily="34" charset="0"/>
                <a:cs typeface="Arial" panose="020B0604020202020204" pitchFamily="34" charset="0"/>
              </a:rPr>
              <a:t> (an open-label extension study), eligible patients received an additional 24 months of alendronate treatment</a:t>
            </a:r>
            <a:r>
              <a:rPr lang="en-GB" sz="1050" baseline="30000" noProof="0">
                <a:latin typeface="Arial" panose="020B0604020202020204" pitchFamily="34" charset="0"/>
                <a:cs typeface="Arial" panose="020B0604020202020204" pitchFamily="34" charset="0"/>
              </a:rPr>
              <a:t>1,2</a:t>
            </a:r>
            <a:endParaRPr lang="en-GB" sz="1050" noProof="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C5B395F-9985-BC44-E606-F4E4C38329C6}"/>
              </a:ext>
            </a:extLst>
          </p:cNvPr>
          <p:cNvSpPr txBox="1"/>
          <p:nvPr/>
        </p:nvSpPr>
        <p:spPr>
          <a:xfrm>
            <a:off x="676275" y="976334"/>
            <a:ext cx="3260243" cy="300082"/>
          </a:xfrm>
          <a:prstGeom prst="rect">
            <a:avLst/>
          </a:prstGeom>
          <a:noFill/>
        </p:spPr>
        <p:txBody>
          <a:bodyPr wrap="square" rtlCol="0">
            <a:spAutoFit/>
          </a:bodyPr>
          <a:lstStyle/>
          <a:p>
            <a:r>
              <a:rPr lang="en-GB" sz="1350" noProof="0">
                <a:solidFill>
                  <a:schemeClr val="accent2"/>
                </a:solidFill>
                <a:latin typeface="Arial" panose="020B0604020202020204" pitchFamily="34" charset="0"/>
              </a:rPr>
              <a:t>STUDY DESIGN</a:t>
            </a:r>
          </a:p>
        </p:txBody>
      </p:sp>
      <p:sp>
        <p:nvSpPr>
          <p:cNvPr id="45" name="TextBox 44">
            <a:extLst>
              <a:ext uri="{FF2B5EF4-FFF2-40B4-BE49-F238E27FC236}">
                <a16:creationId xmlns:a16="http://schemas.microsoft.com/office/drawing/2014/main" id="{42626836-8D08-5C30-317D-242668F5C990}"/>
              </a:ext>
            </a:extLst>
          </p:cNvPr>
          <p:cNvSpPr txBox="1"/>
          <p:nvPr/>
        </p:nvSpPr>
        <p:spPr>
          <a:xfrm>
            <a:off x="939667" y="5106268"/>
            <a:ext cx="3418860" cy="184666"/>
          </a:xfrm>
          <a:prstGeom prst="rect">
            <a:avLst/>
          </a:prstGeom>
          <a:noFill/>
        </p:spPr>
        <p:txBody>
          <a:bodyPr wrap="square">
            <a:spAutoFit/>
          </a:bodyPr>
          <a:lstStyle/>
          <a:p>
            <a:pPr>
              <a:lnSpc>
                <a:spcPct val="100000"/>
              </a:lnSpc>
              <a:spcBef>
                <a:spcPts val="0"/>
              </a:spcBef>
            </a:pPr>
            <a:r>
              <a:rPr lang="en-GB" sz="600" noProof="0">
                <a:latin typeface="Arial" panose="020B0604020202020204" pitchFamily="34" charset="0"/>
                <a:cs typeface="Arial" panose="020B0604020202020204" pitchFamily="34" charset="0"/>
              </a:rPr>
              <a:t>Adapted from ELADYNOS</a:t>
            </a:r>
            <a:r>
              <a:rPr lang="en-GB" sz="600" baseline="30000" noProof="0">
                <a:latin typeface="Arial" panose="020B0604020202020204" pitchFamily="34" charset="0"/>
                <a:cs typeface="Arial" panose="020B0604020202020204" pitchFamily="34" charset="0"/>
              </a:rPr>
              <a:t>®</a:t>
            </a:r>
            <a:r>
              <a:rPr lang="en-GB" sz="600" noProof="0">
                <a:latin typeface="Arial" panose="020B0604020202020204" pitchFamily="34" charset="0"/>
                <a:cs typeface="Arial" panose="020B0604020202020204" pitchFamily="34" charset="0"/>
              </a:rPr>
              <a:t> EPAR. October 2022.</a:t>
            </a:r>
            <a:r>
              <a:rPr lang="en-GB" sz="600" baseline="30000">
                <a:latin typeface="Arial" panose="020B0604020202020204" pitchFamily="34" charset="0"/>
                <a:cs typeface="Arial" panose="020B0604020202020204" pitchFamily="34" charset="0"/>
              </a:rPr>
              <a:t>2</a:t>
            </a:r>
            <a:endParaRPr lang="en-GB" sz="600" baseline="300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357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C999096D-2392-93A8-E634-65FF6A1A5012}"/>
              </a:ext>
            </a:extLst>
          </p:cNvPr>
          <p:cNvSpPr>
            <a:spLocks noGrp="1" noChangeArrowheads="1"/>
          </p:cNvSpPr>
          <p:nvPr>
            <p:ph type="dt" sz="quarter" idx="11"/>
            <p:custDataLst>
              <p:tags r:id="rId1"/>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9/2/2025</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2"/>
            </p:custDataLst>
          </p:nvPr>
        </p:nvSpPr>
        <p:spPr bwMode="auto">
          <a:xfrm>
            <a:off x="4589270" y="154940"/>
            <a:ext cx="4554730" cy="508000"/>
          </a:xfrm>
          <a:prstGeom prst="rect">
            <a:avLst/>
          </a:prstGeom>
          <a:noFill/>
          <a:ln w="9525" cap="flat" cmpd="sng" algn="ctr">
            <a:noFill/>
            <a:prstDash val="solid"/>
            <a:miter lim="800000"/>
            <a:headEnd type="none" w="med" len="med"/>
            <a:tailEnd type="none" w="med" len="med"/>
          </a:ln>
        </p:spPr>
        <p:txBody>
          <a:bodyPr lIns="254000" tIns="63500" rIns="127000" bIns="0" anchor="t"/>
          <a:lstStyle/>
          <a:p>
            <a:pP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100" b="1" dirty="0">
                <a:ln w="9525" cap="flat" cmpd="sng" algn="ctr">
                  <a:noFill/>
                  <a:prstDash val="solid"/>
                  <a:round/>
                  <a:headEnd type="none" w="med" len="med"/>
                  <a:tailEnd type="none" w="med" len="med"/>
                </a:ln>
                <a:solidFill>
                  <a:srgbClr val="000000"/>
                </a:solidFill>
                <a:latin typeface="Helvetica"/>
                <a:ea typeface="Arial"/>
                <a:cs typeface="Helvetica"/>
                <a:sym typeface="Wingdings"/>
              </a:rPr>
              <a:t>Effect of Abaloparatide vs Placebo on New Vertebral Fractures in Postmenopausal Women With Osteoporosis: RCT </a:t>
            </a:r>
            <a:endParaRPr lang="en-US" sz="1100" b="1" dirty="0">
              <a:ln w="9525" cap="flat" cmpd="sng" algn="ctr">
                <a:noFill/>
                <a:prstDash val="solid"/>
                <a:round/>
                <a:headEnd type="none" w="med" len="med"/>
                <a:tailEnd type="none" w="med" len="med"/>
              </a:ln>
              <a:solidFill>
                <a:srgbClr val="000000"/>
              </a:solidFill>
              <a:latin typeface="Helvetica"/>
              <a:ea typeface="ＭＳ Ｐゴシック" pitchFamily="34" charset="-128"/>
              <a:cs typeface="Helvetica"/>
              <a:sym typeface="Wingdings"/>
            </a:endParaRPr>
          </a:p>
          <a:p>
            <a:pP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050" dirty="0">
                <a:ln w="9525" cap="flat" cmpd="sng" algn="ctr">
                  <a:noFill/>
                  <a:prstDash val="solid"/>
                  <a:round/>
                  <a:headEnd type="none" w="med" len="med"/>
                  <a:tailEnd type="none" w="med" len="med"/>
                </a:ln>
                <a:solidFill>
                  <a:srgbClr val="000000"/>
                </a:solidFill>
                <a:latin typeface="Helvetica"/>
                <a:ea typeface="Arial"/>
                <a:cs typeface="Helvetica"/>
                <a:sym typeface="Wingdings"/>
              </a:rPr>
              <a:t>JAMA. 2016;316(7):722-733. doi:10.1001/jama.2016.11136</a:t>
            </a:r>
            <a:endParaRPr lang="en-US" sz="1100" b="1" dirty="0">
              <a:latin typeface="Helvetica"/>
              <a:cs typeface="Helvetica"/>
            </a:endParaRP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3"/>
            </p:custDataLst>
          </p:nvPr>
        </p:nvSpPr>
        <p:spPr bwMode="auto">
          <a:xfrm>
            <a:off x="5234940" y="1230376"/>
            <a:ext cx="3729292" cy="5627624"/>
          </a:xfrm>
          <a:prstGeom prst="rect">
            <a:avLst/>
          </a:prstGeom>
          <a:noFill/>
          <a:ln w="9525" cap="flat" cmpd="sng" algn="ctr">
            <a:noFill/>
            <a:prstDash val="solid"/>
            <a:miter lim="800000"/>
            <a:headEnd type="none" w="med" len="med"/>
            <a:tailEnd type="none" w="med" len="med"/>
          </a:ln>
        </p:spPr>
        <p:txBody>
          <a:bodyPr lIns="254000" tIns="0" rIns="0" bIns="63500" anchor="t"/>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latin typeface="Helvetica"/>
                <a:ea typeface="ＭＳ Ｐゴシック"/>
                <a:cs typeface="Helvetica"/>
              </a:rPr>
              <a:t>Time to Event of Nonvertebral, Clinical, and Major Osteoporotic Fractures</a:t>
            </a:r>
            <a:endParaRPr lang="en-US" dirty="0"/>
          </a:p>
          <a:p>
            <a:pPr>
              <a:spcBef>
                <a:spcPct val="20000"/>
              </a:spcBef>
            </a:pPr>
            <a:r>
              <a:rPr lang="en-US" altLang="en-US" sz="1200" dirty="0">
                <a:latin typeface="Helvetica"/>
                <a:ea typeface="ＭＳ Ｐゴシック"/>
                <a:cs typeface="Helvetica"/>
              </a:rPr>
              <a:t>A, Kaplan-Meier curves  time to the first nonvertebral fracture</a:t>
            </a:r>
          </a:p>
          <a:p>
            <a:pPr>
              <a:spcBef>
                <a:spcPct val="20000"/>
              </a:spcBef>
            </a:pPr>
            <a:r>
              <a:rPr lang="en-US" altLang="en-US" sz="1200" dirty="0">
                <a:latin typeface="Helvetica"/>
                <a:ea typeface="ＭＳ Ｐゴシック"/>
                <a:cs typeface="Helvetica"/>
              </a:rPr>
              <a:t>Abaloparatide vs placebo: HR 0.57 (95% CI, 0.32-1.00; P = .049) </a:t>
            </a:r>
          </a:p>
          <a:p>
            <a:pPr>
              <a:spcBef>
                <a:spcPct val="20000"/>
              </a:spcBef>
            </a:pPr>
            <a:r>
              <a:rPr lang="en-US" altLang="en-US" sz="1200" dirty="0">
                <a:latin typeface="Helvetica"/>
                <a:ea typeface="ＭＳ Ｐゴシック"/>
                <a:cs typeface="Helvetica"/>
              </a:rPr>
              <a:t>Teriparatide vs placebo, the HR was 0.72 (95% CI, 0.42-1.22; P = .22).</a:t>
            </a:r>
          </a:p>
          <a:p>
            <a:pPr>
              <a:spcBef>
                <a:spcPct val="20000"/>
              </a:spcBef>
            </a:pPr>
            <a:r>
              <a:rPr lang="en-US" altLang="en-US" sz="1200" dirty="0">
                <a:latin typeface="Helvetica"/>
                <a:ea typeface="ＭＳ Ｐゴシック"/>
                <a:cs typeface="Helvetica"/>
              </a:rPr>
              <a:t>
</a:t>
            </a:r>
          </a:p>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a:p>
            <a:pPr>
              <a:spcBef>
                <a:spcPct val="20000"/>
              </a:spcBef>
            </a:pPr>
            <a:r>
              <a:rPr lang="en-US" altLang="en-US" sz="1200" dirty="0">
                <a:latin typeface="Helvetica"/>
                <a:ea typeface="ＭＳ Ｐゴシック"/>
                <a:cs typeface="Helvetica"/>
              </a:rPr>
              <a:t>B, Curves indicate time to the first clinical fracture</a:t>
            </a:r>
          </a:p>
          <a:p>
            <a:pPr>
              <a:spcBef>
                <a:spcPct val="20000"/>
              </a:spcBef>
            </a:pPr>
            <a:r>
              <a:rPr lang="en-US" altLang="en-US" sz="1200" dirty="0">
                <a:latin typeface="Helvetica"/>
                <a:ea typeface="ＭＳ Ｐゴシック"/>
                <a:cs typeface="Helvetica"/>
              </a:rPr>
              <a:t>Abaloparatide vs placebo, the HR was 0.57 (95% CI, 0.35-0.91; P = .02)</a:t>
            </a:r>
          </a:p>
          <a:p>
            <a:pPr>
              <a:spcBef>
                <a:spcPct val="20000"/>
              </a:spcBef>
            </a:pPr>
            <a:r>
              <a:rPr lang="en-US" altLang="en-US" sz="1200" dirty="0">
                <a:latin typeface="Helvetica"/>
                <a:ea typeface="ＭＳ Ｐゴシック"/>
                <a:cs typeface="Helvetica"/>
              </a:rPr>
              <a:t>Teriparatide vs placebo, the HR was 0.71 (95% CI, 0.46-1.09; P = .11).
</a:t>
            </a:r>
          </a:p>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p:txBody>
      </p:sp>
      <p:pic>
        <p:nvPicPr>
          <p:cNvPr id="14348" name="New picture">
            <a:extLst>
              <a:ext uri="{FF2B5EF4-FFF2-40B4-BE49-F238E27FC236}">
                <a16:creationId xmlns:a16="http://schemas.microsoft.com/office/drawing/2014/main" id="{ABE17AC6-F394-1ECC-07D7-3163F45D4FF0}"/>
              </a:ext>
            </a:extLst>
          </p:cNvPr>
          <p:cNvPicPr>
            <a:picLocks noChangeAspect="1" noChangeArrowheads="1"/>
          </p:cNvPicPr>
          <p:nvPr>
            <p:custDataLst>
              <p:tags r:id="rId4"/>
            </p:custDataLst>
          </p:nvPr>
        </p:nvPicPr>
        <p:blipFill rotWithShape="1">
          <a:blip r:embed="rId6" cstate="print">
            <a:extLst>
              <a:ext uri="{28A0092B-C50C-407E-A947-70E740481C1C}">
                <a14:useLocalDpi xmlns:a14="http://schemas.microsoft.com/office/drawing/2010/main" val="0"/>
              </a:ext>
            </a:extLst>
          </a:blip>
          <a:srcRect b="33581"/>
          <a:stretch>
            <a:fillRect/>
          </a:stretch>
        </p:blipFill>
        <p:spPr bwMode="auto">
          <a:xfrm>
            <a:off x="179768" y="746760"/>
            <a:ext cx="4813362" cy="611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7901503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F8004-2702-0DD3-BAC4-6CA4B8E8BE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96628A0-CE0A-0D5E-B100-F6659A9E0C96}"/>
              </a:ext>
            </a:extLst>
          </p:cNvPr>
          <p:cNvSpPr>
            <a:spLocks noGrp="1"/>
          </p:cNvSpPr>
          <p:nvPr>
            <p:ph type="title"/>
          </p:nvPr>
        </p:nvSpPr>
        <p:spPr/>
        <p:txBody>
          <a:bodyPr/>
          <a:lstStyle/>
          <a:p>
            <a:r>
              <a:rPr lang="fr-FR">
                <a:solidFill>
                  <a:schemeClr val="tx2"/>
                </a:solidFill>
                <a:latin typeface="Arial"/>
                <a:cs typeface="Arial"/>
              </a:rPr>
              <a:t>Agenda</a:t>
            </a:r>
            <a:endParaRPr lang="fr-FR">
              <a:solidFill>
                <a:schemeClr val="tx2"/>
              </a:solidFill>
            </a:endParaRPr>
          </a:p>
        </p:txBody>
      </p:sp>
      <p:sp>
        <p:nvSpPr>
          <p:cNvPr id="3" name="Espace réservé du contenu 2">
            <a:extLst>
              <a:ext uri="{FF2B5EF4-FFF2-40B4-BE49-F238E27FC236}">
                <a16:creationId xmlns:a16="http://schemas.microsoft.com/office/drawing/2014/main" id="{0C1742A1-DFA2-DD50-F9D1-8A3A906CA042}"/>
              </a:ext>
            </a:extLst>
          </p:cNvPr>
          <p:cNvSpPr>
            <a:spLocks noGrp="1"/>
          </p:cNvSpPr>
          <p:nvPr>
            <p:ph idx="1"/>
          </p:nvPr>
        </p:nvSpPr>
        <p:spPr/>
        <p:txBody>
          <a:bodyPr vert="horz" lIns="91440" tIns="45720" rIns="91440" bIns="45720" rtlCol="0" anchor="t">
            <a:normAutofit/>
          </a:bodyPr>
          <a:lstStyle/>
          <a:p>
            <a:pPr>
              <a:spcBef>
                <a:spcPts val="0"/>
              </a:spcBef>
            </a:pPr>
            <a:endParaRPr lang="en-GB" sz="2000" dirty="0">
              <a:solidFill>
                <a:srgbClr val="444444"/>
              </a:solidFill>
              <a:ea typeface="Calibri"/>
              <a:cs typeface="Calibri"/>
            </a:endParaRPr>
          </a:p>
          <a:p>
            <a:pPr marL="0" indent="0">
              <a:spcBef>
                <a:spcPts val="0"/>
              </a:spcBef>
              <a:buNone/>
            </a:pPr>
            <a:endParaRPr lang="fr-FR" sz="2000" dirty="0">
              <a:cs typeface="Calibri"/>
            </a:endParaRPr>
          </a:p>
          <a:p>
            <a:pPr>
              <a:spcBef>
                <a:spcPts val="0"/>
              </a:spcBef>
            </a:pPr>
            <a:r>
              <a:rPr lang="fr-FR" sz="2800" dirty="0" err="1">
                <a:solidFill>
                  <a:srgbClr val="FF0000"/>
                </a:solidFill>
                <a:cs typeface="Calibri"/>
              </a:rPr>
              <a:t>Overview</a:t>
            </a:r>
            <a:r>
              <a:rPr lang="fr-FR" sz="2800" dirty="0">
                <a:solidFill>
                  <a:srgbClr val="FF0000"/>
                </a:solidFill>
                <a:cs typeface="Calibri"/>
              </a:rPr>
              <a:t> of </a:t>
            </a:r>
            <a:r>
              <a:rPr lang="fr-FR" sz="2800" dirty="0" err="1">
                <a:solidFill>
                  <a:srgbClr val="FF0000"/>
                </a:solidFill>
                <a:cs typeface="Calibri"/>
              </a:rPr>
              <a:t>postmenopausal</a:t>
            </a:r>
            <a:r>
              <a:rPr lang="fr-FR" sz="2800" dirty="0">
                <a:solidFill>
                  <a:srgbClr val="FF0000"/>
                </a:solidFill>
                <a:cs typeface="Calibri"/>
              </a:rPr>
              <a:t> </a:t>
            </a:r>
            <a:r>
              <a:rPr lang="fr-FR" sz="2800" dirty="0" err="1">
                <a:solidFill>
                  <a:srgbClr val="FF0000"/>
                </a:solidFill>
                <a:cs typeface="Calibri"/>
              </a:rPr>
              <a:t>osteoporosis</a:t>
            </a:r>
            <a:r>
              <a:rPr lang="fr-FR" sz="2800" dirty="0">
                <a:solidFill>
                  <a:srgbClr val="FF0000"/>
                </a:solidFill>
                <a:cs typeface="Calibri"/>
              </a:rPr>
              <a:t> </a:t>
            </a:r>
            <a:endParaRPr lang="fr-FR" sz="2800" dirty="0">
              <a:solidFill>
                <a:srgbClr val="FF0000"/>
              </a:solidFill>
              <a:ea typeface="Calibri"/>
              <a:cs typeface="Calibri"/>
            </a:endParaRPr>
          </a:p>
          <a:p>
            <a:pPr>
              <a:spcBef>
                <a:spcPts val="0"/>
              </a:spcBef>
            </a:pPr>
            <a:r>
              <a:rPr lang="fr-FR" sz="2800" dirty="0" err="1">
                <a:solidFill>
                  <a:srgbClr val="000000"/>
                </a:solidFill>
                <a:ea typeface="Calibri"/>
                <a:cs typeface="Calibri"/>
              </a:rPr>
              <a:t>Diagnosis</a:t>
            </a:r>
            <a:r>
              <a:rPr lang="fr-FR" sz="2800" dirty="0">
                <a:solidFill>
                  <a:srgbClr val="000000"/>
                </a:solidFill>
                <a:ea typeface="Calibri"/>
                <a:cs typeface="Calibri"/>
              </a:rPr>
              <a:t> </a:t>
            </a:r>
            <a:endParaRPr lang="en-US" sz="2800" dirty="0">
              <a:solidFill>
                <a:srgbClr val="000000"/>
              </a:solidFill>
              <a:ea typeface="Calibri"/>
              <a:cs typeface="Calibri"/>
            </a:endParaRPr>
          </a:p>
          <a:p>
            <a:pPr>
              <a:spcBef>
                <a:spcPts val="0"/>
              </a:spcBef>
            </a:pPr>
            <a:r>
              <a:rPr lang="en-US" sz="2800" dirty="0">
                <a:solidFill>
                  <a:srgbClr val="444444"/>
                </a:solidFill>
                <a:ea typeface="Calibri"/>
                <a:cs typeface="Calibri"/>
              </a:rPr>
              <a:t>Therapeutic algorithm </a:t>
            </a:r>
            <a:endParaRPr lang="en-US" sz="2800" dirty="0">
              <a:solidFill>
                <a:srgbClr val="000000"/>
              </a:solidFill>
              <a:ea typeface="Calibri"/>
              <a:cs typeface="Calibri"/>
            </a:endParaRPr>
          </a:p>
          <a:p>
            <a:pPr>
              <a:spcBef>
                <a:spcPts val="0"/>
              </a:spcBef>
            </a:pPr>
            <a:r>
              <a:rPr lang="en-US" sz="2800" dirty="0">
                <a:solidFill>
                  <a:srgbClr val="444444"/>
                </a:solidFill>
                <a:ea typeface="Calibri"/>
                <a:cs typeface="Calibri"/>
              </a:rPr>
              <a:t>Old &amp; New medications </a:t>
            </a:r>
            <a:endParaRPr lang="en-US" sz="2800" dirty="0">
              <a:solidFill>
                <a:srgbClr val="000000"/>
              </a:solidFill>
              <a:ea typeface="Calibri"/>
              <a:cs typeface="Calibri"/>
            </a:endParaRPr>
          </a:p>
          <a:p>
            <a:endParaRPr lang="fr-FR" dirty="0">
              <a:ea typeface="Calibri"/>
              <a:cs typeface="Calibri"/>
            </a:endParaRPr>
          </a:p>
          <a:p>
            <a:endParaRPr lang="fr-FR" dirty="0">
              <a:ea typeface="Calibri"/>
              <a:cs typeface="Calibri"/>
            </a:endParaRPr>
          </a:p>
          <a:p>
            <a:endParaRPr lang="fr-FR" dirty="0">
              <a:cs typeface="Calibri"/>
            </a:endParaRPr>
          </a:p>
          <a:p>
            <a:endParaRPr lang="fr-FR" dirty="0">
              <a:cs typeface="Calibri"/>
            </a:endParaRPr>
          </a:p>
        </p:txBody>
      </p:sp>
    </p:spTree>
    <p:extLst>
      <p:ext uri="{BB962C8B-B14F-4D97-AF65-F5344CB8AC3E}">
        <p14:creationId xmlns:p14="http://schemas.microsoft.com/office/powerpoint/2010/main" val="3325723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EA478-43EE-7225-4871-337BAA06D5A6}"/>
            </a:ext>
          </a:extLst>
        </p:cNvPr>
        <p:cNvGrpSpPr/>
        <p:nvPr/>
      </p:nvGrpSpPr>
      <p:grpSpPr>
        <a:xfrm>
          <a:off x="0" y="0"/>
          <a:ext cx="0" cy="0"/>
          <a:chOff x="0" y="0"/>
          <a:chExt cx="0" cy="0"/>
        </a:xfrm>
      </p:grpSpPr>
      <p:pic>
        <p:nvPicPr>
          <p:cNvPr id="14348" name="New picture">
            <a:extLst>
              <a:ext uri="{FF2B5EF4-FFF2-40B4-BE49-F238E27FC236}">
                <a16:creationId xmlns:a16="http://schemas.microsoft.com/office/drawing/2014/main" id="{A37A4882-2203-915B-10C4-206255C99AA1}"/>
              </a:ext>
            </a:extLst>
          </p:cNvPr>
          <p:cNvPicPr>
            <a:picLocks noChangeAspect="1" noChangeArrowheads="1"/>
          </p:cNvPicPr>
          <p:nvPr>
            <p:custDataLst>
              <p:tags r:id="rId1"/>
            </p:custDataLst>
          </p:nvPr>
        </p:nvPicPr>
        <p:blipFill rotWithShape="1">
          <a:blip r:embed="rId6" cstate="print">
            <a:extLst>
              <a:ext uri="{28A0092B-C50C-407E-A947-70E740481C1C}">
                <a14:useLocalDpi xmlns:a14="http://schemas.microsoft.com/office/drawing/2010/main" val="0"/>
              </a:ext>
            </a:extLst>
          </a:blip>
          <a:srcRect t="67481"/>
          <a:stretch>
            <a:fillRect/>
          </a:stretch>
        </p:blipFill>
        <p:spPr bwMode="auto">
          <a:xfrm>
            <a:off x="421578" y="1422400"/>
            <a:ext cx="5851218" cy="36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6392" name="Text Placeholder 2">
            <a:extLst>
              <a:ext uri="{FF2B5EF4-FFF2-40B4-BE49-F238E27FC236}">
                <a16:creationId xmlns:a16="http://schemas.microsoft.com/office/drawing/2014/main" id="{853F5339-FC17-F4A2-82FF-213B11262729}"/>
              </a:ext>
            </a:extLst>
          </p:cNvPr>
          <p:cNvSpPr txBox="1"/>
          <p:nvPr>
            <p:custDataLst>
              <p:tags r:id="rId2"/>
            </p:custDataLst>
          </p:nvPr>
        </p:nvSpPr>
        <p:spPr bwMode="auto">
          <a:xfrm>
            <a:off x="5189220" y="2876296"/>
            <a:ext cx="3828352" cy="3158744"/>
          </a:xfrm>
          <a:prstGeom prst="rect">
            <a:avLst/>
          </a:prstGeom>
          <a:noFill/>
          <a:ln w="9525" cap="flat" cmpd="sng" algn="ctr">
            <a:noFill/>
            <a:prstDash val="solid"/>
            <a:miter lim="800000"/>
            <a:headEnd type="none" w="med" len="med"/>
            <a:tailEnd type="none" w="med" len="med"/>
          </a:ln>
        </p:spPr>
        <p:txBody>
          <a:bodyPr lIns="254000" tIns="0" rIns="0" bIns="63500" anchor="t"/>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a:p>
            <a:pPr>
              <a:spcBef>
                <a:spcPct val="20000"/>
              </a:spcBef>
            </a:pPr>
            <a:endParaRPr lang="en-US" altLang="en-US" sz="1200" dirty="0">
              <a:latin typeface="Helvetica"/>
              <a:ea typeface="ＭＳ Ｐゴシック"/>
              <a:cs typeface="Helvetica"/>
            </a:endParaRPr>
          </a:p>
          <a:p>
            <a:pPr>
              <a:spcBef>
                <a:spcPct val="20000"/>
              </a:spcBef>
            </a:pPr>
            <a:r>
              <a:rPr lang="en-US" altLang="en-US" sz="1200" dirty="0">
                <a:latin typeface="Helvetica"/>
                <a:ea typeface="ＭＳ Ｐゴシック"/>
                <a:cs typeface="Helvetica"/>
              </a:rPr>
              <a:t>C, Curves indicate time to the first major osteoporotic fracture</a:t>
            </a:r>
          </a:p>
          <a:p>
            <a:pPr>
              <a:spcBef>
                <a:spcPct val="20000"/>
              </a:spcBef>
            </a:pPr>
            <a:r>
              <a:rPr lang="en-US" altLang="en-US" sz="1200" dirty="0">
                <a:latin typeface="Helvetica"/>
                <a:ea typeface="ＭＳ Ｐゴシック"/>
                <a:cs typeface="Helvetica"/>
              </a:rPr>
              <a:t>Abaloparatide vs placebo, the HR was 0.30 (95% CI, 0.15-0.61; P &lt; .001) </a:t>
            </a:r>
          </a:p>
          <a:p>
            <a:pPr>
              <a:spcBef>
                <a:spcPct val="20000"/>
              </a:spcBef>
            </a:pPr>
            <a:r>
              <a:rPr lang="en-US" altLang="en-US" sz="1200" dirty="0">
                <a:latin typeface="Helvetica"/>
                <a:ea typeface="ＭＳ Ｐゴシック"/>
                <a:cs typeface="Helvetica"/>
              </a:rPr>
              <a:t>Teriparatide vs placebo, the HR was 0.67 (95% CI, 0.39-1.14; P = .14).</a:t>
            </a:r>
          </a:p>
          <a:p>
            <a:pPr>
              <a:spcBef>
                <a:spcPct val="20000"/>
              </a:spcBef>
            </a:pPr>
            <a:endParaRPr lang="en-US" altLang="en-US" sz="1200" dirty="0">
              <a:latin typeface="Helvetica"/>
              <a:ea typeface="ＭＳ Ｐゴシック"/>
              <a:cs typeface="Helvetica"/>
            </a:endParaRPr>
          </a:p>
        </p:txBody>
      </p:sp>
      <p:sp>
        <p:nvSpPr>
          <p:cNvPr id="14339" name="Date Placeholder 3">
            <a:extLst>
              <a:ext uri="{FF2B5EF4-FFF2-40B4-BE49-F238E27FC236}">
                <a16:creationId xmlns:a16="http://schemas.microsoft.com/office/drawing/2014/main" id="{E99E7FBE-4725-079A-52E9-73B310C27162}"/>
              </a:ext>
            </a:extLst>
          </p:cNvPr>
          <p:cNvSpPr>
            <a:spLocks noGrp="1" noChangeArrowheads="1"/>
          </p:cNvSpPr>
          <p:nvPr>
            <p:ph type="dt" sz="quarter" idx="11"/>
            <p:custDataLst>
              <p:tags r:id="rId3"/>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9/2/2025</a:t>
            </a:r>
          </a:p>
        </p:txBody>
      </p:sp>
      <p:sp>
        <p:nvSpPr>
          <p:cNvPr id="16389" name="Text Placeholder 2">
            <a:extLst>
              <a:ext uri="{FF2B5EF4-FFF2-40B4-BE49-F238E27FC236}">
                <a16:creationId xmlns:a16="http://schemas.microsoft.com/office/drawing/2014/main" id="{F0C30B39-0658-6FD3-DB1E-72B13BB23319}"/>
              </a:ext>
            </a:extLst>
          </p:cNvPr>
          <p:cNvSpPr txBox="1"/>
          <p:nvPr>
            <p:custDataLst>
              <p:tags r:id="rId4"/>
            </p:custDataLst>
          </p:nvPr>
        </p:nvSpPr>
        <p:spPr bwMode="auto">
          <a:xfrm>
            <a:off x="4589270" y="154940"/>
            <a:ext cx="4554730" cy="508000"/>
          </a:xfrm>
          <a:prstGeom prst="rect">
            <a:avLst/>
          </a:prstGeom>
          <a:noFill/>
          <a:ln w="9525" cap="flat" cmpd="sng" algn="ctr">
            <a:noFill/>
            <a:prstDash val="solid"/>
            <a:miter lim="800000"/>
            <a:headEnd type="none" w="med" len="med"/>
            <a:tailEnd type="none" w="med" len="med"/>
          </a:ln>
        </p:spPr>
        <p:txBody>
          <a:bodyPr lIns="254000" tIns="63500" rIns="127000" bIns="0" anchor="t"/>
          <a:lstStyle/>
          <a:p>
            <a:pP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100" b="1" dirty="0">
                <a:ln w="9525" cap="flat" cmpd="sng" algn="ctr">
                  <a:noFill/>
                  <a:prstDash val="solid"/>
                  <a:round/>
                  <a:headEnd type="none" w="med" len="med"/>
                  <a:tailEnd type="none" w="med" len="med"/>
                </a:ln>
                <a:solidFill>
                  <a:srgbClr val="000000"/>
                </a:solidFill>
                <a:latin typeface="Helvetica"/>
                <a:ea typeface="Arial"/>
                <a:cs typeface="Helvetica"/>
                <a:sym typeface="Wingdings"/>
              </a:rPr>
              <a:t>Effect of Abaloparatide vs Placebo on New Vertebral Fractures in Postmenopausal Women With Osteoporosis: RCT </a:t>
            </a:r>
            <a:endParaRPr lang="en-US" sz="1100" b="1" dirty="0">
              <a:ln w="9525" cap="flat" cmpd="sng" algn="ctr">
                <a:noFill/>
                <a:prstDash val="solid"/>
                <a:round/>
                <a:headEnd type="none" w="med" len="med"/>
                <a:tailEnd type="none" w="med" len="med"/>
              </a:ln>
              <a:solidFill>
                <a:srgbClr val="000000"/>
              </a:solidFill>
              <a:latin typeface="Helvetica"/>
              <a:ea typeface="ＭＳ Ｐゴシック" pitchFamily="34" charset="-128"/>
              <a:cs typeface="Helvetica"/>
              <a:sym typeface="Wingdings"/>
            </a:endParaRPr>
          </a:p>
          <a:p>
            <a:pPr>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050" dirty="0">
                <a:ln w="9525" cap="flat" cmpd="sng" algn="ctr">
                  <a:noFill/>
                  <a:prstDash val="solid"/>
                  <a:round/>
                  <a:headEnd type="none" w="med" len="med"/>
                  <a:tailEnd type="none" w="med" len="med"/>
                </a:ln>
                <a:solidFill>
                  <a:srgbClr val="000000"/>
                </a:solidFill>
                <a:latin typeface="Helvetica"/>
                <a:ea typeface="Arial"/>
                <a:cs typeface="Helvetica"/>
                <a:sym typeface="Wingdings"/>
              </a:rPr>
              <a:t>JAMA. 2016;316(7):722-733. doi:10.1001/jama.2016.11136</a:t>
            </a:r>
            <a:endParaRPr lang="en-US" sz="1100" b="1" dirty="0">
              <a:latin typeface="Helvetica"/>
              <a:cs typeface="Helvetica"/>
            </a:endParaRPr>
          </a:p>
        </p:txBody>
      </p:sp>
    </p:spTree>
    <p:extLst>
      <p:ext uri="{BB962C8B-B14F-4D97-AF65-F5344CB8AC3E}">
        <p14:creationId xmlns:p14="http://schemas.microsoft.com/office/powerpoint/2010/main" val="70441480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642E640-94AA-AC60-E036-E39B7482EBF8}"/>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8911DD98-B84C-3738-4FF5-0BD65F7710FD}"/>
              </a:ext>
            </a:extLst>
          </p:cNvPr>
          <p:cNvSpPr/>
          <p:nvPr/>
        </p:nvSpPr>
        <p:spPr>
          <a:xfrm>
            <a:off x="1570690" y="4863215"/>
            <a:ext cx="6373160" cy="481703"/>
          </a:xfrm>
          <a:prstGeom prst="roundRect">
            <a:avLst>
              <a:gd name="adj" fmla="val 8587"/>
            </a:avLst>
          </a:prstGeom>
          <a:solidFill>
            <a:schemeClr val="accent1">
              <a:lumMod val="20000"/>
              <a:lumOff val="80000"/>
            </a:schemeClr>
          </a:solid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lIns="67500" tIns="67500" rIns="67500" bIns="67500" rtlCol="0" anchor="ctr" anchorCtr="0">
            <a:spAutoFit/>
          </a:bodyPr>
          <a:lstStyle/>
          <a:p>
            <a:pPr marL="133350" marR="0" lvl="0" indent="-1333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Significantly lower risk of vertebral fracture at 18 months with </a:t>
            </a:r>
            <a:r>
              <a:rPr lang="en-GB" sz="1050">
                <a:solidFill>
                  <a:schemeClr val="tx1"/>
                </a:solidFill>
                <a:latin typeface="Arial" panose="020B0604020202020204" pitchFamily="34" charset="0"/>
                <a:cs typeface="Arial" panose="020B0604020202020204" pitchFamily="34" charset="0"/>
              </a:rPr>
              <a:t>abaloparatide</a:t>
            </a:r>
            <a:r>
              <a:rPr lang="en-GB" sz="1050" b="1">
                <a:solidFill>
                  <a:schemeClr val="tx1"/>
                </a:solidFill>
                <a:latin typeface="Arial" panose="020B0604020202020204"/>
                <a:cs typeface="Arial" panose="020B0604020202020204" pitchFamily="34" charset="0"/>
              </a:rPr>
              <a:t> </a:t>
            </a:r>
            <a:r>
              <a:rPr kumimoji="0" lang="en-GB" sz="1050" b="0"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vs</a:t>
            </a:r>
            <a:r>
              <a:rPr kumimoji="0" lang="en-GB"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placebo</a:t>
            </a:r>
            <a:r>
              <a:rPr kumimoji="0" lang="en-GB" sz="1050" b="0" i="0" u="none" strike="noStrike" kern="1200" cap="none" spc="0" normalizeH="0" baseline="30000" noProof="0">
                <a:ln>
                  <a:noFill/>
                </a:ln>
                <a:solidFill>
                  <a:schemeClr val="tx1"/>
                </a:solidFill>
                <a:effectLst/>
                <a:uLnTx/>
                <a:uFillTx/>
                <a:latin typeface="Arial" panose="020B0604020202020204" pitchFamily="34" charset="0"/>
                <a:ea typeface="+mn-ea"/>
                <a:cs typeface="Arial" panose="020B0604020202020204" pitchFamily="34" charset="0"/>
              </a:rPr>
              <a:t>1,2</a:t>
            </a:r>
            <a:r>
              <a:rPr kumimoji="0" lang="en-GB"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p>
          <a:p>
            <a:pPr marL="133350" marR="0" lvl="0" indent="-1333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This was sustained when followed with alendronate during </a:t>
            </a:r>
            <a:r>
              <a:rPr kumimoji="0" lang="en-GB" sz="105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ACTIVExtend</a:t>
            </a:r>
            <a:r>
              <a:rPr kumimoji="0" lang="en-GB"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(Month 19 to 43)</a:t>
            </a:r>
            <a:r>
              <a:rPr kumimoji="0" lang="en-GB" sz="1050" b="0" i="0" u="none" strike="noStrike" kern="1200" cap="none" spc="0" normalizeH="0" baseline="30000" noProof="0">
                <a:ln>
                  <a:noFill/>
                </a:ln>
                <a:solidFill>
                  <a:schemeClr val="tx1"/>
                </a:solidFill>
                <a:effectLst/>
                <a:uLnTx/>
                <a:uFillTx/>
                <a:latin typeface="Arial" panose="020B0604020202020204" pitchFamily="34" charset="0"/>
                <a:ea typeface="+mn-ea"/>
                <a:cs typeface="Arial" panose="020B0604020202020204" pitchFamily="34" charset="0"/>
              </a:rPr>
              <a:t>1,2</a:t>
            </a:r>
          </a:p>
        </p:txBody>
      </p:sp>
      <p:sp>
        <p:nvSpPr>
          <p:cNvPr id="14" name="Content Placeholder 2">
            <a:extLst>
              <a:ext uri="{FF2B5EF4-FFF2-40B4-BE49-F238E27FC236}">
                <a16:creationId xmlns:a16="http://schemas.microsoft.com/office/drawing/2014/main" id="{428806C4-F1AF-4A64-EBE6-3E65E013588D}"/>
              </a:ext>
            </a:extLst>
          </p:cNvPr>
          <p:cNvSpPr txBox="1">
            <a:spLocks/>
          </p:cNvSpPr>
          <p:nvPr/>
        </p:nvSpPr>
        <p:spPr>
          <a:xfrm>
            <a:off x="4820459" y="1969936"/>
            <a:ext cx="3927039" cy="2718512"/>
          </a:xfrm>
          <a:prstGeom prst="roundRect">
            <a:avLst>
              <a:gd name="adj" fmla="val 8921"/>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62000" tIns="108000" rIns="108000" bIns="108000" rtlCol="0" anchor="ctr"/>
          <a:lstStyle>
            <a:defPPr>
              <a:defRPr lang="en-US"/>
            </a:defPPr>
            <a:lvl1pPr algn="ctr">
              <a:defRPr sz="1406">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954" lvl="1">
              <a:spcAft>
                <a:spcPts val="450"/>
              </a:spcAft>
            </a:pPr>
            <a:endParaRPr lang="en-GB" sz="1200" noProof="0">
              <a:solidFill>
                <a:schemeClr val="tx1"/>
              </a:solidFill>
              <a:effectLst/>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C0B6B240-B1A4-9E80-D1D3-400E613F29A9}"/>
              </a:ext>
            </a:extLst>
          </p:cNvPr>
          <p:cNvSpPr txBox="1">
            <a:spLocks/>
          </p:cNvSpPr>
          <p:nvPr/>
        </p:nvSpPr>
        <p:spPr>
          <a:xfrm>
            <a:off x="731441" y="1969936"/>
            <a:ext cx="3927039" cy="2718512"/>
          </a:xfrm>
          <a:prstGeom prst="roundRect">
            <a:avLst>
              <a:gd name="adj" fmla="val 8921"/>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62000" tIns="108000" rIns="108000" bIns="108000" rtlCol="0" anchor="ctr"/>
          <a:lstStyle>
            <a:defPPr>
              <a:defRPr lang="en-US"/>
            </a:defPPr>
            <a:lvl1pPr algn="ctr">
              <a:defRPr sz="1406">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954" lvl="1">
              <a:spcAft>
                <a:spcPts val="450"/>
              </a:spcAft>
            </a:pPr>
            <a:endParaRPr lang="en-GB" sz="1200" noProof="0">
              <a:solidFill>
                <a:schemeClr val="tx1"/>
              </a:solidFill>
              <a:effectLst/>
              <a:latin typeface="Arial" panose="020B0604020202020204" pitchFamily="34" charset="0"/>
              <a:cs typeface="Arial" panose="020B0604020202020204" pitchFamily="34" charset="0"/>
            </a:endParaRPr>
          </a:p>
        </p:txBody>
      </p:sp>
      <p:graphicFrame>
        <p:nvGraphicFramePr>
          <p:cNvPr id="4" name="Content Placeholder 63">
            <a:extLst>
              <a:ext uri="{FF2B5EF4-FFF2-40B4-BE49-F238E27FC236}">
                <a16:creationId xmlns:a16="http://schemas.microsoft.com/office/drawing/2014/main" id="{B45A190B-5222-F5AC-321F-2C8FFF6B98CC}"/>
              </a:ext>
            </a:extLst>
          </p:cNvPr>
          <p:cNvGraphicFramePr>
            <a:graphicFrameLocks/>
          </p:cNvGraphicFramePr>
          <p:nvPr/>
        </p:nvGraphicFramePr>
        <p:xfrm>
          <a:off x="873961" y="2282333"/>
          <a:ext cx="3337421" cy="214002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A773D8AD-9C24-D064-1A92-682F576B259C}"/>
              </a:ext>
            </a:extLst>
          </p:cNvPr>
          <p:cNvSpPr>
            <a:spLocks noGrp="1"/>
          </p:cNvSpPr>
          <p:nvPr>
            <p:ph type="ctrTitle"/>
          </p:nvPr>
        </p:nvSpPr>
        <p:spPr>
          <a:xfrm>
            <a:off x="676275" y="1188333"/>
            <a:ext cx="7267576" cy="820643"/>
          </a:xfrm>
        </p:spPr>
        <p:txBody>
          <a:bodyPr/>
          <a:lstStyle/>
          <a:p>
            <a:r>
              <a:rPr lang="en-GB" sz="2100" noProof="0">
                <a:latin typeface="Arial"/>
                <a:cs typeface="Arial"/>
              </a:rPr>
              <a:t>Abaloparatide significantly reduced new vertebral fractures </a:t>
            </a:r>
            <a:r>
              <a:rPr lang="en-GB" sz="2100" i="1" noProof="0">
                <a:latin typeface="Arial"/>
                <a:cs typeface="Arial"/>
              </a:rPr>
              <a:t>vs </a:t>
            </a:r>
            <a:r>
              <a:rPr lang="en-GB" sz="2100" noProof="0">
                <a:latin typeface="Arial"/>
                <a:cs typeface="Arial"/>
              </a:rPr>
              <a:t>placebo</a:t>
            </a:r>
            <a:r>
              <a:rPr lang="en-GB" sz="2100" b="1" baseline="30000" noProof="0">
                <a:latin typeface="Arial"/>
                <a:cs typeface="Arial"/>
              </a:rPr>
              <a:t>1,2</a:t>
            </a:r>
            <a:endParaRPr lang="en-GB" sz="1875" noProof="0"/>
          </a:p>
        </p:txBody>
      </p:sp>
      <p:sp>
        <p:nvSpPr>
          <p:cNvPr id="9" name="Content Placeholder 3">
            <a:extLst>
              <a:ext uri="{FF2B5EF4-FFF2-40B4-BE49-F238E27FC236}">
                <a16:creationId xmlns:a16="http://schemas.microsoft.com/office/drawing/2014/main" id="{CE2894D4-2EE3-2292-9CE4-11870048C57E}"/>
              </a:ext>
            </a:extLst>
          </p:cNvPr>
          <p:cNvSpPr>
            <a:spLocks noGrp="1"/>
          </p:cNvSpPr>
          <p:nvPr>
            <p:ph sz="quarter" idx="10"/>
          </p:nvPr>
        </p:nvSpPr>
        <p:spPr>
          <a:xfrm>
            <a:off x="676275" y="5657850"/>
            <a:ext cx="7114724" cy="294085"/>
          </a:xfrm>
        </p:spPr>
        <p:txBody>
          <a:bodyPr>
            <a:noAutofit/>
          </a:bodyPr>
          <a:lstStyle/>
          <a:p>
            <a:pPr>
              <a:lnSpc>
                <a:spcPct val="100000"/>
              </a:lnSpc>
              <a:spcBef>
                <a:spcPts val="0"/>
              </a:spcBef>
            </a:pPr>
            <a:r>
              <a:rPr lang="en-GB" sz="600" noProof="0" dirty="0">
                <a:solidFill>
                  <a:schemeClr val="tx1">
                    <a:lumMod val="95000"/>
                    <a:lumOff val="5000"/>
                  </a:schemeClr>
                </a:solidFill>
                <a:latin typeface="Arial" panose="020B0604020202020204" pitchFamily="34" charset="0"/>
                <a:cs typeface="Arial" panose="020B0604020202020204" pitchFamily="34" charset="0"/>
              </a:rPr>
              <a:t>Vertebral fracture defined as fracture of the lumbar or thoracic spine.</a:t>
            </a:r>
            <a:r>
              <a:rPr lang="en-GB" sz="600" baseline="30000" noProof="0" dirty="0">
                <a:solidFill>
                  <a:schemeClr val="tx1">
                    <a:lumMod val="95000"/>
                    <a:lumOff val="5000"/>
                  </a:schemeClr>
                </a:solidFill>
                <a:latin typeface="Arial" panose="020B0604020202020204" pitchFamily="34" charset="0"/>
                <a:cs typeface="Arial" panose="020B0604020202020204" pitchFamily="34" charset="0"/>
              </a:rPr>
              <a:t>3</a:t>
            </a:r>
            <a:br>
              <a:rPr lang="en-GB" sz="600" baseline="30000" noProof="0" dirty="0">
                <a:solidFill>
                  <a:schemeClr val="tx1">
                    <a:lumMod val="95000"/>
                    <a:lumOff val="5000"/>
                  </a:schemeClr>
                </a:solidFill>
                <a:latin typeface="Arial" panose="020B0604020202020204" pitchFamily="34" charset="0"/>
                <a:cs typeface="Arial" panose="020B0604020202020204" pitchFamily="34" charset="0"/>
              </a:rPr>
            </a:br>
            <a:r>
              <a:rPr lang="en-GB" sz="600" noProof="0" dirty="0">
                <a:solidFill>
                  <a:schemeClr val="tx1">
                    <a:lumMod val="95000"/>
                    <a:lumOff val="5000"/>
                  </a:schemeClr>
                </a:solidFill>
                <a:latin typeface="Arial" panose="020B0604020202020204" pitchFamily="34" charset="0"/>
                <a:cs typeface="Arial" panose="020B0604020202020204" pitchFamily="34" charset="0"/>
              </a:rPr>
              <a:t>*Sustained efficacy at 25 months (primary endpoint) and at 43 months (exploratory endpoint).</a:t>
            </a:r>
            <a:r>
              <a:rPr lang="en-GB" sz="600" baseline="30000" noProof="0" dirty="0">
                <a:solidFill>
                  <a:schemeClr val="tx1">
                    <a:lumMod val="95000"/>
                    <a:lumOff val="5000"/>
                  </a:schemeClr>
                </a:solidFill>
                <a:latin typeface="Arial" panose="020B0604020202020204" pitchFamily="34" charset="0"/>
                <a:cs typeface="Arial" panose="020B0604020202020204" pitchFamily="34" charset="0"/>
              </a:rPr>
              <a:t>2</a:t>
            </a:r>
            <a:endParaRPr lang="en-GB" sz="600" noProof="0" dirty="0">
              <a:solidFill>
                <a:schemeClr val="tx1">
                  <a:lumMod val="95000"/>
                  <a:lumOff val="5000"/>
                </a:schemeClr>
              </a:solidFill>
              <a:latin typeface="Arial" panose="020B0604020202020204" pitchFamily="34" charset="0"/>
              <a:cs typeface="Arial" panose="020B0604020202020204" pitchFamily="34" charset="0"/>
            </a:endParaRPr>
          </a:p>
          <a:p>
            <a:pPr>
              <a:lnSpc>
                <a:spcPct val="100000"/>
              </a:lnSpc>
              <a:spcBef>
                <a:spcPts val="0"/>
              </a:spcBef>
            </a:pPr>
            <a:r>
              <a:rPr lang="en-GB" spc="-8" noProof="0" dirty="0" err="1">
                <a:solidFill>
                  <a:schemeClr val="tx1">
                    <a:lumMod val="95000"/>
                    <a:lumOff val="5000"/>
                  </a:schemeClr>
                </a:solidFill>
                <a:latin typeface="Arial" panose="020B0604020202020204" pitchFamily="34" charset="0"/>
                <a:cs typeface="Arial" panose="020B0604020202020204" pitchFamily="34" charset="0"/>
              </a:rPr>
              <a:t>mITT</a:t>
            </a:r>
            <a:r>
              <a:rPr lang="en-GB" spc="-8" noProof="0" dirty="0">
                <a:solidFill>
                  <a:schemeClr val="tx1">
                    <a:lumMod val="95000"/>
                    <a:lumOff val="5000"/>
                  </a:schemeClr>
                </a:solidFill>
                <a:latin typeface="Arial" panose="020B0604020202020204" pitchFamily="34" charset="0"/>
                <a:cs typeface="Arial" panose="020B0604020202020204" pitchFamily="34" charset="0"/>
              </a:rPr>
              <a:t>, modified intent-to-treat.</a:t>
            </a:r>
            <a:endParaRPr lang="en-GB" sz="600" noProof="0" dirty="0">
              <a:solidFill>
                <a:schemeClr val="tx1">
                  <a:lumMod val="95000"/>
                  <a:lumOff val="5000"/>
                </a:schemeClr>
              </a:solidFill>
              <a:latin typeface="Arial" panose="020B0604020202020204" pitchFamily="34" charset="0"/>
              <a:cs typeface="Arial" panose="020B0604020202020204" pitchFamily="34" charset="0"/>
            </a:endParaRPr>
          </a:p>
          <a:p>
            <a:pPr>
              <a:lnSpc>
                <a:spcPct val="100000"/>
              </a:lnSpc>
              <a:spcBef>
                <a:spcPts val="0"/>
              </a:spcBef>
            </a:pPr>
            <a:r>
              <a:rPr lang="en-GB" dirty="0"/>
              <a:t>. ELADYNOS</a:t>
            </a:r>
            <a:r>
              <a:rPr lang="en-GB" baseline="30000" dirty="0"/>
              <a:t>®</a:t>
            </a:r>
            <a:r>
              <a:rPr lang="en-GB" dirty="0"/>
              <a:t> (abaloparatide) EPAR SmPC. </a:t>
            </a:r>
            <a:r>
              <a:rPr lang="en-GB" dirty="0" err="1"/>
              <a:t>april</a:t>
            </a:r>
            <a:r>
              <a:rPr lang="en-GB" dirty="0"/>
              <a:t> 2024. Available at: </a:t>
            </a:r>
            <a:r>
              <a:rPr lang="en-GB" dirty="0">
                <a:hlinkClick r:id="rId4"/>
              </a:rPr>
              <a:t>https://www.ema.europa.eu/en/documents/product-information/eladynos-epar-product-information_en.pdf</a:t>
            </a:r>
            <a:r>
              <a:rPr lang="en-GB" dirty="0"/>
              <a:t>  Accessed November 2025</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b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2. </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ELADYNOS</a:t>
            </a:r>
            <a:r>
              <a:rPr kumimoji="0" lang="en-GB" sz="6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(abaloparatide) EPAR; Public assessment report. October 2022. Available at: </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5"/>
              </a:rPr>
              <a:t>https://www.ema.europa.eu/en/documents/assessment-report/eladynos-epar-public-assessment-report_en.pdf</a:t>
            </a:r>
            <a:r>
              <a:rPr lang="en-GB" dirty="0">
                <a:solidFill>
                  <a:srgbClr val="000000"/>
                </a:solidFill>
                <a:latin typeface="Arial" panose="020B0604020202020204" pitchFamily="34" charset="0"/>
                <a:cs typeface="Arial" panose="020B0604020202020204" pitchFamily="34" charset="0"/>
              </a:rPr>
              <a:t>. Accessed March 2025</a:t>
            </a:r>
            <a:r>
              <a:rPr lang="en-GB" noProof="0" dirty="0">
                <a:latin typeface="Arial" panose="020B0604020202020204" pitchFamily="34" charset="0"/>
                <a:cs typeface="Arial" panose="020B0604020202020204" pitchFamily="34" charset="0"/>
              </a:rPr>
              <a:t>; 3. Miller PD et al. </a:t>
            </a:r>
            <a:r>
              <a:rPr lang="en-GB" i="1" noProof="0" dirty="0">
                <a:latin typeface="Arial" panose="020B0604020202020204" pitchFamily="34" charset="0"/>
                <a:cs typeface="Arial" panose="020B0604020202020204" pitchFamily="34" charset="0"/>
              </a:rPr>
              <a:t>JAMA.</a:t>
            </a:r>
            <a:r>
              <a:rPr lang="en-GB" noProof="0" dirty="0">
                <a:latin typeface="Arial" panose="020B0604020202020204" pitchFamily="34" charset="0"/>
                <a:cs typeface="Arial" panose="020B0604020202020204" pitchFamily="34" charset="0"/>
              </a:rPr>
              <a:t> 2016;316:722–33.</a:t>
            </a:r>
          </a:p>
        </p:txBody>
      </p:sp>
      <p:sp>
        <p:nvSpPr>
          <p:cNvPr id="161" name="object 133">
            <a:extLst>
              <a:ext uri="{FF2B5EF4-FFF2-40B4-BE49-F238E27FC236}">
                <a16:creationId xmlns:a16="http://schemas.microsoft.com/office/drawing/2014/main" id="{119FD9D1-4902-31C6-A15D-8FC2D2FBA33E}"/>
              </a:ext>
            </a:extLst>
          </p:cNvPr>
          <p:cNvSpPr txBox="1"/>
          <p:nvPr/>
        </p:nvSpPr>
        <p:spPr>
          <a:xfrm>
            <a:off x="2803158" y="2484679"/>
            <a:ext cx="1188527" cy="74987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lIns="27000" tIns="27000" rIns="27000" bIns="27000">
            <a:spAutoFit/>
          </a:bodyPr>
          <a:lstStyle>
            <a:defPPr>
              <a:defRPr lang="en-US"/>
            </a:defPPr>
            <a:lvl1pPr algn="ctr">
              <a:lnSpc>
                <a:spcPct val="90000"/>
              </a:lnSpc>
              <a:defRPr sz="1200" b="1">
                <a:solidFill>
                  <a:schemeClr val="accen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noProof="0"/>
              <a:t>88% relative risk reduction </a:t>
            </a:r>
          </a:p>
          <a:p>
            <a:r>
              <a:rPr lang="en-GB" sz="900" noProof="0"/>
              <a:t>(3.7% absolute risk difference)</a:t>
            </a:r>
          </a:p>
          <a:p>
            <a:r>
              <a:rPr lang="en-GB" sz="900" noProof="0"/>
              <a:t>(p&lt;0.0001)</a:t>
            </a:r>
          </a:p>
        </p:txBody>
      </p:sp>
      <p:sp>
        <p:nvSpPr>
          <p:cNvPr id="2" name="Arrow: Down 1">
            <a:extLst>
              <a:ext uri="{FF2B5EF4-FFF2-40B4-BE49-F238E27FC236}">
                <a16:creationId xmlns:a16="http://schemas.microsoft.com/office/drawing/2014/main" id="{CC0BAC06-B44D-1632-E83D-E59C51C328D5}"/>
              </a:ext>
            </a:extLst>
          </p:cNvPr>
          <p:cNvSpPr/>
          <p:nvPr/>
        </p:nvSpPr>
        <p:spPr>
          <a:xfrm>
            <a:off x="3049788" y="3347399"/>
            <a:ext cx="199969" cy="215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latin typeface="Arial" panose="020B0604020202020204" pitchFamily="34" charset="0"/>
            </a:endParaRPr>
          </a:p>
        </p:txBody>
      </p:sp>
      <p:sp>
        <p:nvSpPr>
          <p:cNvPr id="30" name="object 126">
            <a:extLst>
              <a:ext uri="{FF2B5EF4-FFF2-40B4-BE49-F238E27FC236}">
                <a16:creationId xmlns:a16="http://schemas.microsoft.com/office/drawing/2014/main" id="{D15E911A-E094-51EC-8769-2CBC3FCA5C64}"/>
              </a:ext>
            </a:extLst>
          </p:cNvPr>
          <p:cNvSpPr txBox="1"/>
          <p:nvPr/>
        </p:nvSpPr>
        <p:spPr>
          <a:xfrm>
            <a:off x="960152" y="2063753"/>
            <a:ext cx="3601659" cy="162209"/>
          </a:xfrm>
          <a:prstGeom prst="rect">
            <a:avLst/>
          </a:prstGeom>
        </p:spPr>
        <p:txBody>
          <a:bodyPr vert="horz" wrap="square" lIns="0" tIns="9049" rIns="0" bIns="0" rtlCol="0">
            <a:spAutoFit/>
          </a:bodyPr>
          <a:lstStyle/>
          <a:p>
            <a:pPr marL="28575" marR="22860" indent="16193" algn="ctr">
              <a:lnSpc>
                <a:spcPct val="100800"/>
              </a:lnSpc>
              <a:spcBef>
                <a:spcPts val="71"/>
              </a:spcBef>
            </a:pPr>
            <a:r>
              <a:rPr lang="en-GB" sz="1050" b="1" spc="-8" noProof="0">
                <a:solidFill>
                  <a:schemeClr val="tx1">
                    <a:lumMod val="95000"/>
                    <a:lumOff val="5000"/>
                  </a:schemeClr>
                </a:solidFill>
                <a:latin typeface="Arial"/>
                <a:cs typeface="Arial"/>
              </a:rPr>
              <a:t>New vertebral fractures in ACTIVE (</a:t>
            </a:r>
            <a:r>
              <a:rPr lang="en-GB" sz="1050" b="1" spc="-8" noProof="0" err="1">
                <a:solidFill>
                  <a:schemeClr val="tx1">
                    <a:lumMod val="95000"/>
                    <a:lumOff val="5000"/>
                  </a:schemeClr>
                </a:solidFill>
                <a:latin typeface="Arial"/>
                <a:cs typeface="Arial"/>
              </a:rPr>
              <a:t>mITT</a:t>
            </a:r>
            <a:r>
              <a:rPr lang="en-GB" sz="1050" b="1" spc="-8" noProof="0">
                <a:solidFill>
                  <a:schemeClr val="tx1">
                    <a:lumMod val="95000"/>
                    <a:lumOff val="5000"/>
                  </a:schemeClr>
                </a:solidFill>
                <a:latin typeface="Arial"/>
                <a:cs typeface="Arial"/>
              </a:rPr>
              <a:t>)</a:t>
            </a:r>
            <a:r>
              <a:rPr lang="en-GB" sz="1050" b="1" spc="-8" baseline="30000" noProof="0">
                <a:solidFill>
                  <a:schemeClr val="tx1">
                    <a:lumMod val="95000"/>
                    <a:lumOff val="5000"/>
                  </a:schemeClr>
                </a:solidFill>
                <a:latin typeface="Arial"/>
                <a:cs typeface="Arial"/>
              </a:rPr>
              <a:t>1,2</a:t>
            </a:r>
            <a:endParaRPr lang="en-GB" sz="900" b="1" baseline="30000" noProof="0">
              <a:solidFill>
                <a:schemeClr val="tx1">
                  <a:lumMod val="95000"/>
                  <a:lumOff val="5000"/>
                </a:schemeClr>
              </a:solidFill>
              <a:latin typeface="Arial"/>
              <a:cs typeface="Arial"/>
            </a:endParaRPr>
          </a:p>
        </p:txBody>
      </p:sp>
      <p:sp>
        <p:nvSpPr>
          <p:cNvPr id="31" name="object 126">
            <a:extLst>
              <a:ext uri="{FF2B5EF4-FFF2-40B4-BE49-F238E27FC236}">
                <a16:creationId xmlns:a16="http://schemas.microsoft.com/office/drawing/2014/main" id="{46D46645-D563-0A0A-13CA-BE7BADA7235A}"/>
              </a:ext>
            </a:extLst>
          </p:cNvPr>
          <p:cNvSpPr txBox="1"/>
          <p:nvPr/>
        </p:nvSpPr>
        <p:spPr>
          <a:xfrm>
            <a:off x="4771471" y="2071611"/>
            <a:ext cx="4034605" cy="162209"/>
          </a:xfrm>
          <a:prstGeom prst="rect">
            <a:avLst/>
          </a:prstGeom>
        </p:spPr>
        <p:txBody>
          <a:bodyPr vert="horz" wrap="square" lIns="0" tIns="9049" rIns="0" bIns="0" rtlCol="0">
            <a:spAutoFit/>
          </a:bodyPr>
          <a:lstStyle/>
          <a:p>
            <a:pPr marL="28575" marR="22860" indent="16193" algn="ctr">
              <a:lnSpc>
                <a:spcPct val="100800"/>
              </a:lnSpc>
              <a:spcBef>
                <a:spcPts val="71"/>
              </a:spcBef>
            </a:pPr>
            <a:r>
              <a:rPr lang="en-GB" sz="1050" b="1" spc="-8" noProof="0">
                <a:solidFill>
                  <a:schemeClr val="tx1">
                    <a:lumMod val="95000"/>
                    <a:lumOff val="5000"/>
                  </a:schemeClr>
                </a:solidFill>
                <a:latin typeface="Arial"/>
                <a:cs typeface="Arial"/>
              </a:rPr>
              <a:t>New vertebral fractures in </a:t>
            </a:r>
            <a:r>
              <a:rPr lang="en-GB" sz="1050" b="1" spc="-8" noProof="0" err="1">
                <a:solidFill>
                  <a:schemeClr val="tx1">
                    <a:lumMod val="95000"/>
                    <a:lumOff val="5000"/>
                  </a:schemeClr>
                </a:solidFill>
                <a:latin typeface="Arial"/>
                <a:cs typeface="Arial"/>
              </a:rPr>
              <a:t>ACTIVExtend</a:t>
            </a:r>
            <a:r>
              <a:rPr lang="en-GB" sz="1050" b="1" spc="-8" noProof="0">
                <a:solidFill>
                  <a:schemeClr val="tx1">
                    <a:lumMod val="95000"/>
                    <a:lumOff val="5000"/>
                  </a:schemeClr>
                </a:solidFill>
                <a:latin typeface="Arial"/>
                <a:cs typeface="Arial"/>
              </a:rPr>
              <a:t> (</a:t>
            </a:r>
            <a:r>
              <a:rPr lang="en-GB" sz="1050" b="1" spc="-8" noProof="0" err="1">
                <a:solidFill>
                  <a:schemeClr val="tx1">
                    <a:lumMod val="95000"/>
                    <a:lumOff val="5000"/>
                  </a:schemeClr>
                </a:solidFill>
                <a:latin typeface="Arial"/>
                <a:cs typeface="Arial"/>
              </a:rPr>
              <a:t>mITT</a:t>
            </a:r>
            <a:r>
              <a:rPr lang="en-GB" sz="1050" b="1" spc="-8" noProof="0">
                <a:solidFill>
                  <a:schemeClr val="tx1">
                    <a:lumMod val="95000"/>
                    <a:lumOff val="5000"/>
                  </a:schemeClr>
                </a:solidFill>
                <a:latin typeface="Arial"/>
                <a:cs typeface="Arial"/>
              </a:rPr>
              <a:t>)</a:t>
            </a:r>
            <a:r>
              <a:rPr lang="en-GB" sz="1050" b="1" spc="-8" baseline="30000" noProof="0">
                <a:solidFill>
                  <a:schemeClr val="tx1">
                    <a:lumMod val="95000"/>
                    <a:lumOff val="5000"/>
                  </a:schemeClr>
                </a:solidFill>
                <a:latin typeface="Arial"/>
                <a:cs typeface="Arial"/>
              </a:rPr>
              <a:t>1,2</a:t>
            </a:r>
            <a:endParaRPr lang="en-GB" sz="900" b="1" baseline="30000" noProof="0">
              <a:solidFill>
                <a:schemeClr val="tx1">
                  <a:lumMod val="95000"/>
                  <a:lumOff val="5000"/>
                </a:schemeClr>
              </a:solidFill>
              <a:latin typeface="Arial"/>
              <a:cs typeface="Arial"/>
            </a:endParaRPr>
          </a:p>
        </p:txBody>
      </p:sp>
      <p:sp>
        <p:nvSpPr>
          <p:cNvPr id="5" name="object 126">
            <a:extLst>
              <a:ext uri="{FF2B5EF4-FFF2-40B4-BE49-F238E27FC236}">
                <a16:creationId xmlns:a16="http://schemas.microsoft.com/office/drawing/2014/main" id="{507E32B3-C5BA-8196-D8CC-B44154EAEE26}"/>
              </a:ext>
            </a:extLst>
          </p:cNvPr>
          <p:cNvSpPr txBox="1"/>
          <p:nvPr/>
        </p:nvSpPr>
        <p:spPr>
          <a:xfrm>
            <a:off x="5757650" y="4389837"/>
            <a:ext cx="2498877" cy="293061"/>
          </a:xfrm>
          <a:prstGeom prst="rect">
            <a:avLst/>
          </a:prstGeom>
        </p:spPr>
        <p:txBody>
          <a:bodyPr vert="horz" wrap="square" lIns="0" tIns="9049" rIns="0" bIns="0" rtlCol="0">
            <a:spAutoFit/>
          </a:bodyPr>
          <a:lstStyle/>
          <a:p>
            <a:pPr marL="28575" marR="22860" indent="16193" algn="ctr">
              <a:lnSpc>
                <a:spcPct val="100800"/>
              </a:lnSpc>
              <a:spcBef>
                <a:spcPts val="71"/>
              </a:spcBef>
            </a:pPr>
            <a:r>
              <a:rPr lang="en-GB" sz="900" b="1" spc="-8" noProof="0">
                <a:solidFill>
                  <a:schemeClr val="tx1">
                    <a:lumMod val="95000"/>
                    <a:lumOff val="5000"/>
                  </a:schemeClr>
                </a:solidFill>
                <a:latin typeface="Arial"/>
                <a:cs typeface="Arial"/>
              </a:rPr>
              <a:t>ACTIVE + </a:t>
            </a:r>
            <a:r>
              <a:rPr lang="en-GB" sz="900" b="1" spc="-8" noProof="0" err="1">
                <a:solidFill>
                  <a:schemeClr val="tx1">
                    <a:lumMod val="95000"/>
                    <a:lumOff val="5000"/>
                  </a:schemeClr>
                </a:solidFill>
                <a:latin typeface="Arial"/>
                <a:cs typeface="Arial"/>
              </a:rPr>
              <a:t>ACTIVExtend</a:t>
            </a:r>
            <a:endParaRPr lang="en-GB" sz="900" b="1" spc="-8" noProof="0">
              <a:solidFill>
                <a:schemeClr val="tx1">
                  <a:lumMod val="95000"/>
                  <a:lumOff val="5000"/>
                </a:schemeClr>
              </a:solidFill>
              <a:latin typeface="Arial"/>
              <a:cs typeface="Arial"/>
            </a:endParaRPr>
          </a:p>
          <a:p>
            <a:pPr marL="28575" marR="22860" indent="16193" algn="ctr">
              <a:lnSpc>
                <a:spcPct val="100800"/>
              </a:lnSpc>
              <a:spcBef>
                <a:spcPts val="71"/>
              </a:spcBef>
            </a:pPr>
            <a:r>
              <a:rPr lang="en-GB" sz="900" b="1" spc="-8" noProof="0">
                <a:solidFill>
                  <a:schemeClr val="tx1">
                    <a:lumMod val="95000"/>
                    <a:lumOff val="5000"/>
                  </a:schemeClr>
                </a:solidFill>
                <a:latin typeface="Arial"/>
                <a:cs typeface="Arial"/>
              </a:rPr>
              <a:t>43</a:t>
            </a:r>
            <a:r>
              <a:rPr lang="en-GB" sz="900" b="1" spc="-8" baseline="30000" noProof="0">
                <a:solidFill>
                  <a:schemeClr val="tx1">
                    <a:lumMod val="95000"/>
                    <a:lumOff val="5000"/>
                  </a:schemeClr>
                </a:solidFill>
                <a:latin typeface="Arial"/>
                <a:cs typeface="Arial"/>
              </a:rPr>
              <a:t> </a:t>
            </a:r>
            <a:r>
              <a:rPr lang="en-GB" sz="900" b="1" spc="-8" noProof="0">
                <a:solidFill>
                  <a:schemeClr val="tx1">
                    <a:lumMod val="95000"/>
                    <a:lumOff val="5000"/>
                  </a:schemeClr>
                </a:solidFill>
                <a:latin typeface="Arial"/>
                <a:cs typeface="Arial"/>
              </a:rPr>
              <a:t>months*</a:t>
            </a:r>
            <a:endParaRPr lang="en-GB" sz="825" b="1" noProof="0">
              <a:solidFill>
                <a:schemeClr val="tx1">
                  <a:lumMod val="95000"/>
                  <a:lumOff val="5000"/>
                </a:schemeClr>
              </a:solidFill>
              <a:latin typeface="Arial"/>
              <a:cs typeface="Arial"/>
            </a:endParaRPr>
          </a:p>
        </p:txBody>
      </p:sp>
      <p:sp>
        <p:nvSpPr>
          <p:cNvPr id="15" name="object 126">
            <a:extLst>
              <a:ext uri="{FF2B5EF4-FFF2-40B4-BE49-F238E27FC236}">
                <a16:creationId xmlns:a16="http://schemas.microsoft.com/office/drawing/2014/main" id="{96269F15-5205-0925-4446-829F9F8506A8}"/>
              </a:ext>
            </a:extLst>
          </p:cNvPr>
          <p:cNvSpPr txBox="1"/>
          <p:nvPr/>
        </p:nvSpPr>
        <p:spPr>
          <a:xfrm>
            <a:off x="1951728" y="4411621"/>
            <a:ext cx="1618506" cy="271260"/>
          </a:xfrm>
          <a:prstGeom prst="rect">
            <a:avLst/>
          </a:prstGeom>
        </p:spPr>
        <p:txBody>
          <a:bodyPr vert="horz" wrap="square" lIns="0" tIns="9049" rIns="0" bIns="0" rtlCol="0">
            <a:spAutoFit/>
          </a:bodyPr>
          <a:lstStyle/>
          <a:p>
            <a:pPr marL="28575" marR="22860" indent="16193" algn="ctr">
              <a:lnSpc>
                <a:spcPct val="90000"/>
              </a:lnSpc>
              <a:spcBef>
                <a:spcPts val="71"/>
              </a:spcBef>
            </a:pPr>
            <a:r>
              <a:rPr lang="en-GB" sz="900" b="1" spc="-8" noProof="0">
                <a:solidFill>
                  <a:schemeClr val="tx1">
                    <a:lumMod val="95000"/>
                    <a:lumOff val="5000"/>
                  </a:schemeClr>
                </a:solidFill>
                <a:latin typeface="Arial"/>
                <a:cs typeface="Arial"/>
              </a:rPr>
              <a:t>ACTIVE</a:t>
            </a:r>
          </a:p>
          <a:p>
            <a:pPr marL="28575" marR="22860" indent="16193" algn="ctr">
              <a:lnSpc>
                <a:spcPct val="90000"/>
              </a:lnSpc>
              <a:spcBef>
                <a:spcPts val="71"/>
              </a:spcBef>
            </a:pPr>
            <a:r>
              <a:rPr lang="en-GB" sz="900" b="1" spc="-8" noProof="0">
                <a:solidFill>
                  <a:schemeClr val="tx1">
                    <a:lumMod val="95000"/>
                    <a:lumOff val="5000"/>
                  </a:schemeClr>
                </a:solidFill>
                <a:latin typeface="Arial"/>
                <a:cs typeface="Arial"/>
              </a:rPr>
              <a:t>18 months</a:t>
            </a:r>
            <a:endParaRPr lang="en-GB" sz="825" b="1" noProof="0">
              <a:solidFill>
                <a:schemeClr val="tx1">
                  <a:lumMod val="95000"/>
                  <a:lumOff val="5000"/>
                </a:schemeClr>
              </a:solidFill>
              <a:latin typeface="Arial"/>
              <a:cs typeface="Arial"/>
            </a:endParaRPr>
          </a:p>
        </p:txBody>
      </p:sp>
      <p:graphicFrame>
        <p:nvGraphicFramePr>
          <p:cNvPr id="16" name="Content Placeholder 63">
            <a:extLst>
              <a:ext uri="{FF2B5EF4-FFF2-40B4-BE49-F238E27FC236}">
                <a16:creationId xmlns:a16="http://schemas.microsoft.com/office/drawing/2014/main" id="{25AC9998-653A-FCCC-78C7-D6348F0FE649}"/>
              </a:ext>
            </a:extLst>
          </p:cNvPr>
          <p:cNvGraphicFramePr>
            <a:graphicFrameLocks/>
          </p:cNvGraphicFramePr>
          <p:nvPr/>
        </p:nvGraphicFramePr>
        <p:xfrm>
          <a:off x="5081322" y="2280083"/>
          <a:ext cx="3353840" cy="2140023"/>
        </p:xfrm>
        <a:graphic>
          <a:graphicData uri="http://schemas.openxmlformats.org/drawingml/2006/chart">
            <c:chart xmlns:c="http://schemas.openxmlformats.org/drawingml/2006/chart" xmlns:r="http://schemas.openxmlformats.org/officeDocument/2006/relationships" r:id="rId6"/>
          </a:graphicData>
        </a:graphic>
      </p:graphicFrame>
      <p:sp>
        <p:nvSpPr>
          <p:cNvPr id="36" name="Arrow: Down 35">
            <a:extLst>
              <a:ext uri="{FF2B5EF4-FFF2-40B4-BE49-F238E27FC236}">
                <a16:creationId xmlns:a16="http://schemas.microsoft.com/office/drawing/2014/main" id="{0998378F-4BF7-5259-35B4-8B164BD85E32}"/>
              </a:ext>
            </a:extLst>
          </p:cNvPr>
          <p:cNvSpPr/>
          <p:nvPr/>
        </p:nvSpPr>
        <p:spPr>
          <a:xfrm>
            <a:off x="7293900" y="3217095"/>
            <a:ext cx="199969" cy="215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latin typeface="Arial" panose="020B0604020202020204" pitchFamily="34" charset="0"/>
            </a:endParaRPr>
          </a:p>
        </p:txBody>
      </p:sp>
      <p:sp>
        <p:nvSpPr>
          <p:cNvPr id="6" name="object 133">
            <a:extLst>
              <a:ext uri="{FF2B5EF4-FFF2-40B4-BE49-F238E27FC236}">
                <a16:creationId xmlns:a16="http://schemas.microsoft.com/office/drawing/2014/main" id="{2FAF8396-BAFC-D6A6-865B-AEFBC8BBAA8C}"/>
              </a:ext>
            </a:extLst>
          </p:cNvPr>
          <p:cNvSpPr txBox="1"/>
          <p:nvPr/>
        </p:nvSpPr>
        <p:spPr>
          <a:xfrm>
            <a:off x="7048951" y="2385079"/>
            <a:ext cx="1188527" cy="74987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lIns="27000" tIns="27000" rIns="27000" bIns="27000">
            <a:spAutoFit/>
          </a:bodyPr>
          <a:lstStyle>
            <a:defPPr>
              <a:defRPr lang="en-US"/>
            </a:defPPr>
            <a:lvl1pPr algn="ctr">
              <a:lnSpc>
                <a:spcPct val="90000"/>
              </a:lnSpc>
              <a:defRPr sz="1200" b="1">
                <a:solidFill>
                  <a:schemeClr val="accen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noProof="0"/>
              <a:t>84% relative risk reduction </a:t>
            </a:r>
          </a:p>
          <a:p>
            <a:r>
              <a:rPr lang="en-GB" sz="900" noProof="0"/>
              <a:t>(4.4% absolute risk difference)</a:t>
            </a:r>
          </a:p>
          <a:p>
            <a:r>
              <a:rPr lang="en-GB" sz="900" noProof="0"/>
              <a:t>(p&lt;0.0001)</a:t>
            </a:r>
          </a:p>
        </p:txBody>
      </p:sp>
      <p:sp>
        <p:nvSpPr>
          <p:cNvPr id="8" name="TextBox 7">
            <a:extLst>
              <a:ext uri="{FF2B5EF4-FFF2-40B4-BE49-F238E27FC236}">
                <a16:creationId xmlns:a16="http://schemas.microsoft.com/office/drawing/2014/main" id="{AA20D1B4-575B-BD31-7CB0-AB8C9EC1A9A4}"/>
              </a:ext>
            </a:extLst>
          </p:cNvPr>
          <p:cNvSpPr txBox="1"/>
          <p:nvPr/>
        </p:nvSpPr>
        <p:spPr>
          <a:xfrm>
            <a:off x="676275" y="976334"/>
            <a:ext cx="3260243" cy="300082"/>
          </a:xfrm>
          <a:prstGeom prst="rect">
            <a:avLst/>
          </a:prstGeom>
          <a:noFill/>
        </p:spPr>
        <p:txBody>
          <a:bodyPr wrap="square" rtlCol="0">
            <a:spAutoFit/>
          </a:bodyPr>
          <a:lstStyle/>
          <a:p>
            <a:r>
              <a:rPr lang="en-GB" sz="1350" noProof="0">
                <a:solidFill>
                  <a:schemeClr val="accent2"/>
                </a:solidFill>
                <a:latin typeface="Arial" panose="020B0604020202020204" pitchFamily="34" charset="0"/>
              </a:rPr>
              <a:t>PRIMARY EFFICACY ENDPOINT</a:t>
            </a:r>
          </a:p>
        </p:txBody>
      </p:sp>
      <p:sp>
        <p:nvSpPr>
          <p:cNvPr id="3" name="TextBox 2">
            <a:extLst>
              <a:ext uri="{FF2B5EF4-FFF2-40B4-BE49-F238E27FC236}">
                <a16:creationId xmlns:a16="http://schemas.microsoft.com/office/drawing/2014/main" id="{6496BCF9-A39D-47D7-BA84-B1D90EF0493E}"/>
              </a:ext>
            </a:extLst>
          </p:cNvPr>
          <p:cNvSpPr txBox="1"/>
          <p:nvPr/>
        </p:nvSpPr>
        <p:spPr>
          <a:xfrm>
            <a:off x="3035960" y="4187972"/>
            <a:ext cx="905723" cy="346249"/>
          </a:xfrm>
          <a:prstGeom prst="rect">
            <a:avLst/>
          </a:prstGeom>
          <a:solidFill>
            <a:schemeClr val="bg1"/>
          </a:solidFill>
        </p:spPr>
        <p:txBody>
          <a:bodyPr wrap="square" rtlCol="0">
            <a:spAutoFit/>
          </a:bodyPr>
          <a:lstStyle/>
          <a:p>
            <a:pPr algn="ctr"/>
            <a:r>
              <a:rPr lang="en-GB" sz="825" noProof="0">
                <a:latin typeface="Arial" panose="020B0604020202020204" pitchFamily="34" charset="0"/>
                <a:cs typeface="Arial" panose="020B0604020202020204" pitchFamily="34" charset="0"/>
              </a:rPr>
              <a:t>Abaloparatide </a:t>
            </a:r>
            <a:br>
              <a:rPr lang="en-GB" sz="825" noProof="0">
                <a:latin typeface="Arial" panose="020B0604020202020204" pitchFamily="34" charset="0"/>
                <a:cs typeface="Arial" panose="020B0604020202020204" pitchFamily="34" charset="0"/>
              </a:rPr>
            </a:br>
            <a:r>
              <a:rPr lang="en-GB" sz="825" noProof="0">
                <a:latin typeface="Arial" panose="020B0604020202020204" pitchFamily="34" charset="0"/>
                <a:cs typeface="Arial" panose="020B0604020202020204" pitchFamily="34" charset="0"/>
              </a:rPr>
              <a:t>(n=</a:t>
            </a:r>
            <a:r>
              <a:rPr lang="en-GB" sz="825">
                <a:latin typeface="Arial" panose="020B0604020202020204" pitchFamily="34" charset="0"/>
                <a:cs typeface="Arial" panose="020B0604020202020204" pitchFamily="34" charset="0"/>
              </a:rPr>
              <a:t>583</a:t>
            </a:r>
            <a:r>
              <a:rPr lang="en-GB" sz="825" noProof="0">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A9763B9B-3525-D2C5-3E9B-18EA5426CD97}"/>
              </a:ext>
            </a:extLst>
          </p:cNvPr>
          <p:cNvSpPr txBox="1"/>
          <p:nvPr/>
        </p:nvSpPr>
        <p:spPr>
          <a:xfrm>
            <a:off x="7291277" y="4000179"/>
            <a:ext cx="822135" cy="380873"/>
          </a:xfrm>
          <a:prstGeom prst="rect">
            <a:avLst/>
          </a:prstGeom>
          <a:solidFill>
            <a:schemeClr val="bg1"/>
          </a:solidFill>
        </p:spPr>
        <p:txBody>
          <a:bodyPr wrap="square" lIns="0" tIns="0" rIns="0" bIns="0" rtlCol="0">
            <a:spAutoFit/>
          </a:bodyPr>
          <a:lstStyle/>
          <a:p>
            <a:pPr algn="ctr"/>
            <a:r>
              <a:rPr lang="en-GB" sz="825" noProof="0" dirty="0">
                <a:latin typeface="Arial" panose="020B0604020202020204" pitchFamily="34" charset="0"/>
                <a:cs typeface="Arial" panose="020B0604020202020204" pitchFamily="34" charset="0"/>
              </a:rPr>
              <a:t>Abaloparatide/</a:t>
            </a:r>
            <a:br>
              <a:rPr lang="en-GB" sz="825" noProof="0" dirty="0">
                <a:latin typeface="Arial" panose="020B0604020202020204" pitchFamily="34" charset="0"/>
                <a:cs typeface="Arial" panose="020B0604020202020204" pitchFamily="34" charset="0"/>
              </a:rPr>
            </a:br>
            <a:r>
              <a:rPr lang="en-GB" sz="825" noProof="0" dirty="0">
                <a:latin typeface="Arial" panose="020B0604020202020204" pitchFamily="34" charset="0"/>
                <a:cs typeface="Arial" panose="020B0604020202020204" pitchFamily="34" charset="0"/>
              </a:rPr>
              <a:t>alendronate </a:t>
            </a:r>
            <a:br>
              <a:rPr lang="en-GB" sz="825" noProof="0" dirty="0">
                <a:latin typeface="Arial" panose="020B0604020202020204" pitchFamily="34" charset="0"/>
                <a:cs typeface="Arial" panose="020B0604020202020204" pitchFamily="34" charset="0"/>
              </a:rPr>
            </a:br>
            <a:r>
              <a:rPr lang="en-GB" sz="825" noProof="0" dirty="0">
                <a:latin typeface="Arial" panose="020B0604020202020204" pitchFamily="34" charset="0"/>
                <a:cs typeface="Arial" panose="020B0604020202020204" pitchFamily="34" charset="0"/>
              </a:rPr>
              <a:t>(n=</a:t>
            </a:r>
            <a:r>
              <a:rPr lang="en-GB" sz="825" dirty="0">
                <a:latin typeface="Arial" panose="020B0604020202020204" pitchFamily="34" charset="0"/>
                <a:cs typeface="Arial" panose="020B0604020202020204" pitchFamily="34" charset="0"/>
              </a:rPr>
              <a:t>457</a:t>
            </a:r>
            <a:r>
              <a:rPr lang="en-GB" sz="825" noProof="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60502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04957EA-4A3D-BBB3-D7BC-2BEBF3AF487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76233634-01F7-DA75-2DDC-A485DCDDA620}"/>
              </a:ext>
            </a:extLst>
          </p:cNvPr>
          <p:cNvSpPr/>
          <p:nvPr/>
        </p:nvSpPr>
        <p:spPr>
          <a:xfrm rot="10800000" flipH="1">
            <a:off x="6029500" y="2115749"/>
            <a:ext cx="2913926" cy="2914208"/>
          </a:xfrm>
          <a:prstGeom prst="roundRect">
            <a:avLst/>
          </a:prstGeom>
          <a:gradFill flip="none" rotWithShape="1">
            <a:gsLst>
              <a:gs pos="0">
                <a:schemeClr val="accent2">
                  <a:alpha val="10000"/>
                </a:schemeClr>
              </a:gs>
              <a:gs pos="58000">
                <a:schemeClr val="accent2">
                  <a:alpha val="0"/>
                </a:schemeClr>
              </a:gs>
            </a:gsLst>
            <a:lin ang="9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noProof="0">
              <a:latin typeface="Arial" panose="020B0604020202020204" pitchFamily="34" charset="0"/>
            </a:endParaRPr>
          </a:p>
        </p:txBody>
      </p:sp>
      <p:sp>
        <p:nvSpPr>
          <p:cNvPr id="32" name="Content Placeholder 2">
            <a:extLst>
              <a:ext uri="{FF2B5EF4-FFF2-40B4-BE49-F238E27FC236}">
                <a16:creationId xmlns:a16="http://schemas.microsoft.com/office/drawing/2014/main" id="{92E0701C-87B9-AD0E-38B7-AD0DDD2ED1BA}"/>
              </a:ext>
            </a:extLst>
          </p:cNvPr>
          <p:cNvSpPr txBox="1">
            <a:spLocks/>
          </p:cNvSpPr>
          <p:nvPr/>
        </p:nvSpPr>
        <p:spPr>
          <a:xfrm>
            <a:off x="672201" y="1960551"/>
            <a:ext cx="5338178" cy="3237035"/>
          </a:xfrm>
          <a:prstGeom prst="roundRect">
            <a:avLst>
              <a:gd name="adj" fmla="val 8921"/>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62000" tIns="108000" rIns="108000" bIns="108000" rtlCol="0" anchor="ctr"/>
          <a:lstStyle>
            <a:defPPr>
              <a:defRPr lang="en-US"/>
            </a:defPPr>
            <a:lvl1pPr algn="ctr">
              <a:defRPr sz="1406">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954" lvl="1">
              <a:spcAft>
                <a:spcPts val="450"/>
              </a:spcAft>
            </a:pPr>
            <a:endParaRPr lang="en-GB" sz="1200" noProof="0">
              <a:solidFill>
                <a:schemeClr val="tx1"/>
              </a:solidFill>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E47DCDE-A56C-A234-5C4E-2862B861D8CF}"/>
              </a:ext>
            </a:extLst>
          </p:cNvPr>
          <p:cNvSpPr>
            <a:spLocks noGrp="1"/>
          </p:cNvSpPr>
          <p:nvPr>
            <p:ph type="ctrTitle"/>
          </p:nvPr>
        </p:nvSpPr>
        <p:spPr>
          <a:xfrm>
            <a:off x="676275" y="1188333"/>
            <a:ext cx="7693436" cy="820643"/>
          </a:xfrm>
        </p:spPr>
        <p:txBody>
          <a:bodyPr/>
          <a:lstStyle/>
          <a:p>
            <a:r>
              <a:rPr lang="en-GB" sz="2100" noProof="0"/>
              <a:t>Treatment with </a:t>
            </a:r>
            <a:r>
              <a:rPr lang="en-GB" sz="2100" noProof="0" err="1"/>
              <a:t>abaloparatide</a:t>
            </a:r>
            <a:r>
              <a:rPr lang="en-GB" sz="2100"/>
              <a:t> </a:t>
            </a:r>
            <a:r>
              <a:rPr lang="en-GB" sz="2100" noProof="0"/>
              <a:t>in</a:t>
            </a:r>
            <a:r>
              <a:rPr lang="en-GB" sz="2100" baseline="30000" noProof="0"/>
              <a:t> </a:t>
            </a:r>
            <a:r>
              <a:rPr lang="en-GB" sz="2100" noProof="0"/>
              <a:t>ACTIVE resulted in significant bone building at cortical-rich sites</a:t>
            </a:r>
            <a:r>
              <a:rPr lang="en-GB" sz="2100" baseline="30000" noProof="0"/>
              <a:t>1 </a:t>
            </a:r>
            <a:r>
              <a:rPr lang="en-GB" sz="2100" noProof="0"/>
              <a:t>  </a:t>
            </a:r>
          </a:p>
        </p:txBody>
      </p:sp>
      <p:sp>
        <p:nvSpPr>
          <p:cNvPr id="4" name="Content Placeholder 3">
            <a:extLst>
              <a:ext uri="{FF2B5EF4-FFF2-40B4-BE49-F238E27FC236}">
                <a16:creationId xmlns:a16="http://schemas.microsoft.com/office/drawing/2014/main" id="{B2E7DD84-79C4-8056-D80B-1643D3456AA1}"/>
              </a:ext>
            </a:extLst>
          </p:cNvPr>
          <p:cNvSpPr>
            <a:spLocks noGrp="1"/>
          </p:cNvSpPr>
          <p:nvPr>
            <p:ph sz="quarter" idx="10"/>
          </p:nvPr>
        </p:nvSpPr>
        <p:spPr>
          <a:xfrm>
            <a:off x="676275" y="5657850"/>
            <a:ext cx="7114724" cy="294085"/>
          </a:xfrm>
        </p:spPr>
        <p:txBody>
          <a:bodyPr/>
          <a:lstStyle/>
          <a:p>
            <a:pPr>
              <a:lnSpc>
                <a:spcPct val="100000"/>
              </a:lnSpc>
              <a:spcBef>
                <a:spcPts val="0"/>
              </a:spcBef>
            </a:pPr>
            <a:endParaRPr lang="en-GB" noProof="0">
              <a:latin typeface="Arial" panose="020B0604020202020204" pitchFamily="34" charset="0"/>
              <a:cs typeface="Arial" panose="020B0604020202020204" pitchFamily="34" charset="0"/>
            </a:endParaRPr>
          </a:p>
          <a:p>
            <a:pPr>
              <a:lnSpc>
                <a:spcPct val="100000"/>
              </a:lnSpc>
              <a:spcBef>
                <a:spcPts val="0"/>
              </a:spcBef>
            </a:pPr>
            <a:r>
              <a:rPr lang="en-GB" noProof="0">
                <a:latin typeface="Arial" panose="020B0604020202020204" pitchFamily="34" charset="0"/>
                <a:cs typeface="Arial" panose="020B0604020202020204" pitchFamily="34" charset="0"/>
              </a:rPr>
              <a:t>Hip DXA images from a subset of randomly selected patients in the ACTIVE trial (n=250 per arm) were retrospectively analysed using three-dimensional modelling methods (3D-SHAPER software) to evaluate changes from baseline at 6 and 18 months.</a:t>
            </a:r>
          </a:p>
          <a:p>
            <a:pPr>
              <a:lnSpc>
                <a:spcPct val="100000"/>
              </a:lnSpc>
              <a:spcBef>
                <a:spcPts val="0"/>
              </a:spcBef>
            </a:pPr>
            <a:r>
              <a:rPr lang="en-GB" noProof="0">
                <a:latin typeface="Arial" panose="020B0604020202020204" pitchFamily="34" charset="0"/>
                <a:cs typeface="Arial" panose="020B0604020202020204" pitchFamily="34" charset="0"/>
              </a:rPr>
              <a:t>*p-values </a:t>
            </a:r>
            <a:r>
              <a:rPr lang="en-GB" i="1" noProof="0">
                <a:latin typeface="Arial" panose="020B0604020202020204" pitchFamily="34" charset="0"/>
                <a:cs typeface="Arial" panose="020B0604020202020204" pitchFamily="34" charset="0"/>
              </a:rPr>
              <a:t>vs</a:t>
            </a:r>
            <a:r>
              <a:rPr lang="en-GB" noProof="0">
                <a:latin typeface="Arial" panose="020B0604020202020204" pitchFamily="34" charset="0"/>
                <a:cs typeface="Arial" panose="020B0604020202020204" pitchFamily="34" charset="0"/>
              </a:rPr>
              <a:t> placebo</a:t>
            </a:r>
            <a:r>
              <a:rPr lang="en-GB"/>
              <a:t>; †</a:t>
            </a:r>
            <a:r>
              <a:rPr lang="en-GB" noProof="0">
                <a:latin typeface="Arial" panose="020B0604020202020204" pitchFamily="34" charset="0"/>
                <a:cs typeface="Arial" panose="020B0604020202020204" pitchFamily="34" charset="0"/>
              </a:rPr>
              <a:t>Teriparatide </a:t>
            </a:r>
            <a:r>
              <a:rPr lang="en-GB" i="1" noProof="0">
                <a:latin typeface="Arial" panose="020B0604020202020204" pitchFamily="34" charset="0"/>
                <a:cs typeface="Arial" panose="020B0604020202020204" pitchFamily="34" charset="0"/>
              </a:rPr>
              <a:t>vs</a:t>
            </a:r>
            <a:r>
              <a:rPr lang="en-GB" noProof="0">
                <a:latin typeface="Arial" panose="020B0604020202020204" pitchFamily="34" charset="0"/>
                <a:cs typeface="Arial" panose="020B0604020202020204" pitchFamily="34" charset="0"/>
              </a:rPr>
              <a:t> placebo: p&lt;0.05.</a:t>
            </a:r>
            <a:br>
              <a:rPr lang="en-GB" noProof="0">
                <a:latin typeface="Arial" panose="020B0604020202020204" pitchFamily="34" charset="0"/>
                <a:cs typeface="Arial" panose="020B0604020202020204" pitchFamily="34" charset="0"/>
              </a:rPr>
            </a:br>
            <a:r>
              <a:rPr lang="en-GB" noProof="0">
                <a:latin typeface="Arial" panose="020B0604020202020204" pitchFamily="34" charset="0"/>
                <a:cs typeface="Arial" panose="020B0604020202020204" pitchFamily="34" charset="0"/>
              </a:rPr>
              <a:t>BMD, bone mineral density; </a:t>
            </a:r>
            <a:r>
              <a:rPr lang="en-GB" noProof="0"/>
              <a:t>DXA, dual-energy X-ray absorptiometry.</a:t>
            </a:r>
            <a:br>
              <a:rPr lang="en-GB" noProof="0"/>
            </a:br>
            <a:r>
              <a:rPr lang="en-GB" noProof="0">
                <a:latin typeface="Arial" panose="020B0604020202020204" pitchFamily="34" charset="0"/>
                <a:cs typeface="Arial" panose="020B0604020202020204" pitchFamily="34" charset="0"/>
              </a:rPr>
              <a:t>1. </a:t>
            </a:r>
            <a:r>
              <a:rPr lang="en-GB" noProof="0" err="1">
                <a:latin typeface="Arial" panose="020B0604020202020204" pitchFamily="34" charset="0"/>
                <a:cs typeface="Arial" panose="020B0604020202020204" pitchFamily="34" charset="0"/>
              </a:rPr>
              <a:t>Winzenrieth</a:t>
            </a:r>
            <a:r>
              <a:rPr lang="en-GB" noProof="0">
                <a:latin typeface="Arial" panose="020B0604020202020204" pitchFamily="34" charset="0"/>
                <a:cs typeface="Arial" panose="020B0604020202020204" pitchFamily="34" charset="0"/>
              </a:rPr>
              <a:t> R et al. </a:t>
            </a:r>
            <a:r>
              <a:rPr lang="en-GB" i="1" noProof="0" err="1">
                <a:latin typeface="Arial" panose="020B0604020202020204" pitchFamily="34" charset="0"/>
                <a:cs typeface="Arial" panose="020B0604020202020204" pitchFamily="34" charset="0"/>
              </a:rPr>
              <a:t>Osteoporos</a:t>
            </a:r>
            <a:r>
              <a:rPr lang="en-GB" i="1" noProof="0">
                <a:latin typeface="Arial" panose="020B0604020202020204" pitchFamily="34" charset="0"/>
                <a:cs typeface="Arial" panose="020B0604020202020204" pitchFamily="34" charset="0"/>
              </a:rPr>
              <a:t> Int </a:t>
            </a:r>
            <a:r>
              <a:rPr lang="en-GB" noProof="0">
                <a:latin typeface="Arial" panose="020B0604020202020204" pitchFamily="34" charset="0"/>
                <a:cs typeface="Arial" panose="020B0604020202020204" pitchFamily="34" charset="0"/>
              </a:rPr>
              <a:t>2021;32:575–583.</a:t>
            </a:r>
          </a:p>
        </p:txBody>
      </p:sp>
      <p:sp>
        <p:nvSpPr>
          <p:cNvPr id="5" name="TextBox 4">
            <a:extLst>
              <a:ext uri="{FF2B5EF4-FFF2-40B4-BE49-F238E27FC236}">
                <a16:creationId xmlns:a16="http://schemas.microsoft.com/office/drawing/2014/main" id="{A8AA83AF-0CCA-C052-5C23-0C7BA49C8A84}"/>
              </a:ext>
            </a:extLst>
          </p:cNvPr>
          <p:cNvSpPr txBox="1"/>
          <p:nvPr/>
        </p:nvSpPr>
        <p:spPr>
          <a:xfrm>
            <a:off x="672201" y="2116665"/>
            <a:ext cx="5357298" cy="276999"/>
          </a:xfrm>
          <a:prstGeom prst="rect">
            <a:avLst/>
          </a:prstGeom>
          <a:noFill/>
        </p:spPr>
        <p:txBody>
          <a:bodyPr wrap="square" rtlCol="0">
            <a:spAutoFit/>
          </a:bodyPr>
          <a:lstStyle/>
          <a:p>
            <a:pPr algn="ctr"/>
            <a:r>
              <a:rPr lang="en-GB" sz="1200" b="1" noProof="0">
                <a:latin typeface="Arial" panose="020B0604020202020204" pitchFamily="34" charset="0"/>
                <a:cs typeface="Arial" panose="020B0604020202020204" pitchFamily="34" charset="0"/>
              </a:rPr>
              <a:t>Mean change in hip cortical volumetric BMD </a:t>
            </a:r>
            <a:r>
              <a:rPr lang="en-GB" sz="1200" b="1" i="1" noProof="0">
                <a:latin typeface="Arial" panose="020B0604020202020204" pitchFamily="34" charset="0"/>
                <a:cs typeface="Arial" panose="020B0604020202020204" pitchFamily="34" charset="0"/>
              </a:rPr>
              <a:t>vs</a:t>
            </a:r>
            <a:r>
              <a:rPr lang="en-GB" sz="1200" b="1" noProof="0">
                <a:latin typeface="Arial" panose="020B0604020202020204" pitchFamily="34" charset="0"/>
                <a:cs typeface="Arial" panose="020B0604020202020204" pitchFamily="34" charset="0"/>
              </a:rPr>
              <a:t> baseline at 18 months</a:t>
            </a:r>
          </a:p>
        </p:txBody>
      </p:sp>
      <p:sp>
        <p:nvSpPr>
          <p:cNvPr id="10" name="object 126">
            <a:extLst>
              <a:ext uri="{FF2B5EF4-FFF2-40B4-BE49-F238E27FC236}">
                <a16:creationId xmlns:a16="http://schemas.microsoft.com/office/drawing/2014/main" id="{940637C5-B2E6-0D98-9349-188A3B136A7E}"/>
              </a:ext>
            </a:extLst>
          </p:cNvPr>
          <p:cNvSpPr txBox="1"/>
          <p:nvPr/>
        </p:nvSpPr>
        <p:spPr>
          <a:xfrm>
            <a:off x="6396137" y="2443305"/>
            <a:ext cx="2326992" cy="286136"/>
          </a:xfrm>
          <a:prstGeom prst="rect">
            <a:avLst/>
          </a:prstGeom>
        </p:spPr>
        <p:txBody>
          <a:bodyPr vert="horz" wrap="square" lIns="0" tIns="9049" rIns="0" bIns="0" rtlCol="0">
            <a:spAutoFit/>
          </a:bodyPr>
          <a:lstStyle/>
          <a:p>
            <a:pPr algn="ctr"/>
            <a:r>
              <a:rPr lang="en-GB" sz="900" b="1" noProof="0">
                <a:effectLst/>
                <a:latin typeface="Arial" panose="020B0604020202020204" pitchFamily="34" charset="0"/>
                <a:cs typeface="Arial" panose="020B0604020202020204" pitchFamily="34" charset="0"/>
              </a:rPr>
              <a:t>Change from baseline in hip cortical volumetric BMD</a:t>
            </a:r>
            <a:endParaRPr lang="en-GB" sz="788" noProof="0">
              <a:effectLst/>
              <a:latin typeface="Arial" panose="020B0604020202020204" pitchFamily="34" charset="0"/>
              <a:cs typeface="Arial" panose="020B0604020202020204" pitchFamily="34" charset="0"/>
            </a:endParaRPr>
          </a:p>
        </p:txBody>
      </p:sp>
      <p:sp>
        <p:nvSpPr>
          <p:cNvPr id="29" name="object 133">
            <a:extLst>
              <a:ext uri="{FF2B5EF4-FFF2-40B4-BE49-F238E27FC236}">
                <a16:creationId xmlns:a16="http://schemas.microsoft.com/office/drawing/2014/main" id="{2A2D7C02-635B-A1CB-EAE6-D446EB57152A}"/>
              </a:ext>
            </a:extLst>
          </p:cNvPr>
          <p:cNvSpPr txBox="1"/>
          <p:nvPr/>
        </p:nvSpPr>
        <p:spPr>
          <a:xfrm>
            <a:off x="6425635" y="4399135"/>
            <a:ext cx="2297495" cy="520028"/>
          </a:xfrm>
          <a:prstGeom prst="roundRect">
            <a:avLst/>
          </a:prstGeom>
          <a:solidFill>
            <a:schemeClr val="accent1">
              <a:lumMod val="20000"/>
              <a:lumOff val="80000"/>
            </a:schemeClr>
          </a:solid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lIns="67500" tIns="27000" rIns="67500" bIns="27000" rtlCol="0" anchor="ctr" anchorCtr="0">
            <a:spAutoFit/>
          </a:bodyPr>
          <a:lstStyle>
            <a:defPPr>
              <a:defRPr lang="en-US"/>
            </a:defPPr>
            <a:lvl1pPr algn="ctr">
              <a:defRPr b="1">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b="0"/>
              <a:t>Significant increase in hip BMD at </a:t>
            </a:r>
            <a:br>
              <a:rPr lang="en-GB" sz="900" b="0"/>
            </a:br>
            <a:r>
              <a:rPr lang="en-GB" sz="900" b="0"/>
              <a:t>18 months with abaloparatide </a:t>
            </a:r>
            <a:r>
              <a:rPr lang="en-GB" sz="900" b="0" i="1"/>
              <a:t>vs</a:t>
            </a:r>
            <a:r>
              <a:rPr lang="en-GB" sz="900" b="0"/>
              <a:t> placebo (p&lt;0.001) and </a:t>
            </a:r>
            <a:r>
              <a:rPr lang="en-GB" sz="900" b="0" i="1"/>
              <a:t>vs</a:t>
            </a:r>
            <a:r>
              <a:rPr lang="en-GB" sz="900" b="0"/>
              <a:t> teriparatide (p&lt;0.01)</a:t>
            </a:r>
          </a:p>
        </p:txBody>
      </p:sp>
      <p:sp>
        <p:nvSpPr>
          <p:cNvPr id="31" name="TextBox 30">
            <a:extLst>
              <a:ext uri="{FF2B5EF4-FFF2-40B4-BE49-F238E27FC236}">
                <a16:creationId xmlns:a16="http://schemas.microsoft.com/office/drawing/2014/main" id="{6EFD2088-CFE3-3E79-5078-CFC94E720D77}"/>
              </a:ext>
            </a:extLst>
          </p:cNvPr>
          <p:cNvSpPr txBox="1"/>
          <p:nvPr/>
        </p:nvSpPr>
        <p:spPr>
          <a:xfrm>
            <a:off x="896875" y="4940469"/>
            <a:ext cx="3418860" cy="207749"/>
          </a:xfrm>
          <a:prstGeom prst="rect">
            <a:avLst/>
          </a:prstGeom>
          <a:noFill/>
        </p:spPr>
        <p:txBody>
          <a:bodyPr wrap="square">
            <a:spAutoFit/>
          </a:bodyPr>
          <a:lstStyle/>
          <a:p>
            <a:pPr>
              <a:lnSpc>
                <a:spcPct val="100000"/>
              </a:lnSpc>
              <a:spcBef>
                <a:spcPts val="0"/>
              </a:spcBef>
            </a:pPr>
            <a:r>
              <a:rPr lang="en-GB" sz="750" noProof="0">
                <a:latin typeface="Arial" panose="020B0604020202020204" pitchFamily="34" charset="0"/>
                <a:cs typeface="Arial" panose="020B0604020202020204" pitchFamily="34" charset="0"/>
              </a:rPr>
              <a:t>Adapted from </a:t>
            </a:r>
            <a:r>
              <a:rPr lang="en-GB" sz="750" noProof="0" err="1">
                <a:latin typeface="Arial" panose="020B0604020202020204" pitchFamily="34" charset="0"/>
                <a:cs typeface="Arial" panose="020B0604020202020204" pitchFamily="34" charset="0"/>
              </a:rPr>
              <a:t>Winzenrieth</a:t>
            </a:r>
            <a:r>
              <a:rPr lang="en-GB" sz="750" noProof="0">
                <a:latin typeface="Arial" panose="020B0604020202020204" pitchFamily="34" charset="0"/>
                <a:cs typeface="Arial" panose="020B0604020202020204" pitchFamily="34" charset="0"/>
              </a:rPr>
              <a:t> R et al. 2021.</a:t>
            </a:r>
            <a:r>
              <a:rPr lang="en-GB" sz="750" baseline="30000" noProof="0">
                <a:latin typeface="Arial" panose="020B0604020202020204" pitchFamily="34" charset="0"/>
                <a:cs typeface="Arial" panose="020B0604020202020204" pitchFamily="34" charset="0"/>
              </a:rPr>
              <a:t>1</a:t>
            </a:r>
          </a:p>
        </p:txBody>
      </p:sp>
      <p:sp>
        <p:nvSpPr>
          <p:cNvPr id="34" name="object 133">
            <a:extLst>
              <a:ext uri="{FF2B5EF4-FFF2-40B4-BE49-F238E27FC236}">
                <a16:creationId xmlns:a16="http://schemas.microsoft.com/office/drawing/2014/main" id="{004091CC-27CA-07DD-D78A-8662D7E6C67C}"/>
              </a:ext>
            </a:extLst>
          </p:cNvPr>
          <p:cNvSpPr txBox="1"/>
          <p:nvPr/>
        </p:nvSpPr>
        <p:spPr>
          <a:xfrm>
            <a:off x="907689" y="4272126"/>
            <a:ext cx="4867201" cy="647723"/>
          </a:xfrm>
          <a:prstGeom prst="roundRect">
            <a:avLst/>
          </a:prstGeom>
          <a:solidFill>
            <a:schemeClr val="accent1">
              <a:lumMod val="20000"/>
              <a:lumOff val="80000"/>
            </a:schemeClr>
          </a:solid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lIns="67500" tIns="27000" rIns="67500" bIns="27000" rtlCol="0" anchor="ctr" anchorCtr="0">
            <a:spAutoFit/>
          </a:bodyPr>
          <a:lstStyle>
            <a:defPPr>
              <a:defRPr lang="en-US"/>
            </a:defPPr>
            <a:lvl1pPr algn="ctr">
              <a:defRPr sz="1400">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350" b="1"/>
              <a:t>1.3% </a:t>
            </a:r>
          </a:p>
          <a:p>
            <a:r>
              <a:rPr lang="en-GB" sz="1050"/>
              <a:t>mean increase from baseline in hip cortical volumetric BMD with abaloparatide (p&lt;0.001) and</a:t>
            </a:r>
            <a:r>
              <a:rPr lang="en-GB" sz="1050" i="1"/>
              <a:t> </a:t>
            </a:r>
            <a:r>
              <a:rPr lang="en-GB" sz="1050"/>
              <a:t>0.4% with teriparatide (p=0.13)*</a:t>
            </a:r>
          </a:p>
        </p:txBody>
      </p:sp>
      <p:sp>
        <p:nvSpPr>
          <p:cNvPr id="35" name="TextBox 34">
            <a:extLst>
              <a:ext uri="{FF2B5EF4-FFF2-40B4-BE49-F238E27FC236}">
                <a16:creationId xmlns:a16="http://schemas.microsoft.com/office/drawing/2014/main" id="{72BE3FDC-9605-3FAD-1FC8-1FA6869D1EAF}"/>
              </a:ext>
            </a:extLst>
          </p:cNvPr>
          <p:cNvSpPr txBox="1"/>
          <p:nvPr/>
        </p:nvSpPr>
        <p:spPr>
          <a:xfrm>
            <a:off x="676275" y="976334"/>
            <a:ext cx="3260243" cy="300082"/>
          </a:xfrm>
          <a:prstGeom prst="rect">
            <a:avLst/>
          </a:prstGeom>
          <a:noFill/>
        </p:spPr>
        <p:txBody>
          <a:bodyPr wrap="square" rtlCol="0">
            <a:spAutoFit/>
          </a:bodyPr>
          <a:lstStyle/>
          <a:p>
            <a:r>
              <a:rPr lang="en-GB" sz="1350" noProof="0">
                <a:solidFill>
                  <a:schemeClr val="accent2"/>
                </a:solidFill>
                <a:latin typeface="Arial" panose="020B0604020202020204" pitchFamily="34" charset="0"/>
              </a:rPr>
              <a:t>RETROSPECTIVE ANALYSIS</a:t>
            </a:r>
          </a:p>
        </p:txBody>
      </p:sp>
      <p:sp>
        <p:nvSpPr>
          <p:cNvPr id="45" name="TextBox 44">
            <a:extLst>
              <a:ext uri="{FF2B5EF4-FFF2-40B4-BE49-F238E27FC236}">
                <a16:creationId xmlns:a16="http://schemas.microsoft.com/office/drawing/2014/main" id="{06A2F119-20DF-4642-09C6-85CCC08AD1EA}"/>
              </a:ext>
            </a:extLst>
          </p:cNvPr>
          <p:cNvSpPr txBox="1"/>
          <p:nvPr/>
        </p:nvSpPr>
        <p:spPr>
          <a:xfrm>
            <a:off x="6461195" y="4175678"/>
            <a:ext cx="2407060" cy="143265"/>
          </a:xfrm>
          <a:prstGeom prst="rect">
            <a:avLst/>
          </a:prstGeom>
          <a:noFill/>
        </p:spPr>
        <p:txBody>
          <a:bodyPr wrap="square" lIns="0" tIns="0" rIns="0" bIns="0" rtlCol="0">
            <a:spAutoFit/>
          </a:bodyPr>
          <a:lstStyle/>
          <a:p>
            <a:pPr algn="ctr"/>
            <a:r>
              <a:rPr lang="en-US" sz="900" b="1">
                <a:latin typeface="Arial" panose="020B0604020202020204" pitchFamily="34" charset="0"/>
                <a:cs typeface="Arial" panose="020B0604020202020204" pitchFamily="34" charset="0"/>
              </a:rPr>
              <a:t>Months</a:t>
            </a:r>
          </a:p>
        </p:txBody>
      </p:sp>
      <p:sp>
        <p:nvSpPr>
          <p:cNvPr id="46" name="TextBox 45">
            <a:extLst>
              <a:ext uri="{FF2B5EF4-FFF2-40B4-BE49-F238E27FC236}">
                <a16:creationId xmlns:a16="http://schemas.microsoft.com/office/drawing/2014/main" id="{8D50CD02-6DF7-9C7C-8166-C297E0198AC0}"/>
              </a:ext>
            </a:extLst>
          </p:cNvPr>
          <p:cNvSpPr txBox="1"/>
          <p:nvPr/>
        </p:nvSpPr>
        <p:spPr>
          <a:xfrm rot="16200000">
            <a:off x="5522026" y="3388386"/>
            <a:ext cx="1423687" cy="143265"/>
          </a:xfrm>
          <a:prstGeom prst="rect">
            <a:avLst/>
          </a:prstGeom>
          <a:noFill/>
        </p:spPr>
        <p:txBody>
          <a:bodyPr wrap="square" lIns="0" tIns="0" rIns="0" bIns="0" rtlCol="0">
            <a:spAutoFit/>
          </a:bodyPr>
          <a:lstStyle/>
          <a:p>
            <a:pPr algn="ctr"/>
            <a:r>
              <a:rPr lang="en-US" sz="900" b="1">
                <a:latin typeface="Arial" panose="020B0604020202020204" pitchFamily="34" charset="0"/>
                <a:cs typeface="Arial" panose="020B0604020202020204" pitchFamily="34" charset="0"/>
              </a:rPr>
              <a:t>Mean change in BMD (%)</a:t>
            </a:r>
          </a:p>
        </p:txBody>
      </p:sp>
      <p:sp>
        <p:nvSpPr>
          <p:cNvPr id="47" name="object 16">
            <a:extLst>
              <a:ext uri="{FF2B5EF4-FFF2-40B4-BE49-F238E27FC236}">
                <a16:creationId xmlns:a16="http://schemas.microsoft.com/office/drawing/2014/main" id="{16156A0C-AA91-C430-5DA4-D8A5BF241D7C}"/>
              </a:ext>
            </a:extLst>
          </p:cNvPr>
          <p:cNvSpPr txBox="1"/>
          <p:nvPr/>
        </p:nvSpPr>
        <p:spPr>
          <a:xfrm>
            <a:off x="7817567" y="3814232"/>
            <a:ext cx="996809" cy="115416"/>
          </a:xfrm>
          <a:prstGeom prst="rect">
            <a:avLst/>
          </a:prstGeom>
        </p:spPr>
        <p:txBody>
          <a:bodyPr vert="horz" wrap="square" lIns="0" tIns="0" rIns="0" bIns="0" rtlCol="0">
            <a:spAutoFit/>
          </a:bodyPr>
          <a:lstStyle/>
          <a:p>
            <a:pPr marL="9525" marR="0" lvl="0" indent="0" defTabSz="685800" rtl="0" eaLnBrk="1" fontAlgn="auto" latinLnBrk="0" hangingPunct="1">
              <a:lnSpc>
                <a:spcPct val="100000"/>
              </a:lnSpc>
              <a:spcBef>
                <a:spcPts val="75"/>
              </a:spcBef>
              <a:spcAft>
                <a:spcPts val="0"/>
              </a:spcAft>
              <a:buClrTx/>
              <a:buSzTx/>
              <a:buFontTx/>
              <a:buNone/>
              <a:tabLst/>
              <a:defRPr/>
            </a:pPr>
            <a:r>
              <a:rPr kumimoji="0" lang="en-GB" sz="750" b="1" i="0" u="none" strike="noStrike" kern="1200" cap="none" spc="0" normalizeH="0" baseline="0" noProof="0">
                <a:ln>
                  <a:noFill/>
                </a:ln>
                <a:solidFill>
                  <a:schemeClr val="tx2"/>
                </a:solidFill>
                <a:effectLst/>
                <a:uLnTx/>
                <a:uFillTx/>
                <a:latin typeface="Arial" panose="020B0604020202020204"/>
                <a:ea typeface="+mn-ea"/>
                <a:cs typeface="Tahoma"/>
              </a:rPr>
              <a:t>Placebo</a:t>
            </a:r>
            <a:r>
              <a:rPr lang="en-GB" sz="750" b="1">
                <a:solidFill>
                  <a:schemeClr val="tx2"/>
                </a:solidFill>
                <a:latin typeface="Arial" panose="020B0604020202020204"/>
                <a:cs typeface="Tahoma"/>
              </a:rPr>
              <a:t> (n=250)</a:t>
            </a:r>
            <a:endParaRPr kumimoji="0" sz="750" b="0" i="0" u="none" strike="noStrike" kern="1200" cap="none" spc="0" normalizeH="0" baseline="0" noProof="0">
              <a:ln>
                <a:noFill/>
              </a:ln>
              <a:solidFill>
                <a:schemeClr val="tx2"/>
              </a:solidFill>
              <a:effectLst/>
              <a:uLnTx/>
              <a:uFillTx/>
              <a:latin typeface="Arial" panose="020B0604020202020204"/>
              <a:ea typeface="+mn-ea"/>
              <a:cs typeface="Tahoma"/>
            </a:endParaRPr>
          </a:p>
        </p:txBody>
      </p:sp>
      <p:sp>
        <p:nvSpPr>
          <p:cNvPr id="49" name="object 16">
            <a:extLst>
              <a:ext uri="{FF2B5EF4-FFF2-40B4-BE49-F238E27FC236}">
                <a16:creationId xmlns:a16="http://schemas.microsoft.com/office/drawing/2014/main" id="{351027A8-515E-639B-BFFC-02B9C09E90ED}"/>
              </a:ext>
            </a:extLst>
          </p:cNvPr>
          <p:cNvSpPr txBox="1"/>
          <p:nvPr/>
        </p:nvSpPr>
        <p:spPr>
          <a:xfrm>
            <a:off x="7577107" y="2960658"/>
            <a:ext cx="1128902" cy="115416"/>
          </a:xfrm>
          <a:prstGeom prst="rect">
            <a:avLst/>
          </a:prstGeom>
        </p:spPr>
        <p:txBody>
          <a:bodyPr vert="horz" wrap="square" lIns="0" tIns="0" rIns="0" bIns="0" rtlCol="0">
            <a:spAutoFit/>
          </a:bodyPr>
          <a:lstStyle/>
          <a:p>
            <a:pPr marL="9525" marR="0" lvl="0" indent="0" defTabSz="685800" rtl="0" eaLnBrk="1" fontAlgn="auto" latinLnBrk="0" hangingPunct="1">
              <a:lnSpc>
                <a:spcPct val="100000"/>
              </a:lnSpc>
              <a:spcBef>
                <a:spcPts val="75"/>
              </a:spcBef>
              <a:spcAft>
                <a:spcPts val="0"/>
              </a:spcAft>
              <a:buClrTx/>
              <a:buSzTx/>
              <a:buFontTx/>
              <a:buNone/>
              <a:tabLst/>
              <a:defRPr/>
            </a:pPr>
            <a:r>
              <a:rPr kumimoji="0" lang="en-GB" sz="750" b="1" i="0" u="none" strike="noStrike" kern="1200" cap="none" spc="0" normalizeH="0" baseline="0" noProof="0">
                <a:ln>
                  <a:noFill/>
                </a:ln>
                <a:solidFill>
                  <a:schemeClr val="accent1"/>
                </a:solidFill>
                <a:effectLst/>
                <a:uLnTx/>
                <a:uFillTx/>
                <a:latin typeface="Arial" panose="020B0604020202020204"/>
                <a:ea typeface="+mn-ea"/>
                <a:cs typeface="Tahoma"/>
              </a:rPr>
              <a:t>Abaloparatide </a:t>
            </a:r>
            <a:r>
              <a:rPr lang="en-GB" sz="750" b="1">
                <a:solidFill>
                  <a:schemeClr val="accent1"/>
                </a:solidFill>
                <a:latin typeface="Arial" panose="020B0604020202020204"/>
                <a:cs typeface="Tahoma"/>
              </a:rPr>
              <a:t>(n=250)</a:t>
            </a:r>
            <a:endParaRPr kumimoji="0" sz="750" b="0" i="0" u="none" strike="noStrike" kern="1200" cap="none" spc="0" normalizeH="0" baseline="0" noProof="0">
              <a:ln>
                <a:noFill/>
              </a:ln>
              <a:solidFill>
                <a:schemeClr val="accent1"/>
              </a:solidFill>
              <a:effectLst/>
              <a:uLnTx/>
              <a:uFillTx/>
              <a:latin typeface="Arial" panose="020B0604020202020204"/>
              <a:ea typeface="+mn-ea"/>
              <a:cs typeface="Tahoma"/>
            </a:endParaRPr>
          </a:p>
        </p:txBody>
      </p:sp>
      <p:pic>
        <p:nvPicPr>
          <p:cNvPr id="11" name="Picture 10">
            <a:extLst>
              <a:ext uri="{FF2B5EF4-FFF2-40B4-BE49-F238E27FC236}">
                <a16:creationId xmlns:a16="http://schemas.microsoft.com/office/drawing/2014/main" id="{771E482C-E6E2-DC6E-5F44-24377E9F11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1637" y="2645466"/>
            <a:ext cx="2996375" cy="1758556"/>
          </a:xfrm>
          <a:prstGeom prst="rect">
            <a:avLst/>
          </a:prstGeom>
        </p:spPr>
      </p:pic>
      <p:sp>
        <p:nvSpPr>
          <p:cNvPr id="48" name="object 16">
            <a:extLst>
              <a:ext uri="{FF2B5EF4-FFF2-40B4-BE49-F238E27FC236}">
                <a16:creationId xmlns:a16="http://schemas.microsoft.com/office/drawing/2014/main" id="{C2DE962B-F0BC-F261-3C44-6ED741AA6109}"/>
              </a:ext>
            </a:extLst>
          </p:cNvPr>
          <p:cNvSpPr txBox="1"/>
          <p:nvPr/>
        </p:nvSpPr>
        <p:spPr>
          <a:xfrm>
            <a:off x="7782067" y="3357509"/>
            <a:ext cx="998979" cy="115416"/>
          </a:xfrm>
          <a:prstGeom prst="rect">
            <a:avLst/>
          </a:prstGeom>
        </p:spPr>
        <p:txBody>
          <a:bodyPr vert="horz" wrap="square" lIns="0" tIns="0" rIns="0" bIns="0" rtlCol="0">
            <a:spAutoFit/>
          </a:bodyPr>
          <a:lstStyle/>
          <a:p>
            <a:pPr marL="9525" marR="0" lvl="0" indent="0" defTabSz="685800" rtl="0" eaLnBrk="1" fontAlgn="auto" latinLnBrk="0" hangingPunct="1">
              <a:lnSpc>
                <a:spcPct val="100000"/>
              </a:lnSpc>
              <a:spcBef>
                <a:spcPts val="75"/>
              </a:spcBef>
              <a:spcAft>
                <a:spcPts val="0"/>
              </a:spcAft>
              <a:buClrTx/>
              <a:buSzTx/>
              <a:buFontTx/>
              <a:buNone/>
              <a:tabLst/>
              <a:defRPr/>
            </a:pPr>
            <a:r>
              <a:rPr kumimoji="0" lang="en-GB" sz="750" b="1" i="0" u="none" strike="noStrike" kern="1200" cap="none" spc="0" normalizeH="0" baseline="0" noProof="0">
                <a:ln>
                  <a:noFill/>
                </a:ln>
                <a:solidFill>
                  <a:srgbClr val="E1006C"/>
                </a:solidFill>
                <a:effectLst/>
                <a:uLnTx/>
                <a:uFillTx/>
                <a:latin typeface="Arial" panose="020B0604020202020204"/>
                <a:ea typeface="+mn-ea"/>
                <a:cs typeface="Tahoma"/>
              </a:rPr>
              <a:t>Teriparatide</a:t>
            </a:r>
            <a:r>
              <a:rPr kumimoji="0" lang="en-GB" sz="750" b="1" i="0" u="none" strike="noStrike" kern="1200" cap="none" spc="0" normalizeH="0" baseline="30000" noProof="0">
                <a:ln>
                  <a:noFill/>
                </a:ln>
                <a:solidFill>
                  <a:srgbClr val="E1006C"/>
                </a:solidFill>
                <a:effectLst/>
                <a:uLnTx/>
                <a:uFillTx/>
                <a:latin typeface="Arial" panose="020B0604020202020204"/>
                <a:ea typeface="+mn-ea"/>
                <a:cs typeface="Tahoma"/>
              </a:rPr>
              <a:t>†</a:t>
            </a:r>
            <a:r>
              <a:rPr kumimoji="0" lang="en-GB" sz="750" b="1" i="0" u="none" strike="noStrike" kern="1200" cap="none" spc="0" normalizeH="0" baseline="0" noProof="0">
                <a:ln>
                  <a:noFill/>
                </a:ln>
                <a:solidFill>
                  <a:srgbClr val="E1006C"/>
                </a:solidFill>
                <a:effectLst/>
                <a:uLnTx/>
                <a:uFillTx/>
                <a:latin typeface="Arial" panose="020B0604020202020204"/>
                <a:ea typeface="+mn-ea"/>
                <a:cs typeface="Tahoma"/>
              </a:rPr>
              <a:t> </a:t>
            </a:r>
            <a:r>
              <a:rPr lang="en-GB" sz="750" b="1">
                <a:solidFill>
                  <a:srgbClr val="E1006C"/>
                </a:solidFill>
                <a:latin typeface="Arial" panose="020B0604020202020204"/>
                <a:cs typeface="Tahoma"/>
              </a:rPr>
              <a:t>(n=250)</a:t>
            </a:r>
            <a:endParaRPr kumimoji="0" sz="750" b="0" i="0" u="none" strike="noStrike" kern="1200" cap="none" spc="0" normalizeH="0" baseline="0" noProof="0">
              <a:ln>
                <a:noFill/>
              </a:ln>
              <a:solidFill>
                <a:srgbClr val="E1006C"/>
              </a:solidFill>
              <a:effectLst/>
              <a:uLnTx/>
              <a:uFillTx/>
              <a:latin typeface="Arial" panose="020B0604020202020204"/>
              <a:ea typeface="+mn-ea"/>
              <a:cs typeface="Tahoma"/>
            </a:endParaRPr>
          </a:p>
        </p:txBody>
      </p:sp>
      <p:grpSp>
        <p:nvGrpSpPr>
          <p:cNvPr id="12" name="Group 11">
            <a:extLst>
              <a:ext uri="{FF2B5EF4-FFF2-40B4-BE49-F238E27FC236}">
                <a16:creationId xmlns:a16="http://schemas.microsoft.com/office/drawing/2014/main" id="{8F17C804-E0F2-F307-741F-964C4103FCB0}"/>
              </a:ext>
            </a:extLst>
          </p:cNvPr>
          <p:cNvGrpSpPr/>
          <p:nvPr/>
        </p:nvGrpSpPr>
        <p:grpSpPr>
          <a:xfrm>
            <a:off x="830883" y="2536836"/>
            <a:ext cx="4944007" cy="1569033"/>
            <a:chOff x="12308992" y="6292655"/>
            <a:chExt cx="6592009" cy="2092044"/>
          </a:xfrm>
        </p:grpSpPr>
        <p:sp>
          <p:nvSpPr>
            <p:cNvPr id="13" name="object 56">
              <a:extLst>
                <a:ext uri="{FF2B5EF4-FFF2-40B4-BE49-F238E27FC236}">
                  <a16:creationId xmlns:a16="http://schemas.microsoft.com/office/drawing/2014/main" id="{9026CB37-344B-787A-E2CF-40AEB2499A4B}"/>
                </a:ext>
              </a:extLst>
            </p:cNvPr>
            <p:cNvSpPr txBox="1"/>
            <p:nvPr/>
          </p:nvSpPr>
          <p:spPr>
            <a:xfrm>
              <a:off x="16027564" y="6292675"/>
              <a:ext cx="1217930" cy="259686"/>
            </a:xfrm>
            <a:prstGeom prst="rect">
              <a:avLst/>
            </a:prstGeom>
          </p:spPr>
          <p:txBody>
            <a:bodyPr vert="horz" wrap="square" lIns="0" tIns="10001" rIns="0" bIns="0" rtlCol="0">
              <a:spAutoFit/>
            </a:bodyPr>
            <a:lstStyle/>
            <a:p>
              <a:pPr marL="9525" algn="ctr">
                <a:lnSpc>
                  <a:spcPct val="100000"/>
                </a:lnSpc>
                <a:spcBef>
                  <a:spcPts val="79"/>
                </a:spcBef>
              </a:pPr>
              <a:r>
                <a:rPr sz="1200" spc="-8">
                  <a:latin typeface="Arial" panose="020B0604020202020204" pitchFamily="34" charset="0"/>
                  <a:cs typeface="Arial" panose="020B0604020202020204" pitchFamily="34" charset="0"/>
                </a:rPr>
                <a:t>Teriparatide</a:t>
              </a:r>
              <a:endParaRPr sz="1200">
                <a:latin typeface="Arial" panose="020B0604020202020204" pitchFamily="34" charset="0"/>
                <a:cs typeface="Arial" panose="020B0604020202020204" pitchFamily="34" charset="0"/>
              </a:endParaRPr>
            </a:p>
          </p:txBody>
        </p:sp>
        <p:sp>
          <p:nvSpPr>
            <p:cNvPr id="14" name="object 58">
              <a:extLst>
                <a:ext uri="{FF2B5EF4-FFF2-40B4-BE49-F238E27FC236}">
                  <a16:creationId xmlns:a16="http://schemas.microsoft.com/office/drawing/2014/main" id="{F5640986-EC68-08D7-3A88-31A707B4F877}"/>
                </a:ext>
              </a:extLst>
            </p:cNvPr>
            <p:cNvSpPr txBox="1"/>
            <p:nvPr/>
          </p:nvSpPr>
          <p:spPr>
            <a:xfrm>
              <a:off x="18470114" y="6901998"/>
              <a:ext cx="430887" cy="1377950"/>
            </a:xfrm>
            <a:prstGeom prst="rect">
              <a:avLst/>
            </a:prstGeom>
          </p:spPr>
          <p:txBody>
            <a:bodyPr vert="vert270" wrap="square" lIns="0" tIns="17145" rIns="0" bIns="0" rtlCol="0">
              <a:spAutoFit/>
            </a:bodyPr>
            <a:lstStyle/>
            <a:p>
              <a:pPr marL="103346" marR="3810" indent="-94298" algn="ctr">
                <a:lnSpc>
                  <a:spcPct val="100499"/>
                </a:lnSpc>
                <a:spcBef>
                  <a:spcPts val="135"/>
                </a:spcBef>
              </a:pPr>
              <a:r>
                <a:rPr sz="1050" b="1">
                  <a:latin typeface="Arial" panose="020B0604020202020204" pitchFamily="34" charset="0"/>
                  <a:cs typeface="Arial" panose="020B0604020202020204" pitchFamily="34" charset="0"/>
                </a:rPr>
                <a:t>Mean</a:t>
              </a:r>
              <a:r>
                <a:rPr sz="1050" b="1" spc="15">
                  <a:latin typeface="Arial" panose="020B0604020202020204" pitchFamily="34" charset="0"/>
                  <a:cs typeface="Arial" panose="020B0604020202020204" pitchFamily="34" charset="0"/>
                </a:rPr>
                <a:t> </a:t>
              </a:r>
              <a:r>
                <a:rPr sz="1050" b="1" spc="-8">
                  <a:latin typeface="Arial" panose="020B0604020202020204" pitchFamily="34" charset="0"/>
                  <a:cs typeface="Arial" panose="020B0604020202020204" pitchFamily="34" charset="0"/>
                </a:rPr>
                <a:t>change </a:t>
              </a:r>
              <a:r>
                <a:rPr sz="1050" b="1" spc="-53">
                  <a:latin typeface="Arial" panose="020B0604020202020204" pitchFamily="34" charset="0"/>
                  <a:cs typeface="Arial" panose="020B0604020202020204" pitchFamily="34" charset="0"/>
                </a:rPr>
                <a:t>in</a:t>
              </a:r>
              <a:r>
                <a:rPr sz="1050" b="1" spc="-60">
                  <a:latin typeface="Arial" panose="020B0604020202020204" pitchFamily="34" charset="0"/>
                  <a:cs typeface="Arial" panose="020B0604020202020204" pitchFamily="34" charset="0"/>
                </a:rPr>
                <a:t> </a:t>
              </a:r>
              <a:r>
                <a:rPr sz="1050" b="1" spc="75">
                  <a:latin typeface="Arial" panose="020B0604020202020204" pitchFamily="34" charset="0"/>
                  <a:cs typeface="Arial" panose="020B0604020202020204" pitchFamily="34" charset="0"/>
                </a:rPr>
                <a:t>BMD</a:t>
              </a:r>
              <a:r>
                <a:rPr sz="1050" b="1" spc="-60">
                  <a:latin typeface="Arial" panose="020B0604020202020204" pitchFamily="34" charset="0"/>
                  <a:cs typeface="Arial" panose="020B0604020202020204" pitchFamily="34" charset="0"/>
                </a:rPr>
                <a:t> </a:t>
              </a:r>
              <a:r>
                <a:rPr sz="1050" b="1" spc="-19">
                  <a:latin typeface="Arial" panose="020B0604020202020204" pitchFamily="34" charset="0"/>
                  <a:cs typeface="Arial" panose="020B0604020202020204" pitchFamily="34" charset="0"/>
                </a:rPr>
                <a:t>(%)</a:t>
              </a:r>
              <a:endParaRPr sz="1050">
                <a:latin typeface="Arial" panose="020B0604020202020204" pitchFamily="34" charset="0"/>
                <a:cs typeface="Arial" panose="020B0604020202020204" pitchFamily="34" charset="0"/>
              </a:endParaRPr>
            </a:p>
          </p:txBody>
        </p:sp>
        <p:pic>
          <p:nvPicPr>
            <p:cNvPr id="15" name="object 113">
              <a:extLst>
                <a:ext uri="{FF2B5EF4-FFF2-40B4-BE49-F238E27FC236}">
                  <a16:creationId xmlns:a16="http://schemas.microsoft.com/office/drawing/2014/main" id="{3F97395B-7678-6A3A-7F2A-75865546AB79}"/>
                </a:ext>
              </a:extLst>
            </p:cNvPr>
            <p:cNvPicPr/>
            <p:nvPr/>
          </p:nvPicPr>
          <p:blipFill>
            <a:blip r:embed="rId4" cstate="print"/>
            <a:stretch>
              <a:fillRect/>
            </a:stretch>
          </p:blipFill>
          <p:spPr>
            <a:xfrm>
              <a:off x="16770449" y="6947588"/>
              <a:ext cx="496522" cy="489764"/>
            </a:xfrm>
            <a:prstGeom prst="rect">
              <a:avLst/>
            </a:prstGeom>
          </p:spPr>
        </p:pic>
        <p:pic>
          <p:nvPicPr>
            <p:cNvPr id="16" name="object 114">
              <a:extLst>
                <a:ext uri="{FF2B5EF4-FFF2-40B4-BE49-F238E27FC236}">
                  <a16:creationId xmlns:a16="http://schemas.microsoft.com/office/drawing/2014/main" id="{5D0F540D-0EDC-C8C2-DED7-97432F12820D}"/>
                </a:ext>
              </a:extLst>
            </p:cNvPr>
            <p:cNvPicPr/>
            <p:nvPr/>
          </p:nvPicPr>
          <p:blipFill>
            <a:blip r:embed="rId5" cstate="print"/>
            <a:stretch>
              <a:fillRect/>
            </a:stretch>
          </p:blipFill>
          <p:spPr>
            <a:xfrm>
              <a:off x="18059382" y="6847549"/>
              <a:ext cx="113997" cy="1491705"/>
            </a:xfrm>
            <a:prstGeom prst="rect">
              <a:avLst/>
            </a:prstGeom>
          </p:spPr>
        </p:pic>
        <p:sp>
          <p:nvSpPr>
            <p:cNvPr id="17" name="object 115">
              <a:extLst>
                <a:ext uri="{FF2B5EF4-FFF2-40B4-BE49-F238E27FC236}">
                  <a16:creationId xmlns:a16="http://schemas.microsoft.com/office/drawing/2014/main" id="{DBC204F3-92CF-0D3E-4055-3E7A7154B147}"/>
                </a:ext>
              </a:extLst>
            </p:cNvPr>
            <p:cNvSpPr/>
            <p:nvPr/>
          </p:nvSpPr>
          <p:spPr>
            <a:xfrm>
              <a:off x="18225941" y="6847549"/>
              <a:ext cx="114300" cy="1492250"/>
            </a:xfrm>
            <a:custGeom>
              <a:avLst/>
              <a:gdLst/>
              <a:ahLst/>
              <a:cxnLst/>
              <a:rect l="l" t="t" r="r" b="b"/>
              <a:pathLst>
                <a:path w="114300" h="1492250">
                  <a:moveTo>
                    <a:pt x="0" y="1491705"/>
                  </a:moveTo>
                  <a:lnTo>
                    <a:pt x="113997" y="1491705"/>
                  </a:lnTo>
                  <a:lnTo>
                    <a:pt x="113997" y="0"/>
                  </a:lnTo>
                  <a:lnTo>
                    <a:pt x="0" y="0"/>
                  </a:lnTo>
                  <a:lnTo>
                    <a:pt x="0" y="1491705"/>
                  </a:lnTo>
                  <a:close/>
                </a:path>
              </a:pathLst>
            </a:custGeom>
            <a:ln w="3175">
              <a:noFill/>
            </a:ln>
          </p:spPr>
          <p:txBody>
            <a:bodyPr wrap="square" lIns="0" tIns="0" rIns="0" bIns="0" rtlCol="0"/>
            <a:lstStyle/>
            <a:p>
              <a:endParaRPr sz="1350"/>
            </a:p>
          </p:txBody>
        </p:sp>
        <p:sp>
          <p:nvSpPr>
            <p:cNvPr id="18" name="object 116">
              <a:extLst>
                <a:ext uri="{FF2B5EF4-FFF2-40B4-BE49-F238E27FC236}">
                  <a16:creationId xmlns:a16="http://schemas.microsoft.com/office/drawing/2014/main" id="{EB7862C7-8E4B-1D5E-9084-733969F603AE}"/>
                </a:ext>
              </a:extLst>
            </p:cNvPr>
            <p:cNvSpPr/>
            <p:nvPr/>
          </p:nvSpPr>
          <p:spPr>
            <a:xfrm>
              <a:off x="12657552" y="7055087"/>
              <a:ext cx="742950" cy="1137285"/>
            </a:xfrm>
            <a:custGeom>
              <a:avLst/>
              <a:gdLst/>
              <a:ahLst/>
              <a:cxnLst/>
              <a:rect l="l" t="t" r="r" b="b"/>
              <a:pathLst>
                <a:path w="742950" h="1137284">
                  <a:moveTo>
                    <a:pt x="275398" y="0"/>
                  </a:moveTo>
                  <a:lnTo>
                    <a:pt x="0" y="339275"/>
                  </a:lnTo>
                  <a:lnTo>
                    <a:pt x="38754" y="358468"/>
                  </a:lnTo>
                  <a:lnTo>
                    <a:pt x="77002" y="386101"/>
                  </a:lnTo>
                  <a:lnTo>
                    <a:pt x="114137" y="424581"/>
                  </a:lnTo>
                  <a:lnTo>
                    <a:pt x="149552" y="476318"/>
                  </a:lnTo>
                  <a:lnTo>
                    <a:pt x="151376" y="479389"/>
                  </a:lnTo>
                  <a:lnTo>
                    <a:pt x="152288" y="480981"/>
                  </a:lnTo>
                  <a:lnTo>
                    <a:pt x="172879" y="515273"/>
                  </a:lnTo>
                  <a:lnTo>
                    <a:pt x="195386" y="558879"/>
                  </a:lnTo>
                  <a:lnTo>
                    <a:pt x="213983" y="606384"/>
                  </a:lnTo>
                  <a:lnTo>
                    <a:pt x="222554" y="651910"/>
                  </a:lnTo>
                  <a:lnTo>
                    <a:pt x="214983" y="689579"/>
                  </a:lnTo>
                  <a:lnTo>
                    <a:pt x="214471" y="690454"/>
                  </a:lnTo>
                  <a:lnTo>
                    <a:pt x="193378" y="744828"/>
                  </a:lnTo>
                  <a:lnTo>
                    <a:pt x="194355" y="797025"/>
                  </a:lnTo>
                  <a:lnTo>
                    <a:pt x="208546" y="842803"/>
                  </a:lnTo>
                  <a:lnTo>
                    <a:pt x="227093" y="877917"/>
                  </a:lnTo>
                  <a:lnTo>
                    <a:pt x="245996" y="904377"/>
                  </a:lnTo>
                  <a:lnTo>
                    <a:pt x="249421" y="909980"/>
                  </a:lnTo>
                  <a:lnTo>
                    <a:pt x="251869" y="915723"/>
                  </a:lnTo>
                  <a:lnTo>
                    <a:pt x="260766" y="950344"/>
                  </a:lnTo>
                  <a:lnTo>
                    <a:pt x="264338" y="997944"/>
                  </a:lnTo>
                  <a:lnTo>
                    <a:pt x="263104" y="1056927"/>
                  </a:lnTo>
                  <a:lnTo>
                    <a:pt x="257583" y="1125699"/>
                  </a:lnTo>
                  <a:lnTo>
                    <a:pt x="567010" y="1136691"/>
                  </a:lnTo>
                  <a:lnTo>
                    <a:pt x="573035" y="1109917"/>
                  </a:lnTo>
                  <a:lnTo>
                    <a:pt x="578886" y="1083611"/>
                  </a:lnTo>
                  <a:lnTo>
                    <a:pt x="580031" y="1078789"/>
                  </a:lnTo>
                  <a:lnTo>
                    <a:pt x="596021" y="1007392"/>
                  </a:lnTo>
                  <a:lnTo>
                    <a:pt x="597156" y="1002515"/>
                  </a:lnTo>
                  <a:lnTo>
                    <a:pt x="602948" y="976681"/>
                  </a:lnTo>
                  <a:lnTo>
                    <a:pt x="624967" y="879079"/>
                  </a:lnTo>
                  <a:lnTo>
                    <a:pt x="626047" y="874146"/>
                  </a:lnTo>
                  <a:lnTo>
                    <a:pt x="627192" y="869279"/>
                  </a:lnTo>
                  <a:lnTo>
                    <a:pt x="632983" y="843525"/>
                  </a:lnTo>
                  <a:lnTo>
                    <a:pt x="638900" y="817436"/>
                  </a:lnTo>
                  <a:lnTo>
                    <a:pt x="639989" y="812503"/>
                  </a:lnTo>
                  <a:lnTo>
                    <a:pt x="642270" y="802646"/>
                  </a:lnTo>
                  <a:lnTo>
                    <a:pt x="648058" y="776904"/>
                  </a:lnTo>
                  <a:lnTo>
                    <a:pt x="653978" y="750813"/>
                  </a:lnTo>
                  <a:lnTo>
                    <a:pt x="656138" y="741106"/>
                  </a:lnTo>
                  <a:lnTo>
                    <a:pt x="657283" y="736182"/>
                  </a:lnTo>
                  <a:lnTo>
                    <a:pt x="671272" y="674436"/>
                  </a:lnTo>
                  <a:lnTo>
                    <a:pt x="672417" y="669559"/>
                  </a:lnTo>
                  <a:lnTo>
                    <a:pt x="686406" y="607814"/>
                  </a:lnTo>
                  <a:lnTo>
                    <a:pt x="687550" y="602936"/>
                  </a:lnTo>
                  <a:lnTo>
                    <a:pt x="690481" y="589996"/>
                  </a:lnTo>
                  <a:lnTo>
                    <a:pt x="701595" y="541247"/>
                  </a:lnTo>
                  <a:lnTo>
                    <a:pt x="702629" y="536472"/>
                  </a:lnTo>
                  <a:lnTo>
                    <a:pt x="705616" y="523458"/>
                  </a:lnTo>
                  <a:lnTo>
                    <a:pt x="717874" y="469737"/>
                  </a:lnTo>
                  <a:lnTo>
                    <a:pt x="717930" y="469281"/>
                  </a:lnTo>
                  <a:lnTo>
                    <a:pt x="718042" y="468872"/>
                  </a:lnTo>
                  <a:lnTo>
                    <a:pt x="725072" y="437978"/>
                  </a:lnTo>
                  <a:lnTo>
                    <a:pt x="731119" y="411128"/>
                  </a:lnTo>
                  <a:lnTo>
                    <a:pt x="732087" y="407024"/>
                  </a:lnTo>
                  <a:lnTo>
                    <a:pt x="732254" y="405888"/>
                  </a:lnTo>
                  <a:lnTo>
                    <a:pt x="732487" y="404762"/>
                  </a:lnTo>
                  <a:lnTo>
                    <a:pt x="732599" y="403636"/>
                  </a:lnTo>
                  <a:lnTo>
                    <a:pt x="734707" y="390189"/>
                  </a:lnTo>
                  <a:lnTo>
                    <a:pt x="736569" y="377027"/>
                  </a:lnTo>
                  <a:lnTo>
                    <a:pt x="738176" y="364146"/>
                  </a:lnTo>
                  <a:lnTo>
                    <a:pt x="739514" y="351542"/>
                  </a:lnTo>
                  <a:lnTo>
                    <a:pt x="740082" y="346665"/>
                  </a:lnTo>
                  <a:lnTo>
                    <a:pt x="740482" y="341844"/>
                  </a:lnTo>
                  <a:lnTo>
                    <a:pt x="741783" y="323676"/>
                  </a:lnTo>
                  <a:lnTo>
                    <a:pt x="742442" y="310629"/>
                  </a:lnTo>
                  <a:lnTo>
                    <a:pt x="742789" y="297927"/>
                  </a:lnTo>
                  <a:lnTo>
                    <a:pt x="742706" y="275519"/>
                  </a:lnTo>
                  <a:lnTo>
                    <a:pt x="739178" y="232367"/>
                  </a:lnTo>
                  <a:lnTo>
                    <a:pt x="730884" y="193056"/>
                  </a:lnTo>
                  <a:lnTo>
                    <a:pt x="715529" y="154755"/>
                  </a:lnTo>
                  <a:lnTo>
                    <a:pt x="708789" y="143641"/>
                  </a:lnTo>
                  <a:lnTo>
                    <a:pt x="432777" y="143641"/>
                  </a:lnTo>
                  <a:lnTo>
                    <a:pt x="411190" y="143455"/>
                  </a:lnTo>
                  <a:lnTo>
                    <a:pt x="407126" y="142990"/>
                  </a:lnTo>
                  <a:lnTo>
                    <a:pt x="403422" y="142431"/>
                  </a:lnTo>
                  <a:lnTo>
                    <a:pt x="399596" y="141557"/>
                  </a:lnTo>
                  <a:lnTo>
                    <a:pt x="399252" y="141557"/>
                  </a:lnTo>
                  <a:lnTo>
                    <a:pt x="350613" y="118389"/>
                  </a:lnTo>
                  <a:lnTo>
                    <a:pt x="319300" y="85170"/>
                  </a:lnTo>
                  <a:lnTo>
                    <a:pt x="296637" y="46546"/>
                  </a:lnTo>
                  <a:lnTo>
                    <a:pt x="278935" y="7948"/>
                  </a:lnTo>
                  <a:lnTo>
                    <a:pt x="277911" y="5547"/>
                  </a:lnTo>
                  <a:lnTo>
                    <a:pt x="275398" y="0"/>
                  </a:lnTo>
                  <a:close/>
                </a:path>
                <a:path w="742950" h="1137284">
                  <a:moveTo>
                    <a:pt x="589672" y="80382"/>
                  </a:moveTo>
                  <a:lnTo>
                    <a:pt x="571365" y="80382"/>
                  </a:lnTo>
                  <a:lnTo>
                    <a:pt x="548428" y="83485"/>
                  </a:lnTo>
                  <a:lnTo>
                    <a:pt x="525584" y="91500"/>
                  </a:lnTo>
                  <a:lnTo>
                    <a:pt x="504136" y="104094"/>
                  </a:lnTo>
                  <a:lnTo>
                    <a:pt x="484616" y="121024"/>
                  </a:lnTo>
                  <a:lnTo>
                    <a:pt x="470258" y="132169"/>
                  </a:lnTo>
                  <a:lnTo>
                    <a:pt x="452525" y="139854"/>
                  </a:lnTo>
                  <a:lnTo>
                    <a:pt x="452374" y="139854"/>
                  </a:lnTo>
                  <a:lnTo>
                    <a:pt x="432777" y="143641"/>
                  </a:lnTo>
                  <a:lnTo>
                    <a:pt x="708789" y="143641"/>
                  </a:lnTo>
                  <a:lnTo>
                    <a:pt x="706332" y="139854"/>
                  </a:lnTo>
                  <a:lnTo>
                    <a:pt x="677098" y="109120"/>
                  </a:lnTo>
                  <a:lnTo>
                    <a:pt x="674017" y="106756"/>
                  </a:lnTo>
                  <a:lnTo>
                    <a:pt x="629638" y="86315"/>
                  </a:lnTo>
                  <a:lnTo>
                    <a:pt x="598093" y="80916"/>
                  </a:lnTo>
                  <a:lnTo>
                    <a:pt x="589672" y="80382"/>
                  </a:lnTo>
                  <a:close/>
                </a:path>
              </a:pathLst>
            </a:custGeom>
            <a:solidFill>
              <a:srgbClr val="00699D"/>
            </a:solidFill>
          </p:spPr>
          <p:txBody>
            <a:bodyPr wrap="square" lIns="0" tIns="0" rIns="0" bIns="0" rtlCol="0"/>
            <a:lstStyle/>
            <a:p>
              <a:endParaRPr sz="1350"/>
            </a:p>
          </p:txBody>
        </p:sp>
        <p:pic>
          <p:nvPicPr>
            <p:cNvPr id="19" name="object 117">
              <a:extLst>
                <a:ext uri="{FF2B5EF4-FFF2-40B4-BE49-F238E27FC236}">
                  <a16:creationId xmlns:a16="http://schemas.microsoft.com/office/drawing/2014/main" id="{130ADCE7-CD57-754C-AA57-841CDB970D06}"/>
                </a:ext>
              </a:extLst>
            </p:cNvPr>
            <p:cNvPicPr/>
            <p:nvPr/>
          </p:nvPicPr>
          <p:blipFill>
            <a:blip r:embed="rId6" cstate="print"/>
            <a:stretch>
              <a:fillRect/>
            </a:stretch>
          </p:blipFill>
          <p:spPr>
            <a:xfrm>
              <a:off x="12657560" y="7055086"/>
              <a:ext cx="577331" cy="364628"/>
            </a:xfrm>
            <a:prstGeom prst="rect">
              <a:avLst/>
            </a:prstGeom>
          </p:spPr>
        </p:pic>
        <p:pic>
          <p:nvPicPr>
            <p:cNvPr id="20" name="object 118">
              <a:extLst>
                <a:ext uri="{FF2B5EF4-FFF2-40B4-BE49-F238E27FC236}">
                  <a16:creationId xmlns:a16="http://schemas.microsoft.com/office/drawing/2014/main" id="{EE5D58B2-27C2-D3A6-30E8-1E5C86F6F0BB}"/>
                </a:ext>
              </a:extLst>
            </p:cNvPr>
            <p:cNvPicPr/>
            <p:nvPr/>
          </p:nvPicPr>
          <p:blipFill>
            <a:blip r:embed="rId7" cstate="print"/>
            <a:stretch>
              <a:fillRect/>
            </a:stretch>
          </p:blipFill>
          <p:spPr>
            <a:xfrm>
              <a:off x="12657560" y="7170084"/>
              <a:ext cx="443016" cy="733962"/>
            </a:xfrm>
            <a:prstGeom prst="rect">
              <a:avLst/>
            </a:prstGeom>
          </p:spPr>
        </p:pic>
        <p:pic>
          <p:nvPicPr>
            <p:cNvPr id="21" name="object 119">
              <a:extLst>
                <a:ext uri="{FF2B5EF4-FFF2-40B4-BE49-F238E27FC236}">
                  <a16:creationId xmlns:a16="http://schemas.microsoft.com/office/drawing/2014/main" id="{324A0D62-CBA0-FF38-262E-4173ABACD084}"/>
                </a:ext>
              </a:extLst>
            </p:cNvPr>
            <p:cNvPicPr/>
            <p:nvPr/>
          </p:nvPicPr>
          <p:blipFill>
            <a:blip r:embed="rId8" cstate="print"/>
            <a:stretch>
              <a:fillRect/>
            </a:stretch>
          </p:blipFill>
          <p:spPr>
            <a:xfrm>
              <a:off x="12850085" y="7781952"/>
              <a:ext cx="322398" cy="407973"/>
            </a:xfrm>
            <a:prstGeom prst="rect">
              <a:avLst/>
            </a:prstGeom>
          </p:spPr>
        </p:pic>
        <p:pic>
          <p:nvPicPr>
            <p:cNvPr id="22" name="object 120">
              <a:extLst>
                <a:ext uri="{FF2B5EF4-FFF2-40B4-BE49-F238E27FC236}">
                  <a16:creationId xmlns:a16="http://schemas.microsoft.com/office/drawing/2014/main" id="{1C56B6E9-BBE7-3603-2164-1BDDB1F00B3C}"/>
                </a:ext>
              </a:extLst>
            </p:cNvPr>
            <p:cNvPicPr/>
            <p:nvPr/>
          </p:nvPicPr>
          <p:blipFill>
            <a:blip r:embed="rId9" cstate="print"/>
            <a:stretch>
              <a:fillRect/>
            </a:stretch>
          </p:blipFill>
          <p:spPr>
            <a:xfrm>
              <a:off x="13019178" y="7135469"/>
              <a:ext cx="381166" cy="612564"/>
            </a:xfrm>
            <a:prstGeom prst="rect">
              <a:avLst/>
            </a:prstGeom>
          </p:spPr>
        </p:pic>
        <p:sp>
          <p:nvSpPr>
            <p:cNvPr id="23" name="object 121">
              <a:extLst>
                <a:ext uri="{FF2B5EF4-FFF2-40B4-BE49-F238E27FC236}">
                  <a16:creationId xmlns:a16="http://schemas.microsoft.com/office/drawing/2014/main" id="{ECE55A50-2565-CE08-5FC0-81675DE939EB}"/>
                </a:ext>
              </a:extLst>
            </p:cNvPr>
            <p:cNvSpPr/>
            <p:nvPr/>
          </p:nvSpPr>
          <p:spPr>
            <a:xfrm>
              <a:off x="13704079" y="7055083"/>
              <a:ext cx="742950" cy="1137285"/>
            </a:xfrm>
            <a:custGeom>
              <a:avLst/>
              <a:gdLst/>
              <a:ahLst/>
              <a:cxnLst/>
              <a:rect l="l" t="t" r="r" b="b"/>
              <a:pathLst>
                <a:path w="742950" h="1137284">
                  <a:moveTo>
                    <a:pt x="171471" y="80389"/>
                  </a:moveTo>
                  <a:lnTo>
                    <a:pt x="153116" y="80389"/>
                  </a:lnTo>
                  <a:lnTo>
                    <a:pt x="144693" y="80922"/>
                  </a:lnTo>
                  <a:lnTo>
                    <a:pt x="99750" y="90577"/>
                  </a:lnTo>
                  <a:lnTo>
                    <a:pt x="65687" y="109120"/>
                  </a:lnTo>
                  <a:lnTo>
                    <a:pt x="60838" y="112769"/>
                  </a:lnTo>
                  <a:lnTo>
                    <a:pt x="31882" y="146899"/>
                  </a:lnTo>
                  <a:lnTo>
                    <a:pt x="11907" y="193058"/>
                  </a:lnTo>
                  <a:lnTo>
                    <a:pt x="3607" y="232372"/>
                  </a:lnTo>
                  <a:lnTo>
                    <a:pt x="311" y="270651"/>
                  </a:lnTo>
                  <a:lnTo>
                    <a:pt x="0" y="297937"/>
                  </a:lnTo>
                  <a:lnTo>
                    <a:pt x="346" y="310638"/>
                  </a:lnTo>
                  <a:lnTo>
                    <a:pt x="1004" y="323685"/>
                  </a:lnTo>
                  <a:lnTo>
                    <a:pt x="2303" y="341844"/>
                  </a:lnTo>
                  <a:lnTo>
                    <a:pt x="2703" y="346665"/>
                  </a:lnTo>
                  <a:lnTo>
                    <a:pt x="3280" y="351542"/>
                  </a:lnTo>
                  <a:lnTo>
                    <a:pt x="4617" y="364151"/>
                  </a:lnTo>
                  <a:lnTo>
                    <a:pt x="6220" y="377034"/>
                  </a:lnTo>
                  <a:lnTo>
                    <a:pt x="8080" y="390194"/>
                  </a:lnTo>
                  <a:lnTo>
                    <a:pt x="10187" y="403636"/>
                  </a:lnTo>
                  <a:lnTo>
                    <a:pt x="10298" y="404771"/>
                  </a:lnTo>
                  <a:lnTo>
                    <a:pt x="10531" y="405898"/>
                  </a:lnTo>
                  <a:lnTo>
                    <a:pt x="10698" y="407024"/>
                  </a:lnTo>
                  <a:lnTo>
                    <a:pt x="11676" y="411138"/>
                  </a:lnTo>
                  <a:lnTo>
                    <a:pt x="17713" y="437984"/>
                  </a:lnTo>
                  <a:lnTo>
                    <a:pt x="24743" y="468881"/>
                  </a:lnTo>
                  <a:lnTo>
                    <a:pt x="24864" y="469281"/>
                  </a:lnTo>
                  <a:lnTo>
                    <a:pt x="24920" y="469747"/>
                  </a:lnTo>
                  <a:lnTo>
                    <a:pt x="40166" y="536472"/>
                  </a:lnTo>
                  <a:lnTo>
                    <a:pt x="41190" y="541247"/>
                  </a:lnTo>
                  <a:lnTo>
                    <a:pt x="42279" y="545965"/>
                  </a:lnTo>
                  <a:lnTo>
                    <a:pt x="55235" y="602946"/>
                  </a:lnTo>
                  <a:lnTo>
                    <a:pt x="56379" y="607823"/>
                  </a:lnTo>
                  <a:lnTo>
                    <a:pt x="70369" y="669568"/>
                  </a:lnTo>
                  <a:lnTo>
                    <a:pt x="71513" y="674436"/>
                  </a:lnTo>
                  <a:lnTo>
                    <a:pt x="73682" y="684088"/>
                  </a:lnTo>
                  <a:lnTo>
                    <a:pt x="85502" y="736182"/>
                  </a:lnTo>
                  <a:lnTo>
                    <a:pt x="86647" y="741115"/>
                  </a:lnTo>
                  <a:lnTo>
                    <a:pt x="88807" y="750813"/>
                  </a:lnTo>
                  <a:lnTo>
                    <a:pt x="91790" y="763903"/>
                  </a:lnTo>
                  <a:lnTo>
                    <a:pt x="100515" y="802656"/>
                  </a:lnTo>
                  <a:lnTo>
                    <a:pt x="102805" y="812512"/>
                  </a:lnTo>
                  <a:lnTo>
                    <a:pt x="103885" y="817436"/>
                  </a:lnTo>
                  <a:lnTo>
                    <a:pt x="106865" y="830526"/>
                  </a:lnTo>
                  <a:lnTo>
                    <a:pt x="115593" y="869279"/>
                  </a:lnTo>
                  <a:lnTo>
                    <a:pt x="116738" y="874156"/>
                  </a:lnTo>
                  <a:lnTo>
                    <a:pt x="117818" y="879079"/>
                  </a:lnTo>
                  <a:lnTo>
                    <a:pt x="136900" y="963612"/>
                  </a:lnTo>
                  <a:lnTo>
                    <a:pt x="145629" y="1002524"/>
                  </a:lnTo>
                  <a:lnTo>
                    <a:pt x="146773" y="1007401"/>
                  </a:lnTo>
                  <a:lnTo>
                    <a:pt x="160595" y="1069044"/>
                  </a:lnTo>
                  <a:lnTo>
                    <a:pt x="162754" y="1078799"/>
                  </a:lnTo>
                  <a:lnTo>
                    <a:pt x="163899" y="1083620"/>
                  </a:lnTo>
                  <a:lnTo>
                    <a:pt x="169758" y="1109925"/>
                  </a:lnTo>
                  <a:lnTo>
                    <a:pt x="175785" y="1136691"/>
                  </a:lnTo>
                  <a:lnTo>
                    <a:pt x="485211" y="1125708"/>
                  </a:lnTo>
                  <a:lnTo>
                    <a:pt x="479685" y="1056932"/>
                  </a:lnTo>
                  <a:lnTo>
                    <a:pt x="478646" y="1007401"/>
                  </a:lnTo>
                  <a:lnTo>
                    <a:pt x="478544" y="1002524"/>
                  </a:lnTo>
                  <a:lnTo>
                    <a:pt x="478448" y="997948"/>
                  </a:lnTo>
                  <a:lnTo>
                    <a:pt x="482019" y="950348"/>
                  </a:lnTo>
                  <a:lnTo>
                    <a:pt x="490917" y="915723"/>
                  </a:lnTo>
                  <a:lnTo>
                    <a:pt x="493374" y="909980"/>
                  </a:lnTo>
                  <a:lnTo>
                    <a:pt x="496799" y="904386"/>
                  </a:lnTo>
                  <a:lnTo>
                    <a:pt x="501648" y="898122"/>
                  </a:lnTo>
                  <a:lnTo>
                    <a:pt x="515693" y="877921"/>
                  </a:lnTo>
                  <a:lnTo>
                    <a:pt x="534241" y="842807"/>
                  </a:lnTo>
                  <a:lnTo>
                    <a:pt x="548434" y="797028"/>
                  </a:lnTo>
                  <a:lnTo>
                    <a:pt x="549299" y="750813"/>
                  </a:lnTo>
                  <a:lnTo>
                    <a:pt x="549411" y="744829"/>
                  </a:lnTo>
                  <a:lnTo>
                    <a:pt x="528314" y="690454"/>
                  </a:lnTo>
                  <a:lnTo>
                    <a:pt x="527802" y="689579"/>
                  </a:lnTo>
                  <a:lnTo>
                    <a:pt x="520231" y="651910"/>
                  </a:lnTo>
                  <a:lnTo>
                    <a:pt x="528802" y="606384"/>
                  </a:lnTo>
                  <a:lnTo>
                    <a:pt x="547401" y="558879"/>
                  </a:lnTo>
                  <a:lnTo>
                    <a:pt x="569911" y="515273"/>
                  </a:lnTo>
                  <a:lnTo>
                    <a:pt x="590218" y="481446"/>
                  </a:lnTo>
                  <a:lnTo>
                    <a:pt x="591409" y="479399"/>
                  </a:lnTo>
                  <a:lnTo>
                    <a:pt x="628653" y="424582"/>
                  </a:lnTo>
                  <a:lnTo>
                    <a:pt x="665787" y="386104"/>
                  </a:lnTo>
                  <a:lnTo>
                    <a:pt x="704035" y="358472"/>
                  </a:lnTo>
                  <a:lnTo>
                    <a:pt x="742786" y="339275"/>
                  </a:lnTo>
                  <a:lnTo>
                    <a:pt x="583989" y="143646"/>
                  </a:lnTo>
                  <a:lnTo>
                    <a:pt x="310016" y="143646"/>
                  </a:lnTo>
                  <a:lnTo>
                    <a:pt x="290408" y="139858"/>
                  </a:lnTo>
                  <a:lnTo>
                    <a:pt x="290262" y="139858"/>
                  </a:lnTo>
                  <a:lnTo>
                    <a:pt x="272532" y="132177"/>
                  </a:lnTo>
                  <a:lnTo>
                    <a:pt x="258178" y="121034"/>
                  </a:lnTo>
                  <a:lnTo>
                    <a:pt x="238644" y="104094"/>
                  </a:lnTo>
                  <a:lnTo>
                    <a:pt x="217205" y="91508"/>
                  </a:lnTo>
                  <a:lnTo>
                    <a:pt x="194361" y="83491"/>
                  </a:lnTo>
                  <a:lnTo>
                    <a:pt x="171471" y="80389"/>
                  </a:lnTo>
                  <a:close/>
                </a:path>
                <a:path w="742950" h="1137284">
                  <a:moveTo>
                    <a:pt x="467387" y="0"/>
                  </a:moveTo>
                  <a:lnTo>
                    <a:pt x="466075" y="2876"/>
                  </a:lnTo>
                  <a:lnTo>
                    <a:pt x="464884" y="5547"/>
                  </a:lnTo>
                  <a:lnTo>
                    <a:pt x="463850" y="7957"/>
                  </a:lnTo>
                  <a:lnTo>
                    <a:pt x="458262" y="20581"/>
                  </a:lnTo>
                  <a:lnTo>
                    <a:pt x="439143" y="59951"/>
                  </a:lnTo>
                  <a:lnTo>
                    <a:pt x="414512" y="96760"/>
                  </a:lnTo>
                  <a:lnTo>
                    <a:pt x="378215" y="127756"/>
                  </a:lnTo>
                  <a:lnTo>
                    <a:pt x="343318" y="141612"/>
                  </a:lnTo>
                  <a:lnTo>
                    <a:pt x="343086" y="141612"/>
                  </a:lnTo>
                  <a:lnTo>
                    <a:pt x="339373" y="142441"/>
                  </a:lnTo>
                  <a:lnTo>
                    <a:pt x="335659" y="142999"/>
                  </a:lnTo>
                  <a:lnTo>
                    <a:pt x="331502" y="143465"/>
                  </a:lnTo>
                  <a:lnTo>
                    <a:pt x="310016" y="143646"/>
                  </a:lnTo>
                  <a:lnTo>
                    <a:pt x="583989" y="143646"/>
                  </a:lnTo>
                  <a:lnTo>
                    <a:pt x="467387" y="0"/>
                  </a:lnTo>
                  <a:close/>
                </a:path>
              </a:pathLst>
            </a:custGeom>
            <a:solidFill>
              <a:srgbClr val="00699D"/>
            </a:solidFill>
          </p:spPr>
          <p:txBody>
            <a:bodyPr wrap="square" lIns="0" tIns="0" rIns="0" bIns="0" rtlCol="0"/>
            <a:lstStyle/>
            <a:p>
              <a:endParaRPr sz="1350"/>
            </a:p>
          </p:txBody>
        </p:sp>
        <p:pic>
          <p:nvPicPr>
            <p:cNvPr id="24" name="object 122">
              <a:extLst>
                <a:ext uri="{FF2B5EF4-FFF2-40B4-BE49-F238E27FC236}">
                  <a16:creationId xmlns:a16="http://schemas.microsoft.com/office/drawing/2014/main" id="{AFCD71BD-8382-01A9-4748-0B5561C954B1}"/>
                </a:ext>
              </a:extLst>
            </p:cNvPr>
            <p:cNvPicPr/>
            <p:nvPr/>
          </p:nvPicPr>
          <p:blipFill>
            <a:blip r:embed="rId10" cstate="print"/>
            <a:stretch>
              <a:fillRect/>
            </a:stretch>
          </p:blipFill>
          <p:spPr>
            <a:xfrm>
              <a:off x="13844094" y="7293544"/>
              <a:ext cx="602768" cy="898234"/>
            </a:xfrm>
            <a:prstGeom prst="rect">
              <a:avLst/>
            </a:prstGeom>
          </p:spPr>
        </p:pic>
        <p:pic>
          <p:nvPicPr>
            <p:cNvPr id="25" name="object 123">
              <a:extLst>
                <a:ext uri="{FF2B5EF4-FFF2-40B4-BE49-F238E27FC236}">
                  <a16:creationId xmlns:a16="http://schemas.microsoft.com/office/drawing/2014/main" id="{930FA8BD-41BE-BD4E-CBF9-683478D77B45}"/>
                </a:ext>
              </a:extLst>
            </p:cNvPr>
            <p:cNvPicPr/>
            <p:nvPr/>
          </p:nvPicPr>
          <p:blipFill>
            <a:blip r:embed="rId11" cstate="print"/>
            <a:stretch>
              <a:fillRect/>
            </a:stretch>
          </p:blipFill>
          <p:spPr>
            <a:xfrm>
              <a:off x="13725162" y="7507903"/>
              <a:ext cx="422781" cy="683874"/>
            </a:xfrm>
            <a:prstGeom prst="rect">
              <a:avLst/>
            </a:prstGeom>
          </p:spPr>
        </p:pic>
        <p:pic>
          <p:nvPicPr>
            <p:cNvPr id="26" name="object 124">
              <a:extLst>
                <a:ext uri="{FF2B5EF4-FFF2-40B4-BE49-F238E27FC236}">
                  <a16:creationId xmlns:a16="http://schemas.microsoft.com/office/drawing/2014/main" id="{3E212F97-F78B-28C8-B312-F11DE0B4CEEB}"/>
                </a:ext>
              </a:extLst>
            </p:cNvPr>
            <p:cNvPicPr/>
            <p:nvPr/>
          </p:nvPicPr>
          <p:blipFill>
            <a:blip r:embed="rId12" cstate="print"/>
            <a:stretch>
              <a:fillRect/>
            </a:stretch>
          </p:blipFill>
          <p:spPr>
            <a:xfrm>
              <a:off x="13704081" y="7072403"/>
              <a:ext cx="606664" cy="686484"/>
            </a:xfrm>
            <a:prstGeom prst="rect">
              <a:avLst/>
            </a:prstGeom>
          </p:spPr>
        </p:pic>
        <p:sp>
          <p:nvSpPr>
            <p:cNvPr id="27" name="object 125">
              <a:extLst>
                <a:ext uri="{FF2B5EF4-FFF2-40B4-BE49-F238E27FC236}">
                  <a16:creationId xmlns:a16="http://schemas.microsoft.com/office/drawing/2014/main" id="{0D28F76A-2F08-B975-C273-BE5378784148}"/>
                </a:ext>
              </a:extLst>
            </p:cNvPr>
            <p:cNvSpPr/>
            <p:nvPr/>
          </p:nvSpPr>
          <p:spPr>
            <a:xfrm>
              <a:off x="12847777" y="7112444"/>
              <a:ext cx="1388110" cy="656590"/>
            </a:xfrm>
            <a:custGeom>
              <a:avLst/>
              <a:gdLst/>
              <a:ahLst/>
              <a:cxnLst/>
              <a:rect l="l" t="t" r="r" b="b"/>
              <a:pathLst>
                <a:path w="1388109" h="656590">
                  <a:moveTo>
                    <a:pt x="104101" y="601357"/>
                  </a:moveTo>
                  <a:lnTo>
                    <a:pt x="101790" y="597115"/>
                  </a:lnTo>
                  <a:lnTo>
                    <a:pt x="97256" y="595185"/>
                  </a:lnTo>
                  <a:lnTo>
                    <a:pt x="92341" y="597242"/>
                  </a:lnTo>
                  <a:lnTo>
                    <a:pt x="82778" y="605015"/>
                  </a:lnTo>
                  <a:lnTo>
                    <a:pt x="71805" y="610920"/>
                  </a:lnTo>
                  <a:lnTo>
                    <a:pt x="60007" y="615619"/>
                  </a:lnTo>
                  <a:lnTo>
                    <a:pt x="35547" y="624293"/>
                  </a:lnTo>
                  <a:lnTo>
                    <a:pt x="23469" y="629602"/>
                  </a:lnTo>
                  <a:lnTo>
                    <a:pt x="12395" y="636257"/>
                  </a:lnTo>
                  <a:lnTo>
                    <a:pt x="2908" y="644791"/>
                  </a:lnTo>
                  <a:lnTo>
                    <a:pt x="558" y="647484"/>
                  </a:lnTo>
                  <a:lnTo>
                    <a:pt x="0" y="651129"/>
                  </a:lnTo>
                  <a:lnTo>
                    <a:pt x="5359" y="655967"/>
                  </a:lnTo>
                  <a:lnTo>
                    <a:pt x="10515" y="656463"/>
                  </a:lnTo>
                  <a:lnTo>
                    <a:pt x="12890" y="653757"/>
                  </a:lnTo>
                  <a:lnTo>
                    <a:pt x="22009" y="645655"/>
                  </a:lnTo>
                  <a:lnTo>
                    <a:pt x="32677" y="639508"/>
                  </a:lnTo>
                  <a:lnTo>
                    <a:pt x="44284" y="634657"/>
                  </a:lnTo>
                  <a:lnTo>
                    <a:pt x="68783" y="626008"/>
                  </a:lnTo>
                  <a:lnTo>
                    <a:pt x="81013" y="620852"/>
                  </a:lnTo>
                  <a:lnTo>
                    <a:pt x="92367" y="614438"/>
                  </a:lnTo>
                  <a:lnTo>
                    <a:pt x="102311" y="606209"/>
                  </a:lnTo>
                  <a:lnTo>
                    <a:pt x="104101" y="601357"/>
                  </a:lnTo>
                  <a:close/>
                </a:path>
                <a:path w="1388109" h="656590">
                  <a:moveTo>
                    <a:pt x="298208" y="262280"/>
                  </a:moveTo>
                  <a:lnTo>
                    <a:pt x="295097" y="258013"/>
                  </a:lnTo>
                  <a:lnTo>
                    <a:pt x="255181" y="229501"/>
                  </a:lnTo>
                  <a:lnTo>
                    <a:pt x="220738" y="195846"/>
                  </a:lnTo>
                  <a:lnTo>
                    <a:pt x="192290" y="157911"/>
                  </a:lnTo>
                  <a:lnTo>
                    <a:pt x="170357" y="116611"/>
                  </a:lnTo>
                  <a:lnTo>
                    <a:pt x="155448" y="72796"/>
                  </a:lnTo>
                  <a:lnTo>
                    <a:pt x="148069" y="24460"/>
                  </a:lnTo>
                  <a:lnTo>
                    <a:pt x="147624" y="8166"/>
                  </a:lnTo>
                  <a:lnTo>
                    <a:pt x="147637" y="12"/>
                  </a:lnTo>
                  <a:lnTo>
                    <a:pt x="133540" y="0"/>
                  </a:lnTo>
                  <a:lnTo>
                    <a:pt x="137629" y="55829"/>
                  </a:lnTo>
                  <a:lnTo>
                    <a:pt x="149834" y="102247"/>
                  </a:lnTo>
                  <a:lnTo>
                    <a:pt x="169633" y="146519"/>
                  </a:lnTo>
                  <a:lnTo>
                    <a:pt x="196507" y="187693"/>
                  </a:lnTo>
                  <a:lnTo>
                    <a:pt x="229933" y="224853"/>
                  </a:lnTo>
                  <a:lnTo>
                    <a:pt x="272465" y="259041"/>
                  </a:lnTo>
                  <a:lnTo>
                    <a:pt x="293331" y="269811"/>
                  </a:lnTo>
                  <a:lnTo>
                    <a:pt x="297180" y="266903"/>
                  </a:lnTo>
                  <a:lnTo>
                    <a:pt x="298208" y="262280"/>
                  </a:lnTo>
                  <a:close/>
                </a:path>
                <a:path w="1388109" h="656590">
                  <a:moveTo>
                    <a:pt x="376466" y="140335"/>
                  </a:moveTo>
                  <a:lnTo>
                    <a:pt x="375361" y="126212"/>
                  </a:lnTo>
                  <a:lnTo>
                    <a:pt x="373519" y="112166"/>
                  </a:lnTo>
                  <a:lnTo>
                    <a:pt x="371106" y="98183"/>
                  </a:lnTo>
                  <a:lnTo>
                    <a:pt x="364947" y="69088"/>
                  </a:lnTo>
                  <a:lnTo>
                    <a:pt x="362267" y="53771"/>
                  </a:lnTo>
                  <a:lnTo>
                    <a:pt x="361061" y="38379"/>
                  </a:lnTo>
                  <a:lnTo>
                    <a:pt x="362153" y="22936"/>
                  </a:lnTo>
                  <a:lnTo>
                    <a:pt x="363461" y="14960"/>
                  </a:lnTo>
                  <a:lnTo>
                    <a:pt x="349872" y="11518"/>
                  </a:lnTo>
                  <a:lnTo>
                    <a:pt x="348551" y="19570"/>
                  </a:lnTo>
                  <a:lnTo>
                    <a:pt x="347484" y="44958"/>
                  </a:lnTo>
                  <a:lnTo>
                    <a:pt x="350875" y="70091"/>
                  </a:lnTo>
                  <a:lnTo>
                    <a:pt x="356108" y="95123"/>
                  </a:lnTo>
                  <a:lnTo>
                    <a:pt x="360565" y="120218"/>
                  </a:lnTo>
                  <a:lnTo>
                    <a:pt x="362508" y="144868"/>
                  </a:lnTo>
                  <a:lnTo>
                    <a:pt x="361721" y="169456"/>
                  </a:lnTo>
                  <a:lnTo>
                    <a:pt x="357644" y="193725"/>
                  </a:lnTo>
                  <a:lnTo>
                    <a:pt x="349732" y="217385"/>
                  </a:lnTo>
                  <a:lnTo>
                    <a:pt x="339445" y="237959"/>
                  </a:lnTo>
                  <a:lnTo>
                    <a:pt x="327558" y="257848"/>
                  </a:lnTo>
                  <a:lnTo>
                    <a:pt x="315290" y="277571"/>
                  </a:lnTo>
                  <a:lnTo>
                    <a:pt x="303834" y="297637"/>
                  </a:lnTo>
                  <a:lnTo>
                    <a:pt x="287261" y="341807"/>
                  </a:lnTo>
                  <a:lnTo>
                    <a:pt x="282651" y="366598"/>
                  </a:lnTo>
                  <a:lnTo>
                    <a:pt x="280250" y="378993"/>
                  </a:lnTo>
                  <a:lnTo>
                    <a:pt x="255422" y="435356"/>
                  </a:lnTo>
                  <a:lnTo>
                    <a:pt x="219557" y="471297"/>
                  </a:lnTo>
                  <a:lnTo>
                    <a:pt x="217170" y="475602"/>
                  </a:lnTo>
                  <a:lnTo>
                    <a:pt x="219290" y="479653"/>
                  </a:lnTo>
                  <a:lnTo>
                    <a:pt x="224040" y="481761"/>
                  </a:lnTo>
                  <a:lnTo>
                    <a:pt x="229527" y="480263"/>
                  </a:lnTo>
                  <a:lnTo>
                    <a:pt x="262229" y="448868"/>
                  </a:lnTo>
                  <a:lnTo>
                    <a:pt x="284937" y="410997"/>
                  </a:lnTo>
                  <a:lnTo>
                    <a:pt x="302475" y="339598"/>
                  </a:lnTo>
                  <a:lnTo>
                    <a:pt x="310159" y="316179"/>
                  </a:lnTo>
                  <a:lnTo>
                    <a:pt x="320751" y="295148"/>
                  </a:lnTo>
                  <a:lnTo>
                    <a:pt x="332943" y="274828"/>
                  </a:lnTo>
                  <a:lnTo>
                    <a:pt x="345490" y="254635"/>
                  </a:lnTo>
                  <a:lnTo>
                    <a:pt x="357073" y="234035"/>
                  </a:lnTo>
                  <a:lnTo>
                    <a:pt x="366687" y="211455"/>
                  </a:lnTo>
                  <a:lnTo>
                    <a:pt x="373024" y="188252"/>
                  </a:lnTo>
                  <a:lnTo>
                    <a:pt x="376237" y="164528"/>
                  </a:lnTo>
                  <a:lnTo>
                    <a:pt x="376466" y="140335"/>
                  </a:lnTo>
                  <a:close/>
                </a:path>
                <a:path w="1388109" h="656590">
                  <a:moveTo>
                    <a:pt x="1157312" y="292836"/>
                  </a:moveTo>
                  <a:lnTo>
                    <a:pt x="1147394" y="233337"/>
                  </a:lnTo>
                  <a:lnTo>
                    <a:pt x="1121918" y="177457"/>
                  </a:lnTo>
                  <a:lnTo>
                    <a:pt x="1106335" y="149872"/>
                  </a:lnTo>
                  <a:lnTo>
                    <a:pt x="1098689" y="136029"/>
                  </a:lnTo>
                  <a:lnTo>
                    <a:pt x="1091438" y="122021"/>
                  </a:lnTo>
                  <a:lnTo>
                    <a:pt x="1085240" y="108356"/>
                  </a:lnTo>
                  <a:lnTo>
                    <a:pt x="1079804" y="94500"/>
                  </a:lnTo>
                  <a:lnTo>
                    <a:pt x="1069911" y="66408"/>
                  </a:lnTo>
                  <a:lnTo>
                    <a:pt x="1064666" y="52387"/>
                  </a:lnTo>
                  <a:lnTo>
                    <a:pt x="1058418" y="38671"/>
                  </a:lnTo>
                  <a:lnTo>
                    <a:pt x="1050594" y="25717"/>
                  </a:lnTo>
                  <a:lnTo>
                    <a:pt x="1040612" y="13944"/>
                  </a:lnTo>
                  <a:lnTo>
                    <a:pt x="1035545" y="11938"/>
                  </a:lnTo>
                  <a:lnTo>
                    <a:pt x="1030909" y="13919"/>
                  </a:lnTo>
                  <a:lnTo>
                    <a:pt x="1028611" y="18173"/>
                  </a:lnTo>
                  <a:lnTo>
                    <a:pt x="1030516" y="23025"/>
                  </a:lnTo>
                  <a:lnTo>
                    <a:pt x="1038987" y="33070"/>
                  </a:lnTo>
                  <a:lnTo>
                    <a:pt x="1045629" y="44157"/>
                  </a:lnTo>
                  <a:lnTo>
                    <a:pt x="1050950" y="55892"/>
                  </a:lnTo>
                  <a:lnTo>
                    <a:pt x="1055446" y="67830"/>
                  </a:lnTo>
                  <a:lnTo>
                    <a:pt x="1064717" y="94348"/>
                  </a:lnTo>
                  <a:lnTo>
                    <a:pt x="1069670" y="107505"/>
                  </a:lnTo>
                  <a:lnTo>
                    <a:pt x="1075258" y="120484"/>
                  </a:lnTo>
                  <a:lnTo>
                    <a:pt x="1088948" y="147142"/>
                  </a:lnTo>
                  <a:lnTo>
                    <a:pt x="1103706" y="173367"/>
                  </a:lnTo>
                  <a:lnTo>
                    <a:pt x="1118006" y="199771"/>
                  </a:lnTo>
                  <a:lnTo>
                    <a:pt x="1135799" y="243065"/>
                  </a:lnTo>
                  <a:lnTo>
                    <a:pt x="1143038" y="292836"/>
                  </a:lnTo>
                  <a:lnTo>
                    <a:pt x="1142873" y="301104"/>
                  </a:lnTo>
                  <a:lnTo>
                    <a:pt x="1157147" y="301104"/>
                  </a:lnTo>
                  <a:lnTo>
                    <a:pt x="1157312" y="292836"/>
                  </a:lnTo>
                  <a:close/>
                </a:path>
                <a:path w="1388109" h="656590">
                  <a:moveTo>
                    <a:pt x="1387843" y="379933"/>
                  </a:moveTo>
                  <a:lnTo>
                    <a:pt x="1331163" y="392099"/>
                  </a:lnTo>
                  <a:lnTo>
                    <a:pt x="1269199" y="433933"/>
                  </a:lnTo>
                  <a:lnTo>
                    <a:pt x="1247343" y="448525"/>
                  </a:lnTo>
                  <a:lnTo>
                    <a:pt x="1201026" y="474154"/>
                  </a:lnTo>
                  <a:lnTo>
                    <a:pt x="1164793" y="487718"/>
                  </a:lnTo>
                  <a:lnTo>
                    <a:pt x="1103706" y="497205"/>
                  </a:lnTo>
                  <a:lnTo>
                    <a:pt x="1091679" y="498906"/>
                  </a:lnTo>
                  <a:lnTo>
                    <a:pt x="1047661" y="514337"/>
                  </a:lnTo>
                  <a:lnTo>
                    <a:pt x="1009065" y="555802"/>
                  </a:lnTo>
                  <a:lnTo>
                    <a:pt x="987221" y="600748"/>
                  </a:lnTo>
                  <a:lnTo>
                    <a:pt x="978319" y="623785"/>
                  </a:lnTo>
                  <a:lnTo>
                    <a:pt x="978789" y="628726"/>
                  </a:lnTo>
                  <a:lnTo>
                    <a:pt x="982967" y="631355"/>
                  </a:lnTo>
                  <a:lnTo>
                    <a:pt x="988263" y="631063"/>
                  </a:lnTo>
                  <a:lnTo>
                    <a:pt x="992085" y="627202"/>
                  </a:lnTo>
                  <a:lnTo>
                    <a:pt x="999832" y="607136"/>
                  </a:lnTo>
                  <a:lnTo>
                    <a:pt x="1008291" y="587222"/>
                  </a:lnTo>
                  <a:lnTo>
                    <a:pt x="1030046" y="549541"/>
                  </a:lnTo>
                  <a:lnTo>
                    <a:pt x="1059218" y="522820"/>
                  </a:lnTo>
                  <a:lnTo>
                    <a:pt x="1105992" y="509778"/>
                  </a:lnTo>
                  <a:lnTo>
                    <a:pt x="1128725" y="507390"/>
                  </a:lnTo>
                  <a:lnTo>
                    <a:pt x="1140066" y="506031"/>
                  </a:lnTo>
                  <a:lnTo>
                    <a:pt x="1185227" y="494715"/>
                  </a:lnTo>
                  <a:lnTo>
                    <a:pt x="1240967" y="467969"/>
                  </a:lnTo>
                  <a:lnTo>
                    <a:pt x="1282560" y="440778"/>
                  </a:lnTo>
                  <a:lnTo>
                    <a:pt x="1303896" y="424967"/>
                  </a:lnTo>
                  <a:lnTo>
                    <a:pt x="1326794" y="409155"/>
                  </a:lnTo>
                  <a:lnTo>
                    <a:pt x="1351584" y="397103"/>
                  </a:lnTo>
                  <a:lnTo>
                    <a:pt x="1378648" y="392607"/>
                  </a:lnTo>
                  <a:lnTo>
                    <a:pt x="1387843" y="392772"/>
                  </a:lnTo>
                  <a:lnTo>
                    <a:pt x="1387843" y="379933"/>
                  </a:lnTo>
                  <a:close/>
                </a:path>
              </a:pathLst>
            </a:custGeom>
            <a:solidFill>
              <a:srgbClr val="BFBDBE"/>
            </a:solidFill>
          </p:spPr>
          <p:txBody>
            <a:bodyPr wrap="square" lIns="0" tIns="0" rIns="0" bIns="0" rtlCol="0"/>
            <a:lstStyle/>
            <a:p>
              <a:endParaRPr sz="1350"/>
            </a:p>
          </p:txBody>
        </p:sp>
        <p:pic>
          <p:nvPicPr>
            <p:cNvPr id="28" name="object 126">
              <a:extLst>
                <a:ext uri="{FF2B5EF4-FFF2-40B4-BE49-F238E27FC236}">
                  <a16:creationId xmlns:a16="http://schemas.microsoft.com/office/drawing/2014/main" id="{E4448665-7808-29DC-7BEB-55CE96F06C4F}"/>
                </a:ext>
              </a:extLst>
            </p:cNvPr>
            <p:cNvPicPr/>
            <p:nvPr/>
          </p:nvPicPr>
          <p:blipFill>
            <a:blip r:embed="rId13" cstate="print"/>
            <a:stretch>
              <a:fillRect/>
            </a:stretch>
          </p:blipFill>
          <p:spPr>
            <a:xfrm>
              <a:off x="15614524" y="6947588"/>
              <a:ext cx="1033796" cy="1054146"/>
            </a:xfrm>
            <a:prstGeom prst="rect">
              <a:avLst/>
            </a:prstGeom>
          </p:spPr>
        </p:pic>
        <p:sp>
          <p:nvSpPr>
            <p:cNvPr id="42" name="object 127">
              <a:extLst>
                <a:ext uri="{FF2B5EF4-FFF2-40B4-BE49-F238E27FC236}">
                  <a16:creationId xmlns:a16="http://schemas.microsoft.com/office/drawing/2014/main" id="{99CF5AAF-CDCA-F85B-257D-9574486AC144}"/>
                </a:ext>
              </a:extLst>
            </p:cNvPr>
            <p:cNvSpPr/>
            <p:nvPr/>
          </p:nvSpPr>
          <p:spPr>
            <a:xfrm>
              <a:off x="15925520" y="7112444"/>
              <a:ext cx="1388110" cy="656590"/>
            </a:xfrm>
            <a:custGeom>
              <a:avLst/>
              <a:gdLst/>
              <a:ahLst/>
              <a:cxnLst/>
              <a:rect l="l" t="t" r="r" b="b"/>
              <a:pathLst>
                <a:path w="1388109" h="656590">
                  <a:moveTo>
                    <a:pt x="104089" y="601357"/>
                  </a:moveTo>
                  <a:lnTo>
                    <a:pt x="101790" y="597115"/>
                  </a:lnTo>
                  <a:lnTo>
                    <a:pt x="97243" y="595185"/>
                  </a:lnTo>
                  <a:lnTo>
                    <a:pt x="92329" y="597242"/>
                  </a:lnTo>
                  <a:lnTo>
                    <a:pt x="82778" y="605015"/>
                  </a:lnTo>
                  <a:lnTo>
                    <a:pt x="71805" y="610920"/>
                  </a:lnTo>
                  <a:lnTo>
                    <a:pt x="60007" y="615619"/>
                  </a:lnTo>
                  <a:lnTo>
                    <a:pt x="35534" y="624293"/>
                  </a:lnTo>
                  <a:lnTo>
                    <a:pt x="23469" y="629602"/>
                  </a:lnTo>
                  <a:lnTo>
                    <a:pt x="12382" y="636257"/>
                  </a:lnTo>
                  <a:lnTo>
                    <a:pt x="2908" y="644791"/>
                  </a:lnTo>
                  <a:lnTo>
                    <a:pt x="558" y="647484"/>
                  </a:lnTo>
                  <a:lnTo>
                    <a:pt x="0" y="651129"/>
                  </a:lnTo>
                  <a:lnTo>
                    <a:pt x="5359" y="655967"/>
                  </a:lnTo>
                  <a:lnTo>
                    <a:pt x="10515" y="656463"/>
                  </a:lnTo>
                  <a:lnTo>
                    <a:pt x="12890" y="653757"/>
                  </a:lnTo>
                  <a:lnTo>
                    <a:pt x="22009" y="645655"/>
                  </a:lnTo>
                  <a:lnTo>
                    <a:pt x="32664" y="639508"/>
                  </a:lnTo>
                  <a:lnTo>
                    <a:pt x="44272" y="634657"/>
                  </a:lnTo>
                  <a:lnTo>
                    <a:pt x="68770" y="626008"/>
                  </a:lnTo>
                  <a:lnTo>
                    <a:pt x="81013" y="620852"/>
                  </a:lnTo>
                  <a:lnTo>
                    <a:pt x="92367" y="614438"/>
                  </a:lnTo>
                  <a:lnTo>
                    <a:pt x="102298" y="606209"/>
                  </a:lnTo>
                  <a:lnTo>
                    <a:pt x="104089" y="601357"/>
                  </a:lnTo>
                  <a:close/>
                </a:path>
                <a:path w="1388109" h="656590">
                  <a:moveTo>
                    <a:pt x="298208" y="262280"/>
                  </a:moveTo>
                  <a:lnTo>
                    <a:pt x="295097" y="258013"/>
                  </a:lnTo>
                  <a:lnTo>
                    <a:pt x="255181" y="229501"/>
                  </a:lnTo>
                  <a:lnTo>
                    <a:pt x="220738" y="195846"/>
                  </a:lnTo>
                  <a:lnTo>
                    <a:pt x="192290" y="157911"/>
                  </a:lnTo>
                  <a:lnTo>
                    <a:pt x="170345" y="116611"/>
                  </a:lnTo>
                  <a:lnTo>
                    <a:pt x="155448" y="72796"/>
                  </a:lnTo>
                  <a:lnTo>
                    <a:pt x="148069" y="24460"/>
                  </a:lnTo>
                  <a:lnTo>
                    <a:pt x="147612" y="8166"/>
                  </a:lnTo>
                  <a:lnTo>
                    <a:pt x="147637" y="12"/>
                  </a:lnTo>
                  <a:lnTo>
                    <a:pt x="133527" y="0"/>
                  </a:lnTo>
                  <a:lnTo>
                    <a:pt x="137617" y="55829"/>
                  </a:lnTo>
                  <a:lnTo>
                    <a:pt x="149834" y="102247"/>
                  </a:lnTo>
                  <a:lnTo>
                    <a:pt x="169633" y="146519"/>
                  </a:lnTo>
                  <a:lnTo>
                    <a:pt x="196507" y="187693"/>
                  </a:lnTo>
                  <a:lnTo>
                    <a:pt x="229933" y="224853"/>
                  </a:lnTo>
                  <a:lnTo>
                    <a:pt x="272465" y="259041"/>
                  </a:lnTo>
                  <a:lnTo>
                    <a:pt x="293331" y="269811"/>
                  </a:lnTo>
                  <a:lnTo>
                    <a:pt x="297180" y="266903"/>
                  </a:lnTo>
                  <a:lnTo>
                    <a:pt x="298208" y="262280"/>
                  </a:lnTo>
                  <a:close/>
                </a:path>
                <a:path w="1388109" h="656590">
                  <a:moveTo>
                    <a:pt x="376466" y="140335"/>
                  </a:moveTo>
                  <a:lnTo>
                    <a:pt x="375348" y="126212"/>
                  </a:lnTo>
                  <a:lnTo>
                    <a:pt x="373519" y="112166"/>
                  </a:lnTo>
                  <a:lnTo>
                    <a:pt x="371094" y="98183"/>
                  </a:lnTo>
                  <a:lnTo>
                    <a:pt x="364934" y="69088"/>
                  </a:lnTo>
                  <a:lnTo>
                    <a:pt x="362267" y="53771"/>
                  </a:lnTo>
                  <a:lnTo>
                    <a:pt x="361061" y="38379"/>
                  </a:lnTo>
                  <a:lnTo>
                    <a:pt x="362153" y="22936"/>
                  </a:lnTo>
                  <a:lnTo>
                    <a:pt x="363448" y="14960"/>
                  </a:lnTo>
                  <a:lnTo>
                    <a:pt x="349872" y="11518"/>
                  </a:lnTo>
                  <a:lnTo>
                    <a:pt x="348551" y="19570"/>
                  </a:lnTo>
                  <a:lnTo>
                    <a:pt x="347472" y="44958"/>
                  </a:lnTo>
                  <a:lnTo>
                    <a:pt x="350862" y="70091"/>
                  </a:lnTo>
                  <a:lnTo>
                    <a:pt x="356108" y="95123"/>
                  </a:lnTo>
                  <a:lnTo>
                    <a:pt x="360565" y="120218"/>
                  </a:lnTo>
                  <a:lnTo>
                    <a:pt x="362508" y="144868"/>
                  </a:lnTo>
                  <a:lnTo>
                    <a:pt x="361721" y="169456"/>
                  </a:lnTo>
                  <a:lnTo>
                    <a:pt x="357644" y="193725"/>
                  </a:lnTo>
                  <a:lnTo>
                    <a:pt x="349719" y="217385"/>
                  </a:lnTo>
                  <a:lnTo>
                    <a:pt x="339432" y="237959"/>
                  </a:lnTo>
                  <a:lnTo>
                    <a:pt x="327558" y="257848"/>
                  </a:lnTo>
                  <a:lnTo>
                    <a:pt x="315290" y="277571"/>
                  </a:lnTo>
                  <a:lnTo>
                    <a:pt x="303822" y="297637"/>
                  </a:lnTo>
                  <a:lnTo>
                    <a:pt x="287261" y="341807"/>
                  </a:lnTo>
                  <a:lnTo>
                    <a:pt x="282638" y="366598"/>
                  </a:lnTo>
                  <a:lnTo>
                    <a:pt x="280250" y="378993"/>
                  </a:lnTo>
                  <a:lnTo>
                    <a:pt x="255409" y="435356"/>
                  </a:lnTo>
                  <a:lnTo>
                    <a:pt x="219544" y="471297"/>
                  </a:lnTo>
                  <a:lnTo>
                    <a:pt x="217170" y="475602"/>
                  </a:lnTo>
                  <a:lnTo>
                    <a:pt x="219290" y="479653"/>
                  </a:lnTo>
                  <a:lnTo>
                    <a:pt x="224040" y="481761"/>
                  </a:lnTo>
                  <a:lnTo>
                    <a:pt x="229527" y="480263"/>
                  </a:lnTo>
                  <a:lnTo>
                    <a:pt x="262216" y="448868"/>
                  </a:lnTo>
                  <a:lnTo>
                    <a:pt x="284937" y="410997"/>
                  </a:lnTo>
                  <a:lnTo>
                    <a:pt x="302463" y="339598"/>
                  </a:lnTo>
                  <a:lnTo>
                    <a:pt x="310159" y="316179"/>
                  </a:lnTo>
                  <a:lnTo>
                    <a:pt x="320738" y="295148"/>
                  </a:lnTo>
                  <a:lnTo>
                    <a:pt x="332943" y="274828"/>
                  </a:lnTo>
                  <a:lnTo>
                    <a:pt x="345478" y="254635"/>
                  </a:lnTo>
                  <a:lnTo>
                    <a:pt x="357060" y="234035"/>
                  </a:lnTo>
                  <a:lnTo>
                    <a:pt x="366687" y="211455"/>
                  </a:lnTo>
                  <a:lnTo>
                    <a:pt x="373024" y="188252"/>
                  </a:lnTo>
                  <a:lnTo>
                    <a:pt x="376237" y="164528"/>
                  </a:lnTo>
                  <a:lnTo>
                    <a:pt x="376466" y="140335"/>
                  </a:lnTo>
                  <a:close/>
                </a:path>
                <a:path w="1388109" h="656590">
                  <a:moveTo>
                    <a:pt x="1157312" y="292836"/>
                  </a:moveTo>
                  <a:lnTo>
                    <a:pt x="1147394" y="233337"/>
                  </a:lnTo>
                  <a:lnTo>
                    <a:pt x="1121918" y="177457"/>
                  </a:lnTo>
                  <a:lnTo>
                    <a:pt x="1106335" y="149872"/>
                  </a:lnTo>
                  <a:lnTo>
                    <a:pt x="1098689" y="136029"/>
                  </a:lnTo>
                  <a:lnTo>
                    <a:pt x="1091425" y="122021"/>
                  </a:lnTo>
                  <a:lnTo>
                    <a:pt x="1085240" y="108356"/>
                  </a:lnTo>
                  <a:lnTo>
                    <a:pt x="1079804" y="94500"/>
                  </a:lnTo>
                  <a:lnTo>
                    <a:pt x="1069911" y="66408"/>
                  </a:lnTo>
                  <a:lnTo>
                    <a:pt x="1064666" y="52387"/>
                  </a:lnTo>
                  <a:lnTo>
                    <a:pt x="1058418" y="38671"/>
                  </a:lnTo>
                  <a:lnTo>
                    <a:pt x="1050582" y="25717"/>
                  </a:lnTo>
                  <a:lnTo>
                    <a:pt x="1040612" y="13944"/>
                  </a:lnTo>
                  <a:lnTo>
                    <a:pt x="1035545" y="11938"/>
                  </a:lnTo>
                  <a:lnTo>
                    <a:pt x="1030909" y="13919"/>
                  </a:lnTo>
                  <a:lnTo>
                    <a:pt x="1028598" y="18173"/>
                  </a:lnTo>
                  <a:lnTo>
                    <a:pt x="1030516" y="23025"/>
                  </a:lnTo>
                  <a:lnTo>
                    <a:pt x="1038987" y="33070"/>
                  </a:lnTo>
                  <a:lnTo>
                    <a:pt x="1045629" y="44157"/>
                  </a:lnTo>
                  <a:lnTo>
                    <a:pt x="1050950" y="55892"/>
                  </a:lnTo>
                  <a:lnTo>
                    <a:pt x="1055433" y="67830"/>
                  </a:lnTo>
                  <a:lnTo>
                    <a:pt x="1064704" y="94348"/>
                  </a:lnTo>
                  <a:lnTo>
                    <a:pt x="1069670" y="107505"/>
                  </a:lnTo>
                  <a:lnTo>
                    <a:pt x="1075258" y="120484"/>
                  </a:lnTo>
                  <a:lnTo>
                    <a:pt x="1088948" y="147142"/>
                  </a:lnTo>
                  <a:lnTo>
                    <a:pt x="1103706" y="173367"/>
                  </a:lnTo>
                  <a:lnTo>
                    <a:pt x="1117993" y="199771"/>
                  </a:lnTo>
                  <a:lnTo>
                    <a:pt x="1135786" y="243065"/>
                  </a:lnTo>
                  <a:lnTo>
                    <a:pt x="1143025" y="292836"/>
                  </a:lnTo>
                  <a:lnTo>
                    <a:pt x="1142860" y="301104"/>
                  </a:lnTo>
                  <a:lnTo>
                    <a:pt x="1157147" y="301104"/>
                  </a:lnTo>
                  <a:lnTo>
                    <a:pt x="1157312" y="292836"/>
                  </a:lnTo>
                  <a:close/>
                </a:path>
                <a:path w="1388109" h="656590">
                  <a:moveTo>
                    <a:pt x="1387843" y="379933"/>
                  </a:moveTo>
                  <a:lnTo>
                    <a:pt x="1331150" y="392099"/>
                  </a:lnTo>
                  <a:lnTo>
                    <a:pt x="1269187" y="433933"/>
                  </a:lnTo>
                  <a:lnTo>
                    <a:pt x="1247330" y="448525"/>
                  </a:lnTo>
                  <a:lnTo>
                    <a:pt x="1201026" y="474154"/>
                  </a:lnTo>
                  <a:lnTo>
                    <a:pt x="1164780" y="487718"/>
                  </a:lnTo>
                  <a:lnTo>
                    <a:pt x="1103706" y="497205"/>
                  </a:lnTo>
                  <a:lnTo>
                    <a:pt x="1091679" y="498906"/>
                  </a:lnTo>
                  <a:lnTo>
                    <a:pt x="1047648" y="514337"/>
                  </a:lnTo>
                  <a:lnTo>
                    <a:pt x="1009065" y="555802"/>
                  </a:lnTo>
                  <a:lnTo>
                    <a:pt x="987221" y="600748"/>
                  </a:lnTo>
                  <a:lnTo>
                    <a:pt x="978319" y="623785"/>
                  </a:lnTo>
                  <a:lnTo>
                    <a:pt x="978789" y="628726"/>
                  </a:lnTo>
                  <a:lnTo>
                    <a:pt x="982967" y="631355"/>
                  </a:lnTo>
                  <a:lnTo>
                    <a:pt x="988263" y="631063"/>
                  </a:lnTo>
                  <a:lnTo>
                    <a:pt x="992085" y="627202"/>
                  </a:lnTo>
                  <a:lnTo>
                    <a:pt x="999820" y="607136"/>
                  </a:lnTo>
                  <a:lnTo>
                    <a:pt x="1008291" y="587222"/>
                  </a:lnTo>
                  <a:lnTo>
                    <a:pt x="1030046" y="549541"/>
                  </a:lnTo>
                  <a:lnTo>
                    <a:pt x="1059205" y="522820"/>
                  </a:lnTo>
                  <a:lnTo>
                    <a:pt x="1105992" y="509778"/>
                  </a:lnTo>
                  <a:lnTo>
                    <a:pt x="1128725" y="507390"/>
                  </a:lnTo>
                  <a:lnTo>
                    <a:pt x="1140066" y="506031"/>
                  </a:lnTo>
                  <a:lnTo>
                    <a:pt x="1185227" y="494715"/>
                  </a:lnTo>
                  <a:lnTo>
                    <a:pt x="1240955" y="467969"/>
                  </a:lnTo>
                  <a:lnTo>
                    <a:pt x="1282547" y="440778"/>
                  </a:lnTo>
                  <a:lnTo>
                    <a:pt x="1303896" y="424967"/>
                  </a:lnTo>
                  <a:lnTo>
                    <a:pt x="1326794" y="409155"/>
                  </a:lnTo>
                  <a:lnTo>
                    <a:pt x="1351584" y="397103"/>
                  </a:lnTo>
                  <a:lnTo>
                    <a:pt x="1378648" y="392607"/>
                  </a:lnTo>
                  <a:lnTo>
                    <a:pt x="1387843" y="392772"/>
                  </a:lnTo>
                  <a:lnTo>
                    <a:pt x="1387843" y="379933"/>
                  </a:lnTo>
                  <a:close/>
                </a:path>
              </a:pathLst>
            </a:custGeom>
            <a:solidFill>
              <a:srgbClr val="BFBDBE"/>
            </a:solidFill>
          </p:spPr>
          <p:txBody>
            <a:bodyPr wrap="square" lIns="0" tIns="0" rIns="0" bIns="0" rtlCol="0"/>
            <a:lstStyle/>
            <a:p>
              <a:endParaRPr sz="1350"/>
            </a:p>
          </p:txBody>
        </p:sp>
        <p:pic>
          <p:nvPicPr>
            <p:cNvPr id="43" name="object 128">
              <a:extLst>
                <a:ext uri="{FF2B5EF4-FFF2-40B4-BE49-F238E27FC236}">
                  <a16:creationId xmlns:a16="http://schemas.microsoft.com/office/drawing/2014/main" id="{F805DA63-8E92-653D-6448-8158ADB16653}"/>
                </a:ext>
              </a:extLst>
            </p:cNvPr>
            <p:cNvPicPr/>
            <p:nvPr/>
          </p:nvPicPr>
          <p:blipFill>
            <a:blip r:embed="rId14" cstate="print"/>
            <a:stretch>
              <a:fillRect/>
            </a:stretch>
          </p:blipFill>
          <p:spPr>
            <a:xfrm>
              <a:off x="17052652" y="6919601"/>
              <a:ext cx="492437" cy="575234"/>
            </a:xfrm>
            <a:prstGeom prst="rect">
              <a:avLst/>
            </a:prstGeom>
          </p:spPr>
        </p:pic>
        <p:sp>
          <p:nvSpPr>
            <p:cNvPr id="44" name="object 129">
              <a:extLst>
                <a:ext uri="{FF2B5EF4-FFF2-40B4-BE49-F238E27FC236}">
                  <a16:creationId xmlns:a16="http://schemas.microsoft.com/office/drawing/2014/main" id="{19D7EAE6-F758-75B7-D35C-4BD504010186}"/>
                </a:ext>
              </a:extLst>
            </p:cNvPr>
            <p:cNvSpPr/>
            <p:nvPr/>
          </p:nvSpPr>
          <p:spPr>
            <a:xfrm>
              <a:off x="12839065" y="8106422"/>
              <a:ext cx="1421130" cy="115570"/>
            </a:xfrm>
            <a:custGeom>
              <a:avLst/>
              <a:gdLst/>
              <a:ahLst/>
              <a:cxnLst/>
              <a:rect l="l" t="t" r="r" b="b"/>
              <a:pathLst>
                <a:path w="1421130" h="115570">
                  <a:moveTo>
                    <a:pt x="460908" y="0"/>
                  </a:moveTo>
                  <a:lnTo>
                    <a:pt x="0" y="0"/>
                  </a:lnTo>
                  <a:lnTo>
                    <a:pt x="0" y="115290"/>
                  </a:lnTo>
                  <a:lnTo>
                    <a:pt x="460908" y="115290"/>
                  </a:lnTo>
                  <a:lnTo>
                    <a:pt x="460908" y="0"/>
                  </a:lnTo>
                  <a:close/>
                </a:path>
                <a:path w="1421130" h="115570">
                  <a:moveTo>
                    <a:pt x="1420888" y="0"/>
                  </a:moveTo>
                  <a:lnTo>
                    <a:pt x="959980" y="0"/>
                  </a:lnTo>
                  <a:lnTo>
                    <a:pt x="959980" y="115290"/>
                  </a:lnTo>
                  <a:lnTo>
                    <a:pt x="1420888" y="115290"/>
                  </a:lnTo>
                  <a:lnTo>
                    <a:pt x="1420888" y="0"/>
                  </a:lnTo>
                  <a:close/>
                </a:path>
              </a:pathLst>
            </a:custGeom>
            <a:solidFill>
              <a:srgbClr val="FFFFFF"/>
            </a:solidFill>
          </p:spPr>
          <p:txBody>
            <a:bodyPr wrap="square" lIns="0" tIns="0" rIns="0" bIns="0" rtlCol="0"/>
            <a:lstStyle/>
            <a:p>
              <a:endParaRPr sz="1350"/>
            </a:p>
          </p:txBody>
        </p:sp>
        <p:sp>
          <p:nvSpPr>
            <p:cNvPr id="50" name="object 130">
              <a:extLst>
                <a:ext uri="{FF2B5EF4-FFF2-40B4-BE49-F238E27FC236}">
                  <a16:creationId xmlns:a16="http://schemas.microsoft.com/office/drawing/2014/main" id="{ADF2648B-4E82-9BC7-E73B-967255AE0EE2}"/>
                </a:ext>
              </a:extLst>
            </p:cNvPr>
            <p:cNvSpPr/>
            <p:nvPr/>
          </p:nvSpPr>
          <p:spPr>
            <a:xfrm>
              <a:off x="12308992" y="6870064"/>
              <a:ext cx="5568315" cy="1473835"/>
            </a:xfrm>
            <a:custGeom>
              <a:avLst/>
              <a:gdLst/>
              <a:ahLst/>
              <a:cxnLst/>
              <a:rect l="l" t="t" r="r" b="b"/>
              <a:pathLst>
                <a:path w="5568315" h="1473834">
                  <a:moveTo>
                    <a:pt x="1120686" y="469900"/>
                  </a:moveTo>
                  <a:lnTo>
                    <a:pt x="1115923" y="419100"/>
                  </a:lnTo>
                  <a:lnTo>
                    <a:pt x="1104442" y="368300"/>
                  </a:lnTo>
                  <a:lnTo>
                    <a:pt x="1086243" y="330200"/>
                  </a:lnTo>
                  <a:lnTo>
                    <a:pt x="1032916" y="279400"/>
                  </a:lnTo>
                  <a:lnTo>
                    <a:pt x="961085" y="254000"/>
                  </a:lnTo>
                  <a:lnTo>
                    <a:pt x="876401" y="254000"/>
                  </a:lnTo>
                  <a:lnTo>
                    <a:pt x="861212" y="266700"/>
                  </a:lnTo>
                  <a:lnTo>
                    <a:pt x="846582" y="266700"/>
                  </a:lnTo>
                  <a:lnTo>
                    <a:pt x="832599" y="279400"/>
                  </a:lnTo>
                  <a:lnTo>
                    <a:pt x="819365" y="292100"/>
                  </a:lnTo>
                  <a:lnTo>
                    <a:pt x="812139" y="292100"/>
                  </a:lnTo>
                  <a:lnTo>
                    <a:pt x="808659" y="304800"/>
                  </a:lnTo>
                  <a:lnTo>
                    <a:pt x="799007" y="304800"/>
                  </a:lnTo>
                  <a:lnTo>
                    <a:pt x="786828" y="317500"/>
                  </a:lnTo>
                  <a:lnTo>
                    <a:pt x="772833" y="317500"/>
                  </a:lnTo>
                  <a:lnTo>
                    <a:pt x="757847" y="304800"/>
                  </a:lnTo>
                  <a:lnTo>
                    <a:pt x="724966" y="292100"/>
                  </a:lnTo>
                  <a:lnTo>
                    <a:pt x="700163" y="266700"/>
                  </a:lnTo>
                  <a:lnTo>
                    <a:pt x="680580" y="241300"/>
                  </a:lnTo>
                  <a:lnTo>
                    <a:pt x="663371" y="203200"/>
                  </a:lnTo>
                  <a:lnTo>
                    <a:pt x="660019" y="190500"/>
                  </a:lnTo>
                  <a:lnTo>
                    <a:pt x="656577" y="190500"/>
                  </a:lnTo>
                  <a:lnTo>
                    <a:pt x="653072" y="177800"/>
                  </a:lnTo>
                  <a:lnTo>
                    <a:pt x="649097" y="165100"/>
                  </a:lnTo>
                  <a:lnTo>
                    <a:pt x="644944" y="165100"/>
                  </a:lnTo>
                  <a:lnTo>
                    <a:pt x="616102" y="127000"/>
                  </a:lnTo>
                  <a:lnTo>
                    <a:pt x="582599" y="88900"/>
                  </a:lnTo>
                  <a:lnTo>
                    <a:pt x="545261" y="63500"/>
                  </a:lnTo>
                  <a:lnTo>
                    <a:pt x="504863" y="38100"/>
                  </a:lnTo>
                  <a:lnTo>
                    <a:pt x="418147" y="12700"/>
                  </a:lnTo>
                  <a:lnTo>
                    <a:pt x="408330" y="12700"/>
                  </a:lnTo>
                  <a:lnTo>
                    <a:pt x="391998" y="0"/>
                  </a:lnTo>
                  <a:lnTo>
                    <a:pt x="281165" y="0"/>
                  </a:lnTo>
                  <a:lnTo>
                    <a:pt x="265125" y="12700"/>
                  </a:lnTo>
                  <a:lnTo>
                    <a:pt x="221551" y="12700"/>
                  </a:lnTo>
                  <a:lnTo>
                    <a:pt x="205994" y="25400"/>
                  </a:lnTo>
                  <a:lnTo>
                    <a:pt x="187794" y="25400"/>
                  </a:lnTo>
                  <a:lnTo>
                    <a:pt x="182194" y="38100"/>
                  </a:lnTo>
                  <a:lnTo>
                    <a:pt x="166357" y="38100"/>
                  </a:lnTo>
                  <a:lnTo>
                    <a:pt x="151130" y="50800"/>
                  </a:lnTo>
                  <a:lnTo>
                    <a:pt x="136537" y="50800"/>
                  </a:lnTo>
                  <a:lnTo>
                    <a:pt x="122580" y="63500"/>
                  </a:lnTo>
                  <a:lnTo>
                    <a:pt x="115582" y="63500"/>
                  </a:lnTo>
                  <a:lnTo>
                    <a:pt x="102692" y="76200"/>
                  </a:lnTo>
                  <a:lnTo>
                    <a:pt x="90474" y="88900"/>
                  </a:lnTo>
                  <a:lnTo>
                    <a:pt x="78968" y="101600"/>
                  </a:lnTo>
                  <a:lnTo>
                    <a:pt x="68186" y="114300"/>
                  </a:lnTo>
                  <a:lnTo>
                    <a:pt x="59550" y="114300"/>
                  </a:lnTo>
                  <a:lnTo>
                    <a:pt x="34378" y="152400"/>
                  </a:lnTo>
                  <a:lnTo>
                    <a:pt x="25158" y="177800"/>
                  </a:lnTo>
                  <a:lnTo>
                    <a:pt x="21005" y="177800"/>
                  </a:lnTo>
                  <a:lnTo>
                    <a:pt x="7556" y="215900"/>
                  </a:lnTo>
                  <a:lnTo>
                    <a:pt x="3632" y="241300"/>
                  </a:lnTo>
                  <a:lnTo>
                    <a:pt x="2794" y="241300"/>
                  </a:lnTo>
                  <a:lnTo>
                    <a:pt x="2184" y="254000"/>
                  </a:lnTo>
                  <a:lnTo>
                    <a:pt x="1231" y="254000"/>
                  </a:lnTo>
                  <a:lnTo>
                    <a:pt x="546" y="266700"/>
                  </a:lnTo>
                  <a:lnTo>
                    <a:pt x="127" y="266700"/>
                  </a:lnTo>
                  <a:lnTo>
                    <a:pt x="0" y="279400"/>
                  </a:lnTo>
                  <a:lnTo>
                    <a:pt x="0" y="292100"/>
                  </a:lnTo>
                  <a:lnTo>
                    <a:pt x="381" y="292100"/>
                  </a:lnTo>
                  <a:lnTo>
                    <a:pt x="1231" y="304800"/>
                  </a:lnTo>
                  <a:lnTo>
                    <a:pt x="1739" y="304800"/>
                  </a:lnTo>
                  <a:lnTo>
                    <a:pt x="2463" y="317500"/>
                  </a:lnTo>
                  <a:lnTo>
                    <a:pt x="3416" y="317500"/>
                  </a:lnTo>
                  <a:lnTo>
                    <a:pt x="6413" y="330200"/>
                  </a:lnTo>
                  <a:lnTo>
                    <a:pt x="10337" y="342900"/>
                  </a:lnTo>
                  <a:lnTo>
                    <a:pt x="15163" y="355600"/>
                  </a:lnTo>
                  <a:lnTo>
                    <a:pt x="20840" y="368300"/>
                  </a:lnTo>
                  <a:lnTo>
                    <a:pt x="22974" y="368300"/>
                  </a:lnTo>
                  <a:lnTo>
                    <a:pt x="25209" y="381000"/>
                  </a:lnTo>
                  <a:lnTo>
                    <a:pt x="27673" y="381000"/>
                  </a:lnTo>
                  <a:lnTo>
                    <a:pt x="34874" y="393700"/>
                  </a:lnTo>
                  <a:lnTo>
                    <a:pt x="42849" y="406400"/>
                  </a:lnTo>
                  <a:lnTo>
                    <a:pt x="51574" y="419100"/>
                  </a:lnTo>
                  <a:lnTo>
                    <a:pt x="61010" y="431800"/>
                  </a:lnTo>
                  <a:lnTo>
                    <a:pt x="67068" y="431800"/>
                  </a:lnTo>
                  <a:lnTo>
                    <a:pt x="70370" y="444500"/>
                  </a:lnTo>
                  <a:lnTo>
                    <a:pt x="81127" y="444500"/>
                  </a:lnTo>
                  <a:lnTo>
                    <a:pt x="92532" y="457200"/>
                  </a:lnTo>
                  <a:lnTo>
                    <a:pt x="104559" y="469900"/>
                  </a:lnTo>
                  <a:lnTo>
                    <a:pt x="117208" y="482600"/>
                  </a:lnTo>
                  <a:lnTo>
                    <a:pt x="127520" y="482600"/>
                  </a:lnTo>
                  <a:lnTo>
                    <a:pt x="141147" y="495300"/>
                  </a:lnTo>
                  <a:lnTo>
                    <a:pt x="155295" y="495300"/>
                  </a:lnTo>
                  <a:lnTo>
                    <a:pt x="169926" y="508000"/>
                  </a:lnTo>
                  <a:lnTo>
                    <a:pt x="185013" y="508000"/>
                  </a:lnTo>
                  <a:lnTo>
                    <a:pt x="186575" y="520700"/>
                  </a:lnTo>
                  <a:lnTo>
                    <a:pt x="227584" y="520700"/>
                  </a:lnTo>
                  <a:lnTo>
                    <a:pt x="243103" y="533400"/>
                  </a:lnTo>
                  <a:lnTo>
                    <a:pt x="276085" y="533400"/>
                  </a:lnTo>
                  <a:lnTo>
                    <a:pt x="283641" y="546100"/>
                  </a:lnTo>
                  <a:lnTo>
                    <a:pt x="326809" y="546100"/>
                  </a:lnTo>
                  <a:lnTo>
                    <a:pt x="333870" y="558800"/>
                  </a:lnTo>
                  <a:lnTo>
                    <a:pt x="349935" y="558800"/>
                  </a:lnTo>
                  <a:lnTo>
                    <a:pt x="362419" y="571500"/>
                  </a:lnTo>
                  <a:lnTo>
                    <a:pt x="374777" y="571500"/>
                  </a:lnTo>
                  <a:lnTo>
                    <a:pt x="386994" y="584200"/>
                  </a:lnTo>
                  <a:lnTo>
                    <a:pt x="397573" y="584200"/>
                  </a:lnTo>
                  <a:lnTo>
                    <a:pt x="407441" y="596900"/>
                  </a:lnTo>
                  <a:lnTo>
                    <a:pt x="417118" y="609600"/>
                  </a:lnTo>
                  <a:lnTo>
                    <a:pt x="426707" y="609600"/>
                  </a:lnTo>
                  <a:lnTo>
                    <a:pt x="436181" y="622300"/>
                  </a:lnTo>
                  <a:lnTo>
                    <a:pt x="439089" y="622300"/>
                  </a:lnTo>
                  <a:lnTo>
                    <a:pt x="441947" y="635000"/>
                  </a:lnTo>
                  <a:lnTo>
                    <a:pt x="444754" y="635000"/>
                  </a:lnTo>
                  <a:lnTo>
                    <a:pt x="452208" y="647700"/>
                  </a:lnTo>
                  <a:lnTo>
                    <a:pt x="459587" y="647700"/>
                  </a:lnTo>
                  <a:lnTo>
                    <a:pt x="466928" y="660400"/>
                  </a:lnTo>
                  <a:lnTo>
                    <a:pt x="474218" y="673100"/>
                  </a:lnTo>
                  <a:lnTo>
                    <a:pt x="475462" y="673100"/>
                  </a:lnTo>
                  <a:lnTo>
                    <a:pt x="477977" y="685800"/>
                  </a:lnTo>
                  <a:lnTo>
                    <a:pt x="480898" y="685800"/>
                  </a:lnTo>
                  <a:lnTo>
                    <a:pt x="488734" y="698500"/>
                  </a:lnTo>
                  <a:lnTo>
                    <a:pt x="495465" y="711200"/>
                  </a:lnTo>
                  <a:lnTo>
                    <a:pt x="501942" y="723900"/>
                  </a:lnTo>
                  <a:lnTo>
                    <a:pt x="508127" y="736600"/>
                  </a:lnTo>
                  <a:lnTo>
                    <a:pt x="510260" y="736600"/>
                  </a:lnTo>
                  <a:lnTo>
                    <a:pt x="514350" y="749300"/>
                  </a:lnTo>
                  <a:lnTo>
                    <a:pt x="520179" y="762000"/>
                  </a:lnTo>
                  <a:lnTo>
                    <a:pt x="525449" y="774700"/>
                  </a:lnTo>
                  <a:lnTo>
                    <a:pt x="530174" y="787400"/>
                  </a:lnTo>
                  <a:lnTo>
                    <a:pt x="534289" y="787400"/>
                  </a:lnTo>
                  <a:lnTo>
                    <a:pt x="535736" y="800100"/>
                  </a:lnTo>
                  <a:lnTo>
                    <a:pt x="538149" y="800100"/>
                  </a:lnTo>
                  <a:lnTo>
                    <a:pt x="541337" y="812800"/>
                  </a:lnTo>
                  <a:lnTo>
                    <a:pt x="543166" y="825500"/>
                  </a:lnTo>
                  <a:lnTo>
                    <a:pt x="543509" y="838200"/>
                  </a:lnTo>
                  <a:lnTo>
                    <a:pt x="542251" y="850900"/>
                  </a:lnTo>
                  <a:lnTo>
                    <a:pt x="539546" y="850900"/>
                  </a:lnTo>
                  <a:lnTo>
                    <a:pt x="538492" y="863600"/>
                  </a:lnTo>
                  <a:lnTo>
                    <a:pt x="530504" y="876300"/>
                  </a:lnTo>
                  <a:lnTo>
                    <a:pt x="524459" y="889000"/>
                  </a:lnTo>
                  <a:lnTo>
                    <a:pt x="519798" y="901700"/>
                  </a:lnTo>
                  <a:lnTo>
                    <a:pt x="516420" y="914400"/>
                  </a:lnTo>
                  <a:lnTo>
                    <a:pt x="515353" y="914400"/>
                  </a:lnTo>
                  <a:lnTo>
                    <a:pt x="514515" y="927100"/>
                  </a:lnTo>
                  <a:lnTo>
                    <a:pt x="513956" y="927100"/>
                  </a:lnTo>
                  <a:lnTo>
                    <a:pt x="512927" y="939800"/>
                  </a:lnTo>
                  <a:lnTo>
                    <a:pt x="513118" y="952500"/>
                  </a:lnTo>
                  <a:lnTo>
                    <a:pt x="514388" y="965200"/>
                  </a:lnTo>
                  <a:lnTo>
                    <a:pt x="516585" y="977900"/>
                  </a:lnTo>
                  <a:lnTo>
                    <a:pt x="517588" y="990600"/>
                  </a:lnTo>
                  <a:lnTo>
                    <a:pt x="520166" y="990600"/>
                  </a:lnTo>
                  <a:lnTo>
                    <a:pt x="524586" y="1016000"/>
                  </a:lnTo>
                  <a:lnTo>
                    <a:pt x="529602" y="1028700"/>
                  </a:lnTo>
                  <a:lnTo>
                    <a:pt x="535051" y="1041400"/>
                  </a:lnTo>
                  <a:lnTo>
                    <a:pt x="540727" y="1041400"/>
                  </a:lnTo>
                  <a:lnTo>
                    <a:pt x="543191" y="1054100"/>
                  </a:lnTo>
                  <a:lnTo>
                    <a:pt x="548017" y="1054100"/>
                  </a:lnTo>
                  <a:lnTo>
                    <a:pt x="553974" y="1066800"/>
                  </a:lnTo>
                  <a:lnTo>
                    <a:pt x="559384" y="1079500"/>
                  </a:lnTo>
                  <a:lnTo>
                    <a:pt x="564007" y="1079500"/>
                  </a:lnTo>
                  <a:lnTo>
                    <a:pt x="567575" y="1092200"/>
                  </a:lnTo>
                  <a:lnTo>
                    <a:pt x="572846" y="1092200"/>
                  </a:lnTo>
                  <a:lnTo>
                    <a:pt x="575132" y="1104900"/>
                  </a:lnTo>
                  <a:lnTo>
                    <a:pt x="578154" y="1104900"/>
                  </a:lnTo>
                  <a:lnTo>
                    <a:pt x="579221" y="1117600"/>
                  </a:lnTo>
                  <a:lnTo>
                    <a:pt x="581228" y="1130300"/>
                  </a:lnTo>
                  <a:lnTo>
                    <a:pt x="582790" y="1143000"/>
                  </a:lnTo>
                  <a:lnTo>
                    <a:pt x="583920" y="1155700"/>
                  </a:lnTo>
                  <a:lnTo>
                    <a:pt x="584593" y="1168400"/>
                  </a:lnTo>
                  <a:lnTo>
                    <a:pt x="584771" y="1168400"/>
                  </a:lnTo>
                  <a:lnTo>
                    <a:pt x="584809" y="1193800"/>
                  </a:lnTo>
                  <a:lnTo>
                    <a:pt x="584517" y="1206500"/>
                  </a:lnTo>
                  <a:lnTo>
                    <a:pt x="584022" y="1219200"/>
                  </a:lnTo>
                  <a:lnTo>
                    <a:pt x="583311" y="1231900"/>
                  </a:lnTo>
                  <a:lnTo>
                    <a:pt x="582701" y="1231900"/>
                  </a:lnTo>
                  <a:lnTo>
                    <a:pt x="581393" y="1257300"/>
                  </a:lnTo>
                  <a:lnTo>
                    <a:pt x="580326" y="1270000"/>
                  </a:lnTo>
                  <a:lnTo>
                    <a:pt x="579120" y="1282700"/>
                  </a:lnTo>
                  <a:lnTo>
                    <a:pt x="577761" y="1295400"/>
                  </a:lnTo>
                  <a:lnTo>
                    <a:pt x="577481" y="1295400"/>
                  </a:lnTo>
                  <a:lnTo>
                    <a:pt x="576148" y="1308100"/>
                  </a:lnTo>
                  <a:lnTo>
                    <a:pt x="574713" y="1320800"/>
                  </a:lnTo>
                  <a:lnTo>
                    <a:pt x="573189" y="1333500"/>
                  </a:lnTo>
                  <a:lnTo>
                    <a:pt x="571563" y="1346200"/>
                  </a:lnTo>
                  <a:lnTo>
                    <a:pt x="569810" y="1358900"/>
                  </a:lnTo>
                  <a:lnTo>
                    <a:pt x="569137" y="1358900"/>
                  </a:lnTo>
                  <a:lnTo>
                    <a:pt x="568413" y="1371600"/>
                  </a:lnTo>
                  <a:lnTo>
                    <a:pt x="567740" y="1371600"/>
                  </a:lnTo>
                  <a:lnTo>
                    <a:pt x="564108" y="1397000"/>
                  </a:lnTo>
                  <a:lnTo>
                    <a:pt x="562178" y="1409700"/>
                  </a:lnTo>
                  <a:lnTo>
                    <a:pt x="558596" y="1435100"/>
                  </a:lnTo>
                  <a:lnTo>
                    <a:pt x="554316" y="1460500"/>
                  </a:lnTo>
                  <a:lnTo>
                    <a:pt x="550710" y="1473200"/>
                  </a:lnTo>
                  <a:lnTo>
                    <a:pt x="584441" y="1473200"/>
                  </a:lnTo>
                  <a:lnTo>
                    <a:pt x="592302" y="1435100"/>
                  </a:lnTo>
                  <a:lnTo>
                    <a:pt x="599274" y="1384300"/>
                  </a:lnTo>
                  <a:lnTo>
                    <a:pt x="605269" y="1346200"/>
                  </a:lnTo>
                  <a:lnTo>
                    <a:pt x="610209" y="1295400"/>
                  </a:lnTo>
                  <a:lnTo>
                    <a:pt x="616292" y="1231900"/>
                  </a:lnTo>
                  <a:lnTo>
                    <a:pt x="617931" y="1168400"/>
                  </a:lnTo>
                  <a:lnTo>
                    <a:pt x="614565" y="1117600"/>
                  </a:lnTo>
                  <a:lnTo>
                    <a:pt x="605612" y="1092200"/>
                  </a:lnTo>
                  <a:lnTo>
                    <a:pt x="603199" y="1079500"/>
                  </a:lnTo>
                  <a:lnTo>
                    <a:pt x="599846" y="1079500"/>
                  </a:lnTo>
                  <a:lnTo>
                    <a:pt x="595071" y="1066800"/>
                  </a:lnTo>
                  <a:lnTo>
                    <a:pt x="581291" y="1054100"/>
                  </a:lnTo>
                  <a:lnTo>
                    <a:pt x="563105" y="1016000"/>
                  </a:lnTo>
                  <a:lnTo>
                    <a:pt x="549173" y="977900"/>
                  </a:lnTo>
                  <a:lnTo>
                    <a:pt x="548220" y="927100"/>
                  </a:lnTo>
                  <a:lnTo>
                    <a:pt x="568909" y="876300"/>
                  </a:lnTo>
                  <a:lnTo>
                    <a:pt x="569417" y="876300"/>
                  </a:lnTo>
                  <a:lnTo>
                    <a:pt x="576846" y="838200"/>
                  </a:lnTo>
                  <a:lnTo>
                    <a:pt x="568439" y="787400"/>
                  </a:lnTo>
                  <a:lnTo>
                    <a:pt x="550189" y="749300"/>
                  </a:lnTo>
                  <a:lnTo>
                    <a:pt x="528104" y="698500"/>
                  </a:lnTo>
                  <a:lnTo>
                    <a:pt x="508177" y="673100"/>
                  </a:lnTo>
                  <a:lnTo>
                    <a:pt x="472859" y="622300"/>
                  </a:lnTo>
                  <a:lnTo>
                    <a:pt x="436054" y="584200"/>
                  </a:lnTo>
                  <a:lnTo>
                    <a:pt x="398119" y="546100"/>
                  </a:lnTo>
                  <a:lnTo>
                    <a:pt x="321322" y="520700"/>
                  </a:lnTo>
                  <a:lnTo>
                    <a:pt x="308610" y="520700"/>
                  </a:lnTo>
                  <a:lnTo>
                    <a:pt x="295998" y="508000"/>
                  </a:lnTo>
                  <a:lnTo>
                    <a:pt x="253428" y="508000"/>
                  </a:lnTo>
                  <a:lnTo>
                    <a:pt x="236067" y="495300"/>
                  </a:lnTo>
                  <a:lnTo>
                    <a:pt x="219049" y="495300"/>
                  </a:lnTo>
                  <a:lnTo>
                    <a:pt x="202260" y="482600"/>
                  </a:lnTo>
                  <a:lnTo>
                    <a:pt x="155295" y="469900"/>
                  </a:lnTo>
                  <a:lnTo>
                    <a:pt x="114414" y="431800"/>
                  </a:lnTo>
                  <a:lnTo>
                    <a:pt x="80708" y="406400"/>
                  </a:lnTo>
                  <a:lnTo>
                    <a:pt x="55270" y="368300"/>
                  </a:lnTo>
                  <a:lnTo>
                    <a:pt x="39204" y="330200"/>
                  </a:lnTo>
                  <a:lnTo>
                    <a:pt x="33616" y="279400"/>
                  </a:lnTo>
                  <a:lnTo>
                    <a:pt x="39103" y="228600"/>
                  </a:lnTo>
                  <a:lnTo>
                    <a:pt x="54470" y="190500"/>
                  </a:lnTo>
                  <a:lnTo>
                    <a:pt x="78054" y="152400"/>
                  </a:lnTo>
                  <a:lnTo>
                    <a:pt x="108229" y="114300"/>
                  </a:lnTo>
                  <a:lnTo>
                    <a:pt x="143332" y="88900"/>
                  </a:lnTo>
                  <a:lnTo>
                    <a:pt x="181724" y="63500"/>
                  </a:lnTo>
                  <a:lnTo>
                    <a:pt x="261772" y="38100"/>
                  </a:lnTo>
                  <a:lnTo>
                    <a:pt x="319900" y="38100"/>
                  </a:lnTo>
                  <a:lnTo>
                    <a:pt x="339928" y="25400"/>
                  </a:lnTo>
                  <a:lnTo>
                    <a:pt x="373024" y="38100"/>
                  </a:lnTo>
                  <a:lnTo>
                    <a:pt x="406184" y="38100"/>
                  </a:lnTo>
                  <a:lnTo>
                    <a:pt x="439000" y="50800"/>
                  </a:lnTo>
                  <a:lnTo>
                    <a:pt x="475183" y="50800"/>
                  </a:lnTo>
                  <a:lnTo>
                    <a:pt x="476745" y="63500"/>
                  </a:lnTo>
                  <a:lnTo>
                    <a:pt x="490207" y="63500"/>
                  </a:lnTo>
                  <a:lnTo>
                    <a:pt x="503428" y="76200"/>
                  </a:lnTo>
                  <a:lnTo>
                    <a:pt x="516356" y="76200"/>
                  </a:lnTo>
                  <a:lnTo>
                    <a:pt x="528967" y="88900"/>
                  </a:lnTo>
                  <a:lnTo>
                    <a:pt x="538149" y="88900"/>
                  </a:lnTo>
                  <a:lnTo>
                    <a:pt x="548830" y="101600"/>
                  </a:lnTo>
                  <a:lnTo>
                    <a:pt x="559181" y="114300"/>
                  </a:lnTo>
                  <a:lnTo>
                    <a:pt x="569163" y="114300"/>
                  </a:lnTo>
                  <a:lnTo>
                    <a:pt x="578764" y="127000"/>
                  </a:lnTo>
                  <a:lnTo>
                    <a:pt x="581799" y="127000"/>
                  </a:lnTo>
                  <a:lnTo>
                    <a:pt x="584720" y="139700"/>
                  </a:lnTo>
                  <a:lnTo>
                    <a:pt x="595020" y="139700"/>
                  </a:lnTo>
                  <a:lnTo>
                    <a:pt x="602195" y="152400"/>
                  </a:lnTo>
                  <a:lnTo>
                    <a:pt x="609028" y="165100"/>
                  </a:lnTo>
                  <a:lnTo>
                    <a:pt x="616648" y="177800"/>
                  </a:lnTo>
                  <a:lnTo>
                    <a:pt x="619671" y="177800"/>
                  </a:lnTo>
                  <a:lnTo>
                    <a:pt x="620509" y="190500"/>
                  </a:lnTo>
                  <a:lnTo>
                    <a:pt x="624268" y="190500"/>
                  </a:lnTo>
                  <a:lnTo>
                    <a:pt x="626935" y="203200"/>
                  </a:lnTo>
                  <a:lnTo>
                    <a:pt x="629577" y="203200"/>
                  </a:lnTo>
                  <a:lnTo>
                    <a:pt x="634898" y="215900"/>
                  </a:lnTo>
                  <a:lnTo>
                    <a:pt x="637654" y="228600"/>
                  </a:lnTo>
                  <a:lnTo>
                    <a:pt x="640435" y="228600"/>
                  </a:lnTo>
                  <a:lnTo>
                    <a:pt x="643255" y="241300"/>
                  </a:lnTo>
                  <a:lnTo>
                    <a:pt x="647407" y="241300"/>
                  </a:lnTo>
                  <a:lnTo>
                    <a:pt x="649541" y="254000"/>
                  </a:lnTo>
                  <a:lnTo>
                    <a:pt x="656412" y="266700"/>
                  </a:lnTo>
                  <a:lnTo>
                    <a:pt x="663765" y="279400"/>
                  </a:lnTo>
                  <a:lnTo>
                    <a:pt x="671779" y="279400"/>
                  </a:lnTo>
                  <a:lnTo>
                    <a:pt x="680580" y="292100"/>
                  </a:lnTo>
                  <a:lnTo>
                    <a:pt x="683602" y="304800"/>
                  </a:lnTo>
                  <a:lnTo>
                    <a:pt x="690333" y="304800"/>
                  </a:lnTo>
                  <a:lnTo>
                    <a:pt x="702500" y="317500"/>
                  </a:lnTo>
                  <a:lnTo>
                    <a:pt x="716203" y="330200"/>
                  </a:lnTo>
                  <a:lnTo>
                    <a:pt x="731596" y="330200"/>
                  </a:lnTo>
                  <a:lnTo>
                    <a:pt x="748880" y="342900"/>
                  </a:lnTo>
                  <a:lnTo>
                    <a:pt x="802614" y="342900"/>
                  </a:lnTo>
                  <a:lnTo>
                    <a:pt x="819899" y="330200"/>
                  </a:lnTo>
                  <a:lnTo>
                    <a:pt x="834047" y="317500"/>
                  </a:lnTo>
                  <a:lnTo>
                    <a:pt x="853160" y="304800"/>
                  </a:lnTo>
                  <a:lnTo>
                    <a:pt x="874191" y="292100"/>
                  </a:lnTo>
                  <a:lnTo>
                    <a:pt x="896607" y="279400"/>
                  </a:lnTo>
                  <a:lnTo>
                    <a:pt x="962342" y="279400"/>
                  </a:lnTo>
                  <a:lnTo>
                    <a:pt x="976287" y="292100"/>
                  </a:lnTo>
                  <a:lnTo>
                    <a:pt x="1001788" y="292100"/>
                  </a:lnTo>
                  <a:lnTo>
                    <a:pt x="1013333" y="304800"/>
                  </a:lnTo>
                  <a:lnTo>
                    <a:pt x="1022870" y="304800"/>
                  </a:lnTo>
                  <a:lnTo>
                    <a:pt x="1027620" y="317500"/>
                  </a:lnTo>
                  <a:lnTo>
                    <a:pt x="1036243" y="317500"/>
                  </a:lnTo>
                  <a:lnTo>
                    <a:pt x="1041654" y="330200"/>
                  </a:lnTo>
                  <a:lnTo>
                    <a:pt x="1046746" y="330200"/>
                  </a:lnTo>
                  <a:lnTo>
                    <a:pt x="1051547" y="342900"/>
                  </a:lnTo>
                  <a:lnTo>
                    <a:pt x="1058379" y="342900"/>
                  </a:lnTo>
                  <a:lnTo>
                    <a:pt x="1060564" y="355600"/>
                  </a:lnTo>
                  <a:lnTo>
                    <a:pt x="1062583" y="355600"/>
                  </a:lnTo>
                  <a:lnTo>
                    <a:pt x="1067473" y="368300"/>
                  </a:lnTo>
                  <a:lnTo>
                    <a:pt x="1071829" y="381000"/>
                  </a:lnTo>
                  <a:lnTo>
                    <a:pt x="1075626" y="393700"/>
                  </a:lnTo>
                  <a:lnTo>
                    <a:pt x="1078890" y="406400"/>
                  </a:lnTo>
                  <a:lnTo>
                    <a:pt x="1081024" y="406400"/>
                  </a:lnTo>
                  <a:lnTo>
                    <a:pt x="1081913" y="419100"/>
                  </a:lnTo>
                  <a:lnTo>
                    <a:pt x="1083767" y="431800"/>
                  </a:lnTo>
                  <a:lnTo>
                    <a:pt x="1085240" y="444500"/>
                  </a:lnTo>
                  <a:lnTo>
                    <a:pt x="1086319" y="457200"/>
                  </a:lnTo>
                  <a:lnTo>
                    <a:pt x="1087018" y="469900"/>
                  </a:lnTo>
                  <a:lnTo>
                    <a:pt x="1087234" y="469900"/>
                  </a:lnTo>
                  <a:lnTo>
                    <a:pt x="1087323" y="495300"/>
                  </a:lnTo>
                  <a:lnTo>
                    <a:pt x="1086980" y="508000"/>
                  </a:lnTo>
                  <a:lnTo>
                    <a:pt x="1086332" y="520700"/>
                  </a:lnTo>
                  <a:lnTo>
                    <a:pt x="1085062" y="533400"/>
                  </a:lnTo>
                  <a:lnTo>
                    <a:pt x="1084656" y="533400"/>
                  </a:lnTo>
                  <a:lnTo>
                    <a:pt x="1084097" y="546100"/>
                  </a:lnTo>
                  <a:lnTo>
                    <a:pt x="1082789" y="558800"/>
                  </a:lnTo>
                  <a:lnTo>
                    <a:pt x="1081214" y="571500"/>
                  </a:lnTo>
                  <a:lnTo>
                    <a:pt x="1079385" y="584200"/>
                  </a:lnTo>
                  <a:lnTo>
                    <a:pt x="1077214" y="596900"/>
                  </a:lnTo>
                  <a:lnTo>
                    <a:pt x="1075867" y="596900"/>
                  </a:lnTo>
                  <a:lnTo>
                    <a:pt x="1069936" y="622300"/>
                  </a:lnTo>
                  <a:lnTo>
                    <a:pt x="1062863" y="660400"/>
                  </a:lnTo>
                  <a:lnTo>
                    <a:pt x="1050836" y="711200"/>
                  </a:lnTo>
                  <a:lnTo>
                    <a:pt x="1047902" y="723900"/>
                  </a:lnTo>
                  <a:lnTo>
                    <a:pt x="1046899" y="723900"/>
                  </a:lnTo>
                  <a:lnTo>
                    <a:pt x="1033119" y="787400"/>
                  </a:lnTo>
                  <a:lnTo>
                    <a:pt x="1031989" y="787400"/>
                  </a:lnTo>
                  <a:lnTo>
                    <a:pt x="1018273" y="850900"/>
                  </a:lnTo>
                  <a:lnTo>
                    <a:pt x="1017143" y="850900"/>
                  </a:lnTo>
                  <a:lnTo>
                    <a:pt x="1003414" y="914400"/>
                  </a:lnTo>
                  <a:lnTo>
                    <a:pt x="1002296" y="914400"/>
                  </a:lnTo>
                  <a:lnTo>
                    <a:pt x="1000175" y="927100"/>
                  </a:lnTo>
                  <a:lnTo>
                    <a:pt x="994359" y="952500"/>
                  </a:lnTo>
                  <a:lnTo>
                    <a:pt x="988695" y="977900"/>
                  </a:lnTo>
                  <a:lnTo>
                    <a:pt x="986434" y="990600"/>
                  </a:lnTo>
                  <a:lnTo>
                    <a:pt x="985380" y="990600"/>
                  </a:lnTo>
                  <a:lnTo>
                    <a:pt x="979563" y="1016000"/>
                  </a:lnTo>
                  <a:lnTo>
                    <a:pt x="973886" y="1041400"/>
                  </a:lnTo>
                  <a:lnTo>
                    <a:pt x="972769" y="1054100"/>
                  </a:lnTo>
                  <a:lnTo>
                    <a:pt x="970635" y="1054100"/>
                  </a:lnTo>
                  <a:lnTo>
                    <a:pt x="961936" y="1092200"/>
                  </a:lnTo>
                  <a:lnTo>
                    <a:pt x="944422" y="1168400"/>
                  </a:lnTo>
                  <a:lnTo>
                    <a:pt x="943292" y="1181100"/>
                  </a:lnTo>
                  <a:lnTo>
                    <a:pt x="941171" y="1181100"/>
                  </a:lnTo>
                  <a:lnTo>
                    <a:pt x="927608" y="1244600"/>
                  </a:lnTo>
                  <a:lnTo>
                    <a:pt x="926490" y="1257300"/>
                  </a:lnTo>
                  <a:lnTo>
                    <a:pt x="920788" y="1282700"/>
                  </a:lnTo>
                  <a:lnTo>
                    <a:pt x="911860" y="1320800"/>
                  </a:lnTo>
                  <a:lnTo>
                    <a:pt x="898359" y="1371600"/>
                  </a:lnTo>
                  <a:lnTo>
                    <a:pt x="897356" y="1384300"/>
                  </a:lnTo>
                  <a:lnTo>
                    <a:pt x="885863" y="1435100"/>
                  </a:lnTo>
                  <a:lnTo>
                    <a:pt x="884859" y="1435100"/>
                  </a:lnTo>
                  <a:lnTo>
                    <a:pt x="882738" y="1447800"/>
                  </a:lnTo>
                  <a:lnTo>
                    <a:pt x="874890" y="1473200"/>
                  </a:lnTo>
                  <a:lnTo>
                    <a:pt x="909116" y="1473200"/>
                  </a:lnTo>
                  <a:lnTo>
                    <a:pt x="928497" y="1397000"/>
                  </a:lnTo>
                  <a:lnTo>
                    <a:pt x="949350" y="1295400"/>
                  </a:lnTo>
                  <a:lnTo>
                    <a:pt x="968565" y="1219200"/>
                  </a:lnTo>
                  <a:lnTo>
                    <a:pt x="988949" y="1130300"/>
                  </a:lnTo>
                  <a:lnTo>
                    <a:pt x="1010526" y="1028700"/>
                  </a:lnTo>
                  <a:lnTo>
                    <a:pt x="1033348" y="939800"/>
                  </a:lnTo>
                  <a:lnTo>
                    <a:pt x="1057440" y="825500"/>
                  </a:lnTo>
                  <a:lnTo>
                    <a:pt x="1082827" y="723900"/>
                  </a:lnTo>
                  <a:lnTo>
                    <a:pt x="1107821" y="609600"/>
                  </a:lnTo>
                  <a:lnTo>
                    <a:pt x="1109560" y="609600"/>
                  </a:lnTo>
                  <a:lnTo>
                    <a:pt x="1109980" y="596900"/>
                  </a:lnTo>
                  <a:lnTo>
                    <a:pt x="1118704" y="533400"/>
                  </a:lnTo>
                  <a:lnTo>
                    <a:pt x="1120686" y="469900"/>
                  </a:lnTo>
                  <a:close/>
                </a:path>
                <a:path w="5568315" h="1473834">
                  <a:moveTo>
                    <a:pt x="2486406" y="279412"/>
                  </a:moveTo>
                  <a:lnTo>
                    <a:pt x="2486266" y="266712"/>
                  </a:lnTo>
                  <a:lnTo>
                    <a:pt x="2485860" y="266712"/>
                  </a:lnTo>
                  <a:lnTo>
                    <a:pt x="2485174" y="254012"/>
                  </a:lnTo>
                  <a:lnTo>
                    <a:pt x="2484209" y="254012"/>
                  </a:lnTo>
                  <a:lnTo>
                    <a:pt x="2483599" y="241312"/>
                  </a:lnTo>
                  <a:lnTo>
                    <a:pt x="2482761" y="241312"/>
                  </a:lnTo>
                  <a:lnTo>
                    <a:pt x="2475077" y="203212"/>
                  </a:lnTo>
                  <a:lnTo>
                    <a:pt x="2465387" y="177812"/>
                  </a:lnTo>
                  <a:lnTo>
                    <a:pt x="2461247" y="177812"/>
                  </a:lnTo>
                  <a:lnTo>
                    <a:pt x="2458948" y="165112"/>
                  </a:lnTo>
                  <a:lnTo>
                    <a:pt x="2452027" y="152412"/>
                  </a:lnTo>
                  <a:lnTo>
                    <a:pt x="2444369" y="139712"/>
                  </a:lnTo>
                  <a:lnTo>
                    <a:pt x="2435999" y="127012"/>
                  </a:lnTo>
                  <a:lnTo>
                    <a:pt x="2426893" y="114312"/>
                  </a:lnTo>
                  <a:lnTo>
                    <a:pt x="2418219" y="114312"/>
                  </a:lnTo>
                  <a:lnTo>
                    <a:pt x="2407424" y="101612"/>
                  </a:lnTo>
                  <a:lnTo>
                    <a:pt x="2395918" y="88912"/>
                  </a:lnTo>
                  <a:lnTo>
                    <a:pt x="2383713" y="76212"/>
                  </a:lnTo>
                  <a:lnTo>
                    <a:pt x="2370810" y="63512"/>
                  </a:lnTo>
                  <a:lnTo>
                    <a:pt x="2363813" y="63512"/>
                  </a:lnTo>
                  <a:lnTo>
                    <a:pt x="2349868" y="50812"/>
                  </a:lnTo>
                  <a:lnTo>
                    <a:pt x="2335263" y="50812"/>
                  </a:lnTo>
                  <a:lnTo>
                    <a:pt x="2320036" y="38112"/>
                  </a:lnTo>
                  <a:lnTo>
                    <a:pt x="2304199" y="38112"/>
                  </a:lnTo>
                  <a:lnTo>
                    <a:pt x="2298598" y="25412"/>
                  </a:lnTo>
                  <a:lnTo>
                    <a:pt x="2280412" y="25412"/>
                  </a:lnTo>
                  <a:lnTo>
                    <a:pt x="2264841" y="12712"/>
                  </a:lnTo>
                  <a:lnTo>
                    <a:pt x="2221268" y="12712"/>
                  </a:lnTo>
                  <a:lnTo>
                    <a:pt x="2205228" y="12"/>
                  </a:lnTo>
                  <a:lnTo>
                    <a:pt x="2094407" y="12"/>
                  </a:lnTo>
                  <a:lnTo>
                    <a:pt x="2078062" y="12712"/>
                  </a:lnTo>
                  <a:lnTo>
                    <a:pt x="2068423" y="12712"/>
                  </a:lnTo>
                  <a:lnTo>
                    <a:pt x="2024164" y="25412"/>
                  </a:lnTo>
                  <a:lnTo>
                    <a:pt x="1981530" y="38112"/>
                  </a:lnTo>
                  <a:lnTo>
                    <a:pt x="1941131" y="63512"/>
                  </a:lnTo>
                  <a:lnTo>
                    <a:pt x="1903793" y="88912"/>
                  </a:lnTo>
                  <a:lnTo>
                    <a:pt x="1870290" y="127012"/>
                  </a:lnTo>
                  <a:lnTo>
                    <a:pt x="1841449" y="165112"/>
                  </a:lnTo>
                  <a:lnTo>
                    <a:pt x="1836902" y="165112"/>
                  </a:lnTo>
                  <a:lnTo>
                    <a:pt x="1833333" y="177812"/>
                  </a:lnTo>
                  <a:lnTo>
                    <a:pt x="1829816" y="190512"/>
                  </a:lnTo>
                  <a:lnTo>
                    <a:pt x="1826374" y="190512"/>
                  </a:lnTo>
                  <a:lnTo>
                    <a:pt x="1805813" y="241312"/>
                  </a:lnTo>
                  <a:lnTo>
                    <a:pt x="1761426" y="292112"/>
                  </a:lnTo>
                  <a:lnTo>
                    <a:pt x="1728546" y="304812"/>
                  </a:lnTo>
                  <a:lnTo>
                    <a:pt x="1713560" y="317512"/>
                  </a:lnTo>
                  <a:lnTo>
                    <a:pt x="1699564" y="317512"/>
                  </a:lnTo>
                  <a:lnTo>
                    <a:pt x="1687385" y="304812"/>
                  </a:lnTo>
                  <a:lnTo>
                    <a:pt x="1677847" y="304812"/>
                  </a:lnTo>
                  <a:lnTo>
                    <a:pt x="1674253" y="292112"/>
                  </a:lnTo>
                  <a:lnTo>
                    <a:pt x="1667027" y="292112"/>
                  </a:lnTo>
                  <a:lnTo>
                    <a:pt x="1653794" y="279412"/>
                  </a:lnTo>
                  <a:lnTo>
                    <a:pt x="1639811" y="266712"/>
                  </a:lnTo>
                  <a:lnTo>
                    <a:pt x="1625180" y="266712"/>
                  </a:lnTo>
                  <a:lnTo>
                    <a:pt x="1609991" y="254012"/>
                  </a:lnTo>
                  <a:lnTo>
                    <a:pt x="1525308" y="254012"/>
                  </a:lnTo>
                  <a:lnTo>
                    <a:pt x="1487081" y="266712"/>
                  </a:lnTo>
                  <a:lnTo>
                    <a:pt x="1425041" y="304812"/>
                  </a:lnTo>
                  <a:lnTo>
                    <a:pt x="1381950" y="368312"/>
                  </a:lnTo>
                  <a:lnTo>
                    <a:pt x="1370469" y="419112"/>
                  </a:lnTo>
                  <a:lnTo>
                    <a:pt x="1365707" y="469912"/>
                  </a:lnTo>
                  <a:lnTo>
                    <a:pt x="1367688" y="533412"/>
                  </a:lnTo>
                  <a:lnTo>
                    <a:pt x="1376413" y="596912"/>
                  </a:lnTo>
                  <a:lnTo>
                    <a:pt x="1376832" y="609612"/>
                  </a:lnTo>
                  <a:lnTo>
                    <a:pt x="1382725" y="635012"/>
                  </a:lnTo>
                  <a:lnTo>
                    <a:pt x="1403565" y="723912"/>
                  </a:lnTo>
                  <a:lnTo>
                    <a:pt x="1428965" y="825512"/>
                  </a:lnTo>
                  <a:lnTo>
                    <a:pt x="1453057" y="939812"/>
                  </a:lnTo>
                  <a:lnTo>
                    <a:pt x="1475867" y="1028712"/>
                  </a:lnTo>
                  <a:lnTo>
                    <a:pt x="1497457" y="1130312"/>
                  </a:lnTo>
                  <a:lnTo>
                    <a:pt x="1517827" y="1219212"/>
                  </a:lnTo>
                  <a:lnTo>
                    <a:pt x="1537055" y="1295412"/>
                  </a:lnTo>
                  <a:lnTo>
                    <a:pt x="1557896" y="1397012"/>
                  </a:lnTo>
                  <a:lnTo>
                    <a:pt x="1577276" y="1473212"/>
                  </a:lnTo>
                  <a:lnTo>
                    <a:pt x="1611503" y="1473212"/>
                  </a:lnTo>
                  <a:lnTo>
                    <a:pt x="1603667" y="1447812"/>
                  </a:lnTo>
                  <a:lnTo>
                    <a:pt x="1601546" y="1435112"/>
                  </a:lnTo>
                  <a:lnTo>
                    <a:pt x="1600530" y="1435112"/>
                  </a:lnTo>
                  <a:lnTo>
                    <a:pt x="1589036" y="1384312"/>
                  </a:lnTo>
                  <a:lnTo>
                    <a:pt x="1588033" y="1371612"/>
                  </a:lnTo>
                  <a:lnTo>
                    <a:pt x="1572399" y="1308112"/>
                  </a:lnTo>
                  <a:lnTo>
                    <a:pt x="1571282" y="1295412"/>
                  </a:lnTo>
                  <a:lnTo>
                    <a:pt x="1562760" y="1270012"/>
                  </a:lnTo>
                  <a:lnTo>
                    <a:pt x="1559902" y="1257312"/>
                  </a:lnTo>
                  <a:lnTo>
                    <a:pt x="1558785" y="1244612"/>
                  </a:lnTo>
                  <a:lnTo>
                    <a:pt x="1556664" y="1231912"/>
                  </a:lnTo>
                  <a:lnTo>
                    <a:pt x="1543100" y="1181112"/>
                  </a:lnTo>
                  <a:lnTo>
                    <a:pt x="1541983" y="1168412"/>
                  </a:lnTo>
                  <a:lnTo>
                    <a:pt x="1533410" y="1130312"/>
                  </a:lnTo>
                  <a:lnTo>
                    <a:pt x="1514690" y="1054112"/>
                  </a:lnTo>
                  <a:lnTo>
                    <a:pt x="1513624" y="1054112"/>
                  </a:lnTo>
                  <a:lnTo>
                    <a:pt x="1512506" y="1041412"/>
                  </a:lnTo>
                  <a:lnTo>
                    <a:pt x="1503946" y="1003312"/>
                  </a:lnTo>
                  <a:lnTo>
                    <a:pt x="1501025" y="990612"/>
                  </a:lnTo>
                  <a:lnTo>
                    <a:pt x="1499958" y="990612"/>
                  </a:lnTo>
                  <a:lnTo>
                    <a:pt x="1497711" y="977912"/>
                  </a:lnTo>
                  <a:lnTo>
                    <a:pt x="1489151" y="939812"/>
                  </a:lnTo>
                  <a:lnTo>
                    <a:pt x="1485163" y="927112"/>
                  </a:lnTo>
                  <a:lnTo>
                    <a:pt x="1484096" y="914412"/>
                  </a:lnTo>
                  <a:lnTo>
                    <a:pt x="1482979" y="914412"/>
                  </a:lnTo>
                  <a:lnTo>
                    <a:pt x="1469250" y="850912"/>
                  </a:lnTo>
                  <a:lnTo>
                    <a:pt x="1468132" y="850912"/>
                  </a:lnTo>
                  <a:lnTo>
                    <a:pt x="1454404" y="787412"/>
                  </a:lnTo>
                  <a:lnTo>
                    <a:pt x="1453286" y="787412"/>
                  </a:lnTo>
                  <a:lnTo>
                    <a:pt x="1440573" y="736612"/>
                  </a:lnTo>
                  <a:lnTo>
                    <a:pt x="1439494" y="723912"/>
                  </a:lnTo>
                  <a:lnTo>
                    <a:pt x="1438490" y="723912"/>
                  </a:lnTo>
                  <a:lnTo>
                    <a:pt x="1423250" y="660412"/>
                  </a:lnTo>
                  <a:lnTo>
                    <a:pt x="1410538" y="596912"/>
                  </a:lnTo>
                  <a:lnTo>
                    <a:pt x="1409077" y="596912"/>
                  </a:lnTo>
                  <a:lnTo>
                    <a:pt x="1407007" y="584212"/>
                  </a:lnTo>
                  <a:lnTo>
                    <a:pt x="1405178" y="571512"/>
                  </a:lnTo>
                  <a:lnTo>
                    <a:pt x="1403604" y="558812"/>
                  </a:lnTo>
                  <a:lnTo>
                    <a:pt x="1402295" y="546112"/>
                  </a:lnTo>
                  <a:lnTo>
                    <a:pt x="1401737" y="533412"/>
                  </a:lnTo>
                  <a:lnTo>
                    <a:pt x="1401343" y="533412"/>
                  </a:lnTo>
                  <a:lnTo>
                    <a:pt x="1400060" y="520712"/>
                  </a:lnTo>
                  <a:lnTo>
                    <a:pt x="1399413" y="508012"/>
                  </a:lnTo>
                  <a:lnTo>
                    <a:pt x="1399082" y="495312"/>
                  </a:lnTo>
                  <a:lnTo>
                    <a:pt x="1399159" y="469912"/>
                  </a:lnTo>
                  <a:lnTo>
                    <a:pt x="1399387" y="469912"/>
                  </a:lnTo>
                  <a:lnTo>
                    <a:pt x="1400086" y="457212"/>
                  </a:lnTo>
                  <a:lnTo>
                    <a:pt x="1401152" y="444512"/>
                  </a:lnTo>
                  <a:lnTo>
                    <a:pt x="1402626" y="431812"/>
                  </a:lnTo>
                  <a:lnTo>
                    <a:pt x="1404480" y="419112"/>
                  </a:lnTo>
                  <a:lnTo>
                    <a:pt x="1405382" y="406412"/>
                  </a:lnTo>
                  <a:lnTo>
                    <a:pt x="1407502" y="406412"/>
                  </a:lnTo>
                  <a:lnTo>
                    <a:pt x="1410766" y="393712"/>
                  </a:lnTo>
                  <a:lnTo>
                    <a:pt x="1414564" y="381012"/>
                  </a:lnTo>
                  <a:lnTo>
                    <a:pt x="1418920" y="368312"/>
                  </a:lnTo>
                  <a:lnTo>
                    <a:pt x="1423809" y="355612"/>
                  </a:lnTo>
                  <a:lnTo>
                    <a:pt x="1425829" y="355612"/>
                  </a:lnTo>
                  <a:lnTo>
                    <a:pt x="1428013" y="342912"/>
                  </a:lnTo>
                  <a:lnTo>
                    <a:pt x="1434846" y="342912"/>
                  </a:lnTo>
                  <a:lnTo>
                    <a:pt x="1439646" y="330212"/>
                  </a:lnTo>
                  <a:lnTo>
                    <a:pt x="1444739" y="330212"/>
                  </a:lnTo>
                  <a:lnTo>
                    <a:pt x="1450149" y="317512"/>
                  </a:lnTo>
                  <a:lnTo>
                    <a:pt x="1458772" y="317512"/>
                  </a:lnTo>
                  <a:lnTo>
                    <a:pt x="1463535" y="304812"/>
                  </a:lnTo>
                  <a:lnTo>
                    <a:pt x="1473060" y="304812"/>
                  </a:lnTo>
                  <a:lnTo>
                    <a:pt x="1484604" y="292112"/>
                  </a:lnTo>
                  <a:lnTo>
                    <a:pt x="1510106" y="292112"/>
                  </a:lnTo>
                  <a:lnTo>
                    <a:pt x="1524050" y="279412"/>
                  </a:lnTo>
                  <a:lnTo>
                    <a:pt x="1589798" y="279412"/>
                  </a:lnTo>
                  <a:lnTo>
                    <a:pt x="1612214" y="292112"/>
                  </a:lnTo>
                  <a:lnTo>
                    <a:pt x="1633245" y="304812"/>
                  </a:lnTo>
                  <a:lnTo>
                    <a:pt x="1652358" y="317512"/>
                  </a:lnTo>
                  <a:lnTo>
                    <a:pt x="1666506" y="330212"/>
                  </a:lnTo>
                  <a:lnTo>
                    <a:pt x="1683778" y="342912"/>
                  </a:lnTo>
                  <a:lnTo>
                    <a:pt x="1737512" y="342912"/>
                  </a:lnTo>
                  <a:lnTo>
                    <a:pt x="1754797" y="330212"/>
                  </a:lnTo>
                  <a:lnTo>
                    <a:pt x="1770202" y="330212"/>
                  </a:lnTo>
                  <a:lnTo>
                    <a:pt x="1783892" y="317512"/>
                  </a:lnTo>
                  <a:lnTo>
                    <a:pt x="1796072" y="304812"/>
                  </a:lnTo>
                  <a:lnTo>
                    <a:pt x="1802790" y="304812"/>
                  </a:lnTo>
                  <a:lnTo>
                    <a:pt x="1805813" y="292112"/>
                  </a:lnTo>
                  <a:lnTo>
                    <a:pt x="1814614" y="279412"/>
                  </a:lnTo>
                  <a:lnTo>
                    <a:pt x="1822627" y="279412"/>
                  </a:lnTo>
                  <a:lnTo>
                    <a:pt x="1829981" y="266712"/>
                  </a:lnTo>
                  <a:lnTo>
                    <a:pt x="1836801" y="254012"/>
                  </a:lnTo>
                  <a:lnTo>
                    <a:pt x="1838985" y="241312"/>
                  </a:lnTo>
                  <a:lnTo>
                    <a:pt x="1843138" y="241312"/>
                  </a:lnTo>
                  <a:lnTo>
                    <a:pt x="1845957" y="228612"/>
                  </a:lnTo>
                  <a:lnTo>
                    <a:pt x="1848739" y="228612"/>
                  </a:lnTo>
                  <a:lnTo>
                    <a:pt x="1856816" y="203212"/>
                  </a:lnTo>
                  <a:lnTo>
                    <a:pt x="1859457" y="203212"/>
                  </a:lnTo>
                  <a:lnTo>
                    <a:pt x="1862124" y="190512"/>
                  </a:lnTo>
                  <a:lnTo>
                    <a:pt x="1865884" y="190512"/>
                  </a:lnTo>
                  <a:lnTo>
                    <a:pt x="1866722" y="177812"/>
                  </a:lnTo>
                  <a:lnTo>
                    <a:pt x="1870875" y="177812"/>
                  </a:lnTo>
                  <a:lnTo>
                    <a:pt x="1877377" y="165112"/>
                  </a:lnTo>
                  <a:lnTo>
                    <a:pt x="1884210" y="152412"/>
                  </a:lnTo>
                  <a:lnTo>
                    <a:pt x="1891385" y="139712"/>
                  </a:lnTo>
                  <a:lnTo>
                    <a:pt x="1901672" y="139712"/>
                  </a:lnTo>
                  <a:lnTo>
                    <a:pt x="1904606" y="127012"/>
                  </a:lnTo>
                  <a:lnTo>
                    <a:pt x="1907628" y="127012"/>
                  </a:lnTo>
                  <a:lnTo>
                    <a:pt x="1917230" y="114312"/>
                  </a:lnTo>
                  <a:lnTo>
                    <a:pt x="1927225" y="114312"/>
                  </a:lnTo>
                  <a:lnTo>
                    <a:pt x="1937562" y="101612"/>
                  </a:lnTo>
                  <a:lnTo>
                    <a:pt x="1948243" y="88912"/>
                  </a:lnTo>
                  <a:lnTo>
                    <a:pt x="1957425" y="88912"/>
                  </a:lnTo>
                  <a:lnTo>
                    <a:pt x="1970036" y="76212"/>
                  </a:lnTo>
                  <a:lnTo>
                    <a:pt x="1982978" y="76212"/>
                  </a:lnTo>
                  <a:lnTo>
                    <a:pt x="1996186" y="63512"/>
                  </a:lnTo>
                  <a:lnTo>
                    <a:pt x="2009648" y="63512"/>
                  </a:lnTo>
                  <a:lnTo>
                    <a:pt x="2011222" y="50812"/>
                  </a:lnTo>
                  <a:lnTo>
                    <a:pt x="2047405" y="50812"/>
                  </a:lnTo>
                  <a:lnTo>
                    <a:pt x="2080221" y="38112"/>
                  </a:lnTo>
                  <a:lnTo>
                    <a:pt x="2113369" y="38112"/>
                  </a:lnTo>
                  <a:lnTo>
                    <a:pt x="2146477" y="25412"/>
                  </a:lnTo>
                  <a:lnTo>
                    <a:pt x="2166505" y="38112"/>
                  </a:lnTo>
                  <a:lnTo>
                    <a:pt x="2224633" y="38112"/>
                  </a:lnTo>
                  <a:lnTo>
                    <a:pt x="2304669" y="63512"/>
                  </a:lnTo>
                  <a:lnTo>
                    <a:pt x="2343061" y="88912"/>
                  </a:lnTo>
                  <a:lnTo>
                    <a:pt x="2378164" y="114312"/>
                  </a:lnTo>
                  <a:lnTo>
                    <a:pt x="2408339" y="152412"/>
                  </a:lnTo>
                  <a:lnTo>
                    <a:pt x="2431935" y="190512"/>
                  </a:lnTo>
                  <a:lnTo>
                    <a:pt x="2447290" y="228612"/>
                  </a:lnTo>
                  <a:lnTo>
                    <a:pt x="2452776" y="279412"/>
                  </a:lnTo>
                  <a:lnTo>
                    <a:pt x="2447188" y="330212"/>
                  </a:lnTo>
                  <a:lnTo>
                    <a:pt x="2431123" y="368312"/>
                  </a:lnTo>
                  <a:lnTo>
                    <a:pt x="2405697" y="406412"/>
                  </a:lnTo>
                  <a:lnTo>
                    <a:pt x="2371991" y="431812"/>
                  </a:lnTo>
                  <a:lnTo>
                    <a:pt x="2331110" y="469912"/>
                  </a:lnTo>
                  <a:lnTo>
                    <a:pt x="2284145" y="482612"/>
                  </a:lnTo>
                  <a:lnTo>
                    <a:pt x="2267356" y="495312"/>
                  </a:lnTo>
                  <a:lnTo>
                    <a:pt x="2250338" y="495312"/>
                  </a:lnTo>
                  <a:lnTo>
                    <a:pt x="2232977" y="508012"/>
                  </a:lnTo>
                  <a:lnTo>
                    <a:pt x="2190394" y="508012"/>
                  </a:lnTo>
                  <a:lnTo>
                    <a:pt x="2177796" y="520712"/>
                  </a:lnTo>
                  <a:lnTo>
                    <a:pt x="2165083" y="520712"/>
                  </a:lnTo>
                  <a:lnTo>
                    <a:pt x="2088273" y="546112"/>
                  </a:lnTo>
                  <a:lnTo>
                    <a:pt x="2050338" y="584212"/>
                  </a:lnTo>
                  <a:lnTo>
                    <a:pt x="2013546" y="622312"/>
                  </a:lnTo>
                  <a:lnTo>
                    <a:pt x="1978215" y="673112"/>
                  </a:lnTo>
                  <a:lnTo>
                    <a:pt x="1958289" y="698512"/>
                  </a:lnTo>
                  <a:lnTo>
                    <a:pt x="1936216" y="749312"/>
                  </a:lnTo>
                  <a:lnTo>
                    <a:pt x="1917966" y="787412"/>
                  </a:lnTo>
                  <a:lnTo>
                    <a:pt x="1909559" y="838212"/>
                  </a:lnTo>
                  <a:lnTo>
                    <a:pt x="1916976" y="876312"/>
                  </a:lnTo>
                  <a:lnTo>
                    <a:pt x="1917484" y="876312"/>
                  </a:lnTo>
                  <a:lnTo>
                    <a:pt x="1938185" y="927112"/>
                  </a:lnTo>
                  <a:lnTo>
                    <a:pt x="1937219" y="977912"/>
                  </a:lnTo>
                  <a:lnTo>
                    <a:pt x="1923300" y="1016012"/>
                  </a:lnTo>
                  <a:lnTo>
                    <a:pt x="1905101" y="1054112"/>
                  </a:lnTo>
                  <a:lnTo>
                    <a:pt x="1891322" y="1066812"/>
                  </a:lnTo>
                  <a:lnTo>
                    <a:pt x="1886559" y="1079512"/>
                  </a:lnTo>
                  <a:lnTo>
                    <a:pt x="1883194" y="1079512"/>
                  </a:lnTo>
                  <a:lnTo>
                    <a:pt x="1880781" y="1092212"/>
                  </a:lnTo>
                  <a:lnTo>
                    <a:pt x="1871827" y="1117612"/>
                  </a:lnTo>
                  <a:lnTo>
                    <a:pt x="1868462" y="1168412"/>
                  </a:lnTo>
                  <a:lnTo>
                    <a:pt x="1870100" y="1231912"/>
                  </a:lnTo>
                  <a:lnTo>
                    <a:pt x="1876183" y="1295412"/>
                  </a:lnTo>
                  <a:lnTo>
                    <a:pt x="1881124" y="1346212"/>
                  </a:lnTo>
                  <a:lnTo>
                    <a:pt x="1887131" y="1384312"/>
                  </a:lnTo>
                  <a:lnTo>
                    <a:pt x="1894103" y="1435112"/>
                  </a:lnTo>
                  <a:lnTo>
                    <a:pt x="1901964" y="1473212"/>
                  </a:lnTo>
                  <a:lnTo>
                    <a:pt x="1935683" y="1473212"/>
                  </a:lnTo>
                  <a:lnTo>
                    <a:pt x="1932076" y="1460512"/>
                  </a:lnTo>
                  <a:lnTo>
                    <a:pt x="1927796" y="1435112"/>
                  </a:lnTo>
                  <a:lnTo>
                    <a:pt x="1926221" y="1422412"/>
                  </a:lnTo>
                  <a:lnTo>
                    <a:pt x="1924215" y="1409712"/>
                  </a:lnTo>
                  <a:lnTo>
                    <a:pt x="1922297" y="1397012"/>
                  </a:lnTo>
                  <a:lnTo>
                    <a:pt x="1918652" y="1371612"/>
                  </a:lnTo>
                  <a:lnTo>
                    <a:pt x="1917979" y="1371612"/>
                  </a:lnTo>
                  <a:lnTo>
                    <a:pt x="1917255" y="1358912"/>
                  </a:lnTo>
                  <a:lnTo>
                    <a:pt x="1914842" y="1346212"/>
                  </a:lnTo>
                  <a:lnTo>
                    <a:pt x="1913216" y="1333512"/>
                  </a:lnTo>
                  <a:lnTo>
                    <a:pt x="1911692" y="1320812"/>
                  </a:lnTo>
                  <a:lnTo>
                    <a:pt x="1909800" y="1308112"/>
                  </a:lnTo>
                  <a:lnTo>
                    <a:pt x="1908911" y="1295412"/>
                  </a:lnTo>
                  <a:lnTo>
                    <a:pt x="1908632" y="1295412"/>
                  </a:lnTo>
                  <a:lnTo>
                    <a:pt x="1907273" y="1282712"/>
                  </a:lnTo>
                  <a:lnTo>
                    <a:pt x="1906066" y="1270012"/>
                  </a:lnTo>
                  <a:lnTo>
                    <a:pt x="1905000" y="1257312"/>
                  </a:lnTo>
                  <a:lnTo>
                    <a:pt x="1903691" y="1231912"/>
                  </a:lnTo>
                  <a:lnTo>
                    <a:pt x="1903082" y="1231912"/>
                  </a:lnTo>
                  <a:lnTo>
                    <a:pt x="1902383" y="1219212"/>
                  </a:lnTo>
                  <a:lnTo>
                    <a:pt x="1901875" y="1206512"/>
                  </a:lnTo>
                  <a:lnTo>
                    <a:pt x="1901583" y="1193812"/>
                  </a:lnTo>
                  <a:lnTo>
                    <a:pt x="1901621" y="1168412"/>
                  </a:lnTo>
                  <a:lnTo>
                    <a:pt x="1901799" y="1168412"/>
                  </a:lnTo>
                  <a:lnTo>
                    <a:pt x="1902485" y="1155712"/>
                  </a:lnTo>
                  <a:lnTo>
                    <a:pt x="1903603" y="1143012"/>
                  </a:lnTo>
                  <a:lnTo>
                    <a:pt x="1905165" y="1130312"/>
                  </a:lnTo>
                  <a:lnTo>
                    <a:pt x="1907171" y="1117612"/>
                  </a:lnTo>
                  <a:lnTo>
                    <a:pt x="1908238" y="1104912"/>
                  </a:lnTo>
                  <a:lnTo>
                    <a:pt x="1911261" y="1104912"/>
                  </a:lnTo>
                  <a:lnTo>
                    <a:pt x="1913559" y="1092212"/>
                  </a:lnTo>
                  <a:lnTo>
                    <a:pt x="1918830" y="1092212"/>
                  </a:lnTo>
                  <a:lnTo>
                    <a:pt x="1922386" y="1079512"/>
                  </a:lnTo>
                  <a:lnTo>
                    <a:pt x="1927009" y="1079512"/>
                  </a:lnTo>
                  <a:lnTo>
                    <a:pt x="1932432" y="1066812"/>
                  </a:lnTo>
                  <a:lnTo>
                    <a:pt x="1938375" y="1054112"/>
                  </a:lnTo>
                  <a:lnTo>
                    <a:pt x="1943201" y="1054112"/>
                  </a:lnTo>
                  <a:lnTo>
                    <a:pt x="1945665" y="1041412"/>
                  </a:lnTo>
                  <a:lnTo>
                    <a:pt x="1951342" y="1041412"/>
                  </a:lnTo>
                  <a:lnTo>
                    <a:pt x="1956803" y="1028712"/>
                  </a:lnTo>
                  <a:lnTo>
                    <a:pt x="1961819" y="1016012"/>
                  </a:lnTo>
                  <a:lnTo>
                    <a:pt x="1966175" y="990612"/>
                  </a:lnTo>
                  <a:lnTo>
                    <a:pt x="1968804" y="990612"/>
                  </a:lnTo>
                  <a:lnTo>
                    <a:pt x="1969820" y="977912"/>
                  </a:lnTo>
                  <a:lnTo>
                    <a:pt x="1972005" y="965212"/>
                  </a:lnTo>
                  <a:lnTo>
                    <a:pt x="1973275" y="952512"/>
                  </a:lnTo>
                  <a:lnTo>
                    <a:pt x="1973465" y="939812"/>
                  </a:lnTo>
                  <a:lnTo>
                    <a:pt x="1972437" y="927112"/>
                  </a:lnTo>
                  <a:lnTo>
                    <a:pt x="1971878" y="927112"/>
                  </a:lnTo>
                  <a:lnTo>
                    <a:pt x="1971052" y="914412"/>
                  </a:lnTo>
                  <a:lnTo>
                    <a:pt x="1969973" y="914412"/>
                  </a:lnTo>
                  <a:lnTo>
                    <a:pt x="1966595" y="901712"/>
                  </a:lnTo>
                  <a:lnTo>
                    <a:pt x="1961946" y="889012"/>
                  </a:lnTo>
                  <a:lnTo>
                    <a:pt x="1955888" y="876312"/>
                  </a:lnTo>
                  <a:lnTo>
                    <a:pt x="1947913" y="863612"/>
                  </a:lnTo>
                  <a:lnTo>
                    <a:pt x="1946846" y="850912"/>
                  </a:lnTo>
                  <a:lnTo>
                    <a:pt x="1944154" y="850912"/>
                  </a:lnTo>
                  <a:lnTo>
                    <a:pt x="1942896" y="838212"/>
                  </a:lnTo>
                  <a:lnTo>
                    <a:pt x="1943239" y="825512"/>
                  </a:lnTo>
                  <a:lnTo>
                    <a:pt x="1945055" y="812812"/>
                  </a:lnTo>
                  <a:lnTo>
                    <a:pt x="1948243" y="800112"/>
                  </a:lnTo>
                  <a:lnTo>
                    <a:pt x="1950656" y="800112"/>
                  </a:lnTo>
                  <a:lnTo>
                    <a:pt x="1952117" y="787412"/>
                  </a:lnTo>
                  <a:lnTo>
                    <a:pt x="1956219" y="787412"/>
                  </a:lnTo>
                  <a:lnTo>
                    <a:pt x="1960943" y="774712"/>
                  </a:lnTo>
                  <a:lnTo>
                    <a:pt x="1966226" y="762012"/>
                  </a:lnTo>
                  <a:lnTo>
                    <a:pt x="1971992" y="749312"/>
                  </a:lnTo>
                  <a:lnTo>
                    <a:pt x="1976145" y="736612"/>
                  </a:lnTo>
                  <a:lnTo>
                    <a:pt x="1978266" y="736612"/>
                  </a:lnTo>
                  <a:lnTo>
                    <a:pt x="1984451" y="723912"/>
                  </a:lnTo>
                  <a:lnTo>
                    <a:pt x="1990940" y="711212"/>
                  </a:lnTo>
                  <a:lnTo>
                    <a:pt x="1997671" y="698512"/>
                  </a:lnTo>
                  <a:lnTo>
                    <a:pt x="2004606" y="685812"/>
                  </a:lnTo>
                  <a:lnTo>
                    <a:pt x="2008466" y="685812"/>
                  </a:lnTo>
                  <a:lnTo>
                    <a:pt x="2010943" y="673112"/>
                  </a:lnTo>
                  <a:lnTo>
                    <a:pt x="2012175" y="673112"/>
                  </a:lnTo>
                  <a:lnTo>
                    <a:pt x="2019465" y="660412"/>
                  </a:lnTo>
                  <a:lnTo>
                    <a:pt x="2026805" y="647712"/>
                  </a:lnTo>
                  <a:lnTo>
                    <a:pt x="2034197" y="647712"/>
                  </a:lnTo>
                  <a:lnTo>
                    <a:pt x="2041639" y="635012"/>
                  </a:lnTo>
                  <a:lnTo>
                    <a:pt x="2044446" y="635012"/>
                  </a:lnTo>
                  <a:lnTo>
                    <a:pt x="2047303" y="622312"/>
                  </a:lnTo>
                  <a:lnTo>
                    <a:pt x="2050211" y="622312"/>
                  </a:lnTo>
                  <a:lnTo>
                    <a:pt x="2059686" y="609612"/>
                  </a:lnTo>
                  <a:lnTo>
                    <a:pt x="2069274" y="609612"/>
                  </a:lnTo>
                  <a:lnTo>
                    <a:pt x="2078951" y="596912"/>
                  </a:lnTo>
                  <a:lnTo>
                    <a:pt x="2088705" y="584212"/>
                  </a:lnTo>
                  <a:lnTo>
                    <a:pt x="2099348" y="584212"/>
                  </a:lnTo>
                  <a:lnTo>
                    <a:pt x="2111629" y="571512"/>
                  </a:lnTo>
                  <a:lnTo>
                    <a:pt x="2123973" y="571512"/>
                  </a:lnTo>
                  <a:lnTo>
                    <a:pt x="2136457" y="558812"/>
                  </a:lnTo>
                  <a:lnTo>
                    <a:pt x="2152523" y="558812"/>
                  </a:lnTo>
                  <a:lnTo>
                    <a:pt x="2159584" y="546112"/>
                  </a:lnTo>
                  <a:lnTo>
                    <a:pt x="2202751" y="546112"/>
                  </a:lnTo>
                  <a:lnTo>
                    <a:pt x="2210320" y="533412"/>
                  </a:lnTo>
                  <a:lnTo>
                    <a:pt x="2243290" y="533412"/>
                  </a:lnTo>
                  <a:lnTo>
                    <a:pt x="2258809" y="520712"/>
                  </a:lnTo>
                  <a:lnTo>
                    <a:pt x="2299817" y="520712"/>
                  </a:lnTo>
                  <a:lnTo>
                    <a:pt x="2301392" y="508012"/>
                  </a:lnTo>
                  <a:lnTo>
                    <a:pt x="2316467" y="508012"/>
                  </a:lnTo>
                  <a:lnTo>
                    <a:pt x="2331097" y="495312"/>
                  </a:lnTo>
                  <a:lnTo>
                    <a:pt x="2345245" y="495312"/>
                  </a:lnTo>
                  <a:lnTo>
                    <a:pt x="2358885" y="482612"/>
                  </a:lnTo>
                  <a:lnTo>
                    <a:pt x="2369185" y="482612"/>
                  </a:lnTo>
                  <a:lnTo>
                    <a:pt x="2381834" y="469912"/>
                  </a:lnTo>
                  <a:lnTo>
                    <a:pt x="2393873" y="457212"/>
                  </a:lnTo>
                  <a:lnTo>
                    <a:pt x="2405278" y="444512"/>
                  </a:lnTo>
                  <a:lnTo>
                    <a:pt x="2416035" y="444512"/>
                  </a:lnTo>
                  <a:lnTo>
                    <a:pt x="2419337" y="431812"/>
                  </a:lnTo>
                  <a:lnTo>
                    <a:pt x="2425395" y="431812"/>
                  </a:lnTo>
                  <a:lnTo>
                    <a:pt x="2434831" y="419112"/>
                  </a:lnTo>
                  <a:lnTo>
                    <a:pt x="2443543" y="406412"/>
                  </a:lnTo>
                  <a:lnTo>
                    <a:pt x="2451519" y="393712"/>
                  </a:lnTo>
                  <a:lnTo>
                    <a:pt x="2458720" y="381012"/>
                  </a:lnTo>
                  <a:lnTo>
                    <a:pt x="2461183" y="381012"/>
                  </a:lnTo>
                  <a:lnTo>
                    <a:pt x="2463431" y="368312"/>
                  </a:lnTo>
                  <a:lnTo>
                    <a:pt x="2465552" y="368312"/>
                  </a:lnTo>
                  <a:lnTo>
                    <a:pt x="2471229" y="355612"/>
                  </a:lnTo>
                  <a:lnTo>
                    <a:pt x="2476055" y="342912"/>
                  </a:lnTo>
                  <a:lnTo>
                    <a:pt x="2479992" y="330212"/>
                  </a:lnTo>
                  <a:lnTo>
                    <a:pt x="2482989" y="317512"/>
                  </a:lnTo>
                  <a:lnTo>
                    <a:pt x="2483929" y="317512"/>
                  </a:lnTo>
                  <a:lnTo>
                    <a:pt x="2484666" y="304812"/>
                  </a:lnTo>
                  <a:lnTo>
                    <a:pt x="2485161" y="304812"/>
                  </a:lnTo>
                  <a:lnTo>
                    <a:pt x="2486012" y="292112"/>
                  </a:lnTo>
                  <a:lnTo>
                    <a:pt x="2486406" y="292112"/>
                  </a:lnTo>
                  <a:lnTo>
                    <a:pt x="2486406" y="279412"/>
                  </a:lnTo>
                  <a:close/>
                </a:path>
                <a:path w="5568315" h="1473834">
                  <a:moveTo>
                    <a:pt x="4202531" y="469900"/>
                  </a:moveTo>
                  <a:lnTo>
                    <a:pt x="4197769" y="419100"/>
                  </a:lnTo>
                  <a:lnTo>
                    <a:pt x="4186288" y="368300"/>
                  </a:lnTo>
                  <a:lnTo>
                    <a:pt x="4168089" y="330200"/>
                  </a:lnTo>
                  <a:lnTo>
                    <a:pt x="4114762" y="279400"/>
                  </a:lnTo>
                  <a:lnTo>
                    <a:pt x="4042930" y="254000"/>
                  </a:lnTo>
                  <a:lnTo>
                    <a:pt x="3958247" y="254000"/>
                  </a:lnTo>
                  <a:lnTo>
                    <a:pt x="3943058" y="266700"/>
                  </a:lnTo>
                  <a:lnTo>
                    <a:pt x="3928427" y="266700"/>
                  </a:lnTo>
                  <a:lnTo>
                    <a:pt x="3914444" y="279400"/>
                  </a:lnTo>
                  <a:lnTo>
                    <a:pt x="3901211" y="292100"/>
                  </a:lnTo>
                  <a:lnTo>
                    <a:pt x="3893985" y="292100"/>
                  </a:lnTo>
                  <a:lnTo>
                    <a:pt x="3890505" y="304800"/>
                  </a:lnTo>
                  <a:lnTo>
                    <a:pt x="3880853" y="304800"/>
                  </a:lnTo>
                  <a:lnTo>
                    <a:pt x="3868674" y="317500"/>
                  </a:lnTo>
                  <a:lnTo>
                    <a:pt x="3854678" y="317500"/>
                  </a:lnTo>
                  <a:lnTo>
                    <a:pt x="3839692" y="304800"/>
                  </a:lnTo>
                  <a:lnTo>
                    <a:pt x="3806812" y="292100"/>
                  </a:lnTo>
                  <a:lnTo>
                    <a:pt x="3782009" y="266700"/>
                  </a:lnTo>
                  <a:lnTo>
                    <a:pt x="3762425" y="241300"/>
                  </a:lnTo>
                  <a:lnTo>
                    <a:pt x="3745217" y="203200"/>
                  </a:lnTo>
                  <a:lnTo>
                    <a:pt x="3741864" y="190500"/>
                  </a:lnTo>
                  <a:lnTo>
                    <a:pt x="3738422" y="190500"/>
                  </a:lnTo>
                  <a:lnTo>
                    <a:pt x="3734905" y="177800"/>
                  </a:lnTo>
                  <a:lnTo>
                    <a:pt x="3730942" y="165100"/>
                  </a:lnTo>
                  <a:lnTo>
                    <a:pt x="3726789" y="165100"/>
                  </a:lnTo>
                  <a:lnTo>
                    <a:pt x="3697948" y="127000"/>
                  </a:lnTo>
                  <a:lnTo>
                    <a:pt x="3664445" y="88900"/>
                  </a:lnTo>
                  <a:lnTo>
                    <a:pt x="3627107" y="63500"/>
                  </a:lnTo>
                  <a:lnTo>
                    <a:pt x="3586708" y="38100"/>
                  </a:lnTo>
                  <a:lnTo>
                    <a:pt x="3499980" y="12700"/>
                  </a:lnTo>
                  <a:lnTo>
                    <a:pt x="3490176" y="12700"/>
                  </a:lnTo>
                  <a:lnTo>
                    <a:pt x="3473843" y="0"/>
                  </a:lnTo>
                  <a:lnTo>
                    <a:pt x="3363010" y="0"/>
                  </a:lnTo>
                  <a:lnTo>
                    <a:pt x="3346970" y="12700"/>
                  </a:lnTo>
                  <a:lnTo>
                    <a:pt x="3303397" y="12700"/>
                  </a:lnTo>
                  <a:lnTo>
                    <a:pt x="3287839" y="25400"/>
                  </a:lnTo>
                  <a:lnTo>
                    <a:pt x="3269640" y="25400"/>
                  </a:lnTo>
                  <a:lnTo>
                    <a:pt x="3264039" y="38100"/>
                  </a:lnTo>
                  <a:lnTo>
                    <a:pt x="3248202" y="38100"/>
                  </a:lnTo>
                  <a:lnTo>
                    <a:pt x="3232975" y="50800"/>
                  </a:lnTo>
                  <a:lnTo>
                    <a:pt x="3218383" y="50800"/>
                  </a:lnTo>
                  <a:lnTo>
                    <a:pt x="3204426" y="63500"/>
                  </a:lnTo>
                  <a:lnTo>
                    <a:pt x="3197428" y="63500"/>
                  </a:lnTo>
                  <a:lnTo>
                    <a:pt x="3184525" y="76200"/>
                  </a:lnTo>
                  <a:lnTo>
                    <a:pt x="3172320" y="88900"/>
                  </a:lnTo>
                  <a:lnTo>
                    <a:pt x="3160814" y="101600"/>
                  </a:lnTo>
                  <a:lnTo>
                    <a:pt x="3150031" y="114300"/>
                  </a:lnTo>
                  <a:lnTo>
                    <a:pt x="3141395" y="114300"/>
                  </a:lnTo>
                  <a:lnTo>
                    <a:pt x="3116224" y="152400"/>
                  </a:lnTo>
                  <a:lnTo>
                    <a:pt x="3106991" y="177800"/>
                  </a:lnTo>
                  <a:lnTo>
                    <a:pt x="3102851" y="177800"/>
                  </a:lnTo>
                  <a:lnTo>
                    <a:pt x="3089402" y="215900"/>
                  </a:lnTo>
                  <a:lnTo>
                    <a:pt x="3085477" y="241300"/>
                  </a:lnTo>
                  <a:lnTo>
                    <a:pt x="3084639" y="241300"/>
                  </a:lnTo>
                  <a:lnTo>
                    <a:pt x="3084030" y="254000"/>
                  </a:lnTo>
                  <a:lnTo>
                    <a:pt x="3083077" y="254000"/>
                  </a:lnTo>
                  <a:lnTo>
                    <a:pt x="3082391" y="266700"/>
                  </a:lnTo>
                  <a:lnTo>
                    <a:pt x="3081972" y="266700"/>
                  </a:lnTo>
                  <a:lnTo>
                    <a:pt x="3081845" y="279400"/>
                  </a:lnTo>
                  <a:lnTo>
                    <a:pt x="3081845" y="292100"/>
                  </a:lnTo>
                  <a:lnTo>
                    <a:pt x="3082226" y="292100"/>
                  </a:lnTo>
                  <a:lnTo>
                    <a:pt x="3083077" y="304800"/>
                  </a:lnTo>
                  <a:lnTo>
                    <a:pt x="3083585" y="304800"/>
                  </a:lnTo>
                  <a:lnTo>
                    <a:pt x="3084309" y="317500"/>
                  </a:lnTo>
                  <a:lnTo>
                    <a:pt x="3085249" y="317500"/>
                  </a:lnTo>
                  <a:lnTo>
                    <a:pt x="3088259" y="330200"/>
                  </a:lnTo>
                  <a:lnTo>
                    <a:pt x="3092183" y="342900"/>
                  </a:lnTo>
                  <a:lnTo>
                    <a:pt x="3097009" y="355600"/>
                  </a:lnTo>
                  <a:lnTo>
                    <a:pt x="3102686" y="368300"/>
                  </a:lnTo>
                  <a:lnTo>
                    <a:pt x="3104819" y="368300"/>
                  </a:lnTo>
                  <a:lnTo>
                    <a:pt x="3107055" y="381000"/>
                  </a:lnTo>
                  <a:lnTo>
                    <a:pt x="3109518" y="381000"/>
                  </a:lnTo>
                  <a:lnTo>
                    <a:pt x="3116719" y="393700"/>
                  </a:lnTo>
                  <a:lnTo>
                    <a:pt x="3124695" y="406400"/>
                  </a:lnTo>
                  <a:lnTo>
                    <a:pt x="3133420" y="419100"/>
                  </a:lnTo>
                  <a:lnTo>
                    <a:pt x="3142856" y="431800"/>
                  </a:lnTo>
                  <a:lnTo>
                    <a:pt x="3148914" y="431800"/>
                  </a:lnTo>
                  <a:lnTo>
                    <a:pt x="3152216" y="444500"/>
                  </a:lnTo>
                  <a:lnTo>
                    <a:pt x="3162973" y="444500"/>
                  </a:lnTo>
                  <a:lnTo>
                    <a:pt x="3174377" y="457200"/>
                  </a:lnTo>
                  <a:lnTo>
                    <a:pt x="3186404" y="469900"/>
                  </a:lnTo>
                  <a:lnTo>
                    <a:pt x="3199053" y="482600"/>
                  </a:lnTo>
                  <a:lnTo>
                    <a:pt x="3209366" y="482600"/>
                  </a:lnTo>
                  <a:lnTo>
                    <a:pt x="3222993" y="495300"/>
                  </a:lnTo>
                  <a:lnTo>
                    <a:pt x="3237141" y="495300"/>
                  </a:lnTo>
                  <a:lnTo>
                    <a:pt x="3251771" y="508000"/>
                  </a:lnTo>
                  <a:lnTo>
                    <a:pt x="3266859" y="508000"/>
                  </a:lnTo>
                  <a:lnTo>
                    <a:pt x="3268421" y="520700"/>
                  </a:lnTo>
                  <a:lnTo>
                    <a:pt x="3309429" y="520700"/>
                  </a:lnTo>
                  <a:lnTo>
                    <a:pt x="3324949" y="533400"/>
                  </a:lnTo>
                  <a:lnTo>
                    <a:pt x="3357930" y="533400"/>
                  </a:lnTo>
                  <a:lnTo>
                    <a:pt x="3365500" y="546100"/>
                  </a:lnTo>
                  <a:lnTo>
                    <a:pt x="3408667" y="546100"/>
                  </a:lnTo>
                  <a:lnTo>
                    <a:pt x="3415715" y="558800"/>
                  </a:lnTo>
                  <a:lnTo>
                    <a:pt x="3431781" y="558800"/>
                  </a:lnTo>
                  <a:lnTo>
                    <a:pt x="3444265" y="571500"/>
                  </a:lnTo>
                  <a:lnTo>
                    <a:pt x="3456609" y="571500"/>
                  </a:lnTo>
                  <a:lnTo>
                    <a:pt x="3468840" y="584200"/>
                  </a:lnTo>
                  <a:lnTo>
                    <a:pt x="3479419" y="584200"/>
                  </a:lnTo>
                  <a:lnTo>
                    <a:pt x="3489287" y="596900"/>
                  </a:lnTo>
                  <a:lnTo>
                    <a:pt x="3498964" y="609600"/>
                  </a:lnTo>
                  <a:lnTo>
                    <a:pt x="3508552" y="609600"/>
                  </a:lnTo>
                  <a:lnTo>
                    <a:pt x="3518027" y="622300"/>
                  </a:lnTo>
                  <a:lnTo>
                    <a:pt x="3520935" y="622300"/>
                  </a:lnTo>
                  <a:lnTo>
                    <a:pt x="3523792" y="635000"/>
                  </a:lnTo>
                  <a:lnTo>
                    <a:pt x="3526599" y="635000"/>
                  </a:lnTo>
                  <a:lnTo>
                    <a:pt x="3534041" y="647700"/>
                  </a:lnTo>
                  <a:lnTo>
                    <a:pt x="3541433" y="647700"/>
                  </a:lnTo>
                  <a:lnTo>
                    <a:pt x="3548773" y="660400"/>
                  </a:lnTo>
                  <a:lnTo>
                    <a:pt x="3556063" y="673100"/>
                  </a:lnTo>
                  <a:lnTo>
                    <a:pt x="3557295" y="673100"/>
                  </a:lnTo>
                  <a:lnTo>
                    <a:pt x="3559822" y="685800"/>
                  </a:lnTo>
                  <a:lnTo>
                    <a:pt x="3562731" y="685800"/>
                  </a:lnTo>
                  <a:lnTo>
                    <a:pt x="3570567" y="698500"/>
                  </a:lnTo>
                  <a:lnTo>
                    <a:pt x="3577310" y="711200"/>
                  </a:lnTo>
                  <a:lnTo>
                    <a:pt x="3583787" y="723900"/>
                  </a:lnTo>
                  <a:lnTo>
                    <a:pt x="3589972" y="736600"/>
                  </a:lnTo>
                  <a:lnTo>
                    <a:pt x="3592106" y="736600"/>
                  </a:lnTo>
                  <a:lnTo>
                    <a:pt x="3596182" y="749300"/>
                  </a:lnTo>
                  <a:lnTo>
                    <a:pt x="3602024" y="762000"/>
                  </a:lnTo>
                  <a:lnTo>
                    <a:pt x="3607295" y="774700"/>
                  </a:lnTo>
                  <a:lnTo>
                    <a:pt x="3612019" y="787400"/>
                  </a:lnTo>
                  <a:lnTo>
                    <a:pt x="3616134" y="787400"/>
                  </a:lnTo>
                  <a:lnTo>
                    <a:pt x="3617582" y="800100"/>
                  </a:lnTo>
                  <a:lnTo>
                    <a:pt x="3619995" y="800100"/>
                  </a:lnTo>
                  <a:lnTo>
                    <a:pt x="3623183" y="812800"/>
                  </a:lnTo>
                  <a:lnTo>
                    <a:pt x="3625011" y="825500"/>
                  </a:lnTo>
                  <a:lnTo>
                    <a:pt x="3625354" y="838200"/>
                  </a:lnTo>
                  <a:lnTo>
                    <a:pt x="3624097" y="850900"/>
                  </a:lnTo>
                  <a:lnTo>
                    <a:pt x="3621392" y="850900"/>
                  </a:lnTo>
                  <a:lnTo>
                    <a:pt x="3620325" y="863600"/>
                  </a:lnTo>
                  <a:lnTo>
                    <a:pt x="3612350" y="876300"/>
                  </a:lnTo>
                  <a:lnTo>
                    <a:pt x="3606304" y="889000"/>
                  </a:lnTo>
                  <a:lnTo>
                    <a:pt x="3601643" y="901700"/>
                  </a:lnTo>
                  <a:lnTo>
                    <a:pt x="3598265" y="914400"/>
                  </a:lnTo>
                  <a:lnTo>
                    <a:pt x="3597198" y="914400"/>
                  </a:lnTo>
                  <a:lnTo>
                    <a:pt x="3596360" y="927100"/>
                  </a:lnTo>
                  <a:lnTo>
                    <a:pt x="3595801" y="927100"/>
                  </a:lnTo>
                  <a:lnTo>
                    <a:pt x="3594773" y="939800"/>
                  </a:lnTo>
                  <a:lnTo>
                    <a:pt x="3594963" y="952500"/>
                  </a:lnTo>
                  <a:lnTo>
                    <a:pt x="3596233" y="965200"/>
                  </a:lnTo>
                  <a:lnTo>
                    <a:pt x="3598430" y="977900"/>
                  </a:lnTo>
                  <a:lnTo>
                    <a:pt x="3599434" y="990600"/>
                  </a:lnTo>
                  <a:lnTo>
                    <a:pt x="3602012" y="990600"/>
                  </a:lnTo>
                  <a:lnTo>
                    <a:pt x="3606431" y="1016000"/>
                  </a:lnTo>
                  <a:lnTo>
                    <a:pt x="3611448" y="1028700"/>
                  </a:lnTo>
                  <a:lnTo>
                    <a:pt x="3616896" y="1041400"/>
                  </a:lnTo>
                  <a:lnTo>
                    <a:pt x="3622573" y="1041400"/>
                  </a:lnTo>
                  <a:lnTo>
                    <a:pt x="3625037" y="1054100"/>
                  </a:lnTo>
                  <a:lnTo>
                    <a:pt x="3629863" y="1054100"/>
                  </a:lnTo>
                  <a:lnTo>
                    <a:pt x="3635819" y="1066800"/>
                  </a:lnTo>
                  <a:lnTo>
                    <a:pt x="3641229" y="1079500"/>
                  </a:lnTo>
                  <a:lnTo>
                    <a:pt x="3645852" y="1079500"/>
                  </a:lnTo>
                  <a:lnTo>
                    <a:pt x="3649421" y="1092200"/>
                  </a:lnTo>
                  <a:lnTo>
                    <a:pt x="3654679" y="1092200"/>
                  </a:lnTo>
                  <a:lnTo>
                    <a:pt x="3656977" y="1104900"/>
                  </a:lnTo>
                  <a:lnTo>
                    <a:pt x="3660000" y="1104900"/>
                  </a:lnTo>
                  <a:lnTo>
                    <a:pt x="3661067" y="1117600"/>
                  </a:lnTo>
                  <a:lnTo>
                    <a:pt x="3663073" y="1130300"/>
                  </a:lnTo>
                  <a:lnTo>
                    <a:pt x="3664635" y="1143000"/>
                  </a:lnTo>
                  <a:lnTo>
                    <a:pt x="3665753" y="1155700"/>
                  </a:lnTo>
                  <a:lnTo>
                    <a:pt x="3666439" y="1168400"/>
                  </a:lnTo>
                  <a:lnTo>
                    <a:pt x="3666617" y="1168400"/>
                  </a:lnTo>
                  <a:lnTo>
                    <a:pt x="3666655" y="1193800"/>
                  </a:lnTo>
                  <a:lnTo>
                    <a:pt x="3666363" y="1206500"/>
                  </a:lnTo>
                  <a:lnTo>
                    <a:pt x="3665855" y="1219200"/>
                  </a:lnTo>
                  <a:lnTo>
                    <a:pt x="3665156" y="1231900"/>
                  </a:lnTo>
                  <a:lnTo>
                    <a:pt x="3664547" y="1231900"/>
                  </a:lnTo>
                  <a:lnTo>
                    <a:pt x="3663238" y="1257300"/>
                  </a:lnTo>
                  <a:lnTo>
                    <a:pt x="3662172" y="1270000"/>
                  </a:lnTo>
                  <a:lnTo>
                    <a:pt x="3660965" y="1282700"/>
                  </a:lnTo>
                  <a:lnTo>
                    <a:pt x="3659606" y="1295400"/>
                  </a:lnTo>
                  <a:lnTo>
                    <a:pt x="3659327" y="1295400"/>
                  </a:lnTo>
                  <a:lnTo>
                    <a:pt x="3657993" y="1308100"/>
                  </a:lnTo>
                  <a:lnTo>
                    <a:pt x="3656558" y="1320800"/>
                  </a:lnTo>
                  <a:lnTo>
                    <a:pt x="3655034" y="1333500"/>
                  </a:lnTo>
                  <a:lnTo>
                    <a:pt x="3653396" y="1346200"/>
                  </a:lnTo>
                  <a:lnTo>
                    <a:pt x="3651656" y="1358900"/>
                  </a:lnTo>
                  <a:lnTo>
                    <a:pt x="3650983" y="1358900"/>
                  </a:lnTo>
                  <a:lnTo>
                    <a:pt x="3650259" y="1371600"/>
                  </a:lnTo>
                  <a:lnTo>
                    <a:pt x="3649586" y="1371600"/>
                  </a:lnTo>
                  <a:lnTo>
                    <a:pt x="3645941" y="1397000"/>
                  </a:lnTo>
                  <a:lnTo>
                    <a:pt x="3644023" y="1409700"/>
                  </a:lnTo>
                  <a:lnTo>
                    <a:pt x="3640442" y="1435100"/>
                  </a:lnTo>
                  <a:lnTo>
                    <a:pt x="3636162" y="1460500"/>
                  </a:lnTo>
                  <a:lnTo>
                    <a:pt x="3632555" y="1473200"/>
                  </a:lnTo>
                  <a:lnTo>
                    <a:pt x="3666286" y="1473200"/>
                  </a:lnTo>
                  <a:lnTo>
                    <a:pt x="3674148" y="1435100"/>
                  </a:lnTo>
                  <a:lnTo>
                    <a:pt x="3681120" y="1384300"/>
                  </a:lnTo>
                  <a:lnTo>
                    <a:pt x="3687114" y="1346200"/>
                  </a:lnTo>
                  <a:lnTo>
                    <a:pt x="3692055" y="1295400"/>
                  </a:lnTo>
                  <a:lnTo>
                    <a:pt x="3698138" y="1231900"/>
                  </a:lnTo>
                  <a:lnTo>
                    <a:pt x="3699776" y="1168400"/>
                  </a:lnTo>
                  <a:lnTo>
                    <a:pt x="3696411" y="1117600"/>
                  </a:lnTo>
                  <a:lnTo>
                    <a:pt x="3687457" y="1092200"/>
                  </a:lnTo>
                  <a:lnTo>
                    <a:pt x="3685044" y="1079500"/>
                  </a:lnTo>
                  <a:lnTo>
                    <a:pt x="3681692" y="1079500"/>
                  </a:lnTo>
                  <a:lnTo>
                    <a:pt x="3676916" y="1066800"/>
                  </a:lnTo>
                  <a:lnTo>
                    <a:pt x="3663137" y="1054100"/>
                  </a:lnTo>
                  <a:lnTo>
                    <a:pt x="3644938" y="1016000"/>
                  </a:lnTo>
                  <a:lnTo>
                    <a:pt x="3631019" y="977900"/>
                  </a:lnTo>
                  <a:lnTo>
                    <a:pt x="3630066" y="927100"/>
                  </a:lnTo>
                  <a:lnTo>
                    <a:pt x="3650754" y="876300"/>
                  </a:lnTo>
                  <a:lnTo>
                    <a:pt x="3651262" y="876300"/>
                  </a:lnTo>
                  <a:lnTo>
                    <a:pt x="3658692" y="838200"/>
                  </a:lnTo>
                  <a:lnTo>
                    <a:pt x="3650284" y="787400"/>
                  </a:lnTo>
                  <a:lnTo>
                    <a:pt x="3632035" y="749300"/>
                  </a:lnTo>
                  <a:lnTo>
                    <a:pt x="3609949" y="698500"/>
                  </a:lnTo>
                  <a:lnTo>
                    <a:pt x="3590023" y="673100"/>
                  </a:lnTo>
                  <a:lnTo>
                    <a:pt x="3554704" y="622300"/>
                  </a:lnTo>
                  <a:lnTo>
                    <a:pt x="3517900" y="584200"/>
                  </a:lnTo>
                  <a:lnTo>
                    <a:pt x="3479965" y="546100"/>
                  </a:lnTo>
                  <a:lnTo>
                    <a:pt x="3403168" y="520700"/>
                  </a:lnTo>
                  <a:lnTo>
                    <a:pt x="3390455" y="520700"/>
                  </a:lnTo>
                  <a:lnTo>
                    <a:pt x="3377844" y="508000"/>
                  </a:lnTo>
                  <a:lnTo>
                    <a:pt x="3335261" y="508000"/>
                  </a:lnTo>
                  <a:lnTo>
                    <a:pt x="3317913" y="495300"/>
                  </a:lnTo>
                  <a:lnTo>
                    <a:pt x="3300895" y="495300"/>
                  </a:lnTo>
                  <a:lnTo>
                    <a:pt x="3284105" y="482600"/>
                  </a:lnTo>
                  <a:lnTo>
                    <a:pt x="3237141" y="469900"/>
                  </a:lnTo>
                  <a:lnTo>
                    <a:pt x="3196259" y="431800"/>
                  </a:lnTo>
                  <a:lnTo>
                    <a:pt x="3162554" y="406400"/>
                  </a:lnTo>
                  <a:lnTo>
                    <a:pt x="3137116" y="368300"/>
                  </a:lnTo>
                  <a:lnTo>
                    <a:pt x="3121050" y="330200"/>
                  </a:lnTo>
                  <a:lnTo>
                    <a:pt x="3115462" y="279400"/>
                  </a:lnTo>
                  <a:lnTo>
                    <a:pt x="3120948" y="228600"/>
                  </a:lnTo>
                  <a:lnTo>
                    <a:pt x="3136315" y="190500"/>
                  </a:lnTo>
                  <a:lnTo>
                    <a:pt x="3159899" y="152400"/>
                  </a:lnTo>
                  <a:lnTo>
                    <a:pt x="3190075" y="114300"/>
                  </a:lnTo>
                  <a:lnTo>
                    <a:pt x="3225177" y="88900"/>
                  </a:lnTo>
                  <a:lnTo>
                    <a:pt x="3263569" y="63500"/>
                  </a:lnTo>
                  <a:lnTo>
                    <a:pt x="3343605" y="38100"/>
                  </a:lnTo>
                  <a:lnTo>
                    <a:pt x="3401733" y="38100"/>
                  </a:lnTo>
                  <a:lnTo>
                    <a:pt x="3421761" y="25400"/>
                  </a:lnTo>
                  <a:lnTo>
                    <a:pt x="3454870" y="38100"/>
                  </a:lnTo>
                  <a:lnTo>
                    <a:pt x="3488029" y="38100"/>
                  </a:lnTo>
                  <a:lnTo>
                    <a:pt x="3520833" y="50800"/>
                  </a:lnTo>
                  <a:lnTo>
                    <a:pt x="3557016" y="50800"/>
                  </a:lnTo>
                  <a:lnTo>
                    <a:pt x="3558590" y="63500"/>
                  </a:lnTo>
                  <a:lnTo>
                    <a:pt x="3572052" y="63500"/>
                  </a:lnTo>
                  <a:lnTo>
                    <a:pt x="3585260" y="76200"/>
                  </a:lnTo>
                  <a:lnTo>
                    <a:pt x="3598202" y="76200"/>
                  </a:lnTo>
                  <a:lnTo>
                    <a:pt x="3610813" y="88900"/>
                  </a:lnTo>
                  <a:lnTo>
                    <a:pt x="3619995" y="88900"/>
                  </a:lnTo>
                  <a:lnTo>
                    <a:pt x="3630676" y="101600"/>
                  </a:lnTo>
                  <a:lnTo>
                    <a:pt x="3641026" y="114300"/>
                  </a:lnTo>
                  <a:lnTo>
                    <a:pt x="3651008" y="114300"/>
                  </a:lnTo>
                  <a:lnTo>
                    <a:pt x="3660610" y="127000"/>
                  </a:lnTo>
                  <a:lnTo>
                    <a:pt x="3663645" y="127000"/>
                  </a:lnTo>
                  <a:lnTo>
                    <a:pt x="3666566" y="139700"/>
                  </a:lnTo>
                  <a:lnTo>
                    <a:pt x="3676866" y="139700"/>
                  </a:lnTo>
                  <a:lnTo>
                    <a:pt x="3684041" y="152400"/>
                  </a:lnTo>
                  <a:lnTo>
                    <a:pt x="3690861" y="165100"/>
                  </a:lnTo>
                  <a:lnTo>
                    <a:pt x="3698494" y="177800"/>
                  </a:lnTo>
                  <a:lnTo>
                    <a:pt x="3701516" y="177800"/>
                  </a:lnTo>
                  <a:lnTo>
                    <a:pt x="3702354" y="190500"/>
                  </a:lnTo>
                  <a:lnTo>
                    <a:pt x="3706114" y="190500"/>
                  </a:lnTo>
                  <a:lnTo>
                    <a:pt x="3708781" y="203200"/>
                  </a:lnTo>
                  <a:lnTo>
                    <a:pt x="3711422" y="203200"/>
                  </a:lnTo>
                  <a:lnTo>
                    <a:pt x="3716744" y="215900"/>
                  </a:lnTo>
                  <a:lnTo>
                    <a:pt x="3719499" y="228600"/>
                  </a:lnTo>
                  <a:lnTo>
                    <a:pt x="3722281" y="228600"/>
                  </a:lnTo>
                  <a:lnTo>
                    <a:pt x="3725113" y="241300"/>
                  </a:lnTo>
                  <a:lnTo>
                    <a:pt x="3729253" y="241300"/>
                  </a:lnTo>
                  <a:lnTo>
                    <a:pt x="3731387" y="254000"/>
                  </a:lnTo>
                  <a:lnTo>
                    <a:pt x="3738257" y="266700"/>
                  </a:lnTo>
                  <a:lnTo>
                    <a:pt x="3745611" y="279400"/>
                  </a:lnTo>
                  <a:lnTo>
                    <a:pt x="3753624" y="279400"/>
                  </a:lnTo>
                  <a:lnTo>
                    <a:pt x="3762425" y="292100"/>
                  </a:lnTo>
                  <a:lnTo>
                    <a:pt x="3765448" y="304800"/>
                  </a:lnTo>
                  <a:lnTo>
                    <a:pt x="3772179" y="304800"/>
                  </a:lnTo>
                  <a:lnTo>
                    <a:pt x="3784346" y="317500"/>
                  </a:lnTo>
                  <a:lnTo>
                    <a:pt x="3798049" y="330200"/>
                  </a:lnTo>
                  <a:lnTo>
                    <a:pt x="3813441" y="330200"/>
                  </a:lnTo>
                  <a:lnTo>
                    <a:pt x="3830726" y="342900"/>
                  </a:lnTo>
                  <a:lnTo>
                    <a:pt x="3884460" y="342900"/>
                  </a:lnTo>
                  <a:lnTo>
                    <a:pt x="3901744" y="330200"/>
                  </a:lnTo>
                  <a:lnTo>
                    <a:pt x="3915892" y="317500"/>
                  </a:lnTo>
                  <a:lnTo>
                    <a:pt x="3935006" y="304800"/>
                  </a:lnTo>
                  <a:lnTo>
                    <a:pt x="3956037" y="292100"/>
                  </a:lnTo>
                  <a:lnTo>
                    <a:pt x="3978452" y="279400"/>
                  </a:lnTo>
                  <a:lnTo>
                    <a:pt x="4044188" y="279400"/>
                  </a:lnTo>
                  <a:lnTo>
                    <a:pt x="4058132" y="292100"/>
                  </a:lnTo>
                  <a:lnTo>
                    <a:pt x="4083634" y="292100"/>
                  </a:lnTo>
                  <a:lnTo>
                    <a:pt x="4095178" y="304800"/>
                  </a:lnTo>
                  <a:lnTo>
                    <a:pt x="4104703" y="304800"/>
                  </a:lnTo>
                  <a:lnTo>
                    <a:pt x="4109466" y="317500"/>
                  </a:lnTo>
                  <a:lnTo>
                    <a:pt x="4118089" y="317500"/>
                  </a:lnTo>
                  <a:lnTo>
                    <a:pt x="4123499" y="330200"/>
                  </a:lnTo>
                  <a:lnTo>
                    <a:pt x="4128592" y="330200"/>
                  </a:lnTo>
                  <a:lnTo>
                    <a:pt x="4133392" y="342900"/>
                  </a:lnTo>
                  <a:lnTo>
                    <a:pt x="4140225" y="342900"/>
                  </a:lnTo>
                  <a:lnTo>
                    <a:pt x="4142409" y="355600"/>
                  </a:lnTo>
                  <a:lnTo>
                    <a:pt x="4144429" y="355600"/>
                  </a:lnTo>
                  <a:lnTo>
                    <a:pt x="4149318" y="368300"/>
                  </a:lnTo>
                  <a:lnTo>
                    <a:pt x="4153674" y="381000"/>
                  </a:lnTo>
                  <a:lnTo>
                    <a:pt x="4157472" y="393700"/>
                  </a:lnTo>
                  <a:lnTo>
                    <a:pt x="4160736" y="406400"/>
                  </a:lnTo>
                  <a:lnTo>
                    <a:pt x="4162856" y="406400"/>
                  </a:lnTo>
                  <a:lnTo>
                    <a:pt x="4163758" y="419100"/>
                  </a:lnTo>
                  <a:lnTo>
                    <a:pt x="4165612" y="431800"/>
                  </a:lnTo>
                  <a:lnTo>
                    <a:pt x="4167086" y="444500"/>
                  </a:lnTo>
                  <a:lnTo>
                    <a:pt x="4168165" y="457200"/>
                  </a:lnTo>
                  <a:lnTo>
                    <a:pt x="4168851" y="469900"/>
                  </a:lnTo>
                  <a:lnTo>
                    <a:pt x="4169079" y="469900"/>
                  </a:lnTo>
                  <a:lnTo>
                    <a:pt x="4169156" y="495300"/>
                  </a:lnTo>
                  <a:lnTo>
                    <a:pt x="4168825" y="508000"/>
                  </a:lnTo>
                  <a:lnTo>
                    <a:pt x="4168178" y="520700"/>
                  </a:lnTo>
                  <a:lnTo>
                    <a:pt x="4166908" y="533400"/>
                  </a:lnTo>
                  <a:lnTo>
                    <a:pt x="4166501" y="533400"/>
                  </a:lnTo>
                  <a:lnTo>
                    <a:pt x="4165943" y="546100"/>
                  </a:lnTo>
                  <a:lnTo>
                    <a:pt x="4164634" y="558800"/>
                  </a:lnTo>
                  <a:lnTo>
                    <a:pt x="4163060" y="571500"/>
                  </a:lnTo>
                  <a:lnTo>
                    <a:pt x="4161231" y="584200"/>
                  </a:lnTo>
                  <a:lnTo>
                    <a:pt x="4159059" y="596900"/>
                  </a:lnTo>
                  <a:lnTo>
                    <a:pt x="4157700" y="596900"/>
                  </a:lnTo>
                  <a:lnTo>
                    <a:pt x="4151769" y="622300"/>
                  </a:lnTo>
                  <a:lnTo>
                    <a:pt x="4144708" y="660400"/>
                  </a:lnTo>
                  <a:lnTo>
                    <a:pt x="4132681" y="711200"/>
                  </a:lnTo>
                  <a:lnTo>
                    <a:pt x="4129748" y="723900"/>
                  </a:lnTo>
                  <a:lnTo>
                    <a:pt x="4128744" y="723900"/>
                  </a:lnTo>
                  <a:lnTo>
                    <a:pt x="4114952" y="787400"/>
                  </a:lnTo>
                  <a:lnTo>
                    <a:pt x="4113834" y="787400"/>
                  </a:lnTo>
                  <a:lnTo>
                    <a:pt x="4100106" y="850900"/>
                  </a:lnTo>
                  <a:lnTo>
                    <a:pt x="4098988" y="850900"/>
                  </a:lnTo>
                  <a:lnTo>
                    <a:pt x="4085259" y="914400"/>
                  </a:lnTo>
                  <a:lnTo>
                    <a:pt x="4084142" y="914400"/>
                  </a:lnTo>
                  <a:lnTo>
                    <a:pt x="4082021" y="927100"/>
                  </a:lnTo>
                  <a:lnTo>
                    <a:pt x="4076204" y="952500"/>
                  </a:lnTo>
                  <a:lnTo>
                    <a:pt x="4070527" y="977900"/>
                  </a:lnTo>
                  <a:lnTo>
                    <a:pt x="4068280" y="990600"/>
                  </a:lnTo>
                  <a:lnTo>
                    <a:pt x="4067213" y="990600"/>
                  </a:lnTo>
                  <a:lnTo>
                    <a:pt x="4061409" y="1016000"/>
                  </a:lnTo>
                  <a:lnTo>
                    <a:pt x="4055732" y="1041400"/>
                  </a:lnTo>
                  <a:lnTo>
                    <a:pt x="4054614" y="1054100"/>
                  </a:lnTo>
                  <a:lnTo>
                    <a:pt x="4052481" y="1054100"/>
                  </a:lnTo>
                  <a:lnTo>
                    <a:pt x="4043781" y="1092200"/>
                  </a:lnTo>
                  <a:lnTo>
                    <a:pt x="4026268" y="1168400"/>
                  </a:lnTo>
                  <a:lnTo>
                    <a:pt x="4025138" y="1181100"/>
                  </a:lnTo>
                  <a:lnTo>
                    <a:pt x="4023017" y="1181100"/>
                  </a:lnTo>
                  <a:lnTo>
                    <a:pt x="4009453" y="1244600"/>
                  </a:lnTo>
                  <a:lnTo>
                    <a:pt x="4008336" y="1257300"/>
                  </a:lnTo>
                  <a:lnTo>
                    <a:pt x="4002621" y="1282700"/>
                  </a:lnTo>
                  <a:lnTo>
                    <a:pt x="3993705" y="1320800"/>
                  </a:lnTo>
                  <a:lnTo>
                    <a:pt x="3980205" y="1371600"/>
                  </a:lnTo>
                  <a:lnTo>
                    <a:pt x="3979202" y="1384300"/>
                  </a:lnTo>
                  <a:lnTo>
                    <a:pt x="3967708" y="1435100"/>
                  </a:lnTo>
                  <a:lnTo>
                    <a:pt x="3966705" y="1435100"/>
                  </a:lnTo>
                  <a:lnTo>
                    <a:pt x="3964571" y="1447800"/>
                  </a:lnTo>
                  <a:lnTo>
                    <a:pt x="3956735" y="1473200"/>
                  </a:lnTo>
                  <a:lnTo>
                    <a:pt x="3990962" y="1473200"/>
                  </a:lnTo>
                  <a:lnTo>
                    <a:pt x="4010342" y="1397000"/>
                  </a:lnTo>
                  <a:lnTo>
                    <a:pt x="4031196" y="1295400"/>
                  </a:lnTo>
                  <a:lnTo>
                    <a:pt x="4050411" y="1219200"/>
                  </a:lnTo>
                  <a:lnTo>
                    <a:pt x="4070794" y="1130300"/>
                  </a:lnTo>
                  <a:lnTo>
                    <a:pt x="4092371" y="1028700"/>
                  </a:lnTo>
                  <a:lnTo>
                    <a:pt x="4115193" y="939800"/>
                  </a:lnTo>
                  <a:lnTo>
                    <a:pt x="4139285" y="825500"/>
                  </a:lnTo>
                  <a:lnTo>
                    <a:pt x="4164673" y="723900"/>
                  </a:lnTo>
                  <a:lnTo>
                    <a:pt x="4189666" y="609600"/>
                  </a:lnTo>
                  <a:lnTo>
                    <a:pt x="4191406" y="609600"/>
                  </a:lnTo>
                  <a:lnTo>
                    <a:pt x="4191825" y="596900"/>
                  </a:lnTo>
                  <a:lnTo>
                    <a:pt x="4200550" y="533400"/>
                  </a:lnTo>
                  <a:lnTo>
                    <a:pt x="4202531" y="469900"/>
                  </a:lnTo>
                  <a:close/>
                </a:path>
                <a:path w="5568315" h="1473834">
                  <a:moveTo>
                    <a:pt x="5568239" y="279412"/>
                  </a:moveTo>
                  <a:lnTo>
                    <a:pt x="5568112" y="266712"/>
                  </a:lnTo>
                  <a:lnTo>
                    <a:pt x="5567692" y="266712"/>
                  </a:lnTo>
                  <a:lnTo>
                    <a:pt x="5567019" y="254012"/>
                  </a:lnTo>
                  <a:lnTo>
                    <a:pt x="5566054" y="254012"/>
                  </a:lnTo>
                  <a:lnTo>
                    <a:pt x="5565445" y="241312"/>
                  </a:lnTo>
                  <a:lnTo>
                    <a:pt x="5564606" y="241312"/>
                  </a:lnTo>
                  <a:lnTo>
                    <a:pt x="5556923" y="203212"/>
                  </a:lnTo>
                  <a:lnTo>
                    <a:pt x="5547233" y="177812"/>
                  </a:lnTo>
                  <a:lnTo>
                    <a:pt x="5543093" y="177812"/>
                  </a:lnTo>
                  <a:lnTo>
                    <a:pt x="5540781" y="165112"/>
                  </a:lnTo>
                  <a:lnTo>
                    <a:pt x="5533860" y="152412"/>
                  </a:lnTo>
                  <a:lnTo>
                    <a:pt x="5526214" y="139712"/>
                  </a:lnTo>
                  <a:lnTo>
                    <a:pt x="5517832" y="127012"/>
                  </a:lnTo>
                  <a:lnTo>
                    <a:pt x="5508739" y="114312"/>
                  </a:lnTo>
                  <a:lnTo>
                    <a:pt x="5500052" y="114312"/>
                  </a:lnTo>
                  <a:lnTo>
                    <a:pt x="5489270" y="101612"/>
                  </a:lnTo>
                  <a:lnTo>
                    <a:pt x="5477764" y="88912"/>
                  </a:lnTo>
                  <a:lnTo>
                    <a:pt x="5465546" y="76212"/>
                  </a:lnTo>
                  <a:lnTo>
                    <a:pt x="5452656" y="63512"/>
                  </a:lnTo>
                  <a:lnTo>
                    <a:pt x="5445658" y="63512"/>
                  </a:lnTo>
                  <a:lnTo>
                    <a:pt x="5431701" y="50812"/>
                  </a:lnTo>
                  <a:lnTo>
                    <a:pt x="5417109" y="50812"/>
                  </a:lnTo>
                  <a:lnTo>
                    <a:pt x="5401881" y="38112"/>
                  </a:lnTo>
                  <a:lnTo>
                    <a:pt x="5386044" y="38112"/>
                  </a:lnTo>
                  <a:lnTo>
                    <a:pt x="5380444" y="25412"/>
                  </a:lnTo>
                  <a:lnTo>
                    <a:pt x="5362257" y="25412"/>
                  </a:lnTo>
                  <a:lnTo>
                    <a:pt x="5346687" y="12712"/>
                  </a:lnTo>
                  <a:lnTo>
                    <a:pt x="5303113" y="12712"/>
                  </a:lnTo>
                  <a:lnTo>
                    <a:pt x="5287073" y="12"/>
                  </a:lnTo>
                  <a:lnTo>
                    <a:pt x="5176253" y="12"/>
                  </a:lnTo>
                  <a:lnTo>
                    <a:pt x="5159908" y="12712"/>
                  </a:lnTo>
                  <a:lnTo>
                    <a:pt x="5150269" y="12712"/>
                  </a:lnTo>
                  <a:lnTo>
                    <a:pt x="5106009" y="25412"/>
                  </a:lnTo>
                  <a:lnTo>
                    <a:pt x="5063375" y="38112"/>
                  </a:lnTo>
                  <a:lnTo>
                    <a:pt x="5022977" y="63512"/>
                  </a:lnTo>
                  <a:lnTo>
                    <a:pt x="4985626" y="88912"/>
                  </a:lnTo>
                  <a:lnTo>
                    <a:pt x="4952136" y="127012"/>
                  </a:lnTo>
                  <a:lnTo>
                    <a:pt x="4923294" y="165112"/>
                  </a:lnTo>
                  <a:lnTo>
                    <a:pt x="4918748" y="165112"/>
                  </a:lnTo>
                  <a:lnTo>
                    <a:pt x="4915179" y="177812"/>
                  </a:lnTo>
                  <a:lnTo>
                    <a:pt x="4911661" y="190512"/>
                  </a:lnTo>
                  <a:lnTo>
                    <a:pt x="4908220" y="190512"/>
                  </a:lnTo>
                  <a:lnTo>
                    <a:pt x="4887658" y="241312"/>
                  </a:lnTo>
                  <a:lnTo>
                    <a:pt x="4843272" y="292112"/>
                  </a:lnTo>
                  <a:lnTo>
                    <a:pt x="4810391" y="304812"/>
                  </a:lnTo>
                  <a:lnTo>
                    <a:pt x="4795405" y="317512"/>
                  </a:lnTo>
                  <a:lnTo>
                    <a:pt x="4781410" y="317512"/>
                  </a:lnTo>
                  <a:lnTo>
                    <a:pt x="4769231" y="304812"/>
                  </a:lnTo>
                  <a:lnTo>
                    <a:pt x="4759693" y="304812"/>
                  </a:lnTo>
                  <a:lnTo>
                    <a:pt x="4756099" y="292112"/>
                  </a:lnTo>
                  <a:lnTo>
                    <a:pt x="4748873" y="292112"/>
                  </a:lnTo>
                  <a:lnTo>
                    <a:pt x="4735639" y="279412"/>
                  </a:lnTo>
                  <a:lnTo>
                    <a:pt x="4721657" y="266712"/>
                  </a:lnTo>
                  <a:lnTo>
                    <a:pt x="4707026" y="266712"/>
                  </a:lnTo>
                  <a:lnTo>
                    <a:pt x="4691837" y="254012"/>
                  </a:lnTo>
                  <a:lnTo>
                    <a:pt x="4607153" y="254012"/>
                  </a:lnTo>
                  <a:lnTo>
                    <a:pt x="4568914" y="266712"/>
                  </a:lnTo>
                  <a:lnTo>
                    <a:pt x="4506887" y="304812"/>
                  </a:lnTo>
                  <a:lnTo>
                    <a:pt x="4463796" y="368312"/>
                  </a:lnTo>
                  <a:lnTo>
                    <a:pt x="4452315" y="419112"/>
                  </a:lnTo>
                  <a:lnTo>
                    <a:pt x="4447552" y="469912"/>
                  </a:lnTo>
                  <a:lnTo>
                    <a:pt x="4449534" y="533412"/>
                  </a:lnTo>
                  <a:lnTo>
                    <a:pt x="4458259" y="596912"/>
                  </a:lnTo>
                  <a:lnTo>
                    <a:pt x="4458678" y="609612"/>
                  </a:lnTo>
                  <a:lnTo>
                    <a:pt x="4464570" y="635012"/>
                  </a:lnTo>
                  <a:lnTo>
                    <a:pt x="4485411" y="723912"/>
                  </a:lnTo>
                  <a:lnTo>
                    <a:pt x="4510811" y="825512"/>
                  </a:lnTo>
                  <a:lnTo>
                    <a:pt x="4534890" y="939812"/>
                  </a:lnTo>
                  <a:lnTo>
                    <a:pt x="4557712" y="1028712"/>
                  </a:lnTo>
                  <a:lnTo>
                    <a:pt x="4579290" y="1130312"/>
                  </a:lnTo>
                  <a:lnTo>
                    <a:pt x="4599673" y="1219212"/>
                  </a:lnTo>
                  <a:lnTo>
                    <a:pt x="4618888" y="1295412"/>
                  </a:lnTo>
                  <a:lnTo>
                    <a:pt x="4639742" y="1397012"/>
                  </a:lnTo>
                  <a:lnTo>
                    <a:pt x="4659122" y="1473212"/>
                  </a:lnTo>
                  <a:lnTo>
                    <a:pt x="4693348" y="1473212"/>
                  </a:lnTo>
                  <a:lnTo>
                    <a:pt x="4685512" y="1447812"/>
                  </a:lnTo>
                  <a:lnTo>
                    <a:pt x="4683379" y="1435112"/>
                  </a:lnTo>
                  <a:lnTo>
                    <a:pt x="4682375" y="1435112"/>
                  </a:lnTo>
                  <a:lnTo>
                    <a:pt x="4670882" y="1384312"/>
                  </a:lnTo>
                  <a:lnTo>
                    <a:pt x="4669879" y="1371612"/>
                  </a:lnTo>
                  <a:lnTo>
                    <a:pt x="4654245" y="1308112"/>
                  </a:lnTo>
                  <a:lnTo>
                    <a:pt x="4653127" y="1295412"/>
                  </a:lnTo>
                  <a:lnTo>
                    <a:pt x="4644606" y="1270012"/>
                  </a:lnTo>
                  <a:lnTo>
                    <a:pt x="4641748" y="1257312"/>
                  </a:lnTo>
                  <a:lnTo>
                    <a:pt x="4640631" y="1244612"/>
                  </a:lnTo>
                  <a:lnTo>
                    <a:pt x="4638510" y="1231912"/>
                  </a:lnTo>
                  <a:lnTo>
                    <a:pt x="4624946" y="1181112"/>
                  </a:lnTo>
                  <a:lnTo>
                    <a:pt x="4623828" y="1168412"/>
                  </a:lnTo>
                  <a:lnTo>
                    <a:pt x="4615256" y="1130312"/>
                  </a:lnTo>
                  <a:lnTo>
                    <a:pt x="4596536" y="1054112"/>
                  </a:lnTo>
                  <a:lnTo>
                    <a:pt x="4595469" y="1054112"/>
                  </a:lnTo>
                  <a:lnTo>
                    <a:pt x="4594352" y="1041412"/>
                  </a:lnTo>
                  <a:lnTo>
                    <a:pt x="4585779" y="1003312"/>
                  </a:lnTo>
                  <a:lnTo>
                    <a:pt x="4582858" y="990612"/>
                  </a:lnTo>
                  <a:lnTo>
                    <a:pt x="4581804" y="990612"/>
                  </a:lnTo>
                  <a:lnTo>
                    <a:pt x="4579556" y="977912"/>
                  </a:lnTo>
                  <a:lnTo>
                    <a:pt x="4570996" y="939812"/>
                  </a:lnTo>
                  <a:lnTo>
                    <a:pt x="4567009" y="927112"/>
                  </a:lnTo>
                  <a:lnTo>
                    <a:pt x="4565942" y="914412"/>
                  </a:lnTo>
                  <a:lnTo>
                    <a:pt x="4564824" y="914412"/>
                  </a:lnTo>
                  <a:lnTo>
                    <a:pt x="4551096" y="850912"/>
                  </a:lnTo>
                  <a:lnTo>
                    <a:pt x="4549978" y="850912"/>
                  </a:lnTo>
                  <a:lnTo>
                    <a:pt x="4536249" y="787412"/>
                  </a:lnTo>
                  <a:lnTo>
                    <a:pt x="4535132" y="787412"/>
                  </a:lnTo>
                  <a:lnTo>
                    <a:pt x="4522406" y="736612"/>
                  </a:lnTo>
                  <a:lnTo>
                    <a:pt x="4521339" y="723912"/>
                  </a:lnTo>
                  <a:lnTo>
                    <a:pt x="4520336" y="723912"/>
                  </a:lnTo>
                  <a:lnTo>
                    <a:pt x="4505096" y="660412"/>
                  </a:lnTo>
                  <a:lnTo>
                    <a:pt x="4492383" y="596912"/>
                  </a:lnTo>
                  <a:lnTo>
                    <a:pt x="4490923" y="596912"/>
                  </a:lnTo>
                  <a:lnTo>
                    <a:pt x="4488853" y="584212"/>
                  </a:lnTo>
                  <a:lnTo>
                    <a:pt x="4487024" y="571512"/>
                  </a:lnTo>
                  <a:lnTo>
                    <a:pt x="4485449" y="558812"/>
                  </a:lnTo>
                  <a:lnTo>
                    <a:pt x="4484141" y="546112"/>
                  </a:lnTo>
                  <a:lnTo>
                    <a:pt x="4483582" y="533412"/>
                  </a:lnTo>
                  <a:lnTo>
                    <a:pt x="4483189" y="533412"/>
                  </a:lnTo>
                  <a:lnTo>
                    <a:pt x="4481906" y="520712"/>
                  </a:lnTo>
                  <a:lnTo>
                    <a:pt x="4481258" y="508012"/>
                  </a:lnTo>
                  <a:lnTo>
                    <a:pt x="4480928" y="495312"/>
                  </a:lnTo>
                  <a:lnTo>
                    <a:pt x="4481004" y="469912"/>
                  </a:lnTo>
                  <a:lnTo>
                    <a:pt x="4481233" y="469912"/>
                  </a:lnTo>
                  <a:lnTo>
                    <a:pt x="4481919" y="457212"/>
                  </a:lnTo>
                  <a:lnTo>
                    <a:pt x="4482998" y="444512"/>
                  </a:lnTo>
                  <a:lnTo>
                    <a:pt x="4484471" y="431812"/>
                  </a:lnTo>
                  <a:lnTo>
                    <a:pt x="4486326" y="419112"/>
                  </a:lnTo>
                  <a:lnTo>
                    <a:pt x="4487215" y="406412"/>
                  </a:lnTo>
                  <a:lnTo>
                    <a:pt x="4489348" y="406412"/>
                  </a:lnTo>
                  <a:lnTo>
                    <a:pt x="4492612" y="393712"/>
                  </a:lnTo>
                  <a:lnTo>
                    <a:pt x="4496409" y="381012"/>
                  </a:lnTo>
                  <a:lnTo>
                    <a:pt x="4500765" y="368312"/>
                  </a:lnTo>
                  <a:lnTo>
                    <a:pt x="4505655" y="355612"/>
                  </a:lnTo>
                  <a:lnTo>
                    <a:pt x="4507674" y="355612"/>
                  </a:lnTo>
                  <a:lnTo>
                    <a:pt x="4509859" y="342912"/>
                  </a:lnTo>
                  <a:lnTo>
                    <a:pt x="4516691" y="342912"/>
                  </a:lnTo>
                  <a:lnTo>
                    <a:pt x="4521492" y="330212"/>
                  </a:lnTo>
                  <a:lnTo>
                    <a:pt x="4526585" y="330212"/>
                  </a:lnTo>
                  <a:lnTo>
                    <a:pt x="4531995" y="317512"/>
                  </a:lnTo>
                  <a:lnTo>
                    <a:pt x="4540618" y="317512"/>
                  </a:lnTo>
                  <a:lnTo>
                    <a:pt x="4545381" y="304812"/>
                  </a:lnTo>
                  <a:lnTo>
                    <a:pt x="4554906" y="304812"/>
                  </a:lnTo>
                  <a:lnTo>
                    <a:pt x="4566450" y="292112"/>
                  </a:lnTo>
                  <a:lnTo>
                    <a:pt x="4591951" y="292112"/>
                  </a:lnTo>
                  <a:lnTo>
                    <a:pt x="4605896" y="279412"/>
                  </a:lnTo>
                  <a:lnTo>
                    <a:pt x="4671631" y="279412"/>
                  </a:lnTo>
                  <a:lnTo>
                    <a:pt x="4694059" y="292112"/>
                  </a:lnTo>
                  <a:lnTo>
                    <a:pt x="4715078" y="304812"/>
                  </a:lnTo>
                  <a:lnTo>
                    <a:pt x="4734204" y="317512"/>
                  </a:lnTo>
                  <a:lnTo>
                    <a:pt x="4748339" y="330212"/>
                  </a:lnTo>
                  <a:lnTo>
                    <a:pt x="4765624" y="342912"/>
                  </a:lnTo>
                  <a:lnTo>
                    <a:pt x="4819358" y="342912"/>
                  </a:lnTo>
                  <a:lnTo>
                    <a:pt x="4836642" y="330212"/>
                  </a:lnTo>
                  <a:lnTo>
                    <a:pt x="4852035" y="330212"/>
                  </a:lnTo>
                  <a:lnTo>
                    <a:pt x="4865738" y="317512"/>
                  </a:lnTo>
                  <a:lnTo>
                    <a:pt x="4877905" y="304812"/>
                  </a:lnTo>
                  <a:lnTo>
                    <a:pt x="4884636" y="304812"/>
                  </a:lnTo>
                  <a:lnTo>
                    <a:pt x="4887658" y="292112"/>
                  </a:lnTo>
                  <a:lnTo>
                    <a:pt x="4896459" y="279412"/>
                  </a:lnTo>
                  <a:lnTo>
                    <a:pt x="4904473" y="279412"/>
                  </a:lnTo>
                  <a:lnTo>
                    <a:pt x="4911826" y="266712"/>
                  </a:lnTo>
                  <a:lnTo>
                    <a:pt x="4918646" y="254012"/>
                  </a:lnTo>
                  <a:lnTo>
                    <a:pt x="4920831" y="241312"/>
                  </a:lnTo>
                  <a:lnTo>
                    <a:pt x="4924984" y="241312"/>
                  </a:lnTo>
                  <a:lnTo>
                    <a:pt x="4927803" y="228612"/>
                  </a:lnTo>
                  <a:lnTo>
                    <a:pt x="4930584" y="228612"/>
                  </a:lnTo>
                  <a:lnTo>
                    <a:pt x="4938661" y="203212"/>
                  </a:lnTo>
                  <a:lnTo>
                    <a:pt x="4941303" y="203212"/>
                  </a:lnTo>
                  <a:lnTo>
                    <a:pt x="4943970" y="190512"/>
                  </a:lnTo>
                  <a:lnTo>
                    <a:pt x="4947729" y="190512"/>
                  </a:lnTo>
                  <a:lnTo>
                    <a:pt x="4948567" y="177812"/>
                  </a:lnTo>
                  <a:lnTo>
                    <a:pt x="4952720" y="177812"/>
                  </a:lnTo>
                  <a:lnTo>
                    <a:pt x="4959223" y="165112"/>
                  </a:lnTo>
                  <a:lnTo>
                    <a:pt x="4966055" y="152412"/>
                  </a:lnTo>
                  <a:lnTo>
                    <a:pt x="4973231" y="139712"/>
                  </a:lnTo>
                  <a:lnTo>
                    <a:pt x="4983518" y="139712"/>
                  </a:lnTo>
                  <a:lnTo>
                    <a:pt x="4986439" y="127012"/>
                  </a:lnTo>
                  <a:lnTo>
                    <a:pt x="4989474" y="127012"/>
                  </a:lnTo>
                  <a:lnTo>
                    <a:pt x="4999075" y="114312"/>
                  </a:lnTo>
                  <a:lnTo>
                    <a:pt x="5009058" y="114312"/>
                  </a:lnTo>
                  <a:lnTo>
                    <a:pt x="5019408" y="101612"/>
                  </a:lnTo>
                  <a:lnTo>
                    <a:pt x="5030089" y="88912"/>
                  </a:lnTo>
                  <a:lnTo>
                    <a:pt x="5039271" y="88912"/>
                  </a:lnTo>
                  <a:lnTo>
                    <a:pt x="5051882" y="76212"/>
                  </a:lnTo>
                  <a:lnTo>
                    <a:pt x="5064823" y="76212"/>
                  </a:lnTo>
                  <a:lnTo>
                    <a:pt x="5078031" y="63512"/>
                  </a:lnTo>
                  <a:lnTo>
                    <a:pt x="5091493" y="63512"/>
                  </a:lnTo>
                  <a:lnTo>
                    <a:pt x="5093055" y="50812"/>
                  </a:lnTo>
                  <a:lnTo>
                    <a:pt x="5129250" y="50812"/>
                  </a:lnTo>
                  <a:lnTo>
                    <a:pt x="5162054" y="38112"/>
                  </a:lnTo>
                  <a:lnTo>
                    <a:pt x="5195214" y="38112"/>
                  </a:lnTo>
                  <a:lnTo>
                    <a:pt x="5228323" y="25412"/>
                  </a:lnTo>
                  <a:lnTo>
                    <a:pt x="5248351" y="38112"/>
                  </a:lnTo>
                  <a:lnTo>
                    <a:pt x="5306479" y="38112"/>
                  </a:lnTo>
                  <a:lnTo>
                    <a:pt x="5386514" y="63512"/>
                  </a:lnTo>
                  <a:lnTo>
                    <a:pt x="5424906" y="88912"/>
                  </a:lnTo>
                  <a:lnTo>
                    <a:pt x="5460009" y="114312"/>
                  </a:lnTo>
                  <a:lnTo>
                    <a:pt x="5490184" y="152412"/>
                  </a:lnTo>
                  <a:lnTo>
                    <a:pt x="5513781" y="190512"/>
                  </a:lnTo>
                  <a:lnTo>
                    <a:pt x="5529135" y="228612"/>
                  </a:lnTo>
                  <a:lnTo>
                    <a:pt x="5534622" y="279412"/>
                  </a:lnTo>
                  <a:lnTo>
                    <a:pt x="5529034" y="330212"/>
                  </a:lnTo>
                  <a:lnTo>
                    <a:pt x="5512968" y="368312"/>
                  </a:lnTo>
                  <a:lnTo>
                    <a:pt x="5487530" y="406412"/>
                  </a:lnTo>
                  <a:lnTo>
                    <a:pt x="5453837" y="431812"/>
                  </a:lnTo>
                  <a:lnTo>
                    <a:pt x="5412943" y="469912"/>
                  </a:lnTo>
                  <a:lnTo>
                    <a:pt x="5365978" y="482612"/>
                  </a:lnTo>
                  <a:lnTo>
                    <a:pt x="5349202" y="495312"/>
                  </a:lnTo>
                  <a:lnTo>
                    <a:pt x="5332171" y="495312"/>
                  </a:lnTo>
                  <a:lnTo>
                    <a:pt x="5314823" y="508012"/>
                  </a:lnTo>
                  <a:lnTo>
                    <a:pt x="5272240" y="508012"/>
                  </a:lnTo>
                  <a:lnTo>
                    <a:pt x="5259641" y="520712"/>
                  </a:lnTo>
                  <a:lnTo>
                    <a:pt x="5246929" y="520712"/>
                  </a:lnTo>
                  <a:lnTo>
                    <a:pt x="5170119" y="546112"/>
                  </a:lnTo>
                  <a:lnTo>
                    <a:pt x="5132184" y="584212"/>
                  </a:lnTo>
                  <a:lnTo>
                    <a:pt x="5095379" y="622312"/>
                  </a:lnTo>
                  <a:lnTo>
                    <a:pt x="5060061" y="673112"/>
                  </a:lnTo>
                  <a:lnTo>
                    <a:pt x="5040134" y="698512"/>
                  </a:lnTo>
                  <a:lnTo>
                    <a:pt x="5018049" y="749312"/>
                  </a:lnTo>
                  <a:lnTo>
                    <a:pt x="4999812" y="787412"/>
                  </a:lnTo>
                  <a:lnTo>
                    <a:pt x="4991392" y="838212"/>
                  </a:lnTo>
                  <a:lnTo>
                    <a:pt x="4998821" y="876312"/>
                  </a:lnTo>
                  <a:lnTo>
                    <a:pt x="4999329" y="876312"/>
                  </a:lnTo>
                  <a:lnTo>
                    <a:pt x="5020030" y="927112"/>
                  </a:lnTo>
                  <a:lnTo>
                    <a:pt x="5019065" y="977912"/>
                  </a:lnTo>
                  <a:lnTo>
                    <a:pt x="5005146" y="1016012"/>
                  </a:lnTo>
                  <a:lnTo>
                    <a:pt x="4986947" y="1054112"/>
                  </a:lnTo>
                  <a:lnTo>
                    <a:pt x="4973167" y="1066812"/>
                  </a:lnTo>
                  <a:lnTo>
                    <a:pt x="4968392" y="1079512"/>
                  </a:lnTo>
                  <a:lnTo>
                    <a:pt x="4965039" y="1079512"/>
                  </a:lnTo>
                  <a:lnTo>
                    <a:pt x="4962626" y="1092212"/>
                  </a:lnTo>
                  <a:lnTo>
                    <a:pt x="4953673" y="1117612"/>
                  </a:lnTo>
                  <a:lnTo>
                    <a:pt x="4950307" y="1168412"/>
                  </a:lnTo>
                  <a:lnTo>
                    <a:pt x="4951946" y="1231912"/>
                  </a:lnTo>
                  <a:lnTo>
                    <a:pt x="4958029" y="1295412"/>
                  </a:lnTo>
                  <a:lnTo>
                    <a:pt x="4962969" y="1346212"/>
                  </a:lnTo>
                  <a:lnTo>
                    <a:pt x="4968964" y="1384312"/>
                  </a:lnTo>
                  <a:lnTo>
                    <a:pt x="4975949" y="1435112"/>
                  </a:lnTo>
                  <a:lnTo>
                    <a:pt x="4983810" y="1473212"/>
                  </a:lnTo>
                  <a:lnTo>
                    <a:pt x="5017541" y="1473212"/>
                  </a:lnTo>
                  <a:lnTo>
                    <a:pt x="5013922" y="1460512"/>
                  </a:lnTo>
                  <a:lnTo>
                    <a:pt x="5009642" y="1435112"/>
                  </a:lnTo>
                  <a:lnTo>
                    <a:pt x="5008067" y="1422412"/>
                  </a:lnTo>
                  <a:lnTo>
                    <a:pt x="5006060" y="1409712"/>
                  </a:lnTo>
                  <a:lnTo>
                    <a:pt x="5004130" y="1397012"/>
                  </a:lnTo>
                  <a:lnTo>
                    <a:pt x="5000498" y="1371612"/>
                  </a:lnTo>
                  <a:lnTo>
                    <a:pt x="4999825" y="1371612"/>
                  </a:lnTo>
                  <a:lnTo>
                    <a:pt x="4999101" y="1358912"/>
                  </a:lnTo>
                  <a:lnTo>
                    <a:pt x="4996688" y="1346212"/>
                  </a:lnTo>
                  <a:lnTo>
                    <a:pt x="4995049" y="1333512"/>
                  </a:lnTo>
                  <a:lnTo>
                    <a:pt x="4993525" y="1320812"/>
                  </a:lnTo>
                  <a:lnTo>
                    <a:pt x="4991430" y="1295412"/>
                  </a:lnTo>
                  <a:lnTo>
                    <a:pt x="4990477" y="1295412"/>
                  </a:lnTo>
                  <a:lnTo>
                    <a:pt x="4989119" y="1282712"/>
                  </a:lnTo>
                  <a:lnTo>
                    <a:pt x="4987912" y="1270012"/>
                  </a:lnTo>
                  <a:lnTo>
                    <a:pt x="4986845" y="1257312"/>
                  </a:lnTo>
                  <a:lnTo>
                    <a:pt x="4985537" y="1231912"/>
                  </a:lnTo>
                  <a:lnTo>
                    <a:pt x="4984928" y="1231912"/>
                  </a:lnTo>
                  <a:lnTo>
                    <a:pt x="4984229" y="1219212"/>
                  </a:lnTo>
                  <a:lnTo>
                    <a:pt x="4983721" y="1206512"/>
                  </a:lnTo>
                  <a:lnTo>
                    <a:pt x="4983429" y="1193812"/>
                  </a:lnTo>
                  <a:lnTo>
                    <a:pt x="4983467" y="1168412"/>
                  </a:lnTo>
                  <a:lnTo>
                    <a:pt x="4983645" y="1168412"/>
                  </a:lnTo>
                  <a:lnTo>
                    <a:pt x="4984318" y="1155712"/>
                  </a:lnTo>
                  <a:lnTo>
                    <a:pt x="4985448" y="1143012"/>
                  </a:lnTo>
                  <a:lnTo>
                    <a:pt x="4987010" y="1130312"/>
                  </a:lnTo>
                  <a:lnTo>
                    <a:pt x="4989017" y="1117612"/>
                  </a:lnTo>
                  <a:lnTo>
                    <a:pt x="4990084" y="1104912"/>
                  </a:lnTo>
                  <a:lnTo>
                    <a:pt x="4993106" y="1104912"/>
                  </a:lnTo>
                  <a:lnTo>
                    <a:pt x="4995392" y="1092212"/>
                  </a:lnTo>
                  <a:lnTo>
                    <a:pt x="5000663" y="1092212"/>
                  </a:lnTo>
                  <a:lnTo>
                    <a:pt x="5004232" y="1079512"/>
                  </a:lnTo>
                  <a:lnTo>
                    <a:pt x="5008854" y="1079512"/>
                  </a:lnTo>
                  <a:lnTo>
                    <a:pt x="5014265" y="1066812"/>
                  </a:lnTo>
                  <a:lnTo>
                    <a:pt x="5020221" y="1054112"/>
                  </a:lnTo>
                  <a:lnTo>
                    <a:pt x="5025047" y="1054112"/>
                  </a:lnTo>
                  <a:lnTo>
                    <a:pt x="5027511" y="1041412"/>
                  </a:lnTo>
                  <a:lnTo>
                    <a:pt x="5033188" y="1041412"/>
                  </a:lnTo>
                  <a:lnTo>
                    <a:pt x="5038649" y="1028712"/>
                  </a:lnTo>
                  <a:lnTo>
                    <a:pt x="5043665" y="1016012"/>
                  </a:lnTo>
                  <a:lnTo>
                    <a:pt x="5048008" y="990612"/>
                  </a:lnTo>
                  <a:lnTo>
                    <a:pt x="5050650" y="990612"/>
                  </a:lnTo>
                  <a:lnTo>
                    <a:pt x="5051666" y="977912"/>
                  </a:lnTo>
                  <a:lnTo>
                    <a:pt x="5053850" y="965212"/>
                  </a:lnTo>
                  <a:lnTo>
                    <a:pt x="5055120" y="952512"/>
                  </a:lnTo>
                  <a:lnTo>
                    <a:pt x="5055311" y="939812"/>
                  </a:lnTo>
                  <a:lnTo>
                    <a:pt x="5054295" y="927112"/>
                  </a:lnTo>
                  <a:lnTo>
                    <a:pt x="5053723" y="927112"/>
                  </a:lnTo>
                  <a:lnTo>
                    <a:pt x="5052885" y="914412"/>
                  </a:lnTo>
                  <a:lnTo>
                    <a:pt x="5051818" y="914412"/>
                  </a:lnTo>
                  <a:lnTo>
                    <a:pt x="5048440" y="901712"/>
                  </a:lnTo>
                  <a:lnTo>
                    <a:pt x="5043779" y="889012"/>
                  </a:lnTo>
                  <a:lnTo>
                    <a:pt x="5037734" y="876312"/>
                  </a:lnTo>
                  <a:lnTo>
                    <a:pt x="5029759" y="863612"/>
                  </a:lnTo>
                  <a:lnTo>
                    <a:pt x="5028679" y="850912"/>
                  </a:lnTo>
                  <a:lnTo>
                    <a:pt x="5025987" y="850912"/>
                  </a:lnTo>
                  <a:lnTo>
                    <a:pt x="5024742" y="838212"/>
                  </a:lnTo>
                  <a:lnTo>
                    <a:pt x="5025085" y="825512"/>
                  </a:lnTo>
                  <a:lnTo>
                    <a:pt x="5026901" y="812812"/>
                  </a:lnTo>
                  <a:lnTo>
                    <a:pt x="5030089" y="800112"/>
                  </a:lnTo>
                  <a:lnTo>
                    <a:pt x="5032502" y="800112"/>
                  </a:lnTo>
                  <a:lnTo>
                    <a:pt x="5033962" y="787412"/>
                  </a:lnTo>
                  <a:lnTo>
                    <a:pt x="5038064" y="787412"/>
                  </a:lnTo>
                  <a:lnTo>
                    <a:pt x="5042789" y="774712"/>
                  </a:lnTo>
                  <a:lnTo>
                    <a:pt x="5048059" y="762012"/>
                  </a:lnTo>
                  <a:lnTo>
                    <a:pt x="5053838" y="749312"/>
                  </a:lnTo>
                  <a:lnTo>
                    <a:pt x="5057991" y="736612"/>
                  </a:lnTo>
                  <a:lnTo>
                    <a:pt x="5060112" y="736612"/>
                  </a:lnTo>
                  <a:lnTo>
                    <a:pt x="5066296" y="723912"/>
                  </a:lnTo>
                  <a:lnTo>
                    <a:pt x="5072786" y="711212"/>
                  </a:lnTo>
                  <a:lnTo>
                    <a:pt x="5079517" y="698512"/>
                  </a:lnTo>
                  <a:lnTo>
                    <a:pt x="5086451" y="685812"/>
                  </a:lnTo>
                  <a:lnTo>
                    <a:pt x="5090312" y="685812"/>
                  </a:lnTo>
                  <a:lnTo>
                    <a:pt x="5092789" y="673112"/>
                  </a:lnTo>
                  <a:lnTo>
                    <a:pt x="5094021" y="673112"/>
                  </a:lnTo>
                  <a:lnTo>
                    <a:pt x="5101310" y="660412"/>
                  </a:lnTo>
                  <a:lnTo>
                    <a:pt x="5108651" y="647712"/>
                  </a:lnTo>
                  <a:lnTo>
                    <a:pt x="5116042" y="647712"/>
                  </a:lnTo>
                  <a:lnTo>
                    <a:pt x="5123485" y="635012"/>
                  </a:lnTo>
                  <a:lnTo>
                    <a:pt x="5126291" y="635012"/>
                  </a:lnTo>
                  <a:lnTo>
                    <a:pt x="5129149" y="622312"/>
                  </a:lnTo>
                  <a:lnTo>
                    <a:pt x="5132057" y="622312"/>
                  </a:lnTo>
                  <a:lnTo>
                    <a:pt x="5141531" y="609612"/>
                  </a:lnTo>
                  <a:lnTo>
                    <a:pt x="5151120" y="609612"/>
                  </a:lnTo>
                  <a:lnTo>
                    <a:pt x="5160797" y="596912"/>
                  </a:lnTo>
                  <a:lnTo>
                    <a:pt x="5170551" y="584212"/>
                  </a:lnTo>
                  <a:lnTo>
                    <a:pt x="5181193" y="584212"/>
                  </a:lnTo>
                  <a:lnTo>
                    <a:pt x="5193462" y="571512"/>
                  </a:lnTo>
                  <a:lnTo>
                    <a:pt x="5205819" y="571512"/>
                  </a:lnTo>
                  <a:lnTo>
                    <a:pt x="5218303" y="558812"/>
                  </a:lnTo>
                  <a:lnTo>
                    <a:pt x="5234368" y="558812"/>
                  </a:lnTo>
                  <a:lnTo>
                    <a:pt x="5241429" y="546112"/>
                  </a:lnTo>
                  <a:lnTo>
                    <a:pt x="5284597" y="546112"/>
                  </a:lnTo>
                  <a:lnTo>
                    <a:pt x="5292166" y="533412"/>
                  </a:lnTo>
                  <a:lnTo>
                    <a:pt x="5325135" y="533412"/>
                  </a:lnTo>
                  <a:lnTo>
                    <a:pt x="5340655" y="520712"/>
                  </a:lnTo>
                  <a:lnTo>
                    <a:pt x="5381663" y="520712"/>
                  </a:lnTo>
                  <a:lnTo>
                    <a:pt x="5383225" y="508012"/>
                  </a:lnTo>
                  <a:lnTo>
                    <a:pt x="5398313" y="508012"/>
                  </a:lnTo>
                  <a:lnTo>
                    <a:pt x="5412943" y="495312"/>
                  </a:lnTo>
                  <a:lnTo>
                    <a:pt x="5427091" y="495312"/>
                  </a:lnTo>
                  <a:lnTo>
                    <a:pt x="5440718" y="482612"/>
                  </a:lnTo>
                  <a:lnTo>
                    <a:pt x="5451030" y="482612"/>
                  </a:lnTo>
                  <a:lnTo>
                    <a:pt x="5463679" y="469912"/>
                  </a:lnTo>
                  <a:lnTo>
                    <a:pt x="5475719" y="457212"/>
                  </a:lnTo>
                  <a:lnTo>
                    <a:pt x="5487124" y="444512"/>
                  </a:lnTo>
                  <a:lnTo>
                    <a:pt x="5497881" y="444512"/>
                  </a:lnTo>
                  <a:lnTo>
                    <a:pt x="5501170" y="431812"/>
                  </a:lnTo>
                  <a:lnTo>
                    <a:pt x="5507228" y="431812"/>
                  </a:lnTo>
                  <a:lnTo>
                    <a:pt x="5516677" y="419112"/>
                  </a:lnTo>
                  <a:lnTo>
                    <a:pt x="5525389" y="406412"/>
                  </a:lnTo>
                  <a:lnTo>
                    <a:pt x="5533364" y="393712"/>
                  </a:lnTo>
                  <a:lnTo>
                    <a:pt x="5540565" y="381012"/>
                  </a:lnTo>
                  <a:lnTo>
                    <a:pt x="5543029" y="381012"/>
                  </a:lnTo>
                  <a:lnTo>
                    <a:pt x="5545277" y="368312"/>
                  </a:lnTo>
                  <a:lnTo>
                    <a:pt x="5547398" y="368312"/>
                  </a:lnTo>
                  <a:lnTo>
                    <a:pt x="5553075" y="355612"/>
                  </a:lnTo>
                  <a:lnTo>
                    <a:pt x="5557901" y="342912"/>
                  </a:lnTo>
                  <a:lnTo>
                    <a:pt x="5561825" y="330212"/>
                  </a:lnTo>
                  <a:lnTo>
                    <a:pt x="5564822" y="317512"/>
                  </a:lnTo>
                  <a:lnTo>
                    <a:pt x="5565775" y="317512"/>
                  </a:lnTo>
                  <a:lnTo>
                    <a:pt x="5566499" y="304812"/>
                  </a:lnTo>
                  <a:lnTo>
                    <a:pt x="5567019" y="304812"/>
                  </a:lnTo>
                  <a:lnTo>
                    <a:pt x="5567858" y="292112"/>
                  </a:lnTo>
                  <a:lnTo>
                    <a:pt x="5568239" y="292112"/>
                  </a:lnTo>
                  <a:lnTo>
                    <a:pt x="5568239" y="279412"/>
                  </a:lnTo>
                  <a:close/>
                </a:path>
              </a:pathLst>
            </a:custGeom>
            <a:solidFill>
              <a:srgbClr val="BFBDBE"/>
            </a:solidFill>
          </p:spPr>
          <p:txBody>
            <a:bodyPr wrap="square" lIns="0" tIns="0" rIns="0" bIns="0" rtlCol="0"/>
            <a:lstStyle/>
            <a:p>
              <a:endParaRPr sz="1350"/>
            </a:p>
          </p:txBody>
        </p:sp>
        <p:sp>
          <p:nvSpPr>
            <p:cNvPr id="51" name="object 131">
              <a:extLst>
                <a:ext uri="{FF2B5EF4-FFF2-40B4-BE49-F238E27FC236}">
                  <a16:creationId xmlns:a16="http://schemas.microsoft.com/office/drawing/2014/main" id="{5FA6B5F1-FB36-A9F9-C303-945F2BE8772A}"/>
                </a:ext>
              </a:extLst>
            </p:cNvPr>
            <p:cNvSpPr/>
            <p:nvPr/>
          </p:nvSpPr>
          <p:spPr>
            <a:xfrm>
              <a:off x="15987186" y="8091244"/>
              <a:ext cx="347980" cy="0"/>
            </a:xfrm>
            <a:custGeom>
              <a:avLst/>
              <a:gdLst/>
              <a:ahLst/>
              <a:cxnLst/>
              <a:rect l="l" t="t" r="r" b="b"/>
              <a:pathLst>
                <a:path w="347980">
                  <a:moveTo>
                    <a:pt x="0" y="0"/>
                  </a:moveTo>
                  <a:lnTo>
                    <a:pt x="347633" y="0"/>
                  </a:lnTo>
                </a:path>
              </a:pathLst>
            </a:custGeom>
            <a:ln w="14128">
              <a:solidFill>
                <a:srgbClr val="BFBDBE"/>
              </a:solidFill>
            </a:ln>
          </p:spPr>
          <p:txBody>
            <a:bodyPr wrap="square" lIns="0" tIns="0" rIns="0" bIns="0" rtlCol="0"/>
            <a:lstStyle/>
            <a:p>
              <a:endParaRPr sz="1350"/>
            </a:p>
          </p:txBody>
        </p:sp>
        <p:sp>
          <p:nvSpPr>
            <p:cNvPr id="52" name="object 132">
              <a:extLst>
                <a:ext uri="{FF2B5EF4-FFF2-40B4-BE49-F238E27FC236}">
                  <a16:creationId xmlns:a16="http://schemas.microsoft.com/office/drawing/2014/main" id="{A8E09E77-527C-1411-2577-4B0E9524712F}"/>
                </a:ext>
              </a:extLst>
            </p:cNvPr>
            <p:cNvSpPr/>
            <p:nvPr/>
          </p:nvSpPr>
          <p:spPr>
            <a:xfrm>
              <a:off x="17249950" y="7055087"/>
              <a:ext cx="292100" cy="344170"/>
            </a:xfrm>
            <a:custGeom>
              <a:avLst/>
              <a:gdLst/>
              <a:ahLst/>
              <a:cxnLst/>
              <a:rect l="l" t="t" r="r" b="b"/>
              <a:pathLst>
                <a:path w="292100" h="344170">
                  <a:moveTo>
                    <a:pt x="0" y="0"/>
                  </a:moveTo>
                  <a:lnTo>
                    <a:pt x="291667" y="344124"/>
                  </a:lnTo>
                </a:path>
              </a:pathLst>
            </a:custGeom>
            <a:ln w="14128">
              <a:solidFill>
                <a:srgbClr val="BFBDBE"/>
              </a:solidFill>
            </a:ln>
          </p:spPr>
          <p:txBody>
            <a:bodyPr wrap="square" lIns="0" tIns="0" rIns="0" bIns="0" rtlCol="0"/>
            <a:lstStyle/>
            <a:p>
              <a:endParaRPr sz="1350"/>
            </a:p>
          </p:txBody>
        </p:sp>
        <p:sp>
          <p:nvSpPr>
            <p:cNvPr id="53" name="object 133">
              <a:extLst>
                <a:ext uri="{FF2B5EF4-FFF2-40B4-BE49-F238E27FC236}">
                  <a16:creationId xmlns:a16="http://schemas.microsoft.com/office/drawing/2014/main" id="{B26BBEA1-12D5-A30B-BA5C-B0259E408F3C}"/>
                </a:ext>
              </a:extLst>
            </p:cNvPr>
            <p:cNvSpPr/>
            <p:nvPr/>
          </p:nvSpPr>
          <p:spPr>
            <a:xfrm>
              <a:off x="15735287" y="7055083"/>
              <a:ext cx="285115" cy="350520"/>
            </a:xfrm>
            <a:custGeom>
              <a:avLst/>
              <a:gdLst/>
              <a:ahLst/>
              <a:cxnLst/>
              <a:rect l="l" t="t" r="r" b="b"/>
              <a:pathLst>
                <a:path w="285115" h="350520">
                  <a:moveTo>
                    <a:pt x="0" y="350016"/>
                  </a:moveTo>
                  <a:lnTo>
                    <a:pt x="284575" y="0"/>
                  </a:lnTo>
                </a:path>
              </a:pathLst>
            </a:custGeom>
            <a:ln w="14128">
              <a:solidFill>
                <a:srgbClr val="BFBDBE"/>
              </a:solidFill>
            </a:ln>
          </p:spPr>
          <p:txBody>
            <a:bodyPr wrap="square" lIns="0" tIns="0" rIns="0" bIns="0" rtlCol="0"/>
            <a:lstStyle/>
            <a:p>
              <a:endParaRPr sz="1350"/>
            </a:p>
          </p:txBody>
        </p:sp>
        <p:sp>
          <p:nvSpPr>
            <p:cNvPr id="54" name="object 134">
              <a:extLst>
                <a:ext uri="{FF2B5EF4-FFF2-40B4-BE49-F238E27FC236}">
                  <a16:creationId xmlns:a16="http://schemas.microsoft.com/office/drawing/2014/main" id="{543B9741-E922-AA92-EBC9-2741CEBE5070}"/>
                </a:ext>
              </a:extLst>
            </p:cNvPr>
            <p:cNvSpPr/>
            <p:nvPr/>
          </p:nvSpPr>
          <p:spPr>
            <a:xfrm>
              <a:off x="16931149" y="8091244"/>
              <a:ext cx="347980" cy="0"/>
            </a:xfrm>
            <a:custGeom>
              <a:avLst/>
              <a:gdLst/>
              <a:ahLst/>
              <a:cxnLst/>
              <a:rect l="l" t="t" r="r" b="b"/>
              <a:pathLst>
                <a:path w="347980">
                  <a:moveTo>
                    <a:pt x="0" y="0"/>
                  </a:moveTo>
                  <a:lnTo>
                    <a:pt x="347633" y="0"/>
                  </a:lnTo>
                </a:path>
              </a:pathLst>
            </a:custGeom>
            <a:ln w="14128">
              <a:solidFill>
                <a:srgbClr val="BFBDBE"/>
              </a:solidFill>
            </a:ln>
          </p:spPr>
          <p:txBody>
            <a:bodyPr wrap="square" lIns="0" tIns="0" rIns="0" bIns="0" rtlCol="0"/>
            <a:lstStyle/>
            <a:p>
              <a:endParaRPr sz="1350"/>
            </a:p>
          </p:txBody>
        </p:sp>
        <p:sp>
          <p:nvSpPr>
            <p:cNvPr id="55" name="object 137">
              <a:extLst>
                <a:ext uri="{FF2B5EF4-FFF2-40B4-BE49-F238E27FC236}">
                  <a16:creationId xmlns:a16="http://schemas.microsoft.com/office/drawing/2014/main" id="{271598F2-F57C-821E-8067-16DC0B818485}"/>
                </a:ext>
              </a:extLst>
            </p:cNvPr>
            <p:cNvSpPr txBox="1"/>
            <p:nvPr/>
          </p:nvSpPr>
          <p:spPr>
            <a:xfrm>
              <a:off x="12677549" y="6292655"/>
              <a:ext cx="1769314" cy="259686"/>
            </a:xfrm>
            <a:prstGeom prst="rect">
              <a:avLst/>
            </a:prstGeom>
          </p:spPr>
          <p:txBody>
            <a:bodyPr vert="horz" wrap="square" lIns="0" tIns="10001" rIns="0" bIns="0" rtlCol="0">
              <a:spAutoFit/>
            </a:bodyPr>
            <a:lstStyle>
              <a:defPPr>
                <a:defRPr lang="en-US"/>
              </a:defPPr>
              <a:lvl1pPr marL="12700">
                <a:lnSpc>
                  <a:spcPct val="100000"/>
                </a:lnSpc>
                <a:spcBef>
                  <a:spcPts val="105"/>
                </a:spcBef>
                <a:defRPr sz="1600" spc="-10">
                  <a:latin typeface="Arial" panose="020B0604020202020204" pitchFamily="34" charset="0"/>
                  <a:cs typeface="Arial" panose="020B0604020202020204" pitchFamily="34" charset="0"/>
                </a:defRPr>
              </a:lvl1pPr>
            </a:lstStyle>
            <a:p>
              <a:pPr algn="ctr"/>
              <a:r>
                <a:rPr lang="en-GB" sz="1200"/>
                <a:t>Abaloparatide</a:t>
              </a:r>
              <a:endParaRPr sz="1200"/>
            </a:p>
          </p:txBody>
        </p:sp>
        <p:sp>
          <p:nvSpPr>
            <p:cNvPr id="56" name="object 138">
              <a:extLst>
                <a:ext uri="{FF2B5EF4-FFF2-40B4-BE49-F238E27FC236}">
                  <a16:creationId xmlns:a16="http://schemas.microsoft.com/office/drawing/2014/main" id="{0D26D07A-225C-34B5-E131-A30C04A56705}"/>
                </a:ext>
              </a:extLst>
            </p:cNvPr>
            <p:cNvSpPr txBox="1"/>
            <p:nvPr/>
          </p:nvSpPr>
          <p:spPr>
            <a:xfrm>
              <a:off x="18236382" y="6793607"/>
              <a:ext cx="210820" cy="222250"/>
            </a:xfrm>
            <a:prstGeom prst="rect">
              <a:avLst/>
            </a:prstGeom>
          </p:spPr>
          <p:txBody>
            <a:bodyPr vert="horz" wrap="square" lIns="0" tIns="8573" rIns="0" bIns="0" rtlCol="0">
              <a:spAutoFit/>
            </a:bodyPr>
            <a:lstStyle/>
            <a:p>
              <a:pPr marL="9525">
                <a:lnSpc>
                  <a:spcPct val="100000"/>
                </a:lnSpc>
                <a:spcBef>
                  <a:spcPts val="68"/>
                </a:spcBef>
              </a:pPr>
              <a:r>
                <a:rPr sz="975" spc="30">
                  <a:latin typeface="Calibri"/>
                  <a:cs typeface="Calibri"/>
                </a:rPr>
                <a:t>+2</a:t>
              </a:r>
              <a:endParaRPr sz="975">
                <a:latin typeface="Calibri"/>
                <a:cs typeface="Calibri"/>
              </a:endParaRPr>
            </a:p>
          </p:txBody>
        </p:sp>
        <p:sp>
          <p:nvSpPr>
            <p:cNvPr id="57" name="object 139">
              <a:extLst>
                <a:ext uri="{FF2B5EF4-FFF2-40B4-BE49-F238E27FC236}">
                  <a16:creationId xmlns:a16="http://schemas.microsoft.com/office/drawing/2014/main" id="{11FB6C55-FC76-00FE-14BF-5480015E35F5}"/>
                </a:ext>
              </a:extLst>
            </p:cNvPr>
            <p:cNvSpPr txBox="1"/>
            <p:nvPr/>
          </p:nvSpPr>
          <p:spPr>
            <a:xfrm>
              <a:off x="18236382" y="7478028"/>
              <a:ext cx="210820" cy="222250"/>
            </a:xfrm>
            <a:prstGeom prst="rect">
              <a:avLst/>
            </a:prstGeom>
          </p:spPr>
          <p:txBody>
            <a:bodyPr vert="horz" wrap="square" lIns="0" tIns="8573" rIns="0" bIns="0" rtlCol="0">
              <a:spAutoFit/>
            </a:bodyPr>
            <a:lstStyle/>
            <a:p>
              <a:pPr marL="9525">
                <a:lnSpc>
                  <a:spcPct val="100000"/>
                </a:lnSpc>
                <a:spcBef>
                  <a:spcPts val="68"/>
                </a:spcBef>
              </a:pPr>
              <a:r>
                <a:rPr sz="975" spc="30">
                  <a:latin typeface="Calibri"/>
                  <a:cs typeface="Calibri"/>
                </a:rPr>
                <a:t>+1</a:t>
              </a:r>
              <a:endParaRPr sz="975">
                <a:latin typeface="Calibri"/>
                <a:cs typeface="Calibri"/>
              </a:endParaRPr>
            </a:p>
          </p:txBody>
        </p:sp>
        <p:sp>
          <p:nvSpPr>
            <p:cNvPr id="58" name="object 140">
              <a:extLst>
                <a:ext uri="{FF2B5EF4-FFF2-40B4-BE49-F238E27FC236}">
                  <a16:creationId xmlns:a16="http://schemas.microsoft.com/office/drawing/2014/main" id="{F5665139-C42B-E689-D95E-C5AD81F0412F}"/>
                </a:ext>
              </a:extLst>
            </p:cNvPr>
            <p:cNvSpPr txBox="1"/>
            <p:nvPr/>
          </p:nvSpPr>
          <p:spPr>
            <a:xfrm>
              <a:off x="18236382" y="8162449"/>
              <a:ext cx="117475" cy="222250"/>
            </a:xfrm>
            <a:prstGeom prst="rect">
              <a:avLst/>
            </a:prstGeom>
          </p:spPr>
          <p:txBody>
            <a:bodyPr vert="horz" wrap="square" lIns="0" tIns="8573" rIns="0" bIns="0" rtlCol="0">
              <a:spAutoFit/>
            </a:bodyPr>
            <a:lstStyle/>
            <a:p>
              <a:pPr marL="9525">
                <a:lnSpc>
                  <a:spcPct val="100000"/>
                </a:lnSpc>
                <a:spcBef>
                  <a:spcPts val="68"/>
                </a:spcBef>
              </a:pPr>
              <a:r>
                <a:rPr sz="975" spc="4">
                  <a:latin typeface="Calibri"/>
                  <a:cs typeface="Calibri"/>
                </a:rPr>
                <a:t>0</a:t>
              </a:r>
              <a:endParaRPr sz="975">
                <a:latin typeface="Calibri"/>
                <a:cs typeface="Calibri"/>
              </a:endParaRPr>
            </a:p>
          </p:txBody>
        </p:sp>
      </p:grpSp>
    </p:spTree>
    <p:extLst>
      <p:ext uri="{BB962C8B-B14F-4D97-AF65-F5344CB8AC3E}">
        <p14:creationId xmlns:p14="http://schemas.microsoft.com/office/powerpoint/2010/main" val="4284113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D14E1-611B-1D54-F691-24869CF85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528A0-D3F4-4853-4061-6E185F308E76}"/>
              </a:ext>
            </a:extLst>
          </p:cNvPr>
          <p:cNvSpPr>
            <a:spLocks noGrp="1"/>
          </p:cNvSpPr>
          <p:nvPr>
            <p:ph type="ctrTitle"/>
          </p:nvPr>
        </p:nvSpPr>
        <p:spPr/>
        <p:txBody>
          <a:bodyPr/>
          <a:lstStyle/>
          <a:p>
            <a:r>
              <a:rPr lang="en-GB" sz="2100" noProof="0"/>
              <a:t>Hypercalciuria and dizziness were the two most </a:t>
            </a:r>
            <a:br>
              <a:rPr lang="en-GB" sz="2100" noProof="0"/>
            </a:br>
            <a:r>
              <a:rPr lang="en-GB" sz="2100" noProof="0"/>
              <a:t>common adverse events with abaloparatide</a:t>
            </a:r>
            <a:r>
              <a:rPr lang="en-GB" sz="2100" baseline="30000" noProof="0"/>
              <a:t>1,2</a:t>
            </a:r>
            <a:endParaRPr lang="en-GB" sz="2100" b="0" i="1" noProof="0"/>
          </a:p>
        </p:txBody>
      </p:sp>
      <p:sp>
        <p:nvSpPr>
          <p:cNvPr id="4" name="Content Placeholder 3">
            <a:extLst>
              <a:ext uri="{FF2B5EF4-FFF2-40B4-BE49-F238E27FC236}">
                <a16:creationId xmlns:a16="http://schemas.microsoft.com/office/drawing/2014/main" id="{F278DD32-179B-6345-D0A6-370A37170FE8}"/>
              </a:ext>
            </a:extLst>
          </p:cNvPr>
          <p:cNvSpPr>
            <a:spLocks noGrp="1"/>
          </p:cNvSpPr>
          <p:nvPr>
            <p:ph sz="quarter" idx="10"/>
          </p:nvPr>
        </p:nvSpPr>
        <p:spPr>
          <a:xfrm>
            <a:off x="676274" y="5657850"/>
            <a:ext cx="8035926" cy="294085"/>
          </a:xfrm>
        </p:spPr>
        <p:txBody>
          <a:bodyPr/>
          <a:lstStyle/>
          <a:p>
            <a:pPr>
              <a:spcBef>
                <a:spcPts val="7"/>
              </a:spcBef>
            </a:pPr>
            <a:r>
              <a:rPr lang="en-GB" noProof="0" dirty="0"/>
              <a:t>*Hypercalciuria, urine calcium increased, urine calcium/creatinine ratio increased. </a:t>
            </a:r>
            <a:br>
              <a:rPr lang="en-GB" baseline="30000" noProof="0" dirty="0"/>
            </a:br>
            <a:r>
              <a:rPr lang="en-GB" noProof="0" dirty="0"/>
              <a:t>AE, adverse event.</a:t>
            </a:r>
            <a:br>
              <a:rPr lang="en-GB" noProof="0" dirty="0"/>
            </a:br>
            <a:r>
              <a:rPr lang="en-GB" noProof="0" dirty="0"/>
              <a:t>1</a:t>
            </a:r>
            <a:r>
              <a:rPr lang="en-GB" dirty="0"/>
              <a:t> . ELADYNOS</a:t>
            </a:r>
            <a:r>
              <a:rPr lang="en-GB" baseline="30000" dirty="0"/>
              <a:t>®</a:t>
            </a:r>
            <a:r>
              <a:rPr lang="en-GB" dirty="0"/>
              <a:t> (abaloparatide) EPAR SmPC. </a:t>
            </a:r>
            <a:r>
              <a:rPr lang="en-GB" dirty="0" err="1"/>
              <a:t>april</a:t>
            </a:r>
            <a:r>
              <a:rPr lang="en-GB" dirty="0"/>
              <a:t> 2024. Available at: </a:t>
            </a:r>
            <a:r>
              <a:rPr lang="en-GB" dirty="0">
                <a:hlinkClick r:id="rId3"/>
              </a:rPr>
              <a:t>https://www.ema.europa.eu/en/documents/product-information/eladynos-epar-product-information_en.pdf</a:t>
            </a:r>
            <a:r>
              <a:rPr lang="en-GB" dirty="0"/>
              <a:t>  Accessed November 2025</a:t>
            </a:r>
            <a:r>
              <a:rPr lang="en-GB" noProof="0" dirty="0"/>
              <a:t>; </a:t>
            </a:r>
            <a:br>
              <a:rPr lang="en-GB" noProof="0" dirty="0"/>
            </a:br>
            <a:r>
              <a:rPr lang="en-GB" noProof="0" dirty="0"/>
              <a:t>2. </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ELADYNOS</a:t>
            </a:r>
            <a:r>
              <a:rPr kumimoji="0" lang="en-GB" sz="6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(abaloparatide) EPAR; Public assessment report. October 2022. Available at: </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4"/>
              </a:rPr>
              <a:t>https://www.ema.europa.eu/en/documents/assessment-report/eladynos-epar-public-assessment-report_en.pdf</a:t>
            </a:r>
            <a:r>
              <a:rPr lang="en-GB" dirty="0">
                <a:solidFill>
                  <a:srgbClr val="000000"/>
                </a:solidFill>
                <a:latin typeface="Arial" panose="020B0604020202020204" pitchFamily="34" charset="0"/>
                <a:cs typeface="Arial" panose="020B0604020202020204" pitchFamily="34" charset="0"/>
              </a:rPr>
              <a:t>. Accessed March 2025</a:t>
            </a:r>
            <a:r>
              <a:rPr lang="en-GB" noProof="0" dirty="0">
                <a:cs typeface="Arial" panose="020B0604020202020204" pitchFamily="34" charset="0"/>
              </a:rPr>
              <a:t>.</a:t>
            </a:r>
            <a:endParaRPr lang="en-GB" noProof="0" dirty="0"/>
          </a:p>
        </p:txBody>
      </p:sp>
      <p:graphicFrame>
        <p:nvGraphicFramePr>
          <p:cNvPr id="5" name="Table 8">
            <a:extLst>
              <a:ext uri="{FF2B5EF4-FFF2-40B4-BE49-F238E27FC236}">
                <a16:creationId xmlns:a16="http://schemas.microsoft.com/office/drawing/2014/main" id="{F930737A-843B-6405-FD29-29F6174A5CFC}"/>
              </a:ext>
            </a:extLst>
          </p:cNvPr>
          <p:cNvGraphicFramePr>
            <a:graphicFrameLocks noGrp="1"/>
          </p:cNvGraphicFramePr>
          <p:nvPr/>
        </p:nvGraphicFramePr>
        <p:xfrm>
          <a:off x="756913" y="2139368"/>
          <a:ext cx="7479757" cy="3118314"/>
        </p:xfrm>
        <a:graphic>
          <a:graphicData uri="http://schemas.openxmlformats.org/drawingml/2006/table">
            <a:tbl>
              <a:tblPr firstRow="1" bandRow="1">
                <a:tableStyleId>{B301B821-A1FF-4177-AEE7-76D212191A09}</a:tableStyleId>
              </a:tblPr>
              <a:tblGrid>
                <a:gridCol w="2282870">
                  <a:extLst>
                    <a:ext uri="{9D8B030D-6E8A-4147-A177-3AD203B41FA5}">
                      <a16:colId xmlns:a16="http://schemas.microsoft.com/office/drawing/2014/main" val="1888557576"/>
                    </a:ext>
                  </a:extLst>
                </a:gridCol>
                <a:gridCol w="1678874">
                  <a:extLst>
                    <a:ext uri="{9D8B030D-6E8A-4147-A177-3AD203B41FA5}">
                      <a16:colId xmlns:a16="http://schemas.microsoft.com/office/drawing/2014/main" val="4219374640"/>
                    </a:ext>
                  </a:extLst>
                </a:gridCol>
                <a:gridCol w="1826596">
                  <a:extLst>
                    <a:ext uri="{9D8B030D-6E8A-4147-A177-3AD203B41FA5}">
                      <a16:colId xmlns:a16="http://schemas.microsoft.com/office/drawing/2014/main" val="2078933460"/>
                    </a:ext>
                  </a:extLst>
                </a:gridCol>
                <a:gridCol w="1691417">
                  <a:extLst>
                    <a:ext uri="{9D8B030D-6E8A-4147-A177-3AD203B41FA5}">
                      <a16:colId xmlns:a16="http://schemas.microsoft.com/office/drawing/2014/main" val="3136241101"/>
                    </a:ext>
                  </a:extLst>
                </a:gridCol>
              </a:tblGrid>
              <a:tr h="237954">
                <a:tc>
                  <a:txBody>
                    <a:bodyPr/>
                    <a:lstStyle/>
                    <a:p>
                      <a:pPr algn="ctr"/>
                      <a:r>
                        <a:rPr lang="en-GB" sz="900" b="1" noProof="0">
                          <a:solidFill>
                            <a:schemeClr val="tx1"/>
                          </a:solidFill>
                          <a:latin typeface="Arial" panose="020B0604020202020204" pitchFamily="34" charset="0"/>
                          <a:cs typeface="Arial" panose="020B0604020202020204" pitchFamily="34" charset="0"/>
                        </a:rPr>
                        <a:t>Adverse event</a:t>
                      </a:r>
                      <a:endParaRPr lang="en-GB" sz="900" b="1" i="0" noProof="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noProof="0">
                          <a:solidFill>
                            <a:schemeClr val="tx1"/>
                          </a:solidFill>
                          <a:latin typeface="Arial" panose="020B0604020202020204" pitchFamily="34" charset="0"/>
                          <a:cs typeface="Arial" panose="020B0604020202020204" pitchFamily="34" charset="0"/>
                        </a:rPr>
                        <a:t> Placebo (n=687), n (%)</a:t>
                      </a:r>
                    </a:p>
                  </a:txBody>
                  <a:tcPr marL="68580" marR="68580" marT="34290" marB="34290" anchor="ctr"/>
                </a:tc>
                <a:tc>
                  <a:txBody>
                    <a:bodyPr/>
                    <a:lstStyle/>
                    <a:p>
                      <a:pPr algn="ctr"/>
                      <a:r>
                        <a:rPr lang="en-GB" sz="900" b="1" noProof="0">
                          <a:solidFill>
                            <a:schemeClr val="tx1"/>
                          </a:solidFill>
                          <a:latin typeface="Arial" panose="020B0604020202020204" pitchFamily="34" charset="0"/>
                          <a:cs typeface="Arial" panose="020B0604020202020204" pitchFamily="34" charset="0"/>
                        </a:rPr>
                        <a:t>Abaloparatide (n=694), n (%)</a:t>
                      </a:r>
                    </a:p>
                  </a:txBody>
                  <a:tcPr marL="68580" marR="68580" marT="34290" marB="34290" anchor="ctr"/>
                </a:tc>
                <a:tc>
                  <a:txBody>
                    <a:bodyPr/>
                    <a:lstStyle/>
                    <a:p>
                      <a:pPr algn="ctr"/>
                      <a:r>
                        <a:rPr lang="en-GB" sz="900" b="1" noProof="0">
                          <a:solidFill>
                            <a:schemeClr val="tx1"/>
                          </a:solidFill>
                          <a:latin typeface="Arial" panose="020B0604020202020204" pitchFamily="34" charset="0"/>
                          <a:cs typeface="Arial" panose="020B0604020202020204" pitchFamily="34" charset="0"/>
                        </a:rPr>
                        <a:t>Teriparatide (n=686), n (%)</a:t>
                      </a:r>
                    </a:p>
                  </a:txBody>
                  <a:tcPr marL="68580" marR="68580" marT="34290" marB="34290" anchor="ctr"/>
                </a:tc>
                <a:extLst>
                  <a:ext uri="{0D108BD9-81ED-4DB2-BD59-A6C34878D82A}">
                    <a16:rowId xmlns:a16="http://schemas.microsoft.com/office/drawing/2014/main" val="1118783590"/>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Hypercalciuria</a:t>
                      </a:r>
                      <a:r>
                        <a:rPr lang="en-GB" sz="900" b="1" baseline="0" noProof="0">
                          <a:solidFill>
                            <a:schemeClr val="tx2"/>
                          </a:solidFill>
                          <a:latin typeface="Arial" panose="020B0604020202020204" pitchFamily="34" charset="0"/>
                          <a:cs typeface="Arial" panose="020B0604020202020204" pitchFamily="34" charset="0"/>
                        </a:rPr>
                        <a:t>*</a:t>
                      </a: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86 (12.5)</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108 (15.6)</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124 (18.1)</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877834489"/>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Dizziness</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49 (7.1)</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77 (11.1)</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56 (8.2)</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57257842"/>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Upper respiratory tract infection</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61 (8.9)</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65 (9.4)</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65 (9.5)</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958957630"/>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Back pain</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69 (10.0)</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60 (8.6)</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52 (7.6)</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601783173"/>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Nausea</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21 (3.1)</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59 (8.5)</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37 (5.4)</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247479947"/>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Headache</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40 (5.8)</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59 (8.5)</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49 (7.1)</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689787281"/>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Arthralgia</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61 (8.9)</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58 (8.4)</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60 (8.7)</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276291511"/>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Hypertension</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37 (5.4)</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47 (6.8)</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36 (5.2)</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66123103"/>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Influenza</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21 (3.1)</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43 (6.2)</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23 (3.4)</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819828895"/>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Nasopharyngitis</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56 (8.2)</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43 (6.2)</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43 (6.3)</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923322153"/>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Palpitations</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 (0.4)</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39 (5.6)</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12 (1.7)</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961526357"/>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Urinary tract infection</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36 (5.2)</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37 (5.3)</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34 (5.0)</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242310220"/>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Pain in extremity</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40 (5.8)</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34 (4.9)</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39 (5.7)</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340116409"/>
                  </a:ext>
                </a:extLst>
              </a:tr>
              <a:tr h="205740">
                <a:tc>
                  <a:txBody>
                    <a:bodyPr/>
                    <a:lstStyle/>
                    <a:p>
                      <a:pPr algn="ctr"/>
                      <a:r>
                        <a:rPr lang="en-GB" sz="900" b="0" noProof="0">
                          <a:solidFill>
                            <a:schemeClr val="tx2"/>
                          </a:solidFill>
                          <a:latin typeface="Arial" panose="020B0604020202020204" pitchFamily="34" charset="0"/>
                          <a:cs typeface="Arial" panose="020B0604020202020204" pitchFamily="34" charset="0"/>
                        </a:rPr>
                        <a:t>Constipation</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37 (5.4)</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28 (4.0)</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0" noProof="0">
                          <a:solidFill>
                            <a:schemeClr val="tx2"/>
                          </a:solidFill>
                          <a:latin typeface="Arial" panose="020B0604020202020204" pitchFamily="34" charset="0"/>
                          <a:cs typeface="Arial" panose="020B0604020202020204" pitchFamily="34" charset="0"/>
                        </a:rPr>
                        <a:t>28 (4.1)</a:t>
                      </a:r>
                      <a:endParaRPr lang="en-GB" sz="900" b="0" i="0" noProof="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762827303"/>
                  </a:ext>
                </a:extLst>
              </a:tr>
            </a:tbl>
          </a:graphicData>
        </a:graphic>
      </p:graphicFrame>
      <p:sp>
        <p:nvSpPr>
          <p:cNvPr id="6" name="TextBox 5">
            <a:extLst>
              <a:ext uri="{FF2B5EF4-FFF2-40B4-BE49-F238E27FC236}">
                <a16:creationId xmlns:a16="http://schemas.microsoft.com/office/drawing/2014/main" id="{B9F20C19-04D6-2231-A6A4-5161D76ED1B5}"/>
              </a:ext>
            </a:extLst>
          </p:cNvPr>
          <p:cNvSpPr txBox="1"/>
          <p:nvPr/>
        </p:nvSpPr>
        <p:spPr>
          <a:xfrm>
            <a:off x="676274" y="1882018"/>
            <a:ext cx="7086600" cy="276999"/>
          </a:xfrm>
          <a:prstGeom prst="rect">
            <a:avLst/>
          </a:prstGeom>
          <a:noFill/>
        </p:spPr>
        <p:txBody>
          <a:bodyPr wrap="square" rtlCol="0">
            <a:spAutoFit/>
          </a:bodyPr>
          <a:lstStyle/>
          <a:p>
            <a:r>
              <a:rPr lang="en-GB" sz="1200" noProof="0">
                <a:latin typeface="Arial" panose="020B0604020202020204" pitchFamily="34" charset="0"/>
              </a:rPr>
              <a:t>ACTIVE: Most commonly reported AEs from baseline to 18 months </a:t>
            </a:r>
            <a:r>
              <a:rPr lang="en-GB" sz="1050" noProof="0">
                <a:latin typeface="Arial" panose="020B0604020202020204" pitchFamily="34" charset="0"/>
              </a:rPr>
              <a:t>(≥5% in any treatment group)</a:t>
            </a:r>
            <a:endParaRPr lang="en-GB" sz="1200" noProof="0">
              <a:latin typeface="Arial" panose="020B0604020202020204" pitchFamily="34" charset="0"/>
            </a:endParaRPr>
          </a:p>
        </p:txBody>
      </p:sp>
      <p:sp>
        <p:nvSpPr>
          <p:cNvPr id="3" name="TextBox 2">
            <a:extLst>
              <a:ext uri="{FF2B5EF4-FFF2-40B4-BE49-F238E27FC236}">
                <a16:creationId xmlns:a16="http://schemas.microsoft.com/office/drawing/2014/main" id="{9559F70C-28A6-3912-5C7B-71453607F862}"/>
              </a:ext>
            </a:extLst>
          </p:cNvPr>
          <p:cNvSpPr txBox="1"/>
          <p:nvPr/>
        </p:nvSpPr>
        <p:spPr>
          <a:xfrm>
            <a:off x="756913" y="5257683"/>
            <a:ext cx="6786887" cy="230832"/>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In the ACTIVE study, incidence of </a:t>
            </a:r>
            <a:r>
              <a:rPr lang="en-GB" sz="900" b="1">
                <a:latin typeface="Arial" panose="020B0604020202020204" pitchFamily="34" charset="0"/>
                <a:cs typeface="Arial" panose="020B0604020202020204" pitchFamily="34" charset="0"/>
              </a:rPr>
              <a:t>injection site reaction </a:t>
            </a:r>
            <a:r>
              <a:rPr lang="en-GB" sz="900">
                <a:latin typeface="Arial" panose="020B0604020202020204" pitchFamily="34" charset="0"/>
                <a:cs typeface="Arial" panose="020B0604020202020204" pitchFamily="34" charset="0"/>
              </a:rPr>
              <a:t>was 6.2% in the abaloparatide treatment group</a:t>
            </a:r>
            <a:r>
              <a:rPr lang="en-GB" sz="900" baseline="30000">
                <a:latin typeface="Arial" panose="020B0604020202020204" pitchFamily="34" charset="0"/>
                <a:cs typeface="Arial" panose="020B0604020202020204" pitchFamily="34" charset="0"/>
              </a:rPr>
              <a:t>1</a:t>
            </a:r>
            <a:endParaRPr lang="en-GB"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792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lstStyle/>
          <a:p>
            <a:r>
              <a:rPr lang="fr-BE" err="1"/>
              <a:t>Take</a:t>
            </a:r>
            <a:r>
              <a:rPr lang="fr-BE"/>
              <a:t> Home messages </a:t>
            </a:r>
          </a:p>
        </p:txBody>
      </p:sp>
      <p:sp>
        <p:nvSpPr>
          <p:cNvPr id="3" name="Espace réservé du contenu 2"/>
          <p:cNvSpPr>
            <a:spLocks noGrp="1"/>
          </p:cNvSpPr>
          <p:nvPr>
            <p:ph idx="1"/>
          </p:nvPr>
        </p:nvSpPr>
        <p:spPr>
          <a:xfrm>
            <a:off x="395536" y="1124744"/>
            <a:ext cx="8229600" cy="5494717"/>
          </a:xfrm>
        </p:spPr>
        <p:txBody>
          <a:bodyPr vert="horz" lIns="91440" tIns="45720" rIns="91440" bIns="45720" rtlCol="0" anchor="t">
            <a:normAutofit/>
          </a:bodyPr>
          <a:lstStyle/>
          <a:p>
            <a:r>
              <a:rPr lang="fr-BE" dirty="0" err="1">
                <a:cs typeface="Calibri"/>
              </a:rPr>
              <a:t>Osteoporosis</a:t>
            </a:r>
            <a:r>
              <a:rPr lang="fr-BE" dirty="0">
                <a:cs typeface="Calibri"/>
              </a:rPr>
              <a:t> </a:t>
            </a:r>
            <a:r>
              <a:rPr lang="fr-BE" dirty="0" err="1">
                <a:cs typeface="Calibri"/>
              </a:rPr>
              <a:t>is</a:t>
            </a:r>
            <a:r>
              <a:rPr lang="fr-BE" dirty="0">
                <a:cs typeface="Calibri"/>
              </a:rPr>
              <a:t> a major public </a:t>
            </a:r>
            <a:r>
              <a:rPr lang="fr-BE" dirty="0" err="1">
                <a:cs typeface="Calibri"/>
              </a:rPr>
              <a:t>health</a:t>
            </a:r>
            <a:r>
              <a:rPr lang="fr-BE" dirty="0">
                <a:cs typeface="Calibri"/>
              </a:rPr>
              <a:t> issue</a:t>
            </a:r>
          </a:p>
          <a:p>
            <a:r>
              <a:rPr lang="fr-BE" dirty="0" err="1">
                <a:cs typeface="Calibri"/>
              </a:rPr>
              <a:t>Affecting</a:t>
            </a:r>
            <a:r>
              <a:rPr lang="fr-BE" dirty="0">
                <a:cs typeface="Calibri"/>
              </a:rPr>
              <a:t> ½ </a:t>
            </a:r>
            <a:r>
              <a:rPr lang="fr-BE" dirty="0" err="1">
                <a:cs typeface="Calibri"/>
              </a:rPr>
              <a:t>women</a:t>
            </a:r>
            <a:r>
              <a:rPr lang="fr-BE" dirty="0">
                <a:cs typeface="Calibri"/>
              </a:rPr>
              <a:t> </a:t>
            </a:r>
            <a:r>
              <a:rPr lang="fr-BE" dirty="0" err="1">
                <a:cs typeface="Calibri"/>
              </a:rPr>
              <a:t>after</a:t>
            </a:r>
            <a:r>
              <a:rPr lang="fr-BE" dirty="0">
                <a:cs typeface="Calibri"/>
              </a:rPr>
              <a:t> </a:t>
            </a:r>
            <a:r>
              <a:rPr lang="fr-BE" dirty="0" err="1">
                <a:cs typeface="Calibri"/>
              </a:rPr>
              <a:t>age</a:t>
            </a:r>
            <a:r>
              <a:rPr lang="fr-BE" dirty="0">
                <a:cs typeface="Calibri"/>
              </a:rPr>
              <a:t> of 50.</a:t>
            </a:r>
            <a:endParaRPr lang="fr-BE" dirty="0">
              <a:ea typeface="Calibri"/>
              <a:cs typeface="Calibri"/>
            </a:endParaRPr>
          </a:p>
          <a:p>
            <a:r>
              <a:rPr lang="fr-BE" dirty="0" err="1">
                <a:cs typeface="Calibri"/>
              </a:rPr>
              <a:t>Identify</a:t>
            </a:r>
            <a:r>
              <a:rPr lang="fr-BE" dirty="0">
                <a:cs typeface="Calibri"/>
              </a:rPr>
              <a:t> </a:t>
            </a:r>
            <a:r>
              <a:rPr lang="fr-BE" dirty="0" err="1">
                <a:cs typeface="Calibri"/>
              </a:rPr>
              <a:t>risk</a:t>
            </a:r>
            <a:r>
              <a:rPr lang="fr-BE" dirty="0">
                <a:cs typeface="Calibri"/>
              </a:rPr>
              <a:t> </a:t>
            </a:r>
            <a:r>
              <a:rPr lang="fr-BE" dirty="0" err="1">
                <a:cs typeface="Calibri"/>
              </a:rPr>
              <a:t>factors</a:t>
            </a:r>
            <a:r>
              <a:rPr lang="fr-BE" dirty="0">
                <a:cs typeface="Calibri"/>
              </a:rPr>
              <a:t>, use BMD</a:t>
            </a:r>
            <a:endParaRPr lang="fr-BE" dirty="0">
              <a:ea typeface="Calibri"/>
              <a:cs typeface="Calibri"/>
            </a:endParaRPr>
          </a:p>
          <a:p>
            <a:r>
              <a:rPr lang="fr-BE" dirty="0">
                <a:cs typeface="Calibri"/>
              </a:rPr>
              <a:t>Correct </a:t>
            </a:r>
            <a:r>
              <a:rPr lang="fr-BE" dirty="0" err="1">
                <a:cs typeface="Calibri"/>
              </a:rPr>
              <a:t>risk</a:t>
            </a:r>
            <a:r>
              <a:rPr lang="fr-BE" dirty="0">
                <a:cs typeface="Calibri"/>
              </a:rPr>
              <a:t> </a:t>
            </a:r>
            <a:r>
              <a:rPr lang="fr-BE" dirty="0" err="1">
                <a:cs typeface="Calibri"/>
              </a:rPr>
              <a:t>factors</a:t>
            </a:r>
            <a:endParaRPr lang="fr-BE" dirty="0">
              <a:cs typeface="Calibri"/>
            </a:endParaRPr>
          </a:p>
          <a:p>
            <a:r>
              <a:rPr lang="fr-BE" dirty="0">
                <a:cs typeface="Calibri"/>
              </a:rPr>
              <a:t>Use Ca + vit D</a:t>
            </a:r>
            <a:endParaRPr lang="fr-BE" dirty="0">
              <a:ea typeface="Calibri"/>
              <a:cs typeface="Calibri"/>
            </a:endParaRPr>
          </a:p>
          <a:p>
            <a:endParaRPr lang="fr-BE" dirty="0">
              <a:ea typeface="Calibri"/>
              <a:cs typeface="Calibri"/>
            </a:endParaRPr>
          </a:p>
          <a:p>
            <a:endParaRPr lang="fr-BE" dirty="0">
              <a:ea typeface="Calibri"/>
              <a:cs typeface="Calibri"/>
            </a:endParaRPr>
          </a:p>
          <a:p>
            <a:pPr marL="0" indent="0">
              <a:buNone/>
            </a:pPr>
            <a:endParaRPr lang="fr-BE" sz="1050" dirty="0">
              <a:solidFill>
                <a:srgbClr val="212121"/>
              </a:solidFill>
              <a:ea typeface="Calibri"/>
              <a:cs typeface="Calibri"/>
            </a:endParaRPr>
          </a:p>
          <a:p>
            <a:pPr marL="0" indent="0">
              <a:buNone/>
            </a:pPr>
            <a:r>
              <a:rPr lang="fr-BE" sz="1050" dirty="0">
                <a:solidFill>
                  <a:srgbClr val="212121"/>
                </a:solidFill>
                <a:ea typeface="Calibri"/>
                <a:cs typeface="Calibri"/>
              </a:rPr>
              <a:t>Sanchez-Rodriguez D, Bergmann P, Body JJ, Cavalier E, Gielen E, </a:t>
            </a:r>
            <a:r>
              <a:rPr lang="fr-BE" sz="1050" dirty="0" err="1">
                <a:solidFill>
                  <a:srgbClr val="212121"/>
                </a:solidFill>
                <a:ea typeface="Calibri"/>
                <a:cs typeface="Calibri"/>
              </a:rPr>
              <a:t>Goemaere</a:t>
            </a:r>
            <a:r>
              <a:rPr lang="fr-BE" sz="1050" dirty="0">
                <a:solidFill>
                  <a:srgbClr val="212121"/>
                </a:solidFill>
                <a:ea typeface="Calibri"/>
                <a:cs typeface="Calibri"/>
              </a:rPr>
              <a:t> S, </a:t>
            </a:r>
            <a:r>
              <a:rPr lang="fr-BE" sz="1050" dirty="0" err="1">
                <a:solidFill>
                  <a:srgbClr val="212121"/>
                </a:solidFill>
                <a:ea typeface="Calibri"/>
                <a:cs typeface="Calibri"/>
              </a:rPr>
              <a:t>Lapauw</a:t>
            </a:r>
            <a:r>
              <a:rPr lang="fr-BE" sz="1050" dirty="0">
                <a:solidFill>
                  <a:srgbClr val="212121"/>
                </a:solidFill>
                <a:ea typeface="Calibri"/>
                <a:cs typeface="Calibri"/>
              </a:rPr>
              <a:t> B, Laurent MR, </a:t>
            </a:r>
            <a:r>
              <a:rPr lang="fr-BE" sz="1050" dirty="0" err="1">
                <a:solidFill>
                  <a:srgbClr val="212121"/>
                </a:solidFill>
                <a:ea typeface="Calibri"/>
                <a:cs typeface="Calibri"/>
              </a:rPr>
              <a:t>Rozenberg</a:t>
            </a:r>
            <a:r>
              <a:rPr lang="fr-BE" sz="1050" dirty="0">
                <a:solidFill>
                  <a:srgbClr val="212121"/>
                </a:solidFill>
                <a:ea typeface="Calibri"/>
                <a:cs typeface="Calibri"/>
              </a:rPr>
              <a:t> S, </a:t>
            </a:r>
            <a:r>
              <a:rPr lang="fr-BE" sz="1050" dirty="0" err="1">
                <a:solidFill>
                  <a:srgbClr val="212121"/>
                </a:solidFill>
                <a:ea typeface="Calibri"/>
                <a:cs typeface="Calibri"/>
              </a:rPr>
              <a:t>Honvo</a:t>
            </a:r>
            <a:r>
              <a:rPr lang="fr-BE" sz="1050" dirty="0">
                <a:solidFill>
                  <a:srgbClr val="212121"/>
                </a:solidFill>
                <a:ea typeface="Calibri"/>
                <a:cs typeface="Calibri"/>
              </a:rPr>
              <a:t> G, </a:t>
            </a:r>
            <a:r>
              <a:rPr lang="fr-BE" sz="1050" dirty="0" err="1">
                <a:solidFill>
                  <a:srgbClr val="212121"/>
                </a:solidFill>
                <a:ea typeface="Calibri"/>
                <a:cs typeface="Calibri"/>
              </a:rPr>
              <a:t>Beaudart</a:t>
            </a:r>
            <a:r>
              <a:rPr lang="fr-BE" sz="1050" dirty="0">
                <a:solidFill>
                  <a:srgbClr val="212121"/>
                </a:solidFill>
                <a:ea typeface="Calibri"/>
                <a:cs typeface="Calibri"/>
              </a:rPr>
              <a:t> C, Bruyère O. The </a:t>
            </a:r>
            <a:r>
              <a:rPr lang="fr-BE" sz="1050" dirty="0" err="1">
                <a:solidFill>
                  <a:srgbClr val="212121"/>
                </a:solidFill>
                <a:ea typeface="Calibri"/>
                <a:cs typeface="Calibri"/>
              </a:rPr>
              <a:t>Belgian</a:t>
            </a:r>
            <a:r>
              <a:rPr lang="fr-BE" sz="1050" dirty="0">
                <a:solidFill>
                  <a:srgbClr val="212121"/>
                </a:solidFill>
                <a:ea typeface="Calibri"/>
                <a:cs typeface="Calibri"/>
              </a:rPr>
              <a:t> Bone Club 2020 guidelines for the management of </a:t>
            </a:r>
            <a:r>
              <a:rPr lang="fr-BE" sz="1050" dirty="0" err="1">
                <a:solidFill>
                  <a:srgbClr val="212121"/>
                </a:solidFill>
                <a:ea typeface="Calibri"/>
                <a:cs typeface="Calibri"/>
              </a:rPr>
              <a:t>osteoporosis</a:t>
            </a:r>
            <a:r>
              <a:rPr lang="fr-BE" sz="1050" dirty="0">
                <a:solidFill>
                  <a:srgbClr val="212121"/>
                </a:solidFill>
                <a:ea typeface="Calibri"/>
                <a:cs typeface="Calibri"/>
              </a:rPr>
              <a:t> in </a:t>
            </a:r>
            <a:r>
              <a:rPr lang="fr-BE" sz="1050" dirty="0" err="1">
                <a:solidFill>
                  <a:srgbClr val="212121"/>
                </a:solidFill>
                <a:ea typeface="Calibri"/>
                <a:cs typeface="Calibri"/>
              </a:rPr>
              <a:t>postmenopausal</a:t>
            </a:r>
            <a:r>
              <a:rPr lang="fr-BE" sz="1050" dirty="0">
                <a:solidFill>
                  <a:srgbClr val="212121"/>
                </a:solidFill>
                <a:ea typeface="Calibri"/>
                <a:cs typeface="Calibri"/>
              </a:rPr>
              <a:t> </a:t>
            </a:r>
            <a:r>
              <a:rPr lang="fr-BE" sz="1050" dirty="0" err="1">
                <a:solidFill>
                  <a:srgbClr val="212121"/>
                </a:solidFill>
                <a:ea typeface="Calibri"/>
                <a:cs typeface="Calibri"/>
              </a:rPr>
              <a:t>women</a:t>
            </a:r>
            <a:r>
              <a:rPr lang="fr-BE" sz="1050" dirty="0">
                <a:solidFill>
                  <a:srgbClr val="212121"/>
                </a:solidFill>
                <a:ea typeface="Calibri"/>
                <a:cs typeface="Calibri"/>
              </a:rPr>
              <a:t>. </a:t>
            </a:r>
            <a:r>
              <a:rPr lang="fr-BE" sz="1050" dirty="0" err="1">
                <a:solidFill>
                  <a:srgbClr val="212121"/>
                </a:solidFill>
                <a:ea typeface="Calibri"/>
                <a:cs typeface="Calibri"/>
              </a:rPr>
              <a:t>Maturitas</a:t>
            </a:r>
            <a:r>
              <a:rPr lang="fr-BE" sz="1050" dirty="0">
                <a:solidFill>
                  <a:srgbClr val="212121"/>
                </a:solidFill>
                <a:ea typeface="Calibri"/>
                <a:cs typeface="Calibri"/>
              </a:rPr>
              <a:t>. 2020 Sep;139:69-89. </a:t>
            </a:r>
            <a:r>
              <a:rPr lang="fr-BE" sz="1050" dirty="0" err="1">
                <a:solidFill>
                  <a:srgbClr val="212121"/>
                </a:solidFill>
                <a:ea typeface="Calibri"/>
                <a:cs typeface="Calibri"/>
              </a:rPr>
              <a:t>doi</a:t>
            </a:r>
            <a:r>
              <a:rPr lang="fr-BE" sz="1050" dirty="0">
                <a:solidFill>
                  <a:srgbClr val="212121"/>
                </a:solidFill>
                <a:ea typeface="Calibri"/>
                <a:cs typeface="Calibri"/>
              </a:rPr>
              <a:t>: 10.1016/j.maturitas.2020.05.006.</a:t>
            </a:r>
            <a:endParaRPr lang="fr-BE" sz="1050" dirty="0">
              <a:ea typeface="Calibri"/>
              <a:cs typeface="Calibri"/>
            </a:endParaRPr>
          </a:p>
          <a:p>
            <a:pPr marL="0" indent="0">
              <a:buNone/>
            </a:pPr>
            <a:r>
              <a:rPr lang="fr-BE" sz="1050" dirty="0" err="1">
                <a:solidFill>
                  <a:srgbClr val="212121"/>
                </a:solidFill>
                <a:ea typeface="Calibri"/>
                <a:cs typeface="Calibri"/>
              </a:rPr>
              <a:t>Gregson</a:t>
            </a:r>
            <a:r>
              <a:rPr lang="fr-BE" sz="1050" dirty="0">
                <a:solidFill>
                  <a:srgbClr val="212121"/>
                </a:solidFill>
                <a:ea typeface="Calibri"/>
                <a:cs typeface="Calibri"/>
              </a:rPr>
              <a:t> CL, Armstrong DJ, </a:t>
            </a:r>
            <a:r>
              <a:rPr lang="fr-BE" sz="1050" dirty="0" err="1">
                <a:solidFill>
                  <a:srgbClr val="212121"/>
                </a:solidFill>
                <a:ea typeface="Calibri"/>
                <a:cs typeface="Calibri"/>
              </a:rPr>
              <a:t>Avgerinou</a:t>
            </a:r>
            <a:r>
              <a:rPr lang="fr-BE" sz="1050" dirty="0">
                <a:solidFill>
                  <a:srgbClr val="212121"/>
                </a:solidFill>
                <a:ea typeface="Calibri"/>
                <a:cs typeface="Calibri"/>
              </a:rPr>
              <a:t> C, </a:t>
            </a:r>
            <a:r>
              <a:rPr lang="fr-BE" sz="1050" dirty="0" err="1">
                <a:solidFill>
                  <a:srgbClr val="212121"/>
                </a:solidFill>
                <a:ea typeface="Calibri"/>
                <a:cs typeface="Calibri"/>
              </a:rPr>
              <a:t>Bowden</a:t>
            </a:r>
            <a:r>
              <a:rPr lang="fr-BE" sz="1050" dirty="0">
                <a:solidFill>
                  <a:srgbClr val="212121"/>
                </a:solidFill>
                <a:ea typeface="Calibri"/>
                <a:cs typeface="Calibri"/>
              </a:rPr>
              <a:t> J, Cooper C, Douglas L, Edwards J, </a:t>
            </a:r>
            <a:r>
              <a:rPr lang="fr-BE" sz="1050" dirty="0" err="1">
                <a:solidFill>
                  <a:srgbClr val="212121"/>
                </a:solidFill>
                <a:ea typeface="Calibri"/>
                <a:cs typeface="Calibri"/>
              </a:rPr>
              <a:t>Gittoes</a:t>
            </a:r>
            <a:r>
              <a:rPr lang="fr-BE" sz="1050" dirty="0">
                <a:solidFill>
                  <a:srgbClr val="212121"/>
                </a:solidFill>
                <a:ea typeface="Calibri"/>
                <a:cs typeface="Calibri"/>
              </a:rPr>
              <a:t> NJL, Harvey NC, </a:t>
            </a:r>
            <a:r>
              <a:rPr lang="fr-BE" sz="1050" dirty="0" err="1">
                <a:solidFill>
                  <a:srgbClr val="212121"/>
                </a:solidFill>
                <a:ea typeface="Calibri"/>
                <a:cs typeface="Calibri"/>
              </a:rPr>
              <a:t>Kanis</a:t>
            </a:r>
            <a:r>
              <a:rPr lang="fr-BE" sz="1050" dirty="0">
                <a:solidFill>
                  <a:srgbClr val="212121"/>
                </a:solidFill>
                <a:ea typeface="Calibri"/>
                <a:cs typeface="Calibri"/>
              </a:rPr>
              <a:t> JA, Leyland S, Low R, </a:t>
            </a:r>
            <a:r>
              <a:rPr lang="fr-BE" sz="1050" dirty="0" err="1">
                <a:solidFill>
                  <a:srgbClr val="212121"/>
                </a:solidFill>
                <a:ea typeface="Calibri"/>
                <a:cs typeface="Calibri"/>
              </a:rPr>
              <a:t>McCloskey</a:t>
            </a:r>
            <a:r>
              <a:rPr lang="fr-BE" sz="1050" dirty="0">
                <a:solidFill>
                  <a:srgbClr val="212121"/>
                </a:solidFill>
                <a:ea typeface="Calibri"/>
                <a:cs typeface="Calibri"/>
              </a:rPr>
              <a:t> E, Moss K, Parker J, </a:t>
            </a:r>
            <a:r>
              <a:rPr lang="fr-BE" sz="1050" dirty="0" err="1">
                <a:solidFill>
                  <a:srgbClr val="212121"/>
                </a:solidFill>
                <a:ea typeface="Calibri"/>
                <a:cs typeface="Calibri"/>
              </a:rPr>
              <a:t>Paskins</a:t>
            </a:r>
            <a:r>
              <a:rPr lang="fr-BE" sz="1050" dirty="0">
                <a:solidFill>
                  <a:srgbClr val="212121"/>
                </a:solidFill>
                <a:ea typeface="Calibri"/>
                <a:cs typeface="Calibri"/>
              </a:rPr>
              <a:t> Z, Poole K, Reid DM, Stone M, </a:t>
            </a:r>
            <a:r>
              <a:rPr lang="fr-BE" sz="1050" dirty="0" err="1">
                <a:solidFill>
                  <a:srgbClr val="212121"/>
                </a:solidFill>
                <a:ea typeface="Calibri"/>
                <a:cs typeface="Calibri"/>
              </a:rPr>
              <a:t>Tomson</a:t>
            </a:r>
            <a:r>
              <a:rPr lang="fr-BE" sz="1050" dirty="0">
                <a:solidFill>
                  <a:srgbClr val="212121"/>
                </a:solidFill>
                <a:ea typeface="Calibri"/>
                <a:cs typeface="Calibri"/>
              </a:rPr>
              <a:t> J, Vine N, </a:t>
            </a:r>
            <a:r>
              <a:rPr lang="fr-BE" sz="1050" dirty="0" err="1">
                <a:solidFill>
                  <a:srgbClr val="212121"/>
                </a:solidFill>
                <a:ea typeface="Calibri"/>
                <a:cs typeface="Calibri"/>
              </a:rPr>
              <a:t>Compston</a:t>
            </a:r>
            <a:r>
              <a:rPr lang="fr-BE" sz="1050" dirty="0">
                <a:solidFill>
                  <a:srgbClr val="212121"/>
                </a:solidFill>
                <a:ea typeface="Calibri"/>
                <a:cs typeface="Calibri"/>
              </a:rPr>
              <a:t> J; National </a:t>
            </a:r>
            <a:r>
              <a:rPr lang="fr-BE" sz="1050" dirty="0" err="1">
                <a:solidFill>
                  <a:srgbClr val="212121"/>
                </a:solidFill>
                <a:ea typeface="Calibri"/>
                <a:cs typeface="Calibri"/>
              </a:rPr>
              <a:t>Osteoporosis</a:t>
            </a:r>
            <a:r>
              <a:rPr lang="fr-BE" sz="1050" dirty="0">
                <a:solidFill>
                  <a:srgbClr val="212121"/>
                </a:solidFill>
                <a:ea typeface="Calibri"/>
                <a:cs typeface="Calibri"/>
              </a:rPr>
              <a:t> Guideline Group (NOGG). The 2024 UK </a:t>
            </a:r>
            <a:r>
              <a:rPr lang="fr-BE" sz="1050" dirty="0" err="1">
                <a:solidFill>
                  <a:srgbClr val="212121"/>
                </a:solidFill>
                <a:ea typeface="Calibri"/>
                <a:cs typeface="Calibri"/>
              </a:rPr>
              <a:t>clinical</a:t>
            </a:r>
            <a:r>
              <a:rPr lang="fr-BE" sz="1050" dirty="0">
                <a:solidFill>
                  <a:srgbClr val="212121"/>
                </a:solidFill>
                <a:ea typeface="Calibri"/>
                <a:cs typeface="Calibri"/>
              </a:rPr>
              <a:t> guideline for the </a:t>
            </a:r>
            <a:r>
              <a:rPr lang="fr-BE" sz="1050" dirty="0" err="1">
                <a:solidFill>
                  <a:srgbClr val="212121"/>
                </a:solidFill>
                <a:ea typeface="Calibri"/>
                <a:cs typeface="Calibri"/>
              </a:rPr>
              <a:t>prevention</a:t>
            </a:r>
            <a:r>
              <a:rPr lang="fr-BE" sz="1050" dirty="0">
                <a:solidFill>
                  <a:srgbClr val="212121"/>
                </a:solidFill>
                <a:ea typeface="Calibri"/>
                <a:cs typeface="Calibri"/>
              </a:rPr>
              <a:t> and </a:t>
            </a:r>
            <a:r>
              <a:rPr lang="fr-BE" sz="1050" dirty="0" err="1">
                <a:solidFill>
                  <a:srgbClr val="212121"/>
                </a:solidFill>
                <a:ea typeface="Calibri"/>
                <a:cs typeface="Calibri"/>
              </a:rPr>
              <a:t>treatment</a:t>
            </a:r>
            <a:r>
              <a:rPr lang="fr-BE" sz="1050" dirty="0">
                <a:solidFill>
                  <a:srgbClr val="212121"/>
                </a:solidFill>
                <a:ea typeface="Calibri"/>
                <a:cs typeface="Calibri"/>
              </a:rPr>
              <a:t> of </a:t>
            </a:r>
            <a:r>
              <a:rPr lang="fr-BE" sz="1050" dirty="0" err="1">
                <a:solidFill>
                  <a:srgbClr val="212121"/>
                </a:solidFill>
                <a:ea typeface="Calibri"/>
                <a:cs typeface="Calibri"/>
              </a:rPr>
              <a:t>osteoporosis</a:t>
            </a:r>
            <a:r>
              <a:rPr lang="fr-BE" sz="1050" dirty="0">
                <a:solidFill>
                  <a:srgbClr val="212121"/>
                </a:solidFill>
                <a:ea typeface="Calibri"/>
                <a:cs typeface="Calibri"/>
              </a:rPr>
              <a:t>. Arch </a:t>
            </a:r>
            <a:r>
              <a:rPr lang="fr-BE" sz="1050" dirty="0" err="1">
                <a:solidFill>
                  <a:srgbClr val="212121"/>
                </a:solidFill>
                <a:ea typeface="Calibri"/>
                <a:cs typeface="Calibri"/>
              </a:rPr>
              <a:t>Osteoporos</a:t>
            </a:r>
            <a:r>
              <a:rPr lang="fr-BE" sz="1050" dirty="0">
                <a:solidFill>
                  <a:srgbClr val="212121"/>
                </a:solidFill>
                <a:ea typeface="Calibri"/>
                <a:cs typeface="Calibri"/>
              </a:rPr>
              <a:t>. 2025 </a:t>
            </a:r>
            <a:endParaRPr lang="fr-BE" sz="1050" dirty="0">
              <a:ea typeface="Calibri"/>
              <a:cs typeface="Calibri"/>
            </a:endParaRPr>
          </a:p>
          <a:p>
            <a:endParaRPr lang="fr-BE" dirty="0">
              <a:ea typeface="Calibri"/>
              <a:cs typeface="Calibri"/>
            </a:endParaRPr>
          </a:p>
          <a:p>
            <a:endParaRPr lang="fr-BE" dirty="0">
              <a:ea typeface="Calibri"/>
              <a:cs typeface="Calibri"/>
            </a:endParaRPr>
          </a:p>
          <a:p>
            <a:endParaRPr lang="fr-BE" dirty="0">
              <a:ea typeface="Calibri"/>
              <a:cs typeface="Calibri"/>
            </a:endParaRPr>
          </a:p>
          <a:p>
            <a:endParaRPr lang="fr-BE" dirty="0">
              <a:ea typeface="Calibri"/>
              <a:cs typeface="Calibri"/>
            </a:endParaRPr>
          </a:p>
        </p:txBody>
      </p:sp>
    </p:spTree>
    <p:extLst>
      <p:ext uri="{BB962C8B-B14F-4D97-AF65-F5344CB8AC3E}">
        <p14:creationId xmlns:p14="http://schemas.microsoft.com/office/powerpoint/2010/main" val="372141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lstStyle/>
          <a:p>
            <a:r>
              <a:rPr lang="fr-BE" err="1"/>
              <a:t>Take</a:t>
            </a:r>
            <a:r>
              <a:rPr lang="fr-BE"/>
              <a:t> Home messages </a:t>
            </a:r>
          </a:p>
        </p:txBody>
      </p:sp>
      <p:sp>
        <p:nvSpPr>
          <p:cNvPr id="3" name="Espace réservé du contenu 2"/>
          <p:cNvSpPr>
            <a:spLocks noGrp="1"/>
          </p:cNvSpPr>
          <p:nvPr>
            <p:ph idx="1"/>
          </p:nvPr>
        </p:nvSpPr>
        <p:spPr>
          <a:xfrm>
            <a:off x="395536" y="448583"/>
            <a:ext cx="8522208" cy="6146944"/>
          </a:xfrm>
        </p:spPr>
        <p:txBody>
          <a:bodyPr vert="horz" lIns="91440" tIns="45720" rIns="91440" bIns="45720" rtlCol="0" anchor="t">
            <a:normAutofit/>
          </a:bodyPr>
          <a:lstStyle/>
          <a:p>
            <a:pPr marL="0" indent="0">
              <a:buNone/>
            </a:pPr>
            <a:endParaRPr lang="fr-BE" dirty="0">
              <a:cs typeface="Calibri"/>
            </a:endParaRPr>
          </a:p>
          <a:p>
            <a:r>
              <a:rPr lang="fr-BE" dirty="0">
                <a:cs typeface="Calibri"/>
              </a:rPr>
              <a:t>In </a:t>
            </a:r>
            <a:r>
              <a:rPr lang="fr-BE" dirty="0" err="1">
                <a:cs typeface="Calibri"/>
              </a:rPr>
              <a:t>moderately</a:t>
            </a:r>
            <a:r>
              <a:rPr lang="fr-BE" dirty="0">
                <a:cs typeface="Calibri"/>
              </a:rPr>
              <a:t> </a:t>
            </a:r>
            <a:r>
              <a:rPr lang="fr-BE" dirty="0" err="1">
                <a:cs typeface="Calibri"/>
              </a:rPr>
              <a:t>affected</a:t>
            </a:r>
            <a:r>
              <a:rPr lang="fr-BE" dirty="0">
                <a:cs typeface="Calibri"/>
              </a:rPr>
              <a:t> </a:t>
            </a:r>
            <a:r>
              <a:rPr lang="fr-BE" dirty="0" err="1">
                <a:cs typeface="Calibri"/>
              </a:rPr>
              <a:t>women</a:t>
            </a:r>
            <a:r>
              <a:rPr lang="fr-BE" dirty="0">
                <a:cs typeface="Calibri"/>
              </a:rPr>
              <a:t> (</a:t>
            </a:r>
            <a:r>
              <a:rPr lang="fr-BE" dirty="0" err="1">
                <a:cs typeface="Calibri"/>
              </a:rPr>
              <a:t>young</a:t>
            </a:r>
            <a:r>
              <a:rPr lang="fr-BE" dirty="0">
                <a:cs typeface="Calibri"/>
              </a:rPr>
              <a:t> no fracture) </a:t>
            </a:r>
            <a:r>
              <a:rPr lang="fr-BE" dirty="0">
                <a:solidFill>
                  <a:srgbClr val="FF0000"/>
                </a:solidFill>
                <a:cs typeface="Calibri"/>
              </a:rPr>
              <a:t>MHT</a:t>
            </a:r>
            <a:r>
              <a:rPr lang="fr-BE" dirty="0">
                <a:cs typeface="Calibri"/>
              </a:rPr>
              <a:t> &amp; SERMS</a:t>
            </a:r>
            <a:endParaRPr lang="fr-BE" dirty="0">
              <a:ea typeface="Calibri"/>
              <a:cs typeface="Calibri"/>
            </a:endParaRPr>
          </a:p>
          <a:p>
            <a:r>
              <a:rPr lang="fr-BE" dirty="0" err="1">
                <a:ea typeface="Calibri"/>
                <a:cs typeface="Calibri"/>
              </a:rPr>
              <a:t>Osteoporosis</a:t>
            </a:r>
            <a:r>
              <a:rPr lang="fr-BE" dirty="0">
                <a:ea typeface="Calibri"/>
                <a:cs typeface="Calibri"/>
              </a:rPr>
              <a:t> but not </a:t>
            </a:r>
            <a:r>
              <a:rPr lang="fr-BE" dirty="0" err="1">
                <a:ea typeface="Calibri"/>
                <a:cs typeface="Calibri"/>
              </a:rPr>
              <a:t>severe</a:t>
            </a:r>
            <a:r>
              <a:rPr lang="fr-BE" dirty="0">
                <a:ea typeface="Calibri"/>
                <a:cs typeface="Calibri"/>
              </a:rPr>
              <a:t> : </a:t>
            </a:r>
            <a:r>
              <a:rPr lang="fr-BE" dirty="0" err="1">
                <a:ea typeface="Calibri"/>
                <a:cs typeface="Calibri"/>
              </a:rPr>
              <a:t>Bisphosphonates</a:t>
            </a:r>
            <a:r>
              <a:rPr lang="fr-BE" dirty="0">
                <a:ea typeface="Calibri"/>
                <a:cs typeface="Calibri"/>
              </a:rPr>
              <a:t> or </a:t>
            </a:r>
            <a:r>
              <a:rPr lang="fr-BE" dirty="0" err="1">
                <a:ea typeface="Calibri"/>
                <a:cs typeface="Calibri"/>
              </a:rPr>
              <a:t>Denosumab</a:t>
            </a:r>
            <a:r>
              <a:rPr lang="fr-BE" dirty="0">
                <a:ea typeface="Calibri"/>
                <a:cs typeface="Calibri"/>
              </a:rPr>
              <a:t>. </a:t>
            </a:r>
            <a:r>
              <a:rPr lang="fr-BE" dirty="0" err="1">
                <a:ea typeface="Calibri"/>
                <a:cs typeface="Calibri"/>
              </a:rPr>
              <a:t>Bisphosphonates</a:t>
            </a:r>
            <a:r>
              <a:rPr lang="fr-BE" dirty="0">
                <a:ea typeface="Calibri"/>
                <a:cs typeface="Calibri"/>
              </a:rPr>
              <a:t> can </a:t>
            </a:r>
            <a:r>
              <a:rPr lang="fr-BE" dirty="0" err="1">
                <a:ea typeface="Calibri"/>
                <a:cs typeface="Calibri"/>
              </a:rPr>
              <a:t>be</a:t>
            </a:r>
            <a:r>
              <a:rPr lang="fr-BE" dirty="0">
                <a:ea typeface="Calibri"/>
                <a:cs typeface="Calibri"/>
              </a:rPr>
              <a:t> </a:t>
            </a:r>
            <a:r>
              <a:rPr lang="fr-BE" dirty="0" err="1">
                <a:ea typeface="Calibri"/>
                <a:cs typeface="Calibri"/>
              </a:rPr>
              <a:t>stopped</a:t>
            </a:r>
            <a:r>
              <a:rPr lang="fr-BE" dirty="0">
                <a:ea typeface="Calibri"/>
                <a:cs typeface="Calibri"/>
              </a:rPr>
              <a:t> for a </a:t>
            </a:r>
            <a:r>
              <a:rPr lang="fr-BE" dirty="0" err="1">
                <a:ea typeface="Calibri"/>
                <a:cs typeface="Calibri"/>
              </a:rPr>
              <a:t>drug</a:t>
            </a:r>
            <a:r>
              <a:rPr lang="fr-BE" dirty="0">
                <a:ea typeface="Calibri"/>
                <a:cs typeface="Calibri"/>
              </a:rPr>
              <a:t> </a:t>
            </a:r>
            <a:r>
              <a:rPr lang="fr-BE" dirty="0" err="1">
                <a:ea typeface="Calibri"/>
                <a:cs typeface="Calibri"/>
              </a:rPr>
              <a:t>holiday</a:t>
            </a:r>
            <a:r>
              <a:rPr lang="fr-BE" dirty="0">
                <a:ea typeface="Calibri"/>
                <a:cs typeface="Calibri"/>
              </a:rPr>
              <a:t> in the absence of fractures, but not  </a:t>
            </a:r>
            <a:r>
              <a:rPr lang="fr-BE" dirty="0" err="1">
                <a:ea typeface="Calibri"/>
                <a:cs typeface="Calibri"/>
              </a:rPr>
              <a:t>Denosumab</a:t>
            </a:r>
            <a:r>
              <a:rPr lang="fr-BE" dirty="0">
                <a:ea typeface="Calibri"/>
                <a:cs typeface="Calibri"/>
              </a:rPr>
              <a:t>, </a:t>
            </a:r>
            <a:r>
              <a:rPr lang="fr-BE" dirty="0" err="1">
                <a:ea typeface="Calibri"/>
                <a:cs typeface="Calibri"/>
              </a:rPr>
              <a:t>which</a:t>
            </a:r>
            <a:r>
              <a:rPr lang="fr-BE" dirty="0">
                <a:ea typeface="Calibri"/>
                <a:cs typeface="Calibri"/>
              </a:rPr>
              <a:t> </a:t>
            </a:r>
            <a:r>
              <a:rPr lang="fr-BE" dirty="0" err="1">
                <a:ea typeface="Calibri"/>
                <a:cs typeface="Calibri"/>
              </a:rPr>
              <a:t>needs</a:t>
            </a:r>
            <a:r>
              <a:rPr lang="fr-BE" dirty="0">
                <a:ea typeface="Calibri"/>
                <a:cs typeface="Calibri"/>
              </a:rPr>
              <a:t> to </a:t>
            </a:r>
            <a:r>
              <a:rPr lang="fr-BE" dirty="0" err="1">
                <a:ea typeface="Calibri"/>
                <a:cs typeface="Calibri"/>
              </a:rPr>
              <a:t>be</a:t>
            </a:r>
            <a:r>
              <a:rPr lang="fr-BE" dirty="0">
                <a:ea typeface="Calibri"/>
                <a:cs typeface="Calibri"/>
              </a:rPr>
              <a:t> </a:t>
            </a:r>
            <a:r>
              <a:rPr lang="fr-BE" dirty="0" err="1">
                <a:ea typeface="Calibri"/>
                <a:cs typeface="Calibri"/>
              </a:rPr>
              <a:t>followed</a:t>
            </a:r>
            <a:r>
              <a:rPr lang="fr-BE" dirty="0">
                <a:ea typeface="Calibri"/>
                <a:cs typeface="Calibri"/>
              </a:rPr>
              <a:t> by </a:t>
            </a:r>
            <a:r>
              <a:rPr lang="fr-BE" dirty="0" err="1">
                <a:ea typeface="Calibri"/>
                <a:cs typeface="Calibri"/>
              </a:rPr>
              <a:t>another</a:t>
            </a:r>
            <a:r>
              <a:rPr lang="fr-BE" dirty="0">
                <a:ea typeface="Calibri"/>
                <a:cs typeface="Calibri"/>
              </a:rPr>
              <a:t> anti-</a:t>
            </a:r>
            <a:r>
              <a:rPr lang="fr-BE" dirty="0" err="1">
                <a:ea typeface="Calibri"/>
                <a:cs typeface="Calibri"/>
              </a:rPr>
              <a:t>osteoporotic</a:t>
            </a:r>
            <a:r>
              <a:rPr lang="fr-BE" dirty="0">
                <a:ea typeface="Calibri"/>
                <a:cs typeface="Calibri"/>
              </a:rPr>
              <a:t> </a:t>
            </a:r>
            <a:r>
              <a:rPr lang="fr-BE" dirty="0" err="1">
                <a:ea typeface="Calibri"/>
                <a:cs typeface="Calibri"/>
              </a:rPr>
              <a:t>drug</a:t>
            </a:r>
            <a:r>
              <a:rPr lang="fr-BE" dirty="0">
                <a:ea typeface="Calibri"/>
                <a:cs typeface="Calibri"/>
              </a:rPr>
              <a:t>.</a:t>
            </a:r>
          </a:p>
          <a:p>
            <a:endParaRPr lang="fr-BE" dirty="0">
              <a:ea typeface="Calibri"/>
              <a:cs typeface="Calibri"/>
            </a:endParaRPr>
          </a:p>
          <a:p>
            <a:endParaRPr lang="fr-BE" dirty="0">
              <a:ea typeface="Calibri"/>
              <a:cs typeface="Calibri"/>
            </a:endParaRPr>
          </a:p>
          <a:p>
            <a:pPr marL="0" indent="0">
              <a:buNone/>
            </a:pPr>
            <a:endParaRPr lang="fr-BE" sz="1050" dirty="0">
              <a:solidFill>
                <a:srgbClr val="212121"/>
              </a:solidFill>
              <a:ea typeface="+mn-lt"/>
              <a:cs typeface="+mn-lt"/>
            </a:endParaRPr>
          </a:p>
          <a:p>
            <a:pPr marL="0" indent="0">
              <a:buNone/>
            </a:pPr>
            <a:r>
              <a:rPr lang="fr-BE" sz="1050" dirty="0" err="1">
                <a:solidFill>
                  <a:srgbClr val="212121"/>
                </a:solidFill>
                <a:ea typeface="+mn-lt"/>
                <a:cs typeface="+mn-lt"/>
              </a:rPr>
              <a:t>Gregson</a:t>
            </a:r>
            <a:r>
              <a:rPr lang="fr-BE" sz="1050" dirty="0">
                <a:solidFill>
                  <a:srgbClr val="212121"/>
                </a:solidFill>
                <a:ea typeface="+mn-lt"/>
                <a:cs typeface="+mn-lt"/>
              </a:rPr>
              <a:t> CL, Armstrong DJ, </a:t>
            </a:r>
            <a:r>
              <a:rPr lang="fr-BE" sz="1050" dirty="0" err="1">
                <a:solidFill>
                  <a:srgbClr val="212121"/>
                </a:solidFill>
                <a:ea typeface="+mn-lt"/>
                <a:cs typeface="+mn-lt"/>
              </a:rPr>
              <a:t>Avgerinou</a:t>
            </a:r>
            <a:r>
              <a:rPr lang="fr-BE" sz="1050" dirty="0">
                <a:solidFill>
                  <a:srgbClr val="212121"/>
                </a:solidFill>
                <a:ea typeface="+mn-lt"/>
                <a:cs typeface="+mn-lt"/>
              </a:rPr>
              <a:t> C, </a:t>
            </a:r>
            <a:r>
              <a:rPr lang="fr-BE" sz="1050" dirty="0" err="1">
                <a:solidFill>
                  <a:srgbClr val="212121"/>
                </a:solidFill>
                <a:ea typeface="+mn-lt"/>
                <a:cs typeface="+mn-lt"/>
              </a:rPr>
              <a:t>Bowden</a:t>
            </a:r>
            <a:r>
              <a:rPr lang="fr-BE" sz="1050" dirty="0">
                <a:solidFill>
                  <a:srgbClr val="212121"/>
                </a:solidFill>
                <a:ea typeface="+mn-lt"/>
                <a:cs typeface="+mn-lt"/>
              </a:rPr>
              <a:t> J, Cooper C, Douglas L, Edwards J, </a:t>
            </a:r>
            <a:r>
              <a:rPr lang="fr-BE" sz="1050" dirty="0" err="1">
                <a:solidFill>
                  <a:srgbClr val="212121"/>
                </a:solidFill>
                <a:ea typeface="+mn-lt"/>
                <a:cs typeface="+mn-lt"/>
              </a:rPr>
              <a:t>Gittoes</a:t>
            </a:r>
            <a:r>
              <a:rPr lang="fr-BE" sz="1050" dirty="0">
                <a:solidFill>
                  <a:srgbClr val="212121"/>
                </a:solidFill>
                <a:ea typeface="+mn-lt"/>
                <a:cs typeface="+mn-lt"/>
              </a:rPr>
              <a:t> NJL, Harvey NC, </a:t>
            </a:r>
            <a:r>
              <a:rPr lang="fr-BE" sz="1050" dirty="0" err="1">
                <a:solidFill>
                  <a:srgbClr val="212121"/>
                </a:solidFill>
                <a:ea typeface="+mn-lt"/>
                <a:cs typeface="+mn-lt"/>
              </a:rPr>
              <a:t>Kanis</a:t>
            </a:r>
            <a:r>
              <a:rPr lang="fr-BE" sz="1050" dirty="0">
                <a:solidFill>
                  <a:srgbClr val="212121"/>
                </a:solidFill>
                <a:ea typeface="+mn-lt"/>
                <a:cs typeface="+mn-lt"/>
              </a:rPr>
              <a:t> JA, Leyland S, Low R, </a:t>
            </a:r>
            <a:r>
              <a:rPr lang="fr-BE" sz="1050" dirty="0" err="1">
                <a:solidFill>
                  <a:srgbClr val="212121"/>
                </a:solidFill>
                <a:ea typeface="+mn-lt"/>
                <a:cs typeface="+mn-lt"/>
              </a:rPr>
              <a:t>McCloskey</a:t>
            </a:r>
            <a:r>
              <a:rPr lang="fr-BE" sz="1050" dirty="0">
                <a:solidFill>
                  <a:srgbClr val="212121"/>
                </a:solidFill>
                <a:ea typeface="+mn-lt"/>
                <a:cs typeface="+mn-lt"/>
              </a:rPr>
              <a:t> E, Moss K, Parker J, </a:t>
            </a:r>
            <a:r>
              <a:rPr lang="fr-BE" sz="1050" dirty="0" err="1">
                <a:solidFill>
                  <a:srgbClr val="212121"/>
                </a:solidFill>
                <a:ea typeface="+mn-lt"/>
                <a:cs typeface="+mn-lt"/>
              </a:rPr>
              <a:t>Paskins</a:t>
            </a:r>
            <a:r>
              <a:rPr lang="fr-BE" sz="1050" dirty="0">
                <a:solidFill>
                  <a:srgbClr val="212121"/>
                </a:solidFill>
                <a:ea typeface="+mn-lt"/>
                <a:cs typeface="+mn-lt"/>
              </a:rPr>
              <a:t> Z, Poole K, Reid DM, Stone M, </a:t>
            </a:r>
            <a:r>
              <a:rPr lang="fr-BE" sz="1050" dirty="0" err="1">
                <a:solidFill>
                  <a:srgbClr val="212121"/>
                </a:solidFill>
                <a:ea typeface="+mn-lt"/>
                <a:cs typeface="+mn-lt"/>
              </a:rPr>
              <a:t>Tomson</a:t>
            </a:r>
            <a:r>
              <a:rPr lang="fr-BE" sz="1050" dirty="0">
                <a:solidFill>
                  <a:srgbClr val="212121"/>
                </a:solidFill>
                <a:ea typeface="+mn-lt"/>
                <a:cs typeface="+mn-lt"/>
              </a:rPr>
              <a:t> J, Vine N, </a:t>
            </a:r>
            <a:r>
              <a:rPr lang="fr-BE" sz="1050" dirty="0" err="1">
                <a:solidFill>
                  <a:srgbClr val="212121"/>
                </a:solidFill>
                <a:ea typeface="+mn-lt"/>
                <a:cs typeface="+mn-lt"/>
              </a:rPr>
              <a:t>Compston</a:t>
            </a:r>
            <a:r>
              <a:rPr lang="fr-BE" sz="1050" dirty="0">
                <a:solidFill>
                  <a:srgbClr val="212121"/>
                </a:solidFill>
                <a:ea typeface="+mn-lt"/>
                <a:cs typeface="+mn-lt"/>
              </a:rPr>
              <a:t> J; National </a:t>
            </a:r>
            <a:r>
              <a:rPr lang="fr-BE" sz="1050" dirty="0" err="1">
                <a:solidFill>
                  <a:srgbClr val="212121"/>
                </a:solidFill>
                <a:ea typeface="+mn-lt"/>
                <a:cs typeface="+mn-lt"/>
              </a:rPr>
              <a:t>Osteoporosis</a:t>
            </a:r>
            <a:r>
              <a:rPr lang="fr-BE" sz="1050" dirty="0">
                <a:solidFill>
                  <a:srgbClr val="212121"/>
                </a:solidFill>
                <a:ea typeface="+mn-lt"/>
                <a:cs typeface="+mn-lt"/>
              </a:rPr>
              <a:t> Guideline Group (NOGG). The 2024 UK </a:t>
            </a:r>
            <a:r>
              <a:rPr lang="fr-BE" sz="1050" dirty="0" err="1">
                <a:solidFill>
                  <a:srgbClr val="212121"/>
                </a:solidFill>
                <a:ea typeface="+mn-lt"/>
                <a:cs typeface="+mn-lt"/>
              </a:rPr>
              <a:t>clinical</a:t>
            </a:r>
            <a:r>
              <a:rPr lang="fr-BE" sz="1050" dirty="0">
                <a:solidFill>
                  <a:srgbClr val="212121"/>
                </a:solidFill>
                <a:ea typeface="+mn-lt"/>
                <a:cs typeface="+mn-lt"/>
              </a:rPr>
              <a:t> guideline for the </a:t>
            </a:r>
            <a:r>
              <a:rPr lang="fr-BE" sz="1050" dirty="0" err="1">
                <a:solidFill>
                  <a:srgbClr val="212121"/>
                </a:solidFill>
                <a:ea typeface="+mn-lt"/>
                <a:cs typeface="+mn-lt"/>
              </a:rPr>
              <a:t>prevention</a:t>
            </a:r>
            <a:r>
              <a:rPr lang="fr-BE" sz="1050" dirty="0">
                <a:solidFill>
                  <a:srgbClr val="212121"/>
                </a:solidFill>
                <a:ea typeface="+mn-lt"/>
                <a:cs typeface="+mn-lt"/>
              </a:rPr>
              <a:t> and </a:t>
            </a:r>
            <a:r>
              <a:rPr lang="fr-BE" sz="1050" dirty="0" err="1">
                <a:solidFill>
                  <a:srgbClr val="212121"/>
                </a:solidFill>
                <a:ea typeface="+mn-lt"/>
                <a:cs typeface="+mn-lt"/>
              </a:rPr>
              <a:t>treatment</a:t>
            </a:r>
            <a:r>
              <a:rPr lang="fr-BE" sz="1050" dirty="0">
                <a:solidFill>
                  <a:srgbClr val="212121"/>
                </a:solidFill>
                <a:ea typeface="+mn-lt"/>
                <a:cs typeface="+mn-lt"/>
              </a:rPr>
              <a:t> of </a:t>
            </a:r>
            <a:r>
              <a:rPr lang="fr-BE" sz="1050" dirty="0" err="1">
                <a:solidFill>
                  <a:srgbClr val="212121"/>
                </a:solidFill>
                <a:ea typeface="+mn-lt"/>
                <a:cs typeface="+mn-lt"/>
              </a:rPr>
              <a:t>osteoporosis</a:t>
            </a:r>
            <a:r>
              <a:rPr lang="fr-BE" sz="1050" dirty="0">
                <a:solidFill>
                  <a:srgbClr val="212121"/>
                </a:solidFill>
                <a:ea typeface="+mn-lt"/>
                <a:cs typeface="+mn-lt"/>
              </a:rPr>
              <a:t>. Arch </a:t>
            </a:r>
            <a:r>
              <a:rPr lang="fr-BE" sz="1050" dirty="0" err="1">
                <a:solidFill>
                  <a:srgbClr val="212121"/>
                </a:solidFill>
                <a:ea typeface="+mn-lt"/>
                <a:cs typeface="+mn-lt"/>
              </a:rPr>
              <a:t>Osteoporos</a:t>
            </a:r>
            <a:r>
              <a:rPr lang="fr-BE" sz="1050" dirty="0">
                <a:solidFill>
                  <a:srgbClr val="212121"/>
                </a:solidFill>
                <a:ea typeface="+mn-lt"/>
                <a:cs typeface="+mn-lt"/>
              </a:rPr>
              <a:t>. 2025 Sep 8;20(1):119. </a:t>
            </a:r>
            <a:endParaRPr lang="fr-BE" sz="1050" dirty="0">
              <a:solidFill>
                <a:srgbClr val="212121"/>
              </a:solidFill>
              <a:ea typeface="Calibri"/>
              <a:cs typeface="Calibri"/>
            </a:endParaRPr>
          </a:p>
        </p:txBody>
      </p:sp>
    </p:spTree>
    <p:extLst>
      <p:ext uri="{BB962C8B-B14F-4D97-AF65-F5344CB8AC3E}">
        <p14:creationId xmlns:p14="http://schemas.microsoft.com/office/powerpoint/2010/main" val="12229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1A6DD-7FA9-49F8-0403-4D7BBB391E6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6E50AC4-8460-2031-828D-00875B21018E}"/>
              </a:ext>
            </a:extLst>
          </p:cNvPr>
          <p:cNvSpPr>
            <a:spLocks noGrp="1"/>
          </p:cNvSpPr>
          <p:nvPr>
            <p:ph type="title"/>
          </p:nvPr>
        </p:nvSpPr>
        <p:spPr>
          <a:xfrm>
            <a:off x="395536" y="116632"/>
            <a:ext cx="8229600" cy="1143000"/>
          </a:xfrm>
        </p:spPr>
        <p:txBody>
          <a:bodyPr/>
          <a:lstStyle/>
          <a:p>
            <a:r>
              <a:rPr lang="fr-BE" err="1"/>
              <a:t>Take</a:t>
            </a:r>
            <a:r>
              <a:rPr lang="fr-BE"/>
              <a:t> Home messages </a:t>
            </a:r>
          </a:p>
        </p:txBody>
      </p:sp>
      <p:sp>
        <p:nvSpPr>
          <p:cNvPr id="3" name="Espace réservé du contenu 2">
            <a:extLst>
              <a:ext uri="{FF2B5EF4-FFF2-40B4-BE49-F238E27FC236}">
                <a16:creationId xmlns:a16="http://schemas.microsoft.com/office/drawing/2014/main" id="{FB6C6091-BCC3-4D26-EED3-294243D676EC}"/>
              </a:ext>
            </a:extLst>
          </p:cNvPr>
          <p:cNvSpPr>
            <a:spLocks noGrp="1"/>
          </p:cNvSpPr>
          <p:nvPr>
            <p:ph idx="1"/>
          </p:nvPr>
        </p:nvSpPr>
        <p:spPr>
          <a:xfrm>
            <a:off x="395536" y="448583"/>
            <a:ext cx="8522208" cy="6292417"/>
          </a:xfrm>
        </p:spPr>
        <p:txBody>
          <a:bodyPr vert="horz" lIns="91440" tIns="45720" rIns="91440" bIns="45720" rtlCol="0" anchor="t">
            <a:normAutofit/>
          </a:bodyPr>
          <a:lstStyle/>
          <a:p>
            <a:pPr marL="0" indent="0">
              <a:buNone/>
            </a:pPr>
            <a:endParaRPr lang="fr-BE" dirty="0">
              <a:cs typeface="Calibri"/>
            </a:endParaRPr>
          </a:p>
          <a:p>
            <a:r>
              <a:rPr lang="fr-BE" dirty="0" err="1">
                <a:cs typeface="Calibri"/>
              </a:rPr>
              <a:t>Paradigm</a:t>
            </a:r>
            <a:r>
              <a:rPr lang="fr-BE" dirty="0">
                <a:cs typeface="Calibri"/>
              </a:rPr>
              <a:t> </a:t>
            </a:r>
            <a:r>
              <a:rPr lang="fr-BE" dirty="0" err="1">
                <a:cs typeface="Calibri"/>
              </a:rPr>
              <a:t>is</a:t>
            </a:r>
            <a:r>
              <a:rPr lang="fr-BE" dirty="0">
                <a:cs typeface="Calibri"/>
              </a:rPr>
              <a:t> </a:t>
            </a:r>
            <a:r>
              <a:rPr lang="fr-BE" dirty="0" err="1">
                <a:cs typeface="Calibri"/>
              </a:rPr>
              <a:t>changing</a:t>
            </a:r>
            <a:r>
              <a:rPr lang="fr-BE" dirty="0">
                <a:cs typeface="Calibri"/>
              </a:rPr>
              <a:t>: Major </a:t>
            </a:r>
            <a:r>
              <a:rPr lang="fr-BE" dirty="0" err="1">
                <a:cs typeface="Calibri"/>
              </a:rPr>
              <a:t>Osteoporotic</a:t>
            </a:r>
            <a:r>
              <a:rPr lang="fr-BE" dirty="0">
                <a:cs typeface="Calibri"/>
              </a:rPr>
              <a:t> fractures/</a:t>
            </a:r>
            <a:r>
              <a:rPr lang="fr-BE" dirty="0" err="1">
                <a:cs typeface="Calibri"/>
              </a:rPr>
              <a:t>severe</a:t>
            </a:r>
            <a:r>
              <a:rPr lang="fr-BE" dirty="0">
                <a:cs typeface="Calibri"/>
              </a:rPr>
              <a:t> </a:t>
            </a:r>
            <a:r>
              <a:rPr lang="fr-BE" dirty="0" err="1">
                <a:cs typeface="Calibri"/>
              </a:rPr>
              <a:t>osteoporosis</a:t>
            </a:r>
            <a:endParaRPr lang="fr-BE" dirty="0">
              <a:ea typeface="Calibri"/>
              <a:cs typeface="Calibri"/>
            </a:endParaRPr>
          </a:p>
          <a:p>
            <a:r>
              <a:rPr lang="fr-BE" dirty="0" err="1">
                <a:cs typeface="Calibri"/>
              </a:rPr>
              <a:t>Romosozumab</a:t>
            </a:r>
            <a:r>
              <a:rPr lang="fr-BE" dirty="0">
                <a:cs typeface="Calibri"/>
              </a:rPr>
              <a:t>/</a:t>
            </a:r>
            <a:r>
              <a:rPr lang="en-US" sz="2800" dirty="0" err="1">
                <a:latin typeface="Helvetica"/>
                <a:cs typeface="Helvetica"/>
              </a:rPr>
              <a:t>Abaloparatide</a:t>
            </a:r>
            <a:r>
              <a:rPr lang="fr-BE" sz="2800" dirty="0">
                <a:cs typeface="Calibri"/>
              </a:rPr>
              <a:t>  </a:t>
            </a:r>
            <a:r>
              <a:rPr lang="fr-BE" dirty="0" err="1">
                <a:cs typeface="Calibri"/>
              </a:rPr>
              <a:t>may</a:t>
            </a:r>
            <a:r>
              <a:rPr lang="fr-BE" dirty="0">
                <a:cs typeface="Calibri"/>
              </a:rPr>
              <a:t> </a:t>
            </a:r>
            <a:r>
              <a:rPr lang="fr-BE" dirty="0" err="1">
                <a:cs typeface="Calibri"/>
              </a:rPr>
              <a:t>be</a:t>
            </a:r>
            <a:r>
              <a:rPr lang="fr-BE" dirty="0">
                <a:cs typeface="Calibri"/>
              </a:rPr>
              <a:t> </a:t>
            </a:r>
            <a:r>
              <a:rPr lang="fr-BE" dirty="0" err="1">
                <a:cs typeface="Calibri"/>
              </a:rPr>
              <a:t>used</a:t>
            </a:r>
            <a:r>
              <a:rPr lang="fr-BE" dirty="0">
                <a:cs typeface="Calibri"/>
              </a:rPr>
              <a:t> </a:t>
            </a:r>
            <a:r>
              <a:rPr lang="fr-BE" dirty="0" err="1">
                <a:solidFill>
                  <a:srgbClr val="FF0000"/>
                </a:solidFill>
                <a:cs typeface="Calibri"/>
              </a:rPr>
              <a:t>prior</a:t>
            </a:r>
            <a:r>
              <a:rPr lang="fr-BE" dirty="0">
                <a:solidFill>
                  <a:srgbClr val="FF0000"/>
                </a:solidFill>
                <a:cs typeface="Calibri"/>
              </a:rPr>
              <a:t> to</a:t>
            </a:r>
            <a:r>
              <a:rPr lang="fr-BE" dirty="0">
                <a:cs typeface="Calibri"/>
              </a:rPr>
              <a:t> or </a:t>
            </a:r>
            <a:r>
              <a:rPr lang="fr-BE" dirty="0" err="1">
                <a:cs typeface="Calibri"/>
              </a:rPr>
              <a:t>after</a:t>
            </a:r>
            <a:r>
              <a:rPr lang="fr-BE" dirty="0">
                <a:cs typeface="Calibri"/>
              </a:rPr>
              <a:t> </a:t>
            </a:r>
            <a:r>
              <a:rPr lang="fr-BE" dirty="0" err="1">
                <a:cs typeface="Calibri"/>
              </a:rPr>
              <a:t>Bisphosphonates</a:t>
            </a:r>
            <a:r>
              <a:rPr lang="fr-BE" dirty="0">
                <a:cs typeface="Calibri"/>
              </a:rPr>
              <a:t> or </a:t>
            </a:r>
            <a:r>
              <a:rPr lang="fr-BE" dirty="0" err="1">
                <a:cs typeface="Calibri"/>
              </a:rPr>
              <a:t>Denosumab</a:t>
            </a:r>
            <a:endParaRPr lang="fr-BE" dirty="0">
              <a:cs typeface="Calibri"/>
            </a:endParaRPr>
          </a:p>
          <a:p>
            <a:endParaRPr lang="fr-BE" sz="1300" dirty="0">
              <a:solidFill>
                <a:srgbClr val="212121"/>
              </a:solidFill>
              <a:ea typeface="Calibri"/>
              <a:cs typeface="Calibri"/>
            </a:endParaRPr>
          </a:p>
          <a:p>
            <a:endParaRPr lang="fr-BE" sz="1300" dirty="0">
              <a:solidFill>
                <a:srgbClr val="212121"/>
              </a:solidFill>
              <a:ea typeface="+mn-lt"/>
              <a:cs typeface="+mn-lt"/>
            </a:endParaRPr>
          </a:p>
          <a:p>
            <a:pPr marL="0" indent="0">
              <a:buNone/>
            </a:pPr>
            <a:endParaRPr lang="fr-BE" sz="1050" dirty="0">
              <a:solidFill>
                <a:srgbClr val="212121"/>
              </a:solidFill>
              <a:ea typeface="+mn-lt"/>
              <a:cs typeface="+mn-lt"/>
            </a:endParaRPr>
          </a:p>
          <a:p>
            <a:pPr marL="0" indent="0">
              <a:buNone/>
            </a:pPr>
            <a:endParaRPr lang="fr-BE" sz="1050" dirty="0">
              <a:solidFill>
                <a:srgbClr val="212121"/>
              </a:solidFill>
              <a:ea typeface="+mn-lt"/>
              <a:cs typeface="+mn-lt"/>
            </a:endParaRPr>
          </a:p>
          <a:p>
            <a:pPr marL="0" indent="0">
              <a:buNone/>
            </a:pPr>
            <a:endParaRPr lang="fr-BE" sz="1050" dirty="0">
              <a:solidFill>
                <a:srgbClr val="212121"/>
              </a:solidFill>
              <a:ea typeface="+mn-lt"/>
              <a:cs typeface="+mn-lt"/>
            </a:endParaRPr>
          </a:p>
          <a:p>
            <a:pPr marL="0" indent="0">
              <a:buNone/>
            </a:pPr>
            <a:endParaRPr lang="fr-BE" sz="1050" dirty="0">
              <a:solidFill>
                <a:srgbClr val="212121"/>
              </a:solidFill>
              <a:ea typeface="+mn-lt"/>
              <a:cs typeface="+mn-lt"/>
            </a:endParaRPr>
          </a:p>
          <a:p>
            <a:pPr marL="0" indent="0">
              <a:buNone/>
            </a:pPr>
            <a:endParaRPr lang="fr-BE" sz="1050" dirty="0">
              <a:solidFill>
                <a:srgbClr val="212121"/>
              </a:solidFill>
              <a:ea typeface="+mn-lt"/>
              <a:cs typeface="+mn-lt"/>
            </a:endParaRPr>
          </a:p>
          <a:p>
            <a:pPr marL="0" indent="0">
              <a:buNone/>
            </a:pPr>
            <a:endParaRPr lang="fr-BE" sz="1050" dirty="0">
              <a:solidFill>
                <a:srgbClr val="212121"/>
              </a:solidFill>
              <a:ea typeface="+mn-lt"/>
              <a:cs typeface="+mn-lt"/>
            </a:endParaRPr>
          </a:p>
          <a:p>
            <a:pPr marL="0" indent="0">
              <a:buNone/>
            </a:pPr>
            <a:endParaRPr lang="fr-BE" sz="1050" dirty="0">
              <a:solidFill>
                <a:srgbClr val="212121"/>
              </a:solidFill>
              <a:ea typeface="+mn-lt"/>
              <a:cs typeface="+mn-lt"/>
            </a:endParaRPr>
          </a:p>
          <a:p>
            <a:pPr marL="0" indent="0">
              <a:buNone/>
            </a:pPr>
            <a:r>
              <a:rPr lang="fr-BE" sz="1050" dirty="0">
                <a:solidFill>
                  <a:srgbClr val="212121"/>
                </a:solidFill>
                <a:ea typeface="+mn-lt"/>
                <a:cs typeface="+mn-lt"/>
              </a:rPr>
              <a:t>Sanchez-Rodriguez D, Bergmann P, Body JJ, Cavalier E, Gielen E, </a:t>
            </a:r>
            <a:r>
              <a:rPr lang="fr-BE" sz="1050" dirty="0" err="1">
                <a:solidFill>
                  <a:srgbClr val="212121"/>
                </a:solidFill>
                <a:ea typeface="+mn-lt"/>
                <a:cs typeface="+mn-lt"/>
              </a:rPr>
              <a:t>Goemaere</a:t>
            </a:r>
            <a:r>
              <a:rPr lang="fr-BE" sz="1050" dirty="0">
                <a:solidFill>
                  <a:srgbClr val="212121"/>
                </a:solidFill>
                <a:ea typeface="+mn-lt"/>
                <a:cs typeface="+mn-lt"/>
              </a:rPr>
              <a:t> S, </a:t>
            </a:r>
            <a:r>
              <a:rPr lang="fr-BE" sz="1050" dirty="0" err="1">
                <a:solidFill>
                  <a:srgbClr val="212121"/>
                </a:solidFill>
                <a:ea typeface="+mn-lt"/>
                <a:cs typeface="+mn-lt"/>
              </a:rPr>
              <a:t>Lapauw</a:t>
            </a:r>
            <a:r>
              <a:rPr lang="fr-BE" sz="1050" dirty="0">
                <a:solidFill>
                  <a:srgbClr val="212121"/>
                </a:solidFill>
                <a:ea typeface="+mn-lt"/>
                <a:cs typeface="+mn-lt"/>
              </a:rPr>
              <a:t> B, Laurent MR, </a:t>
            </a:r>
            <a:r>
              <a:rPr lang="fr-BE" sz="1050" dirty="0" err="1">
                <a:solidFill>
                  <a:srgbClr val="212121"/>
                </a:solidFill>
                <a:ea typeface="+mn-lt"/>
                <a:cs typeface="+mn-lt"/>
              </a:rPr>
              <a:t>Rozenberg</a:t>
            </a:r>
            <a:r>
              <a:rPr lang="fr-BE" sz="1050" dirty="0">
                <a:solidFill>
                  <a:srgbClr val="212121"/>
                </a:solidFill>
                <a:ea typeface="+mn-lt"/>
                <a:cs typeface="+mn-lt"/>
              </a:rPr>
              <a:t> S, </a:t>
            </a:r>
            <a:r>
              <a:rPr lang="fr-BE" sz="1050" dirty="0" err="1">
                <a:solidFill>
                  <a:srgbClr val="212121"/>
                </a:solidFill>
                <a:ea typeface="+mn-lt"/>
                <a:cs typeface="+mn-lt"/>
              </a:rPr>
              <a:t>Honvo</a:t>
            </a:r>
            <a:r>
              <a:rPr lang="fr-BE" sz="1050" dirty="0">
                <a:solidFill>
                  <a:srgbClr val="212121"/>
                </a:solidFill>
                <a:ea typeface="+mn-lt"/>
                <a:cs typeface="+mn-lt"/>
              </a:rPr>
              <a:t> G, </a:t>
            </a:r>
            <a:r>
              <a:rPr lang="fr-BE" sz="1050" dirty="0" err="1">
                <a:solidFill>
                  <a:srgbClr val="212121"/>
                </a:solidFill>
                <a:ea typeface="+mn-lt"/>
                <a:cs typeface="+mn-lt"/>
              </a:rPr>
              <a:t>Beaudart</a:t>
            </a:r>
            <a:r>
              <a:rPr lang="fr-BE" sz="1050" dirty="0">
                <a:solidFill>
                  <a:srgbClr val="212121"/>
                </a:solidFill>
                <a:ea typeface="+mn-lt"/>
                <a:cs typeface="+mn-lt"/>
              </a:rPr>
              <a:t> C, Bruyère O. The </a:t>
            </a:r>
            <a:r>
              <a:rPr lang="fr-BE" sz="1050" dirty="0" err="1">
                <a:solidFill>
                  <a:srgbClr val="212121"/>
                </a:solidFill>
                <a:ea typeface="+mn-lt"/>
                <a:cs typeface="+mn-lt"/>
              </a:rPr>
              <a:t>Belgian</a:t>
            </a:r>
            <a:r>
              <a:rPr lang="fr-BE" sz="1050" dirty="0">
                <a:solidFill>
                  <a:srgbClr val="212121"/>
                </a:solidFill>
                <a:ea typeface="+mn-lt"/>
                <a:cs typeface="+mn-lt"/>
              </a:rPr>
              <a:t> Bone Club 2020 guidelines for the management of </a:t>
            </a:r>
            <a:r>
              <a:rPr lang="fr-BE" sz="1050" dirty="0" err="1">
                <a:solidFill>
                  <a:srgbClr val="212121"/>
                </a:solidFill>
                <a:ea typeface="+mn-lt"/>
                <a:cs typeface="+mn-lt"/>
              </a:rPr>
              <a:t>osteoporosis</a:t>
            </a:r>
            <a:r>
              <a:rPr lang="fr-BE" sz="1050" dirty="0">
                <a:solidFill>
                  <a:srgbClr val="212121"/>
                </a:solidFill>
                <a:ea typeface="+mn-lt"/>
                <a:cs typeface="+mn-lt"/>
              </a:rPr>
              <a:t> in </a:t>
            </a:r>
            <a:r>
              <a:rPr lang="fr-BE" sz="1050" dirty="0" err="1">
                <a:solidFill>
                  <a:srgbClr val="212121"/>
                </a:solidFill>
                <a:ea typeface="+mn-lt"/>
                <a:cs typeface="+mn-lt"/>
              </a:rPr>
              <a:t>postmenopausal</a:t>
            </a:r>
            <a:r>
              <a:rPr lang="fr-BE" sz="1050" dirty="0">
                <a:solidFill>
                  <a:srgbClr val="212121"/>
                </a:solidFill>
                <a:ea typeface="+mn-lt"/>
                <a:cs typeface="+mn-lt"/>
              </a:rPr>
              <a:t> </a:t>
            </a:r>
            <a:r>
              <a:rPr lang="fr-BE" sz="1050" dirty="0" err="1">
                <a:solidFill>
                  <a:srgbClr val="212121"/>
                </a:solidFill>
                <a:ea typeface="+mn-lt"/>
                <a:cs typeface="+mn-lt"/>
              </a:rPr>
              <a:t>women</a:t>
            </a:r>
            <a:r>
              <a:rPr lang="fr-BE" sz="1050" dirty="0">
                <a:solidFill>
                  <a:srgbClr val="212121"/>
                </a:solidFill>
                <a:ea typeface="+mn-lt"/>
                <a:cs typeface="+mn-lt"/>
              </a:rPr>
              <a:t>. </a:t>
            </a:r>
            <a:r>
              <a:rPr lang="fr-BE" sz="1050" dirty="0" err="1">
                <a:solidFill>
                  <a:srgbClr val="212121"/>
                </a:solidFill>
                <a:ea typeface="+mn-lt"/>
                <a:cs typeface="+mn-lt"/>
              </a:rPr>
              <a:t>Maturitas</a:t>
            </a:r>
            <a:r>
              <a:rPr lang="fr-BE" sz="1050" dirty="0">
                <a:solidFill>
                  <a:srgbClr val="212121"/>
                </a:solidFill>
                <a:ea typeface="+mn-lt"/>
                <a:cs typeface="+mn-lt"/>
              </a:rPr>
              <a:t>. 2020 Sep;139:69-89. </a:t>
            </a:r>
            <a:r>
              <a:rPr lang="fr-BE" sz="1050" dirty="0" err="1">
                <a:solidFill>
                  <a:srgbClr val="212121"/>
                </a:solidFill>
                <a:ea typeface="+mn-lt"/>
                <a:cs typeface="+mn-lt"/>
              </a:rPr>
              <a:t>doi</a:t>
            </a:r>
            <a:r>
              <a:rPr lang="fr-BE" sz="1050" dirty="0">
                <a:solidFill>
                  <a:srgbClr val="212121"/>
                </a:solidFill>
                <a:ea typeface="+mn-lt"/>
                <a:cs typeface="+mn-lt"/>
              </a:rPr>
              <a:t>: 10.1016/j.maturitas.2020.05.006.</a:t>
            </a:r>
          </a:p>
          <a:p>
            <a:pPr marL="0" indent="0">
              <a:buNone/>
            </a:pPr>
            <a:r>
              <a:rPr lang="fr-BE" sz="1050" dirty="0" err="1">
                <a:solidFill>
                  <a:srgbClr val="212121"/>
                </a:solidFill>
                <a:ea typeface="+mn-lt"/>
                <a:cs typeface="+mn-lt"/>
              </a:rPr>
              <a:t>Gregson</a:t>
            </a:r>
            <a:r>
              <a:rPr lang="fr-BE" sz="1050" dirty="0">
                <a:solidFill>
                  <a:srgbClr val="212121"/>
                </a:solidFill>
                <a:ea typeface="+mn-lt"/>
                <a:cs typeface="+mn-lt"/>
              </a:rPr>
              <a:t> CL, Armstrong DJ, </a:t>
            </a:r>
            <a:r>
              <a:rPr lang="fr-BE" sz="1050" dirty="0" err="1">
                <a:solidFill>
                  <a:srgbClr val="212121"/>
                </a:solidFill>
                <a:ea typeface="+mn-lt"/>
                <a:cs typeface="+mn-lt"/>
              </a:rPr>
              <a:t>Avgerinou</a:t>
            </a:r>
            <a:r>
              <a:rPr lang="fr-BE" sz="1050" dirty="0">
                <a:solidFill>
                  <a:srgbClr val="212121"/>
                </a:solidFill>
                <a:ea typeface="+mn-lt"/>
                <a:cs typeface="+mn-lt"/>
              </a:rPr>
              <a:t> C, </a:t>
            </a:r>
            <a:r>
              <a:rPr lang="fr-BE" sz="1050" dirty="0" err="1">
                <a:solidFill>
                  <a:srgbClr val="212121"/>
                </a:solidFill>
                <a:ea typeface="+mn-lt"/>
                <a:cs typeface="+mn-lt"/>
              </a:rPr>
              <a:t>Bowden</a:t>
            </a:r>
            <a:r>
              <a:rPr lang="fr-BE" sz="1050" dirty="0">
                <a:solidFill>
                  <a:srgbClr val="212121"/>
                </a:solidFill>
                <a:ea typeface="+mn-lt"/>
                <a:cs typeface="+mn-lt"/>
              </a:rPr>
              <a:t> J, Cooper C, Douglas L, Edwards J, </a:t>
            </a:r>
            <a:r>
              <a:rPr lang="fr-BE" sz="1050" dirty="0" err="1">
                <a:solidFill>
                  <a:srgbClr val="212121"/>
                </a:solidFill>
                <a:ea typeface="+mn-lt"/>
                <a:cs typeface="+mn-lt"/>
              </a:rPr>
              <a:t>Gittoes</a:t>
            </a:r>
            <a:r>
              <a:rPr lang="fr-BE" sz="1050" dirty="0">
                <a:solidFill>
                  <a:srgbClr val="212121"/>
                </a:solidFill>
                <a:ea typeface="+mn-lt"/>
                <a:cs typeface="+mn-lt"/>
              </a:rPr>
              <a:t> NJL, Harvey NC, </a:t>
            </a:r>
            <a:r>
              <a:rPr lang="fr-BE" sz="1050" dirty="0" err="1">
                <a:solidFill>
                  <a:srgbClr val="212121"/>
                </a:solidFill>
                <a:ea typeface="+mn-lt"/>
                <a:cs typeface="+mn-lt"/>
              </a:rPr>
              <a:t>Kanis</a:t>
            </a:r>
            <a:r>
              <a:rPr lang="fr-BE" sz="1050" dirty="0">
                <a:solidFill>
                  <a:srgbClr val="212121"/>
                </a:solidFill>
                <a:ea typeface="+mn-lt"/>
                <a:cs typeface="+mn-lt"/>
              </a:rPr>
              <a:t> JA, Leyland S, Low R, </a:t>
            </a:r>
            <a:r>
              <a:rPr lang="fr-BE" sz="1050" dirty="0" err="1">
                <a:solidFill>
                  <a:srgbClr val="212121"/>
                </a:solidFill>
                <a:ea typeface="+mn-lt"/>
                <a:cs typeface="+mn-lt"/>
              </a:rPr>
              <a:t>McCloskey</a:t>
            </a:r>
            <a:r>
              <a:rPr lang="fr-BE" sz="1050" dirty="0">
                <a:solidFill>
                  <a:srgbClr val="212121"/>
                </a:solidFill>
                <a:ea typeface="+mn-lt"/>
                <a:cs typeface="+mn-lt"/>
              </a:rPr>
              <a:t> E, Moss K, Parker J, </a:t>
            </a:r>
            <a:r>
              <a:rPr lang="fr-BE" sz="1050" dirty="0" err="1">
                <a:solidFill>
                  <a:srgbClr val="212121"/>
                </a:solidFill>
                <a:ea typeface="+mn-lt"/>
                <a:cs typeface="+mn-lt"/>
              </a:rPr>
              <a:t>Paskins</a:t>
            </a:r>
            <a:r>
              <a:rPr lang="fr-BE" sz="1050" dirty="0">
                <a:solidFill>
                  <a:srgbClr val="212121"/>
                </a:solidFill>
                <a:ea typeface="+mn-lt"/>
                <a:cs typeface="+mn-lt"/>
              </a:rPr>
              <a:t> Z, Poole K, Reid DM, Stone M, </a:t>
            </a:r>
            <a:r>
              <a:rPr lang="fr-BE" sz="1050" dirty="0" err="1">
                <a:solidFill>
                  <a:srgbClr val="212121"/>
                </a:solidFill>
                <a:ea typeface="+mn-lt"/>
                <a:cs typeface="+mn-lt"/>
              </a:rPr>
              <a:t>Tomson</a:t>
            </a:r>
            <a:r>
              <a:rPr lang="fr-BE" sz="1050" dirty="0">
                <a:solidFill>
                  <a:srgbClr val="212121"/>
                </a:solidFill>
                <a:ea typeface="+mn-lt"/>
                <a:cs typeface="+mn-lt"/>
              </a:rPr>
              <a:t> J, Vine N, </a:t>
            </a:r>
            <a:r>
              <a:rPr lang="fr-BE" sz="1050" dirty="0" err="1">
                <a:solidFill>
                  <a:srgbClr val="212121"/>
                </a:solidFill>
                <a:ea typeface="+mn-lt"/>
                <a:cs typeface="+mn-lt"/>
              </a:rPr>
              <a:t>Compston</a:t>
            </a:r>
            <a:r>
              <a:rPr lang="fr-BE" sz="1050" dirty="0">
                <a:solidFill>
                  <a:srgbClr val="212121"/>
                </a:solidFill>
                <a:ea typeface="+mn-lt"/>
                <a:cs typeface="+mn-lt"/>
              </a:rPr>
              <a:t> J; National </a:t>
            </a:r>
            <a:r>
              <a:rPr lang="fr-BE" sz="1050" dirty="0" err="1">
                <a:solidFill>
                  <a:srgbClr val="212121"/>
                </a:solidFill>
                <a:ea typeface="+mn-lt"/>
                <a:cs typeface="+mn-lt"/>
              </a:rPr>
              <a:t>Osteoporosis</a:t>
            </a:r>
            <a:r>
              <a:rPr lang="fr-BE" sz="1050" dirty="0">
                <a:solidFill>
                  <a:srgbClr val="212121"/>
                </a:solidFill>
                <a:ea typeface="+mn-lt"/>
                <a:cs typeface="+mn-lt"/>
              </a:rPr>
              <a:t> Guideline Group (NOGG). The 2024 UK </a:t>
            </a:r>
            <a:r>
              <a:rPr lang="fr-BE" sz="1050" dirty="0" err="1">
                <a:solidFill>
                  <a:srgbClr val="212121"/>
                </a:solidFill>
                <a:ea typeface="+mn-lt"/>
                <a:cs typeface="+mn-lt"/>
              </a:rPr>
              <a:t>clinical</a:t>
            </a:r>
            <a:r>
              <a:rPr lang="fr-BE" sz="1050" dirty="0">
                <a:solidFill>
                  <a:srgbClr val="212121"/>
                </a:solidFill>
                <a:ea typeface="+mn-lt"/>
                <a:cs typeface="+mn-lt"/>
              </a:rPr>
              <a:t> guideline for the </a:t>
            </a:r>
            <a:r>
              <a:rPr lang="fr-BE" sz="1050" dirty="0" err="1">
                <a:solidFill>
                  <a:srgbClr val="212121"/>
                </a:solidFill>
                <a:ea typeface="+mn-lt"/>
                <a:cs typeface="+mn-lt"/>
              </a:rPr>
              <a:t>prevention</a:t>
            </a:r>
            <a:r>
              <a:rPr lang="fr-BE" sz="1050" dirty="0">
                <a:solidFill>
                  <a:srgbClr val="212121"/>
                </a:solidFill>
                <a:ea typeface="+mn-lt"/>
                <a:cs typeface="+mn-lt"/>
              </a:rPr>
              <a:t> and </a:t>
            </a:r>
            <a:r>
              <a:rPr lang="fr-BE" sz="1050" dirty="0" err="1">
                <a:solidFill>
                  <a:srgbClr val="212121"/>
                </a:solidFill>
                <a:ea typeface="+mn-lt"/>
                <a:cs typeface="+mn-lt"/>
              </a:rPr>
              <a:t>treatment</a:t>
            </a:r>
            <a:r>
              <a:rPr lang="fr-BE" sz="1050" dirty="0">
                <a:solidFill>
                  <a:srgbClr val="212121"/>
                </a:solidFill>
                <a:ea typeface="+mn-lt"/>
                <a:cs typeface="+mn-lt"/>
              </a:rPr>
              <a:t> of </a:t>
            </a:r>
            <a:r>
              <a:rPr lang="fr-BE" sz="1050" dirty="0" err="1">
                <a:solidFill>
                  <a:srgbClr val="212121"/>
                </a:solidFill>
                <a:ea typeface="+mn-lt"/>
                <a:cs typeface="+mn-lt"/>
              </a:rPr>
              <a:t>osteoporosis</a:t>
            </a:r>
            <a:r>
              <a:rPr lang="fr-BE" sz="1050" dirty="0">
                <a:solidFill>
                  <a:srgbClr val="212121"/>
                </a:solidFill>
                <a:ea typeface="+mn-lt"/>
                <a:cs typeface="+mn-lt"/>
              </a:rPr>
              <a:t>. Arch </a:t>
            </a:r>
            <a:r>
              <a:rPr lang="fr-BE" sz="1050" dirty="0" err="1">
                <a:solidFill>
                  <a:srgbClr val="212121"/>
                </a:solidFill>
                <a:ea typeface="+mn-lt"/>
                <a:cs typeface="+mn-lt"/>
              </a:rPr>
              <a:t>Osteoporos</a:t>
            </a:r>
            <a:r>
              <a:rPr lang="fr-BE" sz="1050" dirty="0">
                <a:solidFill>
                  <a:srgbClr val="212121"/>
                </a:solidFill>
                <a:ea typeface="+mn-lt"/>
                <a:cs typeface="+mn-lt"/>
              </a:rPr>
              <a:t>. 2025 </a:t>
            </a:r>
            <a:endParaRPr lang="fr-BE" sz="1050" dirty="0">
              <a:solidFill>
                <a:srgbClr val="212121"/>
              </a:solidFill>
              <a:ea typeface="Calibri"/>
              <a:cs typeface="Calibri"/>
            </a:endParaRPr>
          </a:p>
          <a:p>
            <a:pPr marL="0" indent="0">
              <a:buNone/>
            </a:pPr>
            <a:endParaRPr lang="fr-BE" dirty="0">
              <a:ea typeface="Calibri"/>
              <a:cs typeface="Calibri"/>
            </a:endParaRPr>
          </a:p>
        </p:txBody>
      </p:sp>
    </p:spTree>
    <p:extLst>
      <p:ext uri="{BB962C8B-B14F-4D97-AF65-F5344CB8AC3E}">
        <p14:creationId xmlns:p14="http://schemas.microsoft.com/office/powerpoint/2010/main" val="401328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a:stretch>
            <a:fillRect/>
          </a:stretch>
        </p:blipFill>
        <p:spPr bwMode="auto">
          <a:xfrm>
            <a:off x="2227263" y="0"/>
            <a:ext cx="4686300" cy="6858000"/>
          </a:xfrm>
          <a:prstGeom prst="rect">
            <a:avLst/>
          </a:prstGeom>
          <a:noFill/>
          <a:ln w="9525">
            <a:noFill/>
            <a:miter lim="800000"/>
            <a:headEnd/>
            <a:tailEnd/>
          </a:ln>
        </p:spPr>
      </p:pic>
    </p:spTree>
    <p:extLst>
      <p:ext uri="{BB962C8B-B14F-4D97-AF65-F5344CB8AC3E}">
        <p14:creationId xmlns:p14="http://schemas.microsoft.com/office/powerpoint/2010/main" val="323135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Lifetime fracture risk</a:t>
            </a:r>
            <a:endParaRPr lang="fr-BE"/>
          </a:p>
        </p:txBody>
      </p:sp>
      <p:sp>
        <p:nvSpPr>
          <p:cNvPr id="3" name="Espace réservé du contenu 2"/>
          <p:cNvSpPr>
            <a:spLocks noGrp="1"/>
          </p:cNvSpPr>
          <p:nvPr>
            <p:ph idx="1"/>
          </p:nvPr>
        </p:nvSpPr>
        <p:spPr/>
        <p:txBody>
          <a:bodyPr vert="horz" lIns="91440" tIns="45720" rIns="91440" bIns="45720" rtlCol="0" anchor="t">
            <a:normAutofit/>
          </a:bodyPr>
          <a:lstStyle/>
          <a:p>
            <a:r>
              <a:rPr lang="en-US" dirty="0">
                <a:solidFill>
                  <a:srgbClr val="FF0000"/>
                </a:solidFill>
              </a:rPr>
              <a:t>A 50-year-old </a:t>
            </a:r>
            <a:r>
              <a:rPr lang="en-US" dirty="0"/>
              <a:t>white woman has a </a:t>
            </a:r>
            <a:r>
              <a:rPr lang="en-US" dirty="0">
                <a:solidFill>
                  <a:srgbClr val="FF0000"/>
                </a:solidFill>
              </a:rPr>
              <a:t>15 - 20% risk of hip fracture</a:t>
            </a:r>
            <a:r>
              <a:rPr lang="en-US" dirty="0"/>
              <a:t> and a </a:t>
            </a:r>
            <a:r>
              <a:rPr lang="en-US" dirty="0">
                <a:solidFill>
                  <a:srgbClr val="FF0000"/>
                </a:solidFill>
              </a:rPr>
              <a:t>50% risk of any osteoporotic</a:t>
            </a:r>
            <a:r>
              <a:rPr lang="en-US" dirty="0"/>
              <a:t> fracture.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600" dirty="0"/>
          </a:p>
          <a:p>
            <a:pPr marL="0" indent="0">
              <a:buNone/>
            </a:pPr>
            <a:r>
              <a:rPr lang="en-US" sz="1600" dirty="0"/>
              <a:t>Black &amp; Rosen NEJM 2016</a:t>
            </a:r>
            <a:endParaRPr lang="en-US" sz="1600" dirty="0">
              <a:ea typeface="Calibri"/>
              <a:cs typeface="Calibri"/>
            </a:endParaRPr>
          </a:p>
          <a:p>
            <a:endParaRPr lang="en-US" dirty="0"/>
          </a:p>
        </p:txBody>
      </p:sp>
    </p:spTree>
    <p:extLst>
      <p:ext uri="{BB962C8B-B14F-4D97-AF65-F5344CB8AC3E}">
        <p14:creationId xmlns:p14="http://schemas.microsoft.com/office/powerpoint/2010/main" val="282118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E419A-4661-81FF-1C02-69DE9AE0867C}"/>
            </a:ext>
          </a:extLst>
        </p:cNvPr>
        <p:cNvGrpSpPr/>
        <p:nvPr/>
      </p:nvGrpSpPr>
      <p:grpSpPr>
        <a:xfrm>
          <a:off x="0" y="0"/>
          <a:ext cx="0" cy="0"/>
          <a:chOff x="0" y="0"/>
          <a:chExt cx="0" cy="0"/>
        </a:xfrm>
      </p:grpSpPr>
      <p:pic>
        <p:nvPicPr>
          <p:cNvPr id="53249" name="Picture 5">
            <a:extLst>
              <a:ext uri="{FF2B5EF4-FFF2-40B4-BE49-F238E27FC236}">
                <a16:creationId xmlns:a16="http://schemas.microsoft.com/office/drawing/2014/main" id="{F9ADF52D-2E1C-6A09-32FF-7836A4B6D9A6}"/>
              </a:ext>
            </a:extLst>
          </p:cNvPr>
          <p:cNvPicPr>
            <a:picLocks noChangeAspect="1" noChangeArrowheads="1"/>
          </p:cNvPicPr>
          <p:nvPr/>
        </p:nvPicPr>
        <p:blipFill>
          <a:blip r:embed="rId3" cstate="print"/>
          <a:srcRect l="8128"/>
          <a:stretch>
            <a:fillRect/>
          </a:stretch>
        </p:blipFill>
        <p:spPr bwMode="auto">
          <a:xfrm>
            <a:off x="-106939" y="3430626"/>
            <a:ext cx="7217352" cy="2896248"/>
          </a:xfrm>
          <a:prstGeom prst="rect">
            <a:avLst/>
          </a:prstGeom>
          <a:noFill/>
          <a:ln w="9525">
            <a:noFill/>
            <a:miter lim="800000"/>
            <a:headEnd/>
            <a:tailEnd/>
          </a:ln>
        </p:spPr>
      </p:pic>
      <p:pic>
        <p:nvPicPr>
          <p:cNvPr id="53250" name="Picture 6">
            <a:extLst>
              <a:ext uri="{FF2B5EF4-FFF2-40B4-BE49-F238E27FC236}">
                <a16:creationId xmlns:a16="http://schemas.microsoft.com/office/drawing/2014/main" id="{62EBC051-1F19-52BD-3AC8-0A2B541F68D8}"/>
              </a:ext>
            </a:extLst>
          </p:cNvPr>
          <p:cNvPicPr>
            <a:picLocks noChangeAspect="1" noChangeArrowheads="1"/>
          </p:cNvPicPr>
          <p:nvPr/>
        </p:nvPicPr>
        <p:blipFill>
          <a:blip r:embed="rId4" cstate="print"/>
          <a:srcRect l="82739" b="74059"/>
          <a:stretch>
            <a:fillRect/>
          </a:stretch>
        </p:blipFill>
        <p:spPr bwMode="auto">
          <a:xfrm>
            <a:off x="3233954" y="3785647"/>
            <a:ext cx="971550" cy="647700"/>
          </a:xfrm>
          <a:prstGeom prst="rect">
            <a:avLst/>
          </a:prstGeom>
          <a:noFill/>
          <a:ln w="9525">
            <a:noFill/>
            <a:miter lim="800000"/>
            <a:headEnd/>
            <a:tailEnd/>
          </a:ln>
        </p:spPr>
      </p:pic>
      <p:grpSp>
        <p:nvGrpSpPr>
          <p:cNvPr id="2" name="Group 10">
            <a:extLst>
              <a:ext uri="{FF2B5EF4-FFF2-40B4-BE49-F238E27FC236}">
                <a16:creationId xmlns:a16="http://schemas.microsoft.com/office/drawing/2014/main" id="{FEE3AFB4-016B-686F-CDBC-527986B6582F}"/>
              </a:ext>
            </a:extLst>
          </p:cNvPr>
          <p:cNvGrpSpPr>
            <a:grpSpLocks/>
          </p:cNvGrpSpPr>
          <p:nvPr/>
        </p:nvGrpSpPr>
        <p:grpSpPr bwMode="auto">
          <a:xfrm>
            <a:off x="1819722" y="1552660"/>
            <a:ext cx="11800265" cy="4732888"/>
            <a:chOff x="1963" y="887"/>
            <a:chExt cx="9732" cy="2948"/>
          </a:xfrm>
        </p:grpSpPr>
        <p:pic>
          <p:nvPicPr>
            <p:cNvPr id="53254" name="Picture 4">
              <a:extLst>
                <a:ext uri="{FF2B5EF4-FFF2-40B4-BE49-F238E27FC236}">
                  <a16:creationId xmlns:a16="http://schemas.microsoft.com/office/drawing/2014/main" id="{8AF3F63B-0E01-A7E4-9B6A-2F9A233AD310}"/>
                </a:ext>
              </a:extLst>
            </p:cNvPr>
            <p:cNvPicPr>
              <a:picLocks noChangeAspect="1" noChangeArrowheads="1"/>
            </p:cNvPicPr>
            <p:nvPr/>
          </p:nvPicPr>
          <p:blipFill>
            <a:blip r:embed="rId4" cstate="print"/>
            <a:srcRect l="8119" t="25941"/>
            <a:stretch>
              <a:fillRect/>
            </a:stretch>
          </p:blipFill>
          <p:spPr bwMode="auto">
            <a:xfrm>
              <a:off x="1963" y="887"/>
              <a:ext cx="9732" cy="2948"/>
            </a:xfrm>
            <a:prstGeom prst="rect">
              <a:avLst/>
            </a:prstGeom>
            <a:noFill/>
            <a:ln w="9525">
              <a:noFill/>
              <a:miter lim="800000"/>
              <a:headEnd/>
              <a:tailEnd/>
            </a:ln>
          </p:spPr>
        </p:pic>
        <p:pic>
          <p:nvPicPr>
            <p:cNvPr id="53255" name="Picture 7">
              <a:extLst>
                <a:ext uri="{FF2B5EF4-FFF2-40B4-BE49-F238E27FC236}">
                  <a16:creationId xmlns:a16="http://schemas.microsoft.com/office/drawing/2014/main" id="{8F3B4EFF-736B-CFFD-C9AB-5AB4A0F5D2E0}"/>
                </a:ext>
              </a:extLst>
            </p:cNvPr>
            <p:cNvPicPr>
              <a:picLocks noChangeAspect="1" noChangeArrowheads="1"/>
            </p:cNvPicPr>
            <p:nvPr/>
          </p:nvPicPr>
          <p:blipFill>
            <a:blip r:embed="rId5" cstate="print"/>
            <a:srcRect/>
            <a:stretch>
              <a:fillRect/>
            </a:stretch>
          </p:blipFill>
          <p:spPr bwMode="auto">
            <a:xfrm>
              <a:off x="6075" y="1088"/>
              <a:ext cx="949" cy="303"/>
            </a:xfrm>
            <a:prstGeom prst="rect">
              <a:avLst/>
            </a:prstGeom>
            <a:noFill/>
            <a:ln w="9525">
              <a:noFill/>
              <a:miter lim="800000"/>
              <a:headEnd/>
              <a:tailEnd/>
            </a:ln>
          </p:spPr>
        </p:pic>
      </p:grpSp>
      <p:sp>
        <p:nvSpPr>
          <p:cNvPr id="343048" name="Text Box 8">
            <a:extLst>
              <a:ext uri="{FF2B5EF4-FFF2-40B4-BE49-F238E27FC236}">
                <a16:creationId xmlns:a16="http://schemas.microsoft.com/office/drawing/2014/main" id="{EEB0701E-EC16-CDB1-38D5-DFEA0F28AA81}"/>
              </a:ext>
            </a:extLst>
          </p:cNvPr>
          <p:cNvSpPr txBox="1">
            <a:spLocks noChangeArrowheads="1"/>
          </p:cNvSpPr>
          <p:nvPr/>
        </p:nvSpPr>
        <p:spPr bwMode="auto">
          <a:xfrm>
            <a:off x="1249699" y="431028"/>
            <a:ext cx="6344301" cy="50783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FR" sz="2700">
                <a:solidFill>
                  <a:schemeClr val="accent2"/>
                </a:solidFill>
                <a:effectLst>
                  <a:outerShdw blurRad="38100" dist="38100" dir="2700000" algn="tl">
                    <a:srgbClr val="000000"/>
                  </a:outerShdw>
                </a:effectLst>
              </a:rPr>
              <a:t>Survival curves according to type of fracture</a:t>
            </a:r>
          </a:p>
        </p:txBody>
      </p:sp>
      <p:sp>
        <p:nvSpPr>
          <p:cNvPr id="343049" name="Text Box 9">
            <a:extLst>
              <a:ext uri="{FF2B5EF4-FFF2-40B4-BE49-F238E27FC236}">
                <a16:creationId xmlns:a16="http://schemas.microsoft.com/office/drawing/2014/main" id="{2A4276BE-3CB4-CFBD-9D79-E2BA4909FFFF}"/>
              </a:ext>
            </a:extLst>
          </p:cNvPr>
          <p:cNvSpPr txBox="1">
            <a:spLocks noChangeArrowheads="1"/>
          </p:cNvSpPr>
          <p:nvPr/>
        </p:nvSpPr>
        <p:spPr bwMode="auto">
          <a:xfrm>
            <a:off x="5735458" y="6330986"/>
            <a:ext cx="2283126" cy="30008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FR" sz="1350" i="1">
                <a:effectLst>
                  <a:outerShdw blurRad="38100" dist="38100" dir="2700000" algn="tl">
                    <a:srgbClr val="000000"/>
                  </a:outerShdw>
                </a:effectLst>
              </a:rPr>
              <a:t>From Bliuc D et al, JAMA 2009</a:t>
            </a:r>
          </a:p>
        </p:txBody>
      </p:sp>
      <p:cxnSp>
        <p:nvCxnSpPr>
          <p:cNvPr id="6" name="Connecteur droit avec flèche 5">
            <a:extLst>
              <a:ext uri="{FF2B5EF4-FFF2-40B4-BE49-F238E27FC236}">
                <a16:creationId xmlns:a16="http://schemas.microsoft.com/office/drawing/2014/main" id="{3CC70E53-5647-F4B2-5DE7-54810D61DADC}"/>
              </a:ext>
            </a:extLst>
          </p:cNvPr>
          <p:cNvCxnSpPr/>
          <p:nvPr/>
        </p:nvCxnSpPr>
        <p:spPr>
          <a:xfrm flipV="1">
            <a:off x="3261990" y="4006630"/>
            <a:ext cx="503375" cy="4721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7E7DA8A-350F-BC5A-078C-00E2C4C9E69A}"/>
              </a:ext>
            </a:extLst>
          </p:cNvPr>
          <p:cNvSpPr/>
          <p:nvPr/>
        </p:nvSpPr>
        <p:spPr>
          <a:xfrm>
            <a:off x="8509284" y="1079466"/>
            <a:ext cx="3740727" cy="5247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5">
            <a:extLst>
              <a:ext uri="{FF2B5EF4-FFF2-40B4-BE49-F238E27FC236}">
                <a16:creationId xmlns:a16="http://schemas.microsoft.com/office/drawing/2014/main" id="{BC15216D-AD72-A925-BD54-7B9FD7F292CE}"/>
              </a:ext>
            </a:extLst>
          </p:cNvPr>
          <p:cNvCxnSpPr/>
          <p:nvPr/>
        </p:nvCxnSpPr>
        <p:spPr>
          <a:xfrm flipV="1">
            <a:off x="3218593" y="3268054"/>
            <a:ext cx="503375" cy="4721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A1E479A-820F-D67D-AEBD-F363D4BA553E}"/>
              </a:ext>
            </a:extLst>
          </p:cNvPr>
          <p:cNvSpPr/>
          <p:nvPr/>
        </p:nvSpPr>
        <p:spPr>
          <a:xfrm>
            <a:off x="-1871328" y="3703170"/>
            <a:ext cx="3719945" cy="3439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0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EA83CBB1-799A-99F3-5E36-777A0C94A351}"/>
              </a:ext>
            </a:extLst>
          </p:cNvPr>
          <p:cNvSpPr>
            <a:spLocks noGrp="1" noChangeArrowheads="1"/>
          </p:cNvSpPr>
          <p:nvPr>
            <p:ph type="title"/>
          </p:nvPr>
        </p:nvSpPr>
        <p:spPr>
          <a:xfrm>
            <a:off x="2392363" y="342900"/>
            <a:ext cx="5565775" cy="427038"/>
          </a:xfrm>
        </p:spPr>
        <p:txBody>
          <a:bodyPr>
            <a:normAutofit fontScale="90000"/>
          </a:bodyPr>
          <a:lstStyle/>
          <a:p>
            <a:r>
              <a:rPr lang="de-DE" altLang="en-US" sz="2800" b="1">
                <a:solidFill>
                  <a:srgbClr val="000000"/>
                </a:solidFill>
                <a:latin typeface="Arial" panose="020B0604020202020204" pitchFamily="34" charset="0"/>
              </a:rPr>
              <a:t>Clinical Consequences</a:t>
            </a:r>
          </a:p>
        </p:txBody>
      </p:sp>
      <p:pic>
        <p:nvPicPr>
          <p:cNvPr id="331779" name="Picture 3">
            <a:extLst>
              <a:ext uri="{FF2B5EF4-FFF2-40B4-BE49-F238E27FC236}">
                <a16:creationId xmlns:a16="http://schemas.microsoft.com/office/drawing/2014/main" id="{6412C269-C6DB-2DBF-5DBE-42C6E97FE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1219200"/>
            <a:ext cx="4438650" cy="3251200"/>
          </a:xfrm>
          <a:prstGeom prst="rect">
            <a:avLst/>
          </a:prstGeom>
          <a:noFill/>
          <a:ln w="12700">
            <a:solidFill>
              <a:srgbClr val="0380B7"/>
            </a:solidFill>
            <a:miter lim="800000"/>
            <a:headEnd/>
            <a:tailEnd/>
          </a:ln>
          <a:extLst>
            <a:ext uri="{909E8E84-426E-40DD-AFC4-6F175D3DCCD1}">
              <a14:hiddenFill xmlns:a14="http://schemas.microsoft.com/office/drawing/2010/main">
                <a:solidFill>
                  <a:srgbClr val="FFFFFF"/>
                </a:solidFill>
              </a14:hiddenFill>
            </a:ext>
          </a:extLst>
        </p:spPr>
      </p:pic>
      <p:pic>
        <p:nvPicPr>
          <p:cNvPr id="331780" name="Picture 4">
            <a:extLst>
              <a:ext uri="{FF2B5EF4-FFF2-40B4-BE49-F238E27FC236}">
                <a16:creationId xmlns:a16="http://schemas.microsoft.com/office/drawing/2014/main" id="{74A505AA-E439-52BB-5C4C-C65B0E066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3" y="1219200"/>
            <a:ext cx="21145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1781" name="Text Box 5">
            <a:extLst>
              <a:ext uri="{FF2B5EF4-FFF2-40B4-BE49-F238E27FC236}">
                <a16:creationId xmlns:a16="http://schemas.microsoft.com/office/drawing/2014/main" id="{4A843FCA-300F-072B-1669-3AA5D8337D77}"/>
              </a:ext>
            </a:extLst>
          </p:cNvPr>
          <p:cNvSpPr txBox="1">
            <a:spLocks noChangeArrowheads="1"/>
          </p:cNvSpPr>
          <p:nvPr/>
        </p:nvSpPr>
        <p:spPr bwMode="auto">
          <a:xfrm>
            <a:off x="950913" y="4476750"/>
            <a:ext cx="228282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25000"/>
              </a:lnSpc>
              <a:buFontTx/>
              <a:buChar char="•"/>
            </a:pPr>
            <a:r>
              <a:rPr lang="de-CH" altLang="en-US" sz="1400" b="1">
                <a:solidFill>
                  <a:srgbClr val="000000"/>
                </a:solidFill>
                <a:latin typeface="Arial" panose="020B0604020202020204" pitchFamily="34" charset="0"/>
              </a:rPr>
              <a:t>Kyphosis</a:t>
            </a:r>
          </a:p>
          <a:p>
            <a:pPr>
              <a:lnSpc>
                <a:spcPct val="125000"/>
              </a:lnSpc>
              <a:buFontTx/>
              <a:buChar char="•"/>
            </a:pPr>
            <a:r>
              <a:rPr lang="de-CH" altLang="en-US" sz="1400" b="1">
                <a:solidFill>
                  <a:srgbClr val="000000"/>
                </a:solidFill>
                <a:latin typeface="Arial" panose="020B0604020202020204" pitchFamily="34" charset="0"/>
              </a:rPr>
              <a:t>Loss of height</a:t>
            </a:r>
          </a:p>
          <a:p>
            <a:pPr>
              <a:lnSpc>
                <a:spcPct val="125000"/>
              </a:lnSpc>
              <a:buFontTx/>
              <a:buChar char="•"/>
            </a:pPr>
            <a:r>
              <a:rPr lang="de-CH" altLang="en-US" sz="1400" b="1">
                <a:solidFill>
                  <a:srgbClr val="000000"/>
                </a:solidFill>
                <a:latin typeface="Arial" panose="020B0604020202020204" pitchFamily="34" charset="0"/>
              </a:rPr>
              <a:t>Bulging abdomen</a:t>
            </a:r>
            <a:endParaRPr lang="en-US" altLang="en-US" sz="1400" b="1">
              <a:solidFill>
                <a:srgbClr val="000000"/>
              </a:solidFill>
              <a:latin typeface="Arial" panose="020B0604020202020204" pitchFamily="34" charset="0"/>
            </a:endParaRPr>
          </a:p>
        </p:txBody>
      </p:sp>
      <p:sp>
        <p:nvSpPr>
          <p:cNvPr id="331782" name="Rectangle 6">
            <a:extLst>
              <a:ext uri="{FF2B5EF4-FFF2-40B4-BE49-F238E27FC236}">
                <a16:creationId xmlns:a16="http://schemas.microsoft.com/office/drawing/2014/main" id="{0E1A0351-6399-E812-655C-9C539F73E7DF}"/>
              </a:ext>
            </a:extLst>
          </p:cNvPr>
          <p:cNvSpPr>
            <a:spLocks noChangeArrowheads="1"/>
          </p:cNvSpPr>
          <p:nvPr/>
        </p:nvSpPr>
        <p:spPr bwMode="auto">
          <a:xfrm>
            <a:off x="3405188" y="4476750"/>
            <a:ext cx="4748212" cy="87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panose="02020603050405020304" pitchFamily="18" charset="0"/>
              </a:defRPr>
            </a:lvl1pPr>
            <a:lvl2pPr marL="476250">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25000"/>
              </a:lnSpc>
              <a:buFontTx/>
              <a:buChar char="•"/>
            </a:pPr>
            <a:r>
              <a:rPr lang="de-CH" altLang="en-US" sz="1400" b="1">
                <a:solidFill>
                  <a:srgbClr val="000000"/>
                </a:solidFill>
                <a:latin typeface="Arial" panose="020B0604020202020204" pitchFamily="34" charset="0"/>
              </a:rPr>
              <a:t>Acute and chronic pain</a:t>
            </a:r>
          </a:p>
          <a:p>
            <a:pPr>
              <a:lnSpc>
                <a:spcPct val="125000"/>
              </a:lnSpc>
              <a:buFontTx/>
              <a:buChar char="•"/>
            </a:pPr>
            <a:r>
              <a:rPr lang="de-CH" altLang="en-US" sz="1400" b="1">
                <a:solidFill>
                  <a:srgbClr val="000000"/>
                </a:solidFill>
                <a:latin typeface="Arial" panose="020B0604020202020204" pitchFamily="34" charset="0"/>
              </a:rPr>
              <a:t>Breathing difficulties, reflux and other GI symptoms</a:t>
            </a:r>
          </a:p>
          <a:p>
            <a:pPr>
              <a:lnSpc>
                <a:spcPct val="125000"/>
              </a:lnSpc>
              <a:buFontTx/>
              <a:buChar char="•"/>
            </a:pPr>
            <a:r>
              <a:rPr lang="de-CH" altLang="en-US" sz="1400" b="1">
                <a:solidFill>
                  <a:srgbClr val="000000"/>
                </a:solidFill>
                <a:latin typeface="Arial" panose="020B0604020202020204" pitchFamily="34" charset="0"/>
              </a:rPr>
              <a:t>Depression</a:t>
            </a:r>
            <a:endParaRPr lang="en-US" altLang="en-US" sz="1400" b="1">
              <a:solidFill>
                <a:srgbClr val="000000"/>
              </a:solidFill>
              <a:latin typeface="Arial" panose="020B0604020202020204" pitchFamily="34" charset="0"/>
            </a:endParaRPr>
          </a:p>
        </p:txBody>
      </p:sp>
      <p:sp>
        <p:nvSpPr>
          <p:cNvPr id="331783" name="Text Box 7">
            <a:extLst>
              <a:ext uri="{FF2B5EF4-FFF2-40B4-BE49-F238E27FC236}">
                <a16:creationId xmlns:a16="http://schemas.microsoft.com/office/drawing/2014/main" id="{A52D6F23-7E33-95D2-A510-47A78BCB10F7}"/>
              </a:ext>
            </a:extLst>
          </p:cNvPr>
          <p:cNvSpPr txBox="1">
            <a:spLocks noChangeArrowheads="1"/>
          </p:cNvSpPr>
          <p:nvPr/>
        </p:nvSpPr>
        <p:spPr bwMode="auto">
          <a:xfrm>
            <a:off x="985838" y="5619750"/>
            <a:ext cx="3351212" cy="40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r>
              <a:rPr lang="de-CH" altLang="en-US" sz="1800" b="1">
                <a:solidFill>
                  <a:srgbClr val="000000"/>
                </a:solidFill>
              </a:rPr>
              <a:t>REDUCED QUALITY OF LIFE</a:t>
            </a:r>
            <a:endParaRPr lang="en-US" altLang="en-US" sz="1800" b="1">
              <a:solidFill>
                <a:srgbClr val="000000"/>
              </a:solidFill>
            </a:endParaRPr>
          </a:p>
        </p:txBody>
      </p:sp>
      <p:sp>
        <p:nvSpPr>
          <p:cNvPr id="331784" name="Line 8">
            <a:extLst>
              <a:ext uri="{FF2B5EF4-FFF2-40B4-BE49-F238E27FC236}">
                <a16:creationId xmlns:a16="http://schemas.microsoft.com/office/drawing/2014/main" id="{BC8C015F-312F-9505-5925-AB547D014DA2}"/>
              </a:ext>
            </a:extLst>
          </p:cNvPr>
          <p:cNvSpPr>
            <a:spLocks noChangeShapeType="1"/>
          </p:cNvSpPr>
          <p:nvPr/>
        </p:nvSpPr>
        <p:spPr bwMode="auto">
          <a:xfrm>
            <a:off x="1598613" y="869950"/>
            <a:ext cx="5784850"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5652A713-6014-78AF-AA9F-3C92E7CCC6F0}"/>
              </a:ext>
            </a:extLst>
          </p:cNvPr>
          <p:cNvSpPr/>
          <p:nvPr/>
        </p:nvSpPr>
        <p:spPr>
          <a:xfrm>
            <a:off x="6809999" y="2223283"/>
            <a:ext cx="2095461" cy="3012536"/>
          </a:xfrm>
          <a:prstGeom prst="roundRect">
            <a:avLst>
              <a:gd name="adj" fmla="val 10553"/>
            </a:avLst>
          </a:prstGeom>
          <a:solidFill>
            <a:schemeClr val="accent1">
              <a:alpha val="12161"/>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dirty="0">
              <a:latin typeface="Arial" panose="020B0604020202020204" pitchFamily="34" charset="0"/>
            </a:endParaRPr>
          </a:p>
        </p:txBody>
      </p:sp>
      <p:sp>
        <p:nvSpPr>
          <p:cNvPr id="30" name="Rounded Rectangle 29">
            <a:extLst>
              <a:ext uri="{FF2B5EF4-FFF2-40B4-BE49-F238E27FC236}">
                <a16:creationId xmlns:a16="http://schemas.microsoft.com/office/drawing/2014/main" id="{C3F533F4-5AF6-F514-0F83-D02650C8B89C}"/>
              </a:ext>
            </a:extLst>
          </p:cNvPr>
          <p:cNvSpPr/>
          <p:nvPr/>
        </p:nvSpPr>
        <p:spPr>
          <a:xfrm>
            <a:off x="676275" y="2223283"/>
            <a:ext cx="2174027" cy="3012536"/>
          </a:xfrm>
          <a:prstGeom prst="roundRect">
            <a:avLst>
              <a:gd name="adj" fmla="val 9387"/>
            </a:avLst>
          </a:prstGeom>
          <a:solidFill>
            <a:schemeClr val="accent1">
              <a:alpha val="12161"/>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dirty="0">
              <a:latin typeface="Arial" panose="020B0604020202020204" pitchFamily="34" charset="0"/>
            </a:endParaRPr>
          </a:p>
        </p:txBody>
      </p:sp>
      <p:sp>
        <p:nvSpPr>
          <p:cNvPr id="31" name="Rounded Rectangle 30">
            <a:extLst>
              <a:ext uri="{FF2B5EF4-FFF2-40B4-BE49-F238E27FC236}">
                <a16:creationId xmlns:a16="http://schemas.microsoft.com/office/drawing/2014/main" id="{4C538E4C-EAD7-D5DA-5DC2-C1C2ABAB8C95}"/>
              </a:ext>
            </a:extLst>
          </p:cNvPr>
          <p:cNvSpPr/>
          <p:nvPr/>
        </p:nvSpPr>
        <p:spPr>
          <a:xfrm>
            <a:off x="2921982" y="2223283"/>
            <a:ext cx="3826674" cy="3012536"/>
          </a:xfrm>
          <a:prstGeom prst="roundRect">
            <a:avLst>
              <a:gd name="adj" fmla="val 8161"/>
            </a:avLst>
          </a:prstGeom>
          <a:solidFill>
            <a:schemeClr val="accent1">
              <a:alpha val="12161"/>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dirty="0">
              <a:latin typeface="Arial" panose="020B0604020202020204" pitchFamily="34" charset="0"/>
            </a:endParaRPr>
          </a:p>
        </p:txBody>
      </p:sp>
      <p:sp>
        <p:nvSpPr>
          <p:cNvPr id="2" name="Title 1">
            <a:extLst>
              <a:ext uri="{FF2B5EF4-FFF2-40B4-BE49-F238E27FC236}">
                <a16:creationId xmlns:a16="http://schemas.microsoft.com/office/drawing/2014/main" id="{14A5CAB4-DDEC-94B7-286D-6C58A779F27F}"/>
              </a:ext>
            </a:extLst>
          </p:cNvPr>
          <p:cNvSpPr>
            <a:spLocks noGrp="1"/>
          </p:cNvSpPr>
          <p:nvPr>
            <p:ph type="ctrTitle"/>
          </p:nvPr>
        </p:nvSpPr>
        <p:spPr/>
        <p:txBody>
          <a:bodyPr/>
          <a:lstStyle/>
          <a:p>
            <a:r>
              <a:rPr lang="en-GB" sz="2100" noProof="0" dirty="0"/>
              <a:t>Osteoporosis is a common condition among women </a:t>
            </a:r>
            <a:br>
              <a:rPr lang="en-GB" sz="2100" noProof="0" dirty="0"/>
            </a:br>
            <a:r>
              <a:rPr lang="en-GB" sz="2100" noProof="0" dirty="0"/>
              <a:t>≥50 years; however, there is a large treatment gap</a:t>
            </a:r>
            <a:r>
              <a:rPr lang="en-GB" sz="2100" baseline="30000" noProof="0" dirty="0"/>
              <a:t>1–3</a:t>
            </a:r>
            <a:endParaRPr lang="en-GB" sz="2100" noProof="0" dirty="0"/>
          </a:p>
        </p:txBody>
      </p:sp>
      <p:pic>
        <p:nvPicPr>
          <p:cNvPr id="6" name="Content Placeholder 5" descr="Europe with solid fill">
            <a:extLst>
              <a:ext uri="{FF2B5EF4-FFF2-40B4-BE49-F238E27FC236}">
                <a16:creationId xmlns:a16="http://schemas.microsoft.com/office/drawing/2014/main" id="{549B521C-1F2C-4026-2939-30A0B3C5E097}"/>
              </a:ext>
            </a:extLst>
          </p:cNvPr>
          <p:cNvPicPr>
            <a:picLocks noGrp="1" noChangeAspect="1"/>
          </p:cNvPicPr>
          <p:nvPr>
            <p:ph sz="quarter" idx="10"/>
          </p:nvPr>
        </p:nvPicPr>
        <p:blipFill>
          <a:blip r:embed="rId3">
            <a:extLst>
              <a:ext uri="{96DAC541-7B7A-43D3-8B79-37D633B846F1}">
                <asvg:svgBlip xmlns:asvg="http://schemas.microsoft.com/office/drawing/2016/SVG/main" r:embed="rId4"/>
              </a:ext>
            </a:extLst>
          </a:blip>
          <a:stretch>
            <a:fillRect/>
          </a:stretch>
        </p:blipFill>
        <p:spPr>
          <a:xfrm>
            <a:off x="1016646" y="2192005"/>
            <a:ext cx="1423333" cy="1423333"/>
          </a:xfrm>
        </p:spPr>
      </p:pic>
      <p:sp>
        <p:nvSpPr>
          <p:cNvPr id="8" name="TextBox 7">
            <a:extLst>
              <a:ext uri="{FF2B5EF4-FFF2-40B4-BE49-F238E27FC236}">
                <a16:creationId xmlns:a16="http://schemas.microsoft.com/office/drawing/2014/main" id="{FD5CDD26-D907-A427-9862-39455F571A8C}"/>
              </a:ext>
            </a:extLst>
          </p:cNvPr>
          <p:cNvSpPr txBox="1"/>
          <p:nvPr/>
        </p:nvSpPr>
        <p:spPr>
          <a:xfrm>
            <a:off x="739363" y="3517791"/>
            <a:ext cx="2040986" cy="1123128"/>
          </a:xfrm>
          <a:prstGeom prst="rect">
            <a:avLst/>
          </a:prstGeom>
          <a:noFill/>
        </p:spPr>
        <p:txBody>
          <a:bodyPr wrap="square">
            <a:spAutoFit/>
          </a:bodyPr>
          <a:lstStyle/>
          <a:p>
            <a:pPr algn="ctr">
              <a:lnSpc>
                <a:spcPct val="85000"/>
              </a:lnSpc>
              <a:spcBef>
                <a:spcPts val="0"/>
              </a:spcBef>
              <a:spcAft>
                <a:spcPts val="450"/>
              </a:spcAft>
            </a:pPr>
            <a:r>
              <a:rPr lang="en-GB" sz="900" noProof="0" dirty="0">
                <a:latin typeface="Arial"/>
                <a:cs typeface="Arial"/>
              </a:rPr>
              <a:t>In 2019, </a:t>
            </a:r>
            <a:r>
              <a:rPr lang="en-GB" sz="1500" b="1" noProof="0" dirty="0">
                <a:solidFill>
                  <a:schemeClr val="accent1"/>
                </a:solidFill>
                <a:latin typeface="Arial"/>
                <a:cs typeface="Arial"/>
              </a:rPr>
              <a:t>25.5 million </a:t>
            </a:r>
            <a:r>
              <a:rPr lang="en-GB" sz="900" noProof="0" dirty="0">
                <a:latin typeface="Arial"/>
                <a:cs typeface="Arial"/>
              </a:rPr>
              <a:t>women in Europe had osteoporosis</a:t>
            </a:r>
            <a:r>
              <a:rPr lang="en-GB" sz="900" baseline="30000" noProof="0" dirty="0">
                <a:latin typeface="Arial"/>
                <a:cs typeface="Arial"/>
              </a:rPr>
              <a:t>1,2</a:t>
            </a:r>
            <a:r>
              <a:rPr lang="en-GB" sz="900" noProof="0" dirty="0">
                <a:latin typeface="Arial"/>
                <a:cs typeface="Arial"/>
              </a:rPr>
              <a:t>*</a:t>
            </a:r>
            <a:r>
              <a:rPr lang="en-GB" sz="900" baseline="30000" noProof="0" dirty="0">
                <a:latin typeface="Arial"/>
                <a:cs typeface="Arial"/>
              </a:rPr>
              <a:t>†</a:t>
            </a:r>
          </a:p>
          <a:p>
            <a:pPr marL="7144" algn="ctr">
              <a:lnSpc>
                <a:spcPct val="85000"/>
              </a:lnSpc>
              <a:spcBef>
                <a:spcPts val="0"/>
              </a:spcBef>
              <a:spcAft>
                <a:spcPts val="450"/>
              </a:spcAft>
            </a:pPr>
            <a:endParaRPr lang="en-GB" sz="900" noProof="0" dirty="0">
              <a:latin typeface="Arial"/>
              <a:cs typeface="Arial"/>
            </a:endParaRPr>
          </a:p>
          <a:p>
            <a:pPr marL="7144" algn="ctr">
              <a:lnSpc>
                <a:spcPct val="85000"/>
              </a:lnSpc>
              <a:spcBef>
                <a:spcPts val="0"/>
              </a:spcBef>
              <a:spcAft>
                <a:spcPts val="450"/>
              </a:spcAft>
            </a:pPr>
            <a:r>
              <a:rPr lang="en-GB" sz="900" noProof="0" dirty="0">
                <a:latin typeface="Arial"/>
                <a:cs typeface="Arial"/>
              </a:rPr>
              <a:t>The prevalence of osteoporosis in the total population in 2019 </a:t>
            </a:r>
            <a:br>
              <a:rPr lang="en-GB" sz="900" noProof="0" dirty="0">
                <a:latin typeface="Arial"/>
                <a:cs typeface="Arial"/>
              </a:rPr>
            </a:br>
            <a:r>
              <a:rPr lang="en-GB" sz="900" noProof="0" dirty="0">
                <a:latin typeface="Arial"/>
                <a:cs typeface="Arial"/>
              </a:rPr>
              <a:t>was </a:t>
            </a:r>
            <a:r>
              <a:rPr lang="en-GB" sz="900" b="1" noProof="0" dirty="0">
                <a:solidFill>
                  <a:schemeClr val="accent1"/>
                </a:solidFill>
                <a:latin typeface="Arial"/>
                <a:cs typeface="Arial"/>
              </a:rPr>
              <a:t>5.6%</a:t>
            </a:r>
            <a:r>
              <a:rPr lang="en-GB" sz="900" baseline="30000" dirty="0">
                <a:latin typeface="Arial"/>
                <a:cs typeface="Arial"/>
              </a:rPr>
              <a:t>1,2</a:t>
            </a:r>
          </a:p>
        </p:txBody>
      </p:sp>
      <p:sp>
        <p:nvSpPr>
          <p:cNvPr id="9" name="TextBox 8">
            <a:extLst>
              <a:ext uri="{FF2B5EF4-FFF2-40B4-BE49-F238E27FC236}">
                <a16:creationId xmlns:a16="http://schemas.microsoft.com/office/drawing/2014/main" id="{05174501-F416-8A7C-6132-0CF28E3623DF}"/>
              </a:ext>
            </a:extLst>
          </p:cNvPr>
          <p:cNvSpPr txBox="1"/>
          <p:nvPr/>
        </p:nvSpPr>
        <p:spPr>
          <a:xfrm>
            <a:off x="2780349" y="3204748"/>
            <a:ext cx="2040986" cy="926920"/>
          </a:xfrm>
          <a:prstGeom prst="rect">
            <a:avLst/>
          </a:prstGeom>
          <a:noFill/>
        </p:spPr>
        <p:txBody>
          <a:bodyPr wrap="square">
            <a:spAutoFit/>
          </a:bodyPr>
          <a:lstStyle/>
          <a:p>
            <a:pPr marL="7144" algn="ctr">
              <a:lnSpc>
                <a:spcPct val="85000"/>
              </a:lnSpc>
              <a:spcBef>
                <a:spcPts val="0"/>
              </a:spcBef>
              <a:spcAft>
                <a:spcPts val="450"/>
              </a:spcAft>
            </a:pPr>
            <a:r>
              <a:rPr lang="en-GB" sz="900" noProof="0" dirty="0">
                <a:latin typeface="Arial"/>
                <a:cs typeface="Arial"/>
              </a:rPr>
              <a:t>In 2019, there were </a:t>
            </a:r>
            <a:br>
              <a:rPr lang="en-GB" sz="900" noProof="0" dirty="0">
                <a:latin typeface="Arial"/>
                <a:cs typeface="Arial"/>
              </a:rPr>
            </a:br>
            <a:r>
              <a:rPr lang="en-GB" sz="1800" b="1" noProof="0" dirty="0">
                <a:solidFill>
                  <a:schemeClr val="accent1"/>
                </a:solidFill>
                <a:latin typeface="Arial"/>
                <a:cs typeface="Arial"/>
              </a:rPr>
              <a:t>681 000</a:t>
            </a:r>
          </a:p>
          <a:p>
            <a:pPr marL="7144" algn="ctr">
              <a:lnSpc>
                <a:spcPct val="85000"/>
              </a:lnSpc>
              <a:spcBef>
                <a:spcPts val="0"/>
              </a:spcBef>
              <a:spcAft>
                <a:spcPts val="450"/>
              </a:spcAft>
            </a:pPr>
            <a:r>
              <a:rPr lang="en-GB" sz="900" noProof="0" dirty="0">
                <a:latin typeface="Arial"/>
                <a:cs typeface="Arial"/>
              </a:rPr>
              <a:t>individuals in the Belgium with osteoporosis</a:t>
            </a:r>
            <a:endParaRPr lang="en-GB" sz="825" noProof="0" dirty="0">
              <a:latin typeface="Arial"/>
              <a:cs typeface="Arial"/>
            </a:endParaRPr>
          </a:p>
          <a:p>
            <a:pPr marL="7144">
              <a:lnSpc>
                <a:spcPct val="85000"/>
              </a:lnSpc>
              <a:spcBef>
                <a:spcPts val="0"/>
              </a:spcBef>
              <a:spcAft>
                <a:spcPts val="450"/>
              </a:spcAft>
            </a:pPr>
            <a:endParaRPr lang="en-GB" sz="900" noProof="0" dirty="0">
              <a:latin typeface="Arial"/>
              <a:cs typeface="Arial"/>
            </a:endParaRPr>
          </a:p>
        </p:txBody>
      </p:sp>
      <p:pic>
        <p:nvPicPr>
          <p:cNvPr id="11" name="Graphic 10" descr="Woman with cane with solid fill">
            <a:extLst>
              <a:ext uri="{FF2B5EF4-FFF2-40B4-BE49-F238E27FC236}">
                <a16:creationId xmlns:a16="http://schemas.microsoft.com/office/drawing/2014/main" id="{552B80C3-4B5A-BC31-6BF7-704B76D1E9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9534" y="4349418"/>
            <a:ext cx="736601" cy="736601"/>
          </a:xfrm>
          <a:prstGeom prst="rect">
            <a:avLst/>
          </a:prstGeom>
        </p:spPr>
      </p:pic>
      <p:sp>
        <p:nvSpPr>
          <p:cNvPr id="13" name="TextBox 12">
            <a:extLst>
              <a:ext uri="{FF2B5EF4-FFF2-40B4-BE49-F238E27FC236}">
                <a16:creationId xmlns:a16="http://schemas.microsoft.com/office/drawing/2014/main" id="{298ABAD4-5E81-2530-A36D-DE86C320BEE0}"/>
              </a:ext>
            </a:extLst>
          </p:cNvPr>
          <p:cNvSpPr txBox="1"/>
          <p:nvPr/>
        </p:nvSpPr>
        <p:spPr>
          <a:xfrm>
            <a:off x="780476" y="4601271"/>
            <a:ext cx="2040986" cy="507831"/>
          </a:xfrm>
          <a:prstGeom prst="rect">
            <a:avLst/>
          </a:prstGeom>
          <a:noFill/>
        </p:spPr>
        <p:txBody>
          <a:bodyPr wrap="square">
            <a:spAutoFit/>
          </a:bodyPr>
          <a:lstStyle/>
          <a:p>
            <a:pPr algn="ctr"/>
            <a:r>
              <a:rPr lang="en-GB" sz="900" noProof="0" dirty="0">
                <a:solidFill>
                  <a:schemeClr val="tx1"/>
                </a:solidFill>
                <a:latin typeface="Arial"/>
                <a:cs typeface="Arial"/>
              </a:rPr>
              <a:t>In 2019, the treatment gap</a:t>
            </a:r>
            <a:r>
              <a:rPr lang="en-GB" sz="900" baseline="30000" noProof="0" dirty="0">
                <a:solidFill>
                  <a:schemeClr val="tx1"/>
                </a:solidFill>
                <a:latin typeface="Arial"/>
                <a:cs typeface="Arial"/>
              </a:rPr>
              <a:t>‡</a:t>
            </a:r>
            <a:r>
              <a:rPr lang="en-GB" sz="900" noProof="0" dirty="0">
                <a:solidFill>
                  <a:schemeClr val="tx1"/>
                </a:solidFill>
                <a:latin typeface="Arial"/>
                <a:cs typeface="Arial"/>
              </a:rPr>
              <a:t> in Europe was </a:t>
            </a:r>
            <a:r>
              <a:rPr lang="en-GB" sz="900" b="1" noProof="0" dirty="0">
                <a:solidFill>
                  <a:schemeClr val="accent1"/>
                </a:solidFill>
                <a:latin typeface="Arial"/>
                <a:cs typeface="Arial"/>
              </a:rPr>
              <a:t>71%</a:t>
            </a:r>
            <a:r>
              <a:rPr lang="en-GB" sz="900" noProof="0" dirty="0">
                <a:solidFill>
                  <a:schemeClr val="tx1"/>
                </a:solidFill>
                <a:latin typeface="Arial"/>
                <a:cs typeface="Arial"/>
              </a:rPr>
              <a:t>, with </a:t>
            </a:r>
            <a:r>
              <a:rPr lang="en-GB" sz="900" b="1" noProof="0" dirty="0">
                <a:solidFill>
                  <a:schemeClr val="accent1"/>
                </a:solidFill>
                <a:latin typeface="Arial"/>
                <a:cs typeface="Arial"/>
              </a:rPr>
              <a:t>15 million women </a:t>
            </a:r>
            <a:r>
              <a:rPr lang="en-GB" sz="900" noProof="0" dirty="0">
                <a:solidFill>
                  <a:schemeClr val="tx1"/>
                </a:solidFill>
                <a:latin typeface="Arial"/>
                <a:cs typeface="Arial"/>
              </a:rPr>
              <a:t>remaining untreated</a:t>
            </a:r>
            <a:r>
              <a:rPr lang="en-GB" sz="900" baseline="30000" noProof="0" dirty="0">
                <a:latin typeface="Arial"/>
                <a:cs typeface="Arial"/>
              </a:rPr>
              <a:t>1,2</a:t>
            </a:r>
            <a:endParaRPr lang="en-GB" sz="900" baseline="30000" noProof="0" dirty="0">
              <a:solidFill>
                <a:schemeClr val="tx1"/>
              </a:solidFill>
              <a:latin typeface="Arial"/>
              <a:cs typeface="Arial"/>
            </a:endParaRPr>
          </a:p>
        </p:txBody>
      </p:sp>
      <p:sp>
        <p:nvSpPr>
          <p:cNvPr id="17" name="TextBox 16">
            <a:extLst>
              <a:ext uri="{FF2B5EF4-FFF2-40B4-BE49-F238E27FC236}">
                <a16:creationId xmlns:a16="http://schemas.microsoft.com/office/drawing/2014/main" id="{C2C42616-9CE1-1E45-9B17-E64995C63770}"/>
              </a:ext>
            </a:extLst>
          </p:cNvPr>
          <p:cNvSpPr txBox="1"/>
          <p:nvPr/>
        </p:nvSpPr>
        <p:spPr>
          <a:xfrm>
            <a:off x="3050884" y="4481424"/>
            <a:ext cx="1433390" cy="680956"/>
          </a:xfrm>
          <a:prstGeom prst="rect">
            <a:avLst/>
          </a:prstGeom>
          <a:noFill/>
        </p:spPr>
        <p:txBody>
          <a:bodyPr wrap="square">
            <a:spAutoFit/>
          </a:bodyPr>
          <a:lstStyle/>
          <a:p>
            <a:pPr marL="7144" algn="ctr">
              <a:lnSpc>
                <a:spcPct val="85000"/>
              </a:lnSpc>
              <a:spcBef>
                <a:spcPts val="0"/>
              </a:spcBef>
              <a:spcAft>
                <a:spcPts val="450"/>
              </a:spcAft>
            </a:pPr>
            <a:r>
              <a:rPr lang="en-GB" sz="900" noProof="0" dirty="0">
                <a:latin typeface="Arial"/>
                <a:cs typeface="Arial"/>
              </a:rPr>
              <a:t>Osteoporosis disproportionately affects women aged 50 years </a:t>
            </a:r>
            <a:br>
              <a:rPr lang="en-GB" sz="900" noProof="0" dirty="0">
                <a:latin typeface="Arial"/>
                <a:cs typeface="Arial"/>
              </a:rPr>
            </a:br>
            <a:r>
              <a:rPr lang="en-GB" sz="900" noProof="0" dirty="0">
                <a:latin typeface="Arial"/>
                <a:cs typeface="Arial"/>
              </a:rPr>
              <a:t>or more</a:t>
            </a:r>
            <a:endParaRPr lang="en-GB" sz="825" noProof="0" dirty="0">
              <a:latin typeface="Arial"/>
              <a:cs typeface="Arial"/>
            </a:endParaRPr>
          </a:p>
        </p:txBody>
      </p:sp>
      <p:grpSp>
        <p:nvGrpSpPr>
          <p:cNvPr id="35" name="Group 34">
            <a:extLst>
              <a:ext uri="{FF2B5EF4-FFF2-40B4-BE49-F238E27FC236}">
                <a16:creationId xmlns:a16="http://schemas.microsoft.com/office/drawing/2014/main" id="{8DB8ECBE-EAC6-C1A3-276C-DB0A5FAB579A}"/>
              </a:ext>
            </a:extLst>
          </p:cNvPr>
          <p:cNvGrpSpPr/>
          <p:nvPr/>
        </p:nvGrpSpPr>
        <p:grpSpPr>
          <a:xfrm>
            <a:off x="4192873" y="2022724"/>
            <a:ext cx="2335275" cy="1957852"/>
            <a:chOff x="6111104" y="1593122"/>
            <a:chExt cx="3113700" cy="2610469"/>
          </a:xfrm>
        </p:grpSpPr>
        <p:grpSp>
          <p:nvGrpSpPr>
            <p:cNvPr id="23" name="Group 22">
              <a:extLst>
                <a:ext uri="{FF2B5EF4-FFF2-40B4-BE49-F238E27FC236}">
                  <a16:creationId xmlns:a16="http://schemas.microsoft.com/office/drawing/2014/main" id="{663835E4-E98C-1CF7-88DA-FE9A38437233}"/>
                </a:ext>
              </a:extLst>
            </p:cNvPr>
            <p:cNvGrpSpPr/>
            <p:nvPr/>
          </p:nvGrpSpPr>
          <p:grpSpPr>
            <a:xfrm>
              <a:off x="6111104" y="1593122"/>
              <a:ext cx="3065333" cy="2610469"/>
              <a:chOff x="6313746" y="1750796"/>
              <a:chExt cx="3065333" cy="2610469"/>
            </a:xfrm>
          </p:grpSpPr>
          <p:graphicFrame>
            <p:nvGraphicFramePr>
              <p:cNvPr id="18" name="Chart 17">
                <a:extLst>
                  <a:ext uri="{FF2B5EF4-FFF2-40B4-BE49-F238E27FC236}">
                    <a16:creationId xmlns:a16="http://schemas.microsoft.com/office/drawing/2014/main" id="{A92B0BD9-5C2E-D8B3-3785-C7B4EFD44F61}"/>
                  </a:ext>
                </a:extLst>
              </p:cNvPr>
              <p:cNvGraphicFramePr/>
              <p:nvPr/>
            </p:nvGraphicFramePr>
            <p:xfrm>
              <a:off x="6313746" y="1750796"/>
              <a:ext cx="3065333" cy="2610469"/>
            </p:xfrm>
            <a:graphic>
              <a:graphicData uri="http://schemas.openxmlformats.org/drawingml/2006/chart">
                <c:chart xmlns:c="http://schemas.openxmlformats.org/drawingml/2006/chart" xmlns:r="http://schemas.openxmlformats.org/officeDocument/2006/relationships" r:id="rId7"/>
              </a:graphicData>
            </a:graphic>
          </p:graphicFrame>
          <p:pic>
            <p:nvPicPr>
              <p:cNvPr id="20" name="Graphic 19" descr="Woman with solid fill">
                <a:extLst>
                  <a:ext uri="{FF2B5EF4-FFF2-40B4-BE49-F238E27FC236}">
                    <a16:creationId xmlns:a16="http://schemas.microsoft.com/office/drawing/2014/main" id="{63C9A502-9D97-705C-316B-74AB9E91C5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77328" y="3586460"/>
                <a:ext cx="414916" cy="414916"/>
              </a:xfrm>
              <a:prstGeom prst="rect">
                <a:avLst/>
              </a:prstGeom>
            </p:spPr>
          </p:pic>
          <p:pic>
            <p:nvPicPr>
              <p:cNvPr id="22" name="Graphic 21" descr="Man with solid fill">
                <a:extLst>
                  <a:ext uri="{FF2B5EF4-FFF2-40B4-BE49-F238E27FC236}">
                    <a16:creationId xmlns:a16="http://schemas.microsoft.com/office/drawing/2014/main" id="{5A8D416D-1052-D6D0-C75E-FE95327276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85242" y="3583981"/>
                <a:ext cx="414916" cy="414916"/>
              </a:xfrm>
              <a:prstGeom prst="rect">
                <a:avLst/>
              </a:prstGeom>
            </p:spPr>
          </p:pic>
        </p:grpSp>
        <p:cxnSp>
          <p:nvCxnSpPr>
            <p:cNvPr id="25" name="Straight Connector 24">
              <a:extLst>
                <a:ext uri="{FF2B5EF4-FFF2-40B4-BE49-F238E27FC236}">
                  <a16:creationId xmlns:a16="http://schemas.microsoft.com/office/drawing/2014/main" id="{4D6F762C-1B5D-EEE6-151C-7BACF34B1734}"/>
                </a:ext>
              </a:extLst>
            </p:cNvPr>
            <p:cNvCxnSpPr/>
            <p:nvPr/>
          </p:nvCxnSpPr>
          <p:spPr>
            <a:xfrm>
              <a:off x="7506380" y="2262945"/>
              <a:ext cx="155356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C69CCB6-CC80-D5F6-EA39-97568FC27D98}"/>
                </a:ext>
              </a:extLst>
            </p:cNvPr>
            <p:cNvSpPr txBox="1"/>
            <p:nvPr/>
          </p:nvSpPr>
          <p:spPr>
            <a:xfrm>
              <a:off x="8326254" y="2215571"/>
              <a:ext cx="880652" cy="553998"/>
            </a:xfrm>
            <a:prstGeom prst="rect">
              <a:avLst/>
            </a:prstGeom>
            <a:noFill/>
          </p:spPr>
          <p:txBody>
            <a:bodyPr wrap="square" rtlCol="0">
              <a:spAutoFit/>
            </a:bodyPr>
            <a:lstStyle/>
            <a:p>
              <a:r>
                <a:rPr lang="en-GB" sz="1350" b="1" noProof="0" dirty="0">
                  <a:solidFill>
                    <a:schemeClr val="accent1"/>
                  </a:solidFill>
                  <a:latin typeface="Arial" panose="020B0604020202020204" pitchFamily="34" charset="0"/>
                  <a:cs typeface="Arial" panose="020B0604020202020204" pitchFamily="34" charset="0"/>
                </a:rPr>
                <a:t>79.1% </a:t>
              </a:r>
              <a:r>
                <a:rPr lang="en-GB" sz="825" noProof="0" dirty="0">
                  <a:latin typeface="Arial" panose="020B0604020202020204" pitchFamily="34" charset="0"/>
                  <a:cs typeface="Arial" panose="020B0604020202020204" pitchFamily="34" charset="0"/>
                </a:rPr>
                <a:t>women</a:t>
              </a:r>
              <a:endParaRPr lang="en-GB" sz="1200" noProof="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56129F6C-5562-3D75-1B9D-18C1C3224473}"/>
                </a:ext>
              </a:extLst>
            </p:cNvPr>
            <p:cNvCxnSpPr>
              <a:cxnSpLocks/>
            </p:cNvCxnSpPr>
            <p:nvPr/>
          </p:nvCxnSpPr>
          <p:spPr>
            <a:xfrm>
              <a:off x="7995643" y="3399931"/>
              <a:ext cx="1064299" cy="0"/>
            </a:xfrm>
            <a:prstGeom prst="line">
              <a:avLst/>
            </a:prstGeom>
            <a:ln w="190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AA5A866-6980-7D63-79A4-08D0FEF1817A}"/>
                </a:ext>
              </a:extLst>
            </p:cNvPr>
            <p:cNvSpPr txBox="1"/>
            <p:nvPr/>
          </p:nvSpPr>
          <p:spPr>
            <a:xfrm>
              <a:off x="8384570" y="3339226"/>
              <a:ext cx="840234" cy="553998"/>
            </a:xfrm>
            <a:prstGeom prst="rect">
              <a:avLst/>
            </a:prstGeom>
            <a:noFill/>
          </p:spPr>
          <p:txBody>
            <a:bodyPr wrap="square" rtlCol="0">
              <a:spAutoFit/>
            </a:bodyPr>
            <a:lstStyle/>
            <a:p>
              <a:r>
                <a:rPr lang="en-GB" sz="1350" b="1" noProof="0" dirty="0">
                  <a:solidFill>
                    <a:schemeClr val="accent2"/>
                  </a:solidFill>
                  <a:latin typeface="Arial" panose="020B0604020202020204" pitchFamily="34" charset="0"/>
                  <a:cs typeface="Arial" panose="020B0604020202020204" pitchFamily="34" charset="0"/>
                </a:rPr>
                <a:t>20.9% </a:t>
              </a:r>
              <a:br>
                <a:rPr lang="en-GB" sz="900" b="1" noProof="0" dirty="0">
                  <a:solidFill>
                    <a:schemeClr val="accent1"/>
                  </a:solidFill>
                  <a:latin typeface="Arial" panose="020B0604020202020204" pitchFamily="34" charset="0"/>
                  <a:cs typeface="Arial" panose="020B0604020202020204" pitchFamily="34" charset="0"/>
                </a:rPr>
              </a:br>
              <a:r>
                <a:rPr lang="en-GB" sz="825" noProof="0" dirty="0">
                  <a:latin typeface="Arial" panose="020B0604020202020204" pitchFamily="34" charset="0"/>
                  <a:cs typeface="Arial" panose="020B0604020202020204" pitchFamily="34" charset="0"/>
                </a:rPr>
                <a:t>men</a:t>
              </a:r>
              <a:endParaRPr lang="en-GB" sz="1200" noProof="0" dirty="0">
                <a:latin typeface="Arial" panose="020B0604020202020204" pitchFamily="34" charset="0"/>
                <a:cs typeface="Arial" panose="020B0604020202020204" pitchFamily="34" charset="0"/>
              </a:endParaRPr>
            </a:p>
          </p:txBody>
        </p:sp>
      </p:grpSp>
      <p:sp>
        <p:nvSpPr>
          <p:cNvPr id="33" name="TextBox 32">
            <a:extLst>
              <a:ext uri="{FF2B5EF4-FFF2-40B4-BE49-F238E27FC236}">
                <a16:creationId xmlns:a16="http://schemas.microsoft.com/office/drawing/2014/main" id="{BD3E2AD4-EF16-75FA-44AC-BC8D1D0058F3}"/>
              </a:ext>
            </a:extLst>
          </p:cNvPr>
          <p:cNvSpPr txBox="1"/>
          <p:nvPr/>
        </p:nvSpPr>
        <p:spPr>
          <a:xfrm>
            <a:off x="5226472" y="4296453"/>
            <a:ext cx="1532520" cy="907300"/>
          </a:xfrm>
          <a:prstGeom prst="rect">
            <a:avLst/>
          </a:prstGeom>
          <a:noFill/>
        </p:spPr>
        <p:txBody>
          <a:bodyPr wrap="square">
            <a:spAutoFit/>
          </a:bodyPr>
          <a:lstStyle/>
          <a:p>
            <a:pPr marL="7144" algn="ctr">
              <a:lnSpc>
                <a:spcPct val="85000"/>
              </a:lnSpc>
              <a:spcBef>
                <a:spcPts val="0"/>
              </a:spcBef>
              <a:spcAft>
                <a:spcPts val="450"/>
              </a:spcAft>
            </a:pPr>
            <a:r>
              <a:rPr lang="en-GB" sz="1350" b="1" noProof="0" dirty="0">
                <a:solidFill>
                  <a:schemeClr val="accent1"/>
                </a:solidFill>
                <a:latin typeface="Arial"/>
                <a:cs typeface="Arial"/>
              </a:rPr>
              <a:t>22.4% </a:t>
            </a:r>
            <a:br>
              <a:rPr lang="en-GB" sz="1350" b="1" noProof="0" dirty="0">
                <a:solidFill>
                  <a:schemeClr val="accent1"/>
                </a:solidFill>
                <a:latin typeface="Arial"/>
                <a:cs typeface="Arial"/>
              </a:rPr>
            </a:br>
            <a:r>
              <a:rPr lang="en-GB" sz="900" noProof="0" dirty="0">
                <a:latin typeface="Arial"/>
                <a:cs typeface="Arial"/>
              </a:rPr>
              <a:t>of women aged ≥50 years</a:t>
            </a:r>
          </a:p>
          <a:p>
            <a:pPr marL="7144" algn="ctr">
              <a:lnSpc>
                <a:spcPct val="85000"/>
              </a:lnSpc>
              <a:spcBef>
                <a:spcPts val="0"/>
              </a:spcBef>
              <a:spcAft>
                <a:spcPts val="450"/>
              </a:spcAft>
            </a:pPr>
            <a:r>
              <a:rPr lang="en-GB" sz="900" b="1" i="1" noProof="0" dirty="0">
                <a:solidFill>
                  <a:schemeClr val="accent1"/>
                </a:solidFill>
                <a:latin typeface="Arial"/>
                <a:cs typeface="Arial"/>
              </a:rPr>
              <a:t>vs</a:t>
            </a:r>
          </a:p>
          <a:p>
            <a:pPr marL="7144" algn="ctr">
              <a:lnSpc>
                <a:spcPct val="85000"/>
              </a:lnSpc>
              <a:spcBef>
                <a:spcPts val="0"/>
              </a:spcBef>
              <a:spcAft>
                <a:spcPts val="450"/>
              </a:spcAft>
            </a:pPr>
            <a:r>
              <a:rPr lang="en-GB" sz="1200" b="1" noProof="0" dirty="0">
                <a:solidFill>
                  <a:schemeClr val="accent1"/>
                </a:solidFill>
                <a:latin typeface="Arial"/>
                <a:cs typeface="Arial"/>
              </a:rPr>
              <a:t>6.6% </a:t>
            </a:r>
            <a:r>
              <a:rPr lang="en-GB" sz="900" noProof="0" dirty="0">
                <a:latin typeface="Arial"/>
                <a:cs typeface="Arial"/>
              </a:rPr>
              <a:t>of men aged </a:t>
            </a:r>
            <a:br>
              <a:rPr lang="en-GB" sz="900" noProof="0" dirty="0">
                <a:latin typeface="Arial"/>
                <a:cs typeface="Arial"/>
              </a:rPr>
            </a:br>
            <a:r>
              <a:rPr lang="en-GB" sz="900" noProof="0" dirty="0">
                <a:latin typeface="Arial"/>
                <a:cs typeface="Arial"/>
              </a:rPr>
              <a:t>≥50 years </a:t>
            </a:r>
          </a:p>
        </p:txBody>
      </p:sp>
      <p:sp>
        <p:nvSpPr>
          <p:cNvPr id="34" name="Rounded Rectangle 33">
            <a:extLst>
              <a:ext uri="{FF2B5EF4-FFF2-40B4-BE49-F238E27FC236}">
                <a16:creationId xmlns:a16="http://schemas.microsoft.com/office/drawing/2014/main" id="{597058F8-E86B-C389-D1AD-33CB5A1CBD32}"/>
              </a:ext>
            </a:extLst>
          </p:cNvPr>
          <p:cNvSpPr/>
          <p:nvPr/>
        </p:nvSpPr>
        <p:spPr>
          <a:xfrm>
            <a:off x="3856909" y="2008975"/>
            <a:ext cx="1876530" cy="248924"/>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noProof="0" dirty="0">
                <a:solidFill>
                  <a:schemeClr val="tx1"/>
                </a:solidFill>
                <a:latin typeface="Arial" panose="020B0604020202020204" pitchFamily="34" charset="0"/>
                <a:cs typeface="Arial" panose="020B0604020202020204" pitchFamily="34" charset="0"/>
              </a:rPr>
              <a:t>Belgium prevalence</a:t>
            </a:r>
            <a:r>
              <a:rPr lang="en-GB" sz="1200" b="1" baseline="30000" noProof="0" dirty="0">
                <a:solidFill>
                  <a:schemeClr val="tx1"/>
                </a:solidFill>
                <a:latin typeface="Arial" panose="020B0604020202020204" pitchFamily="34" charset="0"/>
                <a:cs typeface="Arial" panose="020B0604020202020204" pitchFamily="34" charset="0"/>
              </a:rPr>
              <a:t>3</a:t>
            </a:r>
            <a:endParaRPr lang="en-GB" sz="1200" b="1" noProof="0" dirty="0">
              <a:solidFill>
                <a:schemeClr val="tx1"/>
              </a:solidFill>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B2A11D8D-5CAD-F0C9-0F3A-C1162F6F0AAF}"/>
              </a:ext>
            </a:extLst>
          </p:cNvPr>
          <p:cNvSpPr/>
          <p:nvPr/>
        </p:nvSpPr>
        <p:spPr>
          <a:xfrm>
            <a:off x="821591" y="2008975"/>
            <a:ext cx="1958758" cy="248924"/>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noProof="0" dirty="0">
                <a:solidFill>
                  <a:schemeClr val="tx1"/>
                </a:solidFill>
                <a:latin typeface="Arial" panose="020B0604020202020204" pitchFamily="34" charset="0"/>
                <a:cs typeface="Arial" panose="020B0604020202020204" pitchFamily="34" charset="0"/>
              </a:rPr>
              <a:t>Europe prevalence</a:t>
            </a:r>
            <a:r>
              <a:rPr lang="en-GB" sz="1200" b="1" baseline="30000" noProof="0" dirty="0">
                <a:solidFill>
                  <a:schemeClr val="tx1"/>
                </a:solidFill>
                <a:latin typeface="Arial" panose="020B0604020202020204" pitchFamily="34" charset="0"/>
                <a:cs typeface="Arial" panose="020B0604020202020204" pitchFamily="34" charset="0"/>
              </a:rPr>
              <a:t>1,2</a:t>
            </a:r>
            <a:endParaRPr lang="en-GB" sz="1200" b="1" noProof="0" dirty="0">
              <a:solidFill>
                <a:schemeClr val="tx1"/>
              </a:solidFill>
              <a:latin typeface="Arial" panose="020B0604020202020204" pitchFamily="34" charset="0"/>
              <a:cs typeface="Arial" panose="020B0604020202020204" pitchFamily="34" charset="0"/>
            </a:endParaRPr>
          </a:p>
        </p:txBody>
      </p:sp>
      <p:sp>
        <p:nvSpPr>
          <p:cNvPr id="38" name="Content Placeholder 3">
            <a:extLst>
              <a:ext uri="{FF2B5EF4-FFF2-40B4-BE49-F238E27FC236}">
                <a16:creationId xmlns:a16="http://schemas.microsoft.com/office/drawing/2014/main" id="{729C90BB-D539-E561-4A07-7533A8BBDDE5}"/>
              </a:ext>
            </a:extLst>
          </p:cNvPr>
          <p:cNvSpPr txBox="1">
            <a:spLocks/>
          </p:cNvSpPr>
          <p:nvPr/>
        </p:nvSpPr>
        <p:spPr>
          <a:xfrm>
            <a:off x="676275" y="5543550"/>
            <a:ext cx="6606779" cy="294085"/>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600" noProof="0" dirty="0">
              <a:latin typeface="Arial" panose="020B0604020202020204" pitchFamily="34" charset="0"/>
            </a:endParaRPr>
          </a:p>
        </p:txBody>
      </p:sp>
      <p:sp>
        <p:nvSpPr>
          <p:cNvPr id="40" name="Rounded Rectangle 39">
            <a:extLst>
              <a:ext uri="{FF2B5EF4-FFF2-40B4-BE49-F238E27FC236}">
                <a16:creationId xmlns:a16="http://schemas.microsoft.com/office/drawing/2014/main" id="{60CB8C7E-6B1E-0CE3-4613-60EDA830A247}"/>
              </a:ext>
            </a:extLst>
          </p:cNvPr>
          <p:cNvSpPr/>
          <p:nvPr/>
        </p:nvSpPr>
        <p:spPr>
          <a:xfrm>
            <a:off x="6799663" y="2008975"/>
            <a:ext cx="2077623" cy="248924"/>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noProof="0" dirty="0">
                <a:solidFill>
                  <a:schemeClr val="tx1"/>
                </a:solidFill>
                <a:latin typeface="Arial" panose="020B0604020202020204" pitchFamily="34" charset="0"/>
                <a:cs typeface="Arial" panose="020B0604020202020204" pitchFamily="34" charset="0"/>
              </a:rPr>
              <a:t>Belgium treatment gap</a:t>
            </a:r>
            <a:r>
              <a:rPr lang="en-GB" sz="1200" b="1" baseline="30000" noProof="0" dirty="0">
                <a:solidFill>
                  <a:schemeClr val="tx1"/>
                </a:solidFill>
                <a:latin typeface="Arial" panose="020B0604020202020204" pitchFamily="34" charset="0"/>
                <a:cs typeface="Arial" panose="020B0604020202020204" pitchFamily="34" charset="0"/>
              </a:rPr>
              <a:t>3‡</a:t>
            </a:r>
            <a:endParaRPr lang="en-GB" sz="1200" b="1" noProof="0" dirty="0">
              <a:solidFill>
                <a:schemeClr val="tx1"/>
              </a:solidFill>
              <a:latin typeface="Arial" panose="020B0604020202020204" pitchFamily="34" charset="0"/>
              <a:cs typeface="Arial" panose="020B0604020202020204" pitchFamily="34" charset="0"/>
            </a:endParaRPr>
          </a:p>
        </p:txBody>
      </p:sp>
      <p:sp>
        <p:nvSpPr>
          <p:cNvPr id="42" name="Chevron 41">
            <a:extLst>
              <a:ext uri="{FF2B5EF4-FFF2-40B4-BE49-F238E27FC236}">
                <a16:creationId xmlns:a16="http://schemas.microsoft.com/office/drawing/2014/main" id="{6BF66B77-CCFC-CD5C-789E-069E8AC57DEC}"/>
              </a:ext>
            </a:extLst>
          </p:cNvPr>
          <p:cNvSpPr/>
          <p:nvPr/>
        </p:nvSpPr>
        <p:spPr>
          <a:xfrm rot="5400000">
            <a:off x="4673350" y="2229989"/>
            <a:ext cx="348971" cy="3801640"/>
          </a:xfrm>
          <a:prstGeom prst="chevron">
            <a:avLst>
              <a:gd name="adj" fmla="val 821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dirty="0">
              <a:solidFill>
                <a:schemeClr val="tx1"/>
              </a:solidFill>
              <a:latin typeface="Arial" panose="020B0604020202020204" pitchFamily="34" charset="0"/>
            </a:endParaRPr>
          </a:p>
        </p:txBody>
      </p:sp>
      <p:sp>
        <p:nvSpPr>
          <p:cNvPr id="43" name="Content Placeholder 5">
            <a:extLst>
              <a:ext uri="{FF2B5EF4-FFF2-40B4-BE49-F238E27FC236}">
                <a16:creationId xmlns:a16="http://schemas.microsoft.com/office/drawing/2014/main" id="{A792763A-7221-90A9-6FF5-9E0947AE77AB}"/>
              </a:ext>
            </a:extLst>
          </p:cNvPr>
          <p:cNvSpPr txBox="1">
            <a:spLocks/>
          </p:cNvSpPr>
          <p:nvPr/>
        </p:nvSpPr>
        <p:spPr>
          <a:xfrm>
            <a:off x="676275" y="5330961"/>
            <a:ext cx="6847355" cy="620974"/>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00" noProof="0" dirty="0">
                <a:latin typeface="Arial" panose="020B0604020202020204" pitchFamily="34" charset="0"/>
              </a:rPr>
              <a:t>*Estimates from the International Osteoporosis Foundation scorecard for osteoporosis in Europe (SCOPE) project in 2019.</a:t>
            </a:r>
            <a:r>
              <a:rPr lang="en-GB" sz="600" baseline="30000" noProof="0" dirty="0">
                <a:latin typeface="Arial" panose="020B0604020202020204" pitchFamily="34" charset="0"/>
              </a:rPr>
              <a:t>1</a:t>
            </a:r>
            <a:r>
              <a:rPr lang="en-GB" sz="600" noProof="0" dirty="0">
                <a:latin typeface="Arial" panose="020B0604020202020204" pitchFamily="34" charset="0"/>
              </a:rPr>
              <a:t> </a:t>
            </a:r>
            <a:r>
              <a:rPr lang="en-GB" sz="600" baseline="30000" noProof="0" dirty="0">
                <a:latin typeface="Arial" panose="020B0604020202020204" pitchFamily="34" charset="0"/>
              </a:rPr>
              <a:t>†</a:t>
            </a:r>
            <a:r>
              <a:rPr lang="en-GB" sz="600" noProof="0" dirty="0">
                <a:latin typeface="Arial" panose="020B0604020202020204" pitchFamily="34" charset="0"/>
              </a:rPr>
              <a:t>32 million men and women had osteoporosis in 2019.</a:t>
            </a:r>
            <a:r>
              <a:rPr lang="en-GB" sz="600" baseline="30000" dirty="0">
                <a:latin typeface="Arial" panose="020B0604020202020204" pitchFamily="34" charset="0"/>
              </a:rPr>
              <a:t>1,2</a:t>
            </a:r>
            <a:r>
              <a:rPr lang="en-GB" sz="600" baseline="30000" noProof="0" dirty="0">
                <a:latin typeface="Arial" panose="020B0604020202020204" pitchFamily="34" charset="0"/>
              </a:rPr>
              <a:t> </a:t>
            </a:r>
            <a:br>
              <a:rPr lang="en-GB" sz="600" baseline="30000" noProof="0" dirty="0">
                <a:latin typeface="Arial" panose="020B0604020202020204" pitchFamily="34" charset="0"/>
              </a:rPr>
            </a:br>
            <a:r>
              <a:rPr lang="en-GB" sz="600" baseline="30000" noProof="0" dirty="0">
                <a:latin typeface="Arial" panose="020B0604020202020204" pitchFamily="34" charset="0"/>
              </a:rPr>
              <a:t>‡</a:t>
            </a:r>
            <a:r>
              <a:rPr lang="en-GB" sz="600" noProof="0" dirty="0">
                <a:latin typeface="Arial" panose="020B0604020202020204" pitchFamily="34" charset="0"/>
              </a:rPr>
              <a:t>SCOPE 2021 defined the treatment gap as the rate of women who exceed the intervention threshold but do not receive treatment.</a:t>
            </a:r>
            <a:r>
              <a:rPr lang="en-GB" sz="600" baseline="30000" noProof="0" dirty="0">
                <a:latin typeface="Arial" panose="020B0604020202020204" pitchFamily="34" charset="0"/>
              </a:rPr>
              <a:t>2</a:t>
            </a:r>
            <a:br>
              <a:rPr lang="en-GB" sz="600" baseline="30000" noProof="0" dirty="0">
                <a:latin typeface="Arial" panose="020B0604020202020204" pitchFamily="34" charset="0"/>
              </a:rPr>
            </a:br>
            <a:r>
              <a:rPr lang="en-GB" sz="600" noProof="0" dirty="0">
                <a:latin typeface="Arial" panose="020B0604020202020204" pitchFamily="34" charset="0"/>
              </a:rPr>
              <a:t>1. Kanis JA et al. </a:t>
            </a:r>
            <a:r>
              <a:rPr lang="en-GB" sz="600" i="1" noProof="0" dirty="0">
                <a:latin typeface="Arial" panose="020B0604020202020204" pitchFamily="34" charset="0"/>
              </a:rPr>
              <a:t>Arch </a:t>
            </a:r>
            <a:r>
              <a:rPr lang="en-GB" sz="600" i="1" noProof="0" dirty="0" err="1">
                <a:latin typeface="Arial" panose="020B0604020202020204" pitchFamily="34" charset="0"/>
              </a:rPr>
              <a:t>Osteoporos</a:t>
            </a:r>
            <a:r>
              <a:rPr lang="en-GB" sz="600" i="1" noProof="0" dirty="0">
                <a:latin typeface="Arial" panose="020B0604020202020204" pitchFamily="34" charset="0"/>
              </a:rPr>
              <a:t> </a:t>
            </a:r>
            <a:r>
              <a:rPr lang="en-GB" sz="600" noProof="0" dirty="0">
                <a:latin typeface="Arial" panose="020B0604020202020204" pitchFamily="34" charset="0"/>
              </a:rPr>
              <a:t>2021;16:82; 2. Scorecard for Osteoporosis in Europe. SCOPE 2021 Summary Report. Available from: </a:t>
            </a:r>
            <a:r>
              <a:rPr lang="en-GB" sz="600" noProof="0" dirty="0">
                <a:latin typeface="Arial" panose="020B0604020202020204" pitchFamily="34" charset="0"/>
                <a:hlinkClick r:id="rId12"/>
              </a:rPr>
              <a:t>https://www.osteoporosis.foundation/sites/iofbonehealth/files/2022-01/SCOPE%20Summary%20Report.pdf</a:t>
            </a:r>
            <a:r>
              <a:rPr lang="en-GB" sz="600" noProof="0" dirty="0">
                <a:latin typeface="Arial" panose="020B0604020202020204" pitchFamily="34" charset="0"/>
              </a:rPr>
              <a:t>. Accessed </a:t>
            </a:r>
            <a:r>
              <a:rPr lang="en-GB" sz="600" dirty="0">
                <a:latin typeface="Arial" panose="020B0604020202020204" pitchFamily="34" charset="0"/>
              </a:rPr>
              <a:t>March</a:t>
            </a:r>
            <a:r>
              <a:rPr lang="en-GB" sz="600" noProof="0" dirty="0">
                <a:latin typeface="Arial" panose="020B0604020202020204" pitchFamily="34" charset="0"/>
              </a:rPr>
              <a:t> 2025; 3. Scorecard for Osteoporosis in Europe (Belgium). SCOPE 2021 Summary Report. Available from: </a:t>
            </a:r>
            <a:r>
              <a:rPr lang="en-GB" sz="600" noProof="0" dirty="0">
                <a:latin typeface="Arial" panose="020B0604020202020204" pitchFamily="34" charset="0"/>
                <a:hlinkClick r:id="rId13"/>
              </a:rPr>
              <a:t>https://www.osteoporosis.foundation/sites/iofbonehealth/files/scope-2021/</a:t>
            </a:r>
            <a:r>
              <a:rPr lang="en-GB" sz="600" dirty="0">
                <a:latin typeface="Arial" panose="020B0604020202020204" pitchFamily="34" charset="0"/>
                <a:hlinkClick r:id="rId13"/>
              </a:rPr>
              <a:t>Belgium</a:t>
            </a:r>
            <a:r>
              <a:rPr lang="en-GB" sz="600" noProof="0" dirty="0">
                <a:latin typeface="Arial" panose="020B0604020202020204" pitchFamily="34" charset="0"/>
                <a:hlinkClick r:id="rId13"/>
              </a:rPr>
              <a:t>%20report.pdf</a:t>
            </a:r>
            <a:r>
              <a:rPr lang="en-GB" sz="600" noProof="0" dirty="0">
                <a:latin typeface="Arial" panose="020B0604020202020204" pitchFamily="34" charset="0"/>
              </a:rPr>
              <a:t>. Accessed October 2025</a:t>
            </a:r>
          </a:p>
        </p:txBody>
      </p:sp>
      <p:sp>
        <p:nvSpPr>
          <p:cNvPr id="45" name="object 10">
            <a:extLst>
              <a:ext uri="{FF2B5EF4-FFF2-40B4-BE49-F238E27FC236}">
                <a16:creationId xmlns:a16="http://schemas.microsoft.com/office/drawing/2014/main" id="{FC20B194-04D4-40D5-0E80-1F7C8E2663D4}"/>
              </a:ext>
            </a:extLst>
          </p:cNvPr>
          <p:cNvSpPr txBox="1"/>
          <p:nvPr/>
        </p:nvSpPr>
        <p:spPr>
          <a:xfrm>
            <a:off x="7753865" y="3776849"/>
            <a:ext cx="1154654" cy="694921"/>
          </a:xfrm>
          <a:prstGeom prst="rect">
            <a:avLst/>
          </a:prstGeom>
        </p:spPr>
        <p:txBody>
          <a:bodyPr vert="horz" wrap="square" lIns="0" tIns="4115" rIns="0" bIns="0" rtlCol="0">
            <a:spAutoFit/>
          </a:bodyPr>
          <a:lstStyle/>
          <a:p>
            <a:pPr marL="12993" marR="10394" algn="ctr">
              <a:lnSpc>
                <a:spcPct val="100899"/>
              </a:lnSpc>
              <a:spcBef>
                <a:spcPts val="32"/>
              </a:spcBef>
            </a:pPr>
            <a:r>
              <a:rPr lang="en-GB" sz="900" noProof="0" dirty="0">
                <a:latin typeface="Arial" panose="020B0604020202020204" pitchFamily="34" charset="0"/>
                <a:cs typeface="Arial" panose="020B0604020202020204" pitchFamily="34" charset="0"/>
              </a:rPr>
              <a:t>of</a:t>
            </a:r>
            <a:r>
              <a:rPr lang="en-GB" sz="900" spc="-60" noProof="0" dirty="0">
                <a:latin typeface="Arial" panose="020B0604020202020204" pitchFamily="34" charset="0"/>
                <a:cs typeface="Arial" panose="020B0604020202020204" pitchFamily="34" charset="0"/>
              </a:rPr>
              <a:t> </a:t>
            </a:r>
            <a:r>
              <a:rPr lang="en-GB" sz="900" spc="-24" noProof="0" dirty="0">
                <a:latin typeface="Arial" panose="020B0604020202020204" pitchFamily="34" charset="0"/>
                <a:cs typeface="Arial" panose="020B0604020202020204" pitchFamily="34" charset="0"/>
              </a:rPr>
              <a:t>women</a:t>
            </a:r>
            <a:r>
              <a:rPr lang="en-GB" sz="900" spc="-56" noProof="0" dirty="0">
                <a:latin typeface="Arial" panose="020B0604020202020204" pitchFamily="34" charset="0"/>
                <a:cs typeface="Arial" panose="020B0604020202020204" pitchFamily="34" charset="0"/>
              </a:rPr>
              <a:t> </a:t>
            </a:r>
            <a:r>
              <a:rPr lang="en-GB" sz="900" b="1" noProof="0" dirty="0">
                <a:solidFill>
                  <a:schemeClr val="accent1"/>
                </a:solidFill>
                <a:latin typeface="Arial" panose="020B0604020202020204" pitchFamily="34" charset="0"/>
                <a:cs typeface="Arial" panose="020B0604020202020204" pitchFamily="34" charset="0"/>
              </a:rPr>
              <a:t>do</a:t>
            </a:r>
            <a:r>
              <a:rPr lang="en-GB" sz="900" b="1" spc="-55" noProof="0" dirty="0">
                <a:solidFill>
                  <a:schemeClr val="accent1"/>
                </a:solidFill>
                <a:latin typeface="Arial" panose="020B0604020202020204" pitchFamily="34" charset="0"/>
                <a:cs typeface="Arial" panose="020B0604020202020204" pitchFamily="34" charset="0"/>
              </a:rPr>
              <a:t> </a:t>
            </a:r>
            <a:r>
              <a:rPr lang="en-GB" sz="900" b="1" spc="-29" noProof="0" dirty="0">
                <a:solidFill>
                  <a:schemeClr val="accent1"/>
                </a:solidFill>
                <a:latin typeface="Arial" panose="020B0604020202020204" pitchFamily="34" charset="0"/>
                <a:cs typeface="Arial" panose="020B0604020202020204" pitchFamily="34" charset="0"/>
              </a:rPr>
              <a:t>not</a:t>
            </a:r>
            <a:r>
              <a:rPr lang="en-GB" sz="900" b="1" spc="-51" noProof="0" dirty="0">
                <a:solidFill>
                  <a:schemeClr val="accent1"/>
                </a:solidFill>
                <a:latin typeface="Arial" panose="020B0604020202020204" pitchFamily="34" charset="0"/>
                <a:cs typeface="Arial" panose="020B0604020202020204" pitchFamily="34" charset="0"/>
              </a:rPr>
              <a:t> </a:t>
            </a:r>
            <a:r>
              <a:rPr lang="en-GB" sz="900" spc="-24" noProof="0" dirty="0">
                <a:latin typeface="Arial" panose="020B0604020202020204" pitchFamily="34" charset="0"/>
                <a:cs typeface="Arial" panose="020B0604020202020204" pitchFamily="34" charset="0"/>
              </a:rPr>
              <a:t>receive </a:t>
            </a:r>
            <a:r>
              <a:rPr lang="en-GB" sz="900" noProof="0" dirty="0">
                <a:latin typeface="Arial" panose="020B0604020202020204" pitchFamily="34" charset="0"/>
                <a:cs typeface="Arial" panose="020B0604020202020204" pitchFamily="34" charset="0"/>
              </a:rPr>
              <a:t>osteoporosis</a:t>
            </a:r>
            <a:r>
              <a:rPr lang="en-GB" sz="900" spc="-19" noProof="0" dirty="0">
                <a:latin typeface="Arial" panose="020B0604020202020204" pitchFamily="34" charset="0"/>
                <a:cs typeface="Arial" panose="020B0604020202020204" pitchFamily="34" charset="0"/>
              </a:rPr>
              <a:t> </a:t>
            </a:r>
            <a:r>
              <a:rPr lang="en-GB" sz="900" spc="-4" noProof="0" dirty="0">
                <a:latin typeface="Arial" panose="020B0604020202020204" pitchFamily="34" charset="0"/>
                <a:cs typeface="Arial" panose="020B0604020202020204" pitchFamily="34" charset="0"/>
              </a:rPr>
              <a:t>treatment </a:t>
            </a:r>
            <a:r>
              <a:rPr lang="en-GB" sz="900" spc="-14" noProof="0" dirty="0">
                <a:latin typeface="Arial" panose="020B0604020202020204" pitchFamily="34" charset="0"/>
                <a:cs typeface="Arial" panose="020B0604020202020204" pitchFamily="34" charset="0"/>
              </a:rPr>
              <a:t>despite</a:t>
            </a:r>
            <a:r>
              <a:rPr lang="en-GB" sz="900" spc="-60" noProof="0" dirty="0">
                <a:latin typeface="Arial" panose="020B0604020202020204" pitchFamily="34" charset="0"/>
                <a:cs typeface="Arial" panose="020B0604020202020204" pitchFamily="34" charset="0"/>
              </a:rPr>
              <a:t> </a:t>
            </a:r>
            <a:r>
              <a:rPr lang="en-GB" sz="900" spc="-19" noProof="0" dirty="0">
                <a:latin typeface="Arial" panose="020B0604020202020204" pitchFamily="34" charset="0"/>
                <a:cs typeface="Arial" panose="020B0604020202020204" pitchFamily="34" charset="0"/>
              </a:rPr>
              <a:t>exceeding</a:t>
            </a:r>
            <a:r>
              <a:rPr lang="en-GB" sz="900" spc="-60" noProof="0" dirty="0">
                <a:latin typeface="Arial" panose="020B0604020202020204" pitchFamily="34" charset="0"/>
                <a:cs typeface="Arial" panose="020B0604020202020204" pitchFamily="34" charset="0"/>
              </a:rPr>
              <a:t> </a:t>
            </a:r>
            <a:r>
              <a:rPr lang="en-GB" sz="900" spc="-8" noProof="0" dirty="0">
                <a:latin typeface="Arial" panose="020B0604020202020204" pitchFamily="34" charset="0"/>
                <a:cs typeface="Arial" panose="020B0604020202020204" pitchFamily="34" charset="0"/>
              </a:rPr>
              <a:t>the </a:t>
            </a:r>
            <a:r>
              <a:rPr lang="en-GB" sz="900" spc="-34" noProof="0" dirty="0">
                <a:latin typeface="Arial" panose="020B0604020202020204" pitchFamily="34" charset="0"/>
                <a:cs typeface="Arial" panose="020B0604020202020204" pitchFamily="34" charset="0"/>
              </a:rPr>
              <a:t>fracture</a:t>
            </a:r>
            <a:r>
              <a:rPr lang="en-GB" sz="900" spc="-53" noProof="0" dirty="0">
                <a:latin typeface="Arial" panose="020B0604020202020204" pitchFamily="34" charset="0"/>
                <a:cs typeface="Arial" panose="020B0604020202020204" pitchFamily="34" charset="0"/>
              </a:rPr>
              <a:t> </a:t>
            </a:r>
            <a:r>
              <a:rPr lang="en-GB" sz="900" noProof="0" dirty="0">
                <a:latin typeface="Arial" panose="020B0604020202020204" pitchFamily="34" charset="0"/>
                <a:cs typeface="Arial" panose="020B0604020202020204" pitchFamily="34" charset="0"/>
              </a:rPr>
              <a:t>risk</a:t>
            </a:r>
            <a:r>
              <a:rPr lang="en-GB" sz="900" spc="-51" noProof="0" dirty="0">
                <a:latin typeface="Arial" panose="020B0604020202020204" pitchFamily="34" charset="0"/>
                <a:cs typeface="Arial" panose="020B0604020202020204" pitchFamily="34" charset="0"/>
              </a:rPr>
              <a:t> </a:t>
            </a:r>
            <a:r>
              <a:rPr lang="en-GB" sz="900" spc="-4" noProof="0" dirty="0">
                <a:latin typeface="Arial" panose="020B0604020202020204" pitchFamily="34" charset="0"/>
                <a:cs typeface="Arial" panose="020B0604020202020204" pitchFamily="34" charset="0"/>
              </a:rPr>
              <a:t>threshold</a:t>
            </a:r>
            <a:r>
              <a:rPr lang="en-GB" sz="900" spc="-5" baseline="30864" dirty="0">
                <a:latin typeface="Arial" panose="020B0604020202020204" pitchFamily="34" charset="0"/>
                <a:cs typeface="Arial" panose="020B0604020202020204" pitchFamily="34" charset="0"/>
              </a:rPr>
              <a:t>3</a:t>
            </a:r>
            <a:endParaRPr lang="en-GB" sz="900" baseline="30864" noProof="0" dirty="0">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8F4DF00D-6E43-31D5-DDBD-F2097A07D301}"/>
              </a:ext>
            </a:extLst>
          </p:cNvPr>
          <p:cNvGrpSpPr/>
          <p:nvPr/>
        </p:nvGrpSpPr>
        <p:grpSpPr>
          <a:xfrm>
            <a:off x="6995477" y="3352715"/>
            <a:ext cx="1623304" cy="811680"/>
            <a:chOff x="9555795" y="2212666"/>
            <a:chExt cx="2461953" cy="1231019"/>
          </a:xfrm>
        </p:grpSpPr>
        <p:sp>
          <p:nvSpPr>
            <p:cNvPr id="44" name="object 9">
              <a:extLst>
                <a:ext uri="{FF2B5EF4-FFF2-40B4-BE49-F238E27FC236}">
                  <a16:creationId xmlns:a16="http://schemas.microsoft.com/office/drawing/2014/main" id="{0143C94A-C1E7-1990-2A8B-A670875908F7}"/>
                </a:ext>
              </a:extLst>
            </p:cNvPr>
            <p:cNvSpPr txBox="1"/>
            <p:nvPr/>
          </p:nvSpPr>
          <p:spPr>
            <a:xfrm>
              <a:off x="11164180" y="2212666"/>
              <a:ext cx="853568" cy="636458"/>
            </a:xfrm>
            <a:prstGeom prst="rect">
              <a:avLst/>
            </a:prstGeom>
          </p:spPr>
          <p:txBody>
            <a:bodyPr vert="horz" wrap="square" lIns="0" tIns="4115" rIns="0" bIns="0" rtlCol="0">
              <a:spAutoFit/>
            </a:bodyPr>
            <a:lstStyle/>
            <a:p>
              <a:pPr marL="4331">
                <a:spcBef>
                  <a:spcPts val="32"/>
                </a:spcBef>
              </a:pPr>
              <a:r>
                <a:rPr lang="en-GB" sz="2700" b="1" spc="-31" noProof="0" dirty="0">
                  <a:solidFill>
                    <a:schemeClr val="accent1"/>
                  </a:solidFill>
                  <a:latin typeface="Arial" panose="020B0604020202020204" pitchFamily="34" charset="0"/>
                  <a:cs typeface="Arial" panose="020B0604020202020204" pitchFamily="34" charset="0"/>
                </a:rPr>
                <a:t>66</a:t>
              </a:r>
              <a:r>
                <a:rPr lang="en-GB" sz="1200" b="1" spc="-31" noProof="0" dirty="0">
                  <a:solidFill>
                    <a:schemeClr val="accent1"/>
                  </a:solidFill>
                  <a:latin typeface="Arial" panose="020B0604020202020204" pitchFamily="34" charset="0"/>
                  <a:cs typeface="Arial" panose="020B0604020202020204" pitchFamily="34" charset="0"/>
                </a:rPr>
                <a:t>%</a:t>
              </a:r>
              <a:endParaRPr lang="en-GB" sz="1200" noProof="0" dirty="0">
                <a:solidFill>
                  <a:schemeClr val="accent1"/>
                </a:solidFill>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EBF3EE3C-B0E5-61B3-EECD-1810BD7F3E58}"/>
                </a:ext>
              </a:extLst>
            </p:cNvPr>
            <p:cNvGrpSpPr/>
            <p:nvPr/>
          </p:nvGrpSpPr>
          <p:grpSpPr>
            <a:xfrm>
              <a:off x="9555795" y="2224384"/>
              <a:ext cx="1238358" cy="1219301"/>
              <a:chOff x="9196733" y="2224384"/>
              <a:chExt cx="1543910" cy="1520151"/>
            </a:xfrm>
          </p:grpSpPr>
          <p:sp>
            <p:nvSpPr>
              <p:cNvPr id="49" name="object 19">
                <a:extLst>
                  <a:ext uri="{FF2B5EF4-FFF2-40B4-BE49-F238E27FC236}">
                    <a16:creationId xmlns:a16="http://schemas.microsoft.com/office/drawing/2014/main" id="{7D83B5BA-2AA7-9118-FBA0-9B136B986A4A}"/>
                  </a:ext>
                </a:extLst>
              </p:cNvPr>
              <p:cNvSpPr/>
              <p:nvPr/>
            </p:nvSpPr>
            <p:spPr>
              <a:xfrm>
                <a:off x="9196733" y="2224385"/>
                <a:ext cx="760197" cy="1174168"/>
              </a:xfrm>
              <a:custGeom>
                <a:avLst/>
                <a:gdLst/>
                <a:ahLst/>
                <a:cxnLst/>
                <a:rect l="l" t="t" r="r" b="b"/>
                <a:pathLst>
                  <a:path w="1995170" h="3081654">
                    <a:moveTo>
                      <a:pt x="1994903" y="0"/>
                    </a:moveTo>
                    <a:lnTo>
                      <a:pt x="1943396" y="600"/>
                    </a:lnTo>
                    <a:lnTo>
                      <a:pt x="1892328" y="2403"/>
                    </a:lnTo>
                    <a:lnTo>
                      <a:pt x="1841693" y="5410"/>
                    </a:lnTo>
                    <a:lnTo>
                      <a:pt x="1791482" y="9623"/>
                    </a:lnTo>
                    <a:lnTo>
                      <a:pt x="1741689" y="15046"/>
                    </a:lnTo>
                    <a:lnTo>
                      <a:pt x="1692306" y="21679"/>
                    </a:lnTo>
                    <a:lnTo>
                      <a:pt x="1643327" y="29525"/>
                    </a:lnTo>
                    <a:lnTo>
                      <a:pt x="1594743" y="38587"/>
                    </a:lnTo>
                    <a:lnTo>
                      <a:pt x="1546547" y="48865"/>
                    </a:lnTo>
                    <a:lnTo>
                      <a:pt x="1498732" y="60364"/>
                    </a:lnTo>
                    <a:lnTo>
                      <a:pt x="1451291" y="73084"/>
                    </a:lnTo>
                    <a:lnTo>
                      <a:pt x="1404217" y="87028"/>
                    </a:lnTo>
                    <a:lnTo>
                      <a:pt x="1357502" y="102198"/>
                    </a:lnTo>
                    <a:lnTo>
                      <a:pt x="1311138" y="118596"/>
                    </a:lnTo>
                    <a:lnTo>
                      <a:pt x="1265120" y="136225"/>
                    </a:lnTo>
                    <a:lnTo>
                      <a:pt x="1219438" y="155086"/>
                    </a:lnTo>
                    <a:lnTo>
                      <a:pt x="1174087" y="175181"/>
                    </a:lnTo>
                    <a:lnTo>
                      <a:pt x="1129058" y="196514"/>
                    </a:lnTo>
                    <a:lnTo>
                      <a:pt x="1084345" y="219085"/>
                    </a:lnTo>
                    <a:lnTo>
                      <a:pt x="1039940" y="242898"/>
                    </a:lnTo>
                    <a:lnTo>
                      <a:pt x="995835" y="267954"/>
                    </a:lnTo>
                    <a:lnTo>
                      <a:pt x="952024" y="294256"/>
                    </a:lnTo>
                    <a:lnTo>
                      <a:pt x="908499" y="321805"/>
                    </a:lnTo>
                    <a:lnTo>
                      <a:pt x="868168" y="348685"/>
                    </a:lnTo>
                    <a:lnTo>
                      <a:pt x="828698" y="376371"/>
                    </a:lnTo>
                    <a:lnTo>
                      <a:pt x="790094" y="404846"/>
                    </a:lnTo>
                    <a:lnTo>
                      <a:pt x="752360" y="434091"/>
                    </a:lnTo>
                    <a:lnTo>
                      <a:pt x="715500" y="464088"/>
                    </a:lnTo>
                    <a:lnTo>
                      <a:pt x="679516" y="494819"/>
                    </a:lnTo>
                    <a:lnTo>
                      <a:pt x="644414" y="526266"/>
                    </a:lnTo>
                    <a:lnTo>
                      <a:pt x="610197" y="558412"/>
                    </a:lnTo>
                    <a:lnTo>
                      <a:pt x="576869" y="591237"/>
                    </a:lnTo>
                    <a:lnTo>
                      <a:pt x="544433" y="624724"/>
                    </a:lnTo>
                    <a:lnTo>
                      <a:pt x="512894" y="658855"/>
                    </a:lnTo>
                    <a:lnTo>
                      <a:pt x="482256" y="693611"/>
                    </a:lnTo>
                    <a:lnTo>
                      <a:pt x="452521" y="728975"/>
                    </a:lnTo>
                    <a:lnTo>
                      <a:pt x="423695" y="764929"/>
                    </a:lnTo>
                    <a:lnTo>
                      <a:pt x="395781" y="801454"/>
                    </a:lnTo>
                    <a:lnTo>
                      <a:pt x="368782" y="838533"/>
                    </a:lnTo>
                    <a:lnTo>
                      <a:pt x="342703" y="876147"/>
                    </a:lnTo>
                    <a:lnTo>
                      <a:pt x="317547" y="914278"/>
                    </a:lnTo>
                    <a:lnTo>
                      <a:pt x="293319" y="952909"/>
                    </a:lnTo>
                    <a:lnTo>
                      <a:pt x="270022" y="992020"/>
                    </a:lnTo>
                    <a:lnTo>
                      <a:pt x="247659" y="1031595"/>
                    </a:lnTo>
                    <a:lnTo>
                      <a:pt x="226236" y="1071615"/>
                    </a:lnTo>
                    <a:lnTo>
                      <a:pt x="205755" y="1112062"/>
                    </a:lnTo>
                    <a:lnTo>
                      <a:pt x="186220" y="1152917"/>
                    </a:lnTo>
                    <a:lnTo>
                      <a:pt x="167636" y="1194164"/>
                    </a:lnTo>
                    <a:lnTo>
                      <a:pt x="150006" y="1235783"/>
                    </a:lnTo>
                    <a:lnTo>
                      <a:pt x="133334" y="1277757"/>
                    </a:lnTo>
                    <a:lnTo>
                      <a:pt x="117624" y="1320068"/>
                    </a:lnTo>
                    <a:lnTo>
                      <a:pt x="102879" y="1362697"/>
                    </a:lnTo>
                    <a:lnTo>
                      <a:pt x="89104" y="1405627"/>
                    </a:lnTo>
                    <a:lnTo>
                      <a:pt x="76302" y="1448839"/>
                    </a:lnTo>
                    <a:lnTo>
                      <a:pt x="64478" y="1492315"/>
                    </a:lnTo>
                    <a:lnTo>
                      <a:pt x="53634" y="1536038"/>
                    </a:lnTo>
                    <a:lnTo>
                      <a:pt x="43775" y="1579989"/>
                    </a:lnTo>
                    <a:lnTo>
                      <a:pt x="34905" y="1624150"/>
                    </a:lnTo>
                    <a:lnTo>
                      <a:pt x="27028" y="1668503"/>
                    </a:lnTo>
                    <a:lnTo>
                      <a:pt x="20147" y="1713030"/>
                    </a:lnTo>
                    <a:lnTo>
                      <a:pt x="14266" y="1757713"/>
                    </a:lnTo>
                    <a:lnTo>
                      <a:pt x="9389" y="1802534"/>
                    </a:lnTo>
                    <a:lnTo>
                      <a:pt x="5520" y="1847475"/>
                    </a:lnTo>
                    <a:lnTo>
                      <a:pt x="2663" y="1892518"/>
                    </a:lnTo>
                    <a:lnTo>
                      <a:pt x="822" y="1937644"/>
                    </a:lnTo>
                    <a:lnTo>
                      <a:pt x="0" y="1982836"/>
                    </a:lnTo>
                    <a:lnTo>
                      <a:pt x="201" y="2028075"/>
                    </a:lnTo>
                    <a:lnTo>
                      <a:pt x="1429" y="2073344"/>
                    </a:lnTo>
                    <a:lnTo>
                      <a:pt x="3688" y="2118625"/>
                    </a:lnTo>
                    <a:lnTo>
                      <a:pt x="6982" y="2163898"/>
                    </a:lnTo>
                    <a:lnTo>
                      <a:pt x="11315" y="2209147"/>
                    </a:lnTo>
                    <a:lnTo>
                      <a:pt x="16690" y="2254354"/>
                    </a:lnTo>
                    <a:lnTo>
                      <a:pt x="23111" y="2299499"/>
                    </a:lnTo>
                    <a:lnTo>
                      <a:pt x="30582" y="2344565"/>
                    </a:lnTo>
                    <a:lnTo>
                      <a:pt x="39108" y="2389535"/>
                    </a:lnTo>
                    <a:lnTo>
                      <a:pt x="48691" y="2434389"/>
                    </a:lnTo>
                    <a:lnTo>
                      <a:pt x="59336" y="2479110"/>
                    </a:lnTo>
                    <a:lnTo>
                      <a:pt x="71047" y="2523680"/>
                    </a:lnTo>
                    <a:lnTo>
                      <a:pt x="83826" y="2568081"/>
                    </a:lnTo>
                    <a:lnTo>
                      <a:pt x="97679" y="2612294"/>
                    </a:lnTo>
                    <a:lnTo>
                      <a:pt x="112609" y="2656302"/>
                    </a:lnTo>
                    <a:lnTo>
                      <a:pt x="128620" y="2700087"/>
                    </a:lnTo>
                    <a:lnTo>
                      <a:pt x="145716" y="2743630"/>
                    </a:lnTo>
                    <a:lnTo>
                      <a:pt x="163900" y="2786913"/>
                    </a:lnTo>
                    <a:lnTo>
                      <a:pt x="183176" y="2829919"/>
                    </a:lnTo>
                    <a:lnTo>
                      <a:pt x="203549" y="2872629"/>
                    </a:lnTo>
                    <a:lnTo>
                      <a:pt x="225022" y="2915026"/>
                    </a:lnTo>
                    <a:lnTo>
                      <a:pt x="247598" y="2957090"/>
                    </a:lnTo>
                    <a:lnTo>
                      <a:pt x="271283" y="2998804"/>
                    </a:lnTo>
                    <a:lnTo>
                      <a:pt x="296079" y="3040151"/>
                    </a:lnTo>
                    <a:lnTo>
                      <a:pt x="321990" y="3081111"/>
                    </a:lnTo>
                    <a:lnTo>
                      <a:pt x="775040" y="2786903"/>
                    </a:lnTo>
                    <a:lnTo>
                      <a:pt x="749513" y="2746227"/>
                    </a:lnTo>
                    <a:lnTo>
                      <a:pt x="725304" y="2704664"/>
                    </a:lnTo>
                    <a:lnTo>
                      <a:pt x="702443" y="2662244"/>
                    </a:lnTo>
                    <a:lnTo>
                      <a:pt x="680960" y="2618996"/>
                    </a:lnTo>
                    <a:lnTo>
                      <a:pt x="660884" y="2574950"/>
                    </a:lnTo>
                    <a:lnTo>
                      <a:pt x="642244" y="2530133"/>
                    </a:lnTo>
                    <a:lnTo>
                      <a:pt x="625070" y="2484577"/>
                    </a:lnTo>
                    <a:lnTo>
                      <a:pt x="609392" y="2438309"/>
                    </a:lnTo>
                    <a:lnTo>
                      <a:pt x="595238" y="2391359"/>
                    </a:lnTo>
                    <a:lnTo>
                      <a:pt x="582639" y="2343756"/>
                    </a:lnTo>
                    <a:lnTo>
                      <a:pt x="571625" y="2295530"/>
                    </a:lnTo>
                    <a:lnTo>
                      <a:pt x="562224" y="2246710"/>
                    </a:lnTo>
                    <a:lnTo>
                      <a:pt x="554466" y="2197325"/>
                    </a:lnTo>
                    <a:lnTo>
                      <a:pt x="548380" y="2147404"/>
                    </a:lnTo>
                    <a:lnTo>
                      <a:pt x="543997" y="2096976"/>
                    </a:lnTo>
                    <a:lnTo>
                      <a:pt x="541345" y="2046071"/>
                    </a:lnTo>
                    <a:lnTo>
                      <a:pt x="540455" y="1994717"/>
                    </a:lnTo>
                    <a:lnTo>
                      <a:pt x="541232" y="1946711"/>
                    </a:lnTo>
                    <a:lnTo>
                      <a:pt x="543548" y="1899094"/>
                    </a:lnTo>
                    <a:lnTo>
                      <a:pt x="547379" y="1851890"/>
                    </a:lnTo>
                    <a:lnTo>
                      <a:pt x="552701" y="1805123"/>
                    </a:lnTo>
                    <a:lnTo>
                      <a:pt x="559489" y="1758817"/>
                    </a:lnTo>
                    <a:lnTo>
                      <a:pt x="567721" y="1712995"/>
                    </a:lnTo>
                    <a:lnTo>
                      <a:pt x="577371" y="1667682"/>
                    </a:lnTo>
                    <a:lnTo>
                      <a:pt x="588417" y="1622902"/>
                    </a:lnTo>
                    <a:lnTo>
                      <a:pt x="600833" y="1578678"/>
                    </a:lnTo>
                    <a:lnTo>
                      <a:pt x="614597" y="1535035"/>
                    </a:lnTo>
                    <a:lnTo>
                      <a:pt x="629684" y="1491997"/>
                    </a:lnTo>
                    <a:lnTo>
                      <a:pt x="646070" y="1449587"/>
                    </a:lnTo>
                    <a:lnTo>
                      <a:pt x="663731" y="1407829"/>
                    </a:lnTo>
                    <a:lnTo>
                      <a:pt x="682644" y="1366748"/>
                    </a:lnTo>
                    <a:lnTo>
                      <a:pt x="702784" y="1326367"/>
                    </a:lnTo>
                    <a:lnTo>
                      <a:pt x="724127" y="1286710"/>
                    </a:lnTo>
                    <a:lnTo>
                      <a:pt x="746650" y="1247802"/>
                    </a:lnTo>
                    <a:lnTo>
                      <a:pt x="770328" y="1209666"/>
                    </a:lnTo>
                    <a:lnTo>
                      <a:pt x="795137" y="1172326"/>
                    </a:lnTo>
                    <a:lnTo>
                      <a:pt x="821055" y="1135806"/>
                    </a:lnTo>
                    <a:lnTo>
                      <a:pt x="848056" y="1100130"/>
                    </a:lnTo>
                    <a:lnTo>
                      <a:pt x="876116" y="1065323"/>
                    </a:lnTo>
                    <a:lnTo>
                      <a:pt x="905212" y="1031407"/>
                    </a:lnTo>
                    <a:lnTo>
                      <a:pt x="935320" y="998407"/>
                    </a:lnTo>
                    <a:lnTo>
                      <a:pt x="966416" y="966347"/>
                    </a:lnTo>
                    <a:lnTo>
                      <a:pt x="998476" y="935251"/>
                    </a:lnTo>
                    <a:lnTo>
                      <a:pt x="1031475" y="905143"/>
                    </a:lnTo>
                    <a:lnTo>
                      <a:pt x="1065391" y="876046"/>
                    </a:lnTo>
                    <a:lnTo>
                      <a:pt x="1100198" y="847985"/>
                    </a:lnTo>
                    <a:lnTo>
                      <a:pt x="1135874" y="820984"/>
                    </a:lnTo>
                    <a:lnTo>
                      <a:pt x="1172394" y="795067"/>
                    </a:lnTo>
                    <a:lnTo>
                      <a:pt x="1209733" y="770257"/>
                    </a:lnTo>
                    <a:lnTo>
                      <a:pt x="1247869" y="746578"/>
                    </a:lnTo>
                    <a:lnTo>
                      <a:pt x="1286777" y="724055"/>
                    </a:lnTo>
                    <a:lnTo>
                      <a:pt x="1326434" y="702712"/>
                    </a:lnTo>
                    <a:lnTo>
                      <a:pt x="1366814" y="682572"/>
                    </a:lnTo>
                    <a:lnTo>
                      <a:pt x="1407895" y="663659"/>
                    </a:lnTo>
                    <a:lnTo>
                      <a:pt x="1449653" y="645997"/>
                    </a:lnTo>
                    <a:lnTo>
                      <a:pt x="1492063" y="629611"/>
                    </a:lnTo>
                    <a:lnTo>
                      <a:pt x="1535101" y="614524"/>
                    </a:lnTo>
                    <a:lnTo>
                      <a:pt x="1578744" y="600760"/>
                    </a:lnTo>
                    <a:lnTo>
                      <a:pt x="1622967" y="588344"/>
                    </a:lnTo>
                    <a:lnTo>
                      <a:pt x="1667747" y="577298"/>
                    </a:lnTo>
                    <a:lnTo>
                      <a:pt x="1713060" y="567647"/>
                    </a:lnTo>
                    <a:lnTo>
                      <a:pt x="1758882" y="559416"/>
                    </a:lnTo>
                    <a:lnTo>
                      <a:pt x="1805188" y="552627"/>
                    </a:lnTo>
                    <a:lnTo>
                      <a:pt x="1851955" y="547305"/>
                    </a:lnTo>
                    <a:lnTo>
                      <a:pt x="1899159" y="543474"/>
                    </a:lnTo>
                    <a:lnTo>
                      <a:pt x="1946776" y="541158"/>
                    </a:lnTo>
                    <a:lnTo>
                      <a:pt x="1994903" y="540381"/>
                    </a:lnTo>
                    <a:lnTo>
                      <a:pt x="1994903" y="0"/>
                    </a:lnTo>
                    <a:close/>
                  </a:path>
                </a:pathLst>
              </a:custGeom>
              <a:solidFill>
                <a:srgbClr val="FF8300"/>
              </a:solidFill>
            </p:spPr>
            <p:txBody>
              <a:bodyPr wrap="square" lIns="0" tIns="0" rIns="0" bIns="0" rtlCol="0"/>
              <a:lstStyle/>
              <a:p>
                <a:endParaRPr lang="en-GB" sz="614" noProof="0" dirty="0">
                  <a:latin typeface="Arial" panose="020B0604020202020204" pitchFamily="34" charset="0"/>
                </a:endParaRPr>
              </a:p>
            </p:txBody>
          </p:sp>
          <p:sp>
            <p:nvSpPr>
              <p:cNvPr id="50" name="object 20">
                <a:extLst>
                  <a:ext uri="{FF2B5EF4-FFF2-40B4-BE49-F238E27FC236}">
                    <a16:creationId xmlns:a16="http://schemas.microsoft.com/office/drawing/2014/main" id="{10651880-10C4-EF15-86BB-9A87D75DA77A}"/>
                  </a:ext>
                </a:extLst>
              </p:cNvPr>
              <p:cNvSpPr/>
              <p:nvPr/>
            </p:nvSpPr>
            <p:spPr>
              <a:xfrm>
                <a:off x="9343158" y="2224384"/>
                <a:ext cx="1397485" cy="1520151"/>
              </a:xfrm>
              <a:custGeom>
                <a:avLst/>
                <a:gdLst/>
                <a:ahLst/>
                <a:cxnLst/>
                <a:rect l="l" t="t" r="r" b="b"/>
                <a:pathLst>
                  <a:path w="3667759" h="3989704">
                    <a:moveTo>
                      <a:pt x="1672903" y="0"/>
                    </a:moveTo>
                    <a:lnTo>
                      <a:pt x="1672903" y="540381"/>
                    </a:lnTo>
                    <a:lnTo>
                      <a:pt x="1720906" y="541163"/>
                    </a:lnTo>
                    <a:lnTo>
                      <a:pt x="1768520" y="543483"/>
                    </a:lnTo>
                    <a:lnTo>
                      <a:pt x="1815721" y="547318"/>
                    </a:lnTo>
                    <a:lnTo>
                      <a:pt x="1862485" y="552643"/>
                    </a:lnTo>
                    <a:lnTo>
                      <a:pt x="1908788" y="559435"/>
                    </a:lnTo>
                    <a:lnTo>
                      <a:pt x="1954607" y="567670"/>
                    </a:lnTo>
                    <a:lnTo>
                      <a:pt x="1999917" y="577323"/>
                    </a:lnTo>
                    <a:lnTo>
                      <a:pt x="2044694" y="588371"/>
                    </a:lnTo>
                    <a:lnTo>
                      <a:pt x="2088914" y="600790"/>
                    </a:lnTo>
                    <a:lnTo>
                      <a:pt x="2132554" y="614556"/>
                    </a:lnTo>
                    <a:lnTo>
                      <a:pt x="2175589" y="629645"/>
                    </a:lnTo>
                    <a:lnTo>
                      <a:pt x="2217996" y="646033"/>
                    </a:lnTo>
                    <a:lnTo>
                      <a:pt x="2259751" y="663696"/>
                    </a:lnTo>
                    <a:lnTo>
                      <a:pt x="2300829" y="682610"/>
                    </a:lnTo>
                    <a:lnTo>
                      <a:pt x="2341206" y="702752"/>
                    </a:lnTo>
                    <a:lnTo>
                      <a:pt x="2380860" y="724096"/>
                    </a:lnTo>
                    <a:lnTo>
                      <a:pt x="2419765" y="746620"/>
                    </a:lnTo>
                    <a:lnTo>
                      <a:pt x="2457898" y="770299"/>
                    </a:lnTo>
                    <a:lnTo>
                      <a:pt x="2495234" y="795109"/>
                    </a:lnTo>
                    <a:lnTo>
                      <a:pt x="2531751" y="821027"/>
                    </a:lnTo>
                    <a:lnTo>
                      <a:pt x="2567424" y="848028"/>
                    </a:lnTo>
                    <a:lnTo>
                      <a:pt x="2602228" y="876089"/>
                    </a:lnTo>
                    <a:lnTo>
                      <a:pt x="2636141" y="905185"/>
                    </a:lnTo>
                    <a:lnTo>
                      <a:pt x="2669138" y="935293"/>
                    </a:lnTo>
                    <a:lnTo>
                      <a:pt x="2701195" y="966389"/>
                    </a:lnTo>
                    <a:lnTo>
                      <a:pt x="2732288" y="998448"/>
                    </a:lnTo>
                    <a:lnTo>
                      <a:pt x="2762393" y="1031447"/>
                    </a:lnTo>
                    <a:lnTo>
                      <a:pt x="2791487" y="1065362"/>
                    </a:lnTo>
                    <a:lnTo>
                      <a:pt x="2819545" y="1100169"/>
                    </a:lnTo>
                    <a:lnTo>
                      <a:pt x="2846544" y="1135844"/>
                    </a:lnTo>
                    <a:lnTo>
                      <a:pt x="2872459" y="1172362"/>
                    </a:lnTo>
                    <a:lnTo>
                      <a:pt x="2897266" y="1209701"/>
                    </a:lnTo>
                    <a:lnTo>
                      <a:pt x="2920942" y="1247836"/>
                    </a:lnTo>
                    <a:lnTo>
                      <a:pt x="2943463" y="1286743"/>
                    </a:lnTo>
                    <a:lnTo>
                      <a:pt x="2964804" y="1326398"/>
                    </a:lnTo>
                    <a:lnTo>
                      <a:pt x="2984942" y="1366777"/>
                    </a:lnTo>
                    <a:lnTo>
                      <a:pt x="3003853" y="1407856"/>
                    </a:lnTo>
                    <a:lnTo>
                      <a:pt x="3021513" y="1449612"/>
                    </a:lnTo>
                    <a:lnTo>
                      <a:pt x="3037897" y="1492020"/>
                    </a:lnTo>
                    <a:lnTo>
                      <a:pt x="3052983" y="1535057"/>
                    </a:lnTo>
                    <a:lnTo>
                      <a:pt x="3066745" y="1578698"/>
                    </a:lnTo>
                    <a:lnTo>
                      <a:pt x="3079161" y="1622920"/>
                    </a:lnTo>
                    <a:lnTo>
                      <a:pt x="3090205" y="1667698"/>
                    </a:lnTo>
                    <a:lnTo>
                      <a:pt x="3099854" y="1713008"/>
                    </a:lnTo>
                    <a:lnTo>
                      <a:pt x="3108085" y="1758828"/>
                    </a:lnTo>
                    <a:lnTo>
                      <a:pt x="3114873" y="1805132"/>
                    </a:lnTo>
                    <a:lnTo>
                      <a:pt x="3120194" y="1851897"/>
                    </a:lnTo>
                    <a:lnTo>
                      <a:pt x="3124025" y="1899099"/>
                    </a:lnTo>
                    <a:lnTo>
                      <a:pt x="3126341" y="1946714"/>
                    </a:lnTo>
                    <a:lnTo>
                      <a:pt x="3127118" y="1994717"/>
                    </a:lnTo>
                    <a:lnTo>
                      <a:pt x="3126341" y="2042723"/>
                    </a:lnTo>
                    <a:lnTo>
                      <a:pt x="3124024" y="2090340"/>
                    </a:lnTo>
                    <a:lnTo>
                      <a:pt x="3120194" y="2137544"/>
                    </a:lnTo>
                    <a:lnTo>
                      <a:pt x="3114872" y="2184311"/>
                    </a:lnTo>
                    <a:lnTo>
                      <a:pt x="3108083" y="2230618"/>
                    </a:lnTo>
                    <a:lnTo>
                      <a:pt x="3099852" y="2276439"/>
                    </a:lnTo>
                    <a:lnTo>
                      <a:pt x="3090201" y="2321752"/>
                    </a:lnTo>
                    <a:lnTo>
                      <a:pt x="3079156" y="2366532"/>
                    </a:lnTo>
                    <a:lnTo>
                      <a:pt x="3066739" y="2410756"/>
                    </a:lnTo>
                    <a:lnTo>
                      <a:pt x="3052976" y="2454399"/>
                    </a:lnTo>
                    <a:lnTo>
                      <a:pt x="3037889" y="2497438"/>
                    </a:lnTo>
                    <a:lnTo>
                      <a:pt x="3021503" y="2539848"/>
                    </a:lnTo>
                    <a:lnTo>
                      <a:pt x="3003842" y="2581605"/>
                    </a:lnTo>
                    <a:lnTo>
                      <a:pt x="2984929" y="2622687"/>
                    </a:lnTo>
                    <a:lnTo>
                      <a:pt x="2964789" y="2663067"/>
                    </a:lnTo>
                    <a:lnTo>
                      <a:pt x="2943446" y="2702724"/>
                    </a:lnTo>
                    <a:lnTo>
                      <a:pt x="2920923" y="2741632"/>
                    </a:lnTo>
                    <a:lnTo>
                      <a:pt x="2897245" y="2779768"/>
                    </a:lnTo>
                    <a:lnTo>
                      <a:pt x="2872435" y="2817108"/>
                    </a:lnTo>
                    <a:lnTo>
                      <a:pt x="2846518" y="2853628"/>
                    </a:lnTo>
                    <a:lnTo>
                      <a:pt x="2819517" y="2889304"/>
                    </a:lnTo>
                    <a:lnTo>
                      <a:pt x="2791457" y="2924112"/>
                    </a:lnTo>
                    <a:lnTo>
                      <a:pt x="2762360" y="2958028"/>
                    </a:lnTo>
                    <a:lnTo>
                      <a:pt x="2732252" y="2991027"/>
                    </a:lnTo>
                    <a:lnTo>
                      <a:pt x="2701156" y="3023087"/>
                    </a:lnTo>
                    <a:lnTo>
                      <a:pt x="2669097" y="3054183"/>
                    </a:lnTo>
                    <a:lnTo>
                      <a:pt x="2636097" y="3084292"/>
                    </a:lnTo>
                    <a:lnTo>
                      <a:pt x="2602182" y="3113388"/>
                    </a:lnTo>
                    <a:lnTo>
                      <a:pt x="2567374" y="3141449"/>
                    </a:lnTo>
                    <a:lnTo>
                      <a:pt x="2531699" y="3168450"/>
                    </a:lnTo>
                    <a:lnTo>
                      <a:pt x="2495179" y="3194368"/>
                    </a:lnTo>
                    <a:lnTo>
                      <a:pt x="2457839" y="3219178"/>
                    </a:lnTo>
                    <a:lnTo>
                      <a:pt x="2419704" y="3242856"/>
                    </a:lnTo>
                    <a:lnTo>
                      <a:pt x="2380796" y="3265379"/>
                    </a:lnTo>
                    <a:lnTo>
                      <a:pt x="2341139" y="3286723"/>
                    </a:lnTo>
                    <a:lnTo>
                      <a:pt x="2300759" y="3306863"/>
                    </a:lnTo>
                    <a:lnTo>
                      <a:pt x="2259677" y="3325776"/>
                    </a:lnTo>
                    <a:lnTo>
                      <a:pt x="2217920" y="3343437"/>
                    </a:lnTo>
                    <a:lnTo>
                      <a:pt x="2175510" y="3359823"/>
                    </a:lnTo>
                    <a:lnTo>
                      <a:pt x="2132472" y="3374910"/>
                    </a:lnTo>
                    <a:lnTo>
                      <a:pt x="2088829" y="3388674"/>
                    </a:lnTo>
                    <a:lnTo>
                      <a:pt x="2044605" y="3401091"/>
                    </a:lnTo>
                    <a:lnTo>
                      <a:pt x="1999825" y="3412136"/>
                    </a:lnTo>
                    <a:lnTo>
                      <a:pt x="1954513" y="3421787"/>
                    </a:lnTo>
                    <a:lnTo>
                      <a:pt x="1908691" y="3430019"/>
                    </a:lnTo>
                    <a:lnTo>
                      <a:pt x="1862385" y="3436807"/>
                    </a:lnTo>
                    <a:lnTo>
                      <a:pt x="1815618" y="3442129"/>
                    </a:lnTo>
                    <a:lnTo>
                      <a:pt x="1768414" y="3445960"/>
                    </a:lnTo>
                    <a:lnTo>
                      <a:pt x="1720797" y="3448276"/>
                    </a:lnTo>
                    <a:lnTo>
                      <a:pt x="1672791" y="3449053"/>
                    </a:lnTo>
                    <a:lnTo>
                      <a:pt x="1621902" y="3448180"/>
                    </a:lnTo>
                    <a:lnTo>
                      <a:pt x="1571453" y="3445577"/>
                    </a:lnTo>
                    <a:lnTo>
                      <a:pt x="1521472" y="3441274"/>
                    </a:lnTo>
                    <a:lnTo>
                      <a:pt x="1471986" y="3435300"/>
                    </a:lnTo>
                    <a:lnTo>
                      <a:pt x="1423026" y="3427683"/>
                    </a:lnTo>
                    <a:lnTo>
                      <a:pt x="1374620" y="3418452"/>
                    </a:lnTo>
                    <a:lnTo>
                      <a:pt x="1326795" y="3407635"/>
                    </a:lnTo>
                    <a:lnTo>
                      <a:pt x="1279581" y="3395260"/>
                    </a:lnTo>
                    <a:lnTo>
                      <a:pt x="1233005" y="3381357"/>
                    </a:lnTo>
                    <a:lnTo>
                      <a:pt x="1187098" y="3365954"/>
                    </a:lnTo>
                    <a:lnTo>
                      <a:pt x="1141886" y="3349080"/>
                    </a:lnTo>
                    <a:lnTo>
                      <a:pt x="1097399" y="3330763"/>
                    </a:lnTo>
                    <a:lnTo>
                      <a:pt x="1053665" y="3311031"/>
                    </a:lnTo>
                    <a:lnTo>
                      <a:pt x="1010713" y="3289914"/>
                    </a:lnTo>
                    <a:lnTo>
                      <a:pt x="968570" y="3267439"/>
                    </a:lnTo>
                    <a:lnTo>
                      <a:pt x="927267" y="3243636"/>
                    </a:lnTo>
                    <a:lnTo>
                      <a:pt x="886830" y="3218534"/>
                    </a:lnTo>
                    <a:lnTo>
                      <a:pt x="847290" y="3192159"/>
                    </a:lnTo>
                    <a:lnTo>
                      <a:pt x="808673" y="3164542"/>
                    </a:lnTo>
                    <a:lnTo>
                      <a:pt x="771010" y="3135711"/>
                    </a:lnTo>
                    <a:lnTo>
                      <a:pt x="734327" y="3105694"/>
                    </a:lnTo>
                    <a:lnTo>
                      <a:pt x="698655" y="3074520"/>
                    </a:lnTo>
                    <a:lnTo>
                      <a:pt x="664020" y="3042217"/>
                    </a:lnTo>
                    <a:lnTo>
                      <a:pt x="630453" y="3008815"/>
                    </a:lnTo>
                    <a:lnTo>
                      <a:pt x="597981" y="2974341"/>
                    </a:lnTo>
                    <a:lnTo>
                      <a:pt x="566633" y="2938824"/>
                    </a:lnTo>
                    <a:lnTo>
                      <a:pt x="536437" y="2902294"/>
                    </a:lnTo>
                    <a:lnTo>
                      <a:pt x="507422" y="2864778"/>
                    </a:lnTo>
                    <a:lnTo>
                      <a:pt x="479617" y="2826304"/>
                    </a:lnTo>
                    <a:lnTo>
                      <a:pt x="453049" y="2786903"/>
                    </a:lnTo>
                    <a:lnTo>
                      <a:pt x="0" y="3081120"/>
                    </a:lnTo>
                    <a:lnTo>
                      <a:pt x="28452" y="3123896"/>
                    </a:lnTo>
                    <a:lnTo>
                      <a:pt x="57612" y="3165690"/>
                    </a:lnTo>
                    <a:lnTo>
                      <a:pt x="87471" y="3206496"/>
                    </a:lnTo>
                    <a:lnTo>
                      <a:pt x="118023" y="3246313"/>
                    </a:lnTo>
                    <a:lnTo>
                      <a:pt x="149261" y="3285135"/>
                    </a:lnTo>
                    <a:lnTo>
                      <a:pt x="181178" y="3322960"/>
                    </a:lnTo>
                    <a:lnTo>
                      <a:pt x="213767" y="3359784"/>
                    </a:lnTo>
                    <a:lnTo>
                      <a:pt x="247022" y="3395603"/>
                    </a:lnTo>
                    <a:lnTo>
                      <a:pt x="280935" y="3430412"/>
                    </a:lnTo>
                    <a:lnTo>
                      <a:pt x="315500" y="3464210"/>
                    </a:lnTo>
                    <a:lnTo>
                      <a:pt x="350710" y="3496991"/>
                    </a:lnTo>
                    <a:lnTo>
                      <a:pt x="386558" y="3528752"/>
                    </a:lnTo>
                    <a:lnTo>
                      <a:pt x="423037" y="3559489"/>
                    </a:lnTo>
                    <a:lnTo>
                      <a:pt x="460140" y="3589200"/>
                    </a:lnTo>
                    <a:lnTo>
                      <a:pt x="497861" y="3617879"/>
                    </a:lnTo>
                    <a:lnTo>
                      <a:pt x="536192" y="3645523"/>
                    </a:lnTo>
                    <a:lnTo>
                      <a:pt x="575128" y="3672128"/>
                    </a:lnTo>
                    <a:lnTo>
                      <a:pt x="614660" y="3697692"/>
                    </a:lnTo>
                    <a:lnTo>
                      <a:pt x="654782" y="3722209"/>
                    </a:lnTo>
                    <a:lnTo>
                      <a:pt x="695488" y="3745677"/>
                    </a:lnTo>
                    <a:lnTo>
                      <a:pt x="736769" y="3768091"/>
                    </a:lnTo>
                    <a:lnTo>
                      <a:pt x="778621" y="3789449"/>
                    </a:lnTo>
                    <a:lnTo>
                      <a:pt x="821035" y="3809745"/>
                    </a:lnTo>
                    <a:lnTo>
                      <a:pt x="864005" y="3828977"/>
                    </a:lnTo>
                    <a:lnTo>
                      <a:pt x="907524" y="3847140"/>
                    </a:lnTo>
                    <a:lnTo>
                      <a:pt x="951585" y="3864232"/>
                    </a:lnTo>
                    <a:lnTo>
                      <a:pt x="996182" y="3880248"/>
                    </a:lnTo>
                    <a:lnTo>
                      <a:pt x="1041306" y="3895184"/>
                    </a:lnTo>
                    <a:lnTo>
                      <a:pt x="1086953" y="3909037"/>
                    </a:lnTo>
                    <a:lnTo>
                      <a:pt x="1133114" y="3921803"/>
                    </a:lnTo>
                    <a:lnTo>
                      <a:pt x="1179783" y="3933479"/>
                    </a:lnTo>
                    <a:lnTo>
                      <a:pt x="1226953" y="3944061"/>
                    </a:lnTo>
                    <a:lnTo>
                      <a:pt x="1274618" y="3953544"/>
                    </a:lnTo>
                    <a:lnTo>
                      <a:pt x="1322770" y="3961925"/>
                    </a:lnTo>
                    <a:lnTo>
                      <a:pt x="1371402" y="3969202"/>
                    </a:lnTo>
                    <a:lnTo>
                      <a:pt x="1420508" y="3975369"/>
                    </a:lnTo>
                    <a:lnTo>
                      <a:pt x="1470081" y="3980423"/>
                    </a:lnTo>
                    <a:lnTo>
                      <a:pt x="1520113" y="3984360"/>
                    </a:lnTo>
                    <a:lnTo>
                      <a:pt x="1570599" y="3987177"/>
                    </a:lnTo>
                    <a:lnTo>
                      <a:pt x="1621531" y="3988870"/>
                    </a:lnTo>
                    <a:lnTo>
                      <a:pt x="1672903" y="3989435"/>
                    </a:lnTo>
                    <a:lnTo>
                      <a:pt x="1721367" y="3988858"/>
                    </a:lnTo>
                    <a:lnTo>
                      <a:pt x="1769548" y="3987135"/>
                    </a:lnTo>
                    <a:lnTo>
                      <a:pt x="1817432" y="3984279"/>
                    </a:lnTo>
                    <a:lnTo>
                      <a:pt x="1865007" y="3980304"/>
                    </a:lnTo>
                    <a:lnTo>
                      <a:pt x="1912258" y="3975222"/>
                    </a:lnTo>
                    <a:lnTo>
                      <a:pt x="1959174" y="3969046"/>
                    </a:lnTo>
                    <a:lnTo>
                      <a:pt x="2005740" y="3961790"/>
                    </a:lnTo>
                    <a:lnTo>
                      <a:pt x="2051945" y="3953467"/>
                    </a:lnTo>
                    <a:lnTo>
                      <a:pt x="2097774" y="3944089"/>
                    </a:lnTo>
                    <a:lnTo>
                      <a:pt x="2143215" y="3933671"/>
                    </a:lnTo>
                    <a:lnTo>
                      <a:pt x="2188255" y="3922223"/>
                    </a:lnTo>
                    <a:lnTo>
                      <a:pt x="2232880" y="3909761"/>
                    </a:lnTo>
                    <a:lnTo>
                      <a:pt x="2277078" y="3896297"/>
                    </a:lnTo>
                    <a:lnTo>
                      <a:pt x="2320836" y="3881843"/>
                    </a:lnTo>
                    <a:lnTo>
                      <a:pt x="2364140" y="3866414"/>
                    </a:lnTo>
                    <a:lnTo>
                      <a:pt x="2406978" y="3850022"/>
                    </a:lnTo>
                    <a:lnTo>
                      <a:pt x="2449335" y="3832680"/>
                    </a:lnTo>
                    <a:lnTo>
                      <a:pt x="2491201" y="3814401"/>
                    </a:lnTo>
                    <a:lnTo>
                      <a:pt x="2532560" y="3795198"/>
                    </a:lnTo>
                    <a:lnTo>
                      <a:pt x="2573401" y="3775085"/>
                    </a:lnTo>
                    <a:lnTo>
                      <a:pt x="2613710" y="3754074"/>
                    </a:lnTo>
                    <a:lnTo>
                      <a:pt x="2653473" y="3732179"/>
                    </a:lnTo>
                    <a:lnTo>
                      <a:pt x="2692679" y="3709412"/>
                    </a:lnTo>
                    <a:lnTo>
                      <a:pt x="2731314" y="3685786"/>
                    </a:lnTo>
                    <a:lnTo>
                      <a:pt x="2769365" y="3661316"/>
                    </a:lnTo>
                    <a:lnTo>
                      <a:pt x="2806818" y="3636013"/>
                    </a:lnTo>
                    <a:lnTo>
                      <a:pt x="2843661" y="3609891"/>
                    </a:lnTo>
                    <a:lnTo>
                      <a:pt x="2879881" y="3582962"/>
                    </a:lnTo>
                    <a:lnTo>
                      <a:pt x="2915465" y="3555241"/>
                    </a:lnTo>
                    <a:lnTo>
                      <a:pt x="2950399" y="3526740"/>
                    </a:lnTo>
                    <a:lnTo>
                      <a:pt x="2984671" y="3497471"/>
                    </a:lnTo>
                    <a:lnTo>
                      <a:pt x="3018267" y="3467449"/>
                    </a:lnTo>
                    <a:lnTo>
                      <a:pt x="3051174" y="3436685"/>
                    </a:lnTo>
                    <a:lnTo>
                      <a:pt x="3083380" y="3405194"/>
                    </a:lnTo>
                    <a:lnTo>
                      <a:pt x="3114871" y="3372989"/>
                    </a:lnTo>
                    <a:lnTo>
                      <a:pt x="3145634" y="3340081"/>
                    </a:lnTo>
                    <a:lnTo>
                      <a:pt x="3175657" y="3306485"/>
                    </a:lnTo>
                    <a:lnTo>
                      <a:pt x="3204925" y="3272213"/>
                    </a:lnTo>
                    <a:lnTo>
                      <a:pt x="3233426" y="3237279"/>
                    </a:lnTo>
                    <a:lnTo>
                      <a:pt x="3261148" y="3201696"/>
                    </a:lnTo>
                    <a:lnTo>
                      <a:pt x="3288076" y="3165476"/>
                    </a:lnTo>
                    <a:lnTo>
                      <a:pt x="3314198" y="3128633"/>
                    </a:lnTo>
                    <a:lnTo>
                      <a:pt x="3339501" y="3091179"/>
                    </a:lnTo>
                    <a:lnTo>
                      <a:pt x="3363972" y="3053129"/>
                    </a:lnTo>
                    <a:lnTo>
                      <a:pt x="3387597" y="3014494"/>
                    </a:lnTo>
                    <a:lnTo>
                      <a:pt x="3410364" y="2975288"/>
                    </a:lnTo>
                    <a:lnTo>
                      <a:pt x="3432260" y="2935524"/>
                    </a:lnTo>
                    <a:lnTo>
                      <a:pt x="3453270" y="2895215"/>
                    </a:lnTo>
                    <a:lnTo>
                      <a:pt x="3473384" y="2854375"/>
                    </a:lnTo>
                    <a:lnTo>
                      <a:pt x="3492586" y="2813015"/>
                    </a:lnTo>
                    <a:lnTo>
                      <a:pt x="3510865" y="2771150"/>
                    </a:lnTo>
                    <a:lnTo>
                      <a:pt x="3528207" y="2728792"/>
                    </a:lnTo>
                    <a:lnTo>
                      <a:pt x="3544599" y="2685955"/>
                    </a:lnTo>
                    <a:lnTo>
                      <a:pt x="3560029" y="2642650"/>
                    </a:lnTo>
                    <a:lnTo>
                      <a:pt x="3574482" y="2598893"/>
                    </a:lnTo>
                    <a:lnTo>
                      <a:pt x="3587947" y="2554695"/>
                    </a:lnTo>
                    <a:lnTo>
                      <a:pt x="3600409" y="2510069"/>
                    </a:lnTo>
                    <a:lnTo>
                      <a:pt x="3611856" y="2465029"/>
                    </a:lnTo>
                    <a:lnTo>
                      <a:pt x="3622275" y="2419588"/>
                    </a:lnTo>
                    <a:lnTo>
                      <a:pt x="3631653" y="2373759"/>
                    </a:lnTo>
                    <a:lnTo>
                      <a:pt x="3639976" y="2327555"/>
                    </a:lnTo>
                    <a:lnTo>
                      <a:pt x="3647232" y="2280988"/>
                    </a:lnTo>
                    <a:lnTo>
                      <a:pt x="3653407" y="2234073"/>
                    </a:lnTo>
                    <a:lnTo>
                      <a:pt x="3658489" y="2186821"/>
                    </a:lnTo>
                    <a:lnTo>
                      <a:pt x="3662464" y="2139247"/>
                    </a:lnTo>
                    <a:lnTo>
                      <a:pt x="3665320" y="2091363"/>
                    </a:lnTo>
                    <a:lnTo>
                      <a:pt x="3667043" y="2043182"/>
                    </a:lnTo>
                    <a:lnTo>
                      <a:pt x="3667620" y="1994717"/>
                    </a:lnTo>
                    <a:lnTo>
                      <a:pt x="3667043" y="1946253"/>
                    </a:lnTo>
                    <a:lnTo>
                      <a:pt x="3665320" y="1898072"/>
                    </a:lnTo>
                    <a:lnTo>
                      <a:pt x="3662464" y="1850187"/>
                    </a:lnTo>
                    <a:lnTo>
                      <a:pt x="3658489" y="1802613"/>
                    </a:lnTo>
                    <a:lnTo>
                      <a:pt x="3653407" y="1755362"/>
                    </a:lnTo>
                    <a:lnTo>
                      <a:pt x="3647232" y="1708446"/>
                    </a:lnTo>
                    <a:lnTo>
                      <a:pt x="3639976" y="1661880"/>
                    </a:lnTo>
                    <a:lnTo>
                      <a:pt x="3631653" y="1615675"/>
                    </a:lnTo>
                    <a:lnTo>
                      <a:pt x="3622275" y="1569846"/>
                    </a:lnTo>
                    <a:lnTo>
                      <a:pt x="3611856" y="1524405"/>
                    </a:lnTo>
                    <a:lnTo>
                      <a:pt x="3600409" y="1479365"/>
                    </a:lnTo>
                    <a:lnTo>
                      <a:pt x="3587947" y="1434740"/>
                    </a:lnTo>
                    <a:lnTo>
                      <a:pt x="3574482" y="1390542"/>
                    </a:lnTo>
                    <a:lnTo>
                      <a:pt x="3560029" y="1346784"/>
                    </a:lnTo>
                    <a:lnTo>
                      <a:pt x="3544599" y="1303480"/>
                    </a:lnTo>
                    <a:lnTo>
                      <a:pt x="3528207" y="1260642"/>
                    </a:lnTo>
                    <a:lnTo>
                      <a:pt x="3510865" y="1218284"/>
                    </a:lnTo>
                    <a:lnTo>
                      <a:pt x="3492586" y="1176419"/>
                    </a:lnTo>
                    <a:lnTo>
                      <a:pt x="3473384" y="1135060"/>
                    </a:lnTo>
                    <a:lnTo>
                      <a:pt x="3453270" y="1094219"/>
                    </a:lnTo>
                    <a:lnTo>
                      <a:pt x="3432260" y="1053910"/>
                    </a:lnTo>
                    <a:lnTo>
                      <a:pt x="3410364" y="1014146"/>
                    </a:lnTo>
                    <a:lnTo>
                      <a:pt x="3387597" y="974941"/>
                    </a:lnTo>
                    <a:lnTo>
                      <a:pt x="3363972" y="936306"/>
                    </a:lnTo>
                    <a:lnTo>
                      <a:pt x="3339501" y="898255"/>
                    </a:lnTo>
                    <a:lnTo>
                      <a:pt x="3314198" y="860802"/>
                    </a:lnTo>
                    <a:lnTo>
                      <a:pt x="3288076" y="823959"/>
                    </a:lnTo>
                    <a:lnTo>
                      <a:pt x="3261148" y="787739"/>
                    </a:lnTo>
                    <a:lnTo>
                      <a:pt x="3233426" y="752155"/>
                    </a:lnTo>
                    <a:lnTo>
                      <a:pt x="3204925" y="717221"/>
                    </a:lnTo>
                    <a:lnTo>
                      <a:pt x="3175657" y="682949"/>
                    </a:lnTo>
                    <a:lnTo>
                      <a:pt x="3145634" y="649353"/>
                    </a:lnTo>
                    <a:lnTo>
                      <a:pt x="3114871" y="616446"/>
                    </a:lnTo>
                    <a:lnTo>
                      <a:pt x="3083380" y="584240"/>
                    </a:lnTo>
                    <a:lnTo>
                      <a:pt x="3051174" y="552749"/>
                    </a:lnTo>
                    <a:lnTo>
                      <a:pt x="3018267" y="521986"/>
                    </a:lnTo>
                    <a:lnTo>
                      <a:pt x="2984671" y="491963"/>
                    </a:lnTo>
                    <a:lnTo>
                      <a:pt x="2950399" y="462695"/>
                    </a:lnTo>
                    <a:lnTo>
                      <a:pt x="2915465" y="434193"/>
                    </a:lnTo>
                    <a:lnTo>
                      <a:pt x="2879881" y="406472"/>
                    </a:lnTo>
                    <a:lnTo>
                      <a:pt x="2843661" y="379544"/>
                    </a:lnTo>
                    <a:lnTo>
                      <a:pt x="2806818" y="353422"/>
                    </a:lnTo>
                    <a:lnTo>
                      <a:pt x="2769365" y="328119"/>
                    </a:lnTo>
                    <a:lnTo>
                      <a:pt x="2731314" y="303648"/>
                    </a:lnTo>
                    <a:lnTo>
                      <a:pt x="2692679" y="280023"/>
                    </a:lnTo>
                    <a:lnTo>
                      <a:pt x="2653473" y="257256"/>
                    </a:lnTo>
                    <a:lnTo>
                      <a:pt x="2613710" y="235360"/>
                    </a:lnTo>
                    <a:lnTo>
                      <a:pt x="2573401" y="214350"/>
                    </a:lnTo>
                    <a:lnTo>
                      <a:pt x="2532560" y="194236"/>
                    </a:lnTo>
                    <a:lnTo>
                      <a:pt x="2491201" y="175034"/>
                    </a:lnTo>
                    <a:lnTo>
                      <a:pt x="2449335" y="156755"/>
                    </a:lnTo>
                    <a:lnTo>
                      <a:pt x="2406978" y="139413"/>
                    </a:lnTo>
                    <a:lnTo>
                      <a:pt x="2364140" y="123020"/>
                    </a:lnTo>
                    <a:lnTo>
                      <a:pt x="2320836" y="107591"/>
                    </a:lnTo>
                    <a:lnTo>
                      <a:pt x="2277078" y="93138"/>
                    </a:lnTo>
                    <a:lnTo>
                      <a:pt x="2232880" y="79673"/>
                    </a:lnTo>
                    <a:lnTo>
                      <a:pt x="2188255" y="67211"/>
                    </a:lnTo>
                    <a:lnTo>
                      <a:pt x="2143215" y="55764"/>
                    </a:lnTo>
                    <a:lnTo>
                      <a:pt x="2097774" y="45345"/>
                    </a:lnTo>
                    <a:lnTo>
                      <a:pt x="2051945" y="35967"/>
                    </a:lnTo>
                    <a:lnTo>
                      <a:pt x="2005740" y="27644"/>
                    </a:lnTo>
                    <a:lnTo>
                      <a:pt x="1959174" y="20388"/>
                    </a:lnTo>
                    <a:lnTo>
                      <a:pt x="1912258" y="14213"/>
                    </a:lnTo>
                    <a:lnTo>
                      <a:pt x="1865007" y="9131"/>
                    </a:lnTo>
                    <a:lnTo>
                      <a:pt x="1817432" y="5155"/>
                    </a:lnTo>
                    <a:lnTo>
                      <a:pt x="1769548" y="2300"/>
                    </a:lnTo>
                    <a:lnTo>
                      <a:pt x="1721367" y="577"/>
                    </a:lnTo>
                    <a:lnTo>
                      <a:pt x="1672903" y="0"/>
                    </a:lnTo>
                    <a:close/>
                  </a:path>
                </a:pathLst>
              </a:custGeom>
              <a:solidFill>
                <a:schemeClr val="bg1"/>
              </a:solidFill>
              <a:ln>
                <a:solidFill>
                  <a:schemeClr val="accent1">
                    <a:lumMod val="40000"/>
                    <a:lumOff val="60000"/>
                  </a:schemeClr>
                </a:solidFill>
              </a:ln>
            </p:spPr>
            <p:txBody>
              <a:bodyPr wrap="square" lIns="0" tIns="0" rIns="0" bIns="0" rtlCol="0"/>
              <a:lstStyle/>
              <a:p>
                <a:endParaRPr lang="en-GB" sz="614" noProof="0" dirty="0">
                  <a:latin typeface="Arial" panose="020B0604020202020204" pitchFamily="34" charset="0"/>
                </a:endParaRPr>
              </a:p>
            </p:txBody>
          </p:sp>
        </p:grpSp>
      </p:grpSp>
      <p:sp>
        <p:nvSpPr>
          <p:cNvPr id="14" name="TextBox 13">
            <a:extLst>
              <a:ext uri="{FF2B5EF4-FFF2-40B4-BE49-F238E27FC236}">
                <a16:creationId xmlns:a16="http://schemas.microsoft.com/office/drawing/2014/main" id="{684C2DD3-8A0E-469A-C1E6-5E34DDB6F04A}"/>
              </a:ext>
            </a:extLst>
          </p:cNvPr>
          <p:cNvSpPr txBox="1"/>
          <p:nvPr/>
        </p:nvSpPr>
        <p:spPr>
          <a:xfrm>
            <a:off x="6818404" y="2905168"/>
            <a:ext cx="2040986" cy="438582"/>
          </a:xfrm>
          <a:prstGeom prst="rect">
            <a:avLst/>
          </a:prstGeom>
          <a:noFill/>
        </p:spPr>
        <p:txBody>
          <a:bodyPr wrap="square">
            <a:spAutoFit/>
          </a:bodyPr>
          <a:lstStyle/>
          <a:p>
            <a:pPr algn="ctr"/>
            <a:r>
              <a:rPr lang="en-GB" sz="1350" b="1" dirty="0">
                <a:solidFill>
                  <a:schemeClr val="accent1"/>
                </a:solidFill>
                <a:latin typeface="Arial"/>
                <a:cs typeface="Arial"/>
              </a:rPr>
              <a:t>291</a:t>
            </a:r>
            <a:r>
              <a:rPr lang="en-GB" sz="1350" b="1" noProof="0" dirty="0">
                <a:solidFill>
                  <a:schemeClr val="accent1"/>
                </a:solidFill>
                <a:latin typeface="Arial"/>
                <a:cs typeface="Arial"/>
              </a:rPr>
              <a:t> thousand women </a:t>
            </a:r>
            <a:br>
              <a:rPr lang="en-GB" sz="1200" b="1" noProof="0" dirty="0">
                <a:solidFill>
                  <a:schemeClr val="accent1"/>
                </a:solidFill>
                <a:latin typeface="Arial"/>
                <a:cs typeface="Arial"/>
              </a:rPr>
            </a:br>
            <a:r>
              <a:rPr lang="en-GB" sz="900" noProof="0" dirty="0">
                <a:solidFill>
                  <a:schemeClr val="tx1"/>
                </a:solidFill>
                <a:latin typeface="Arial"/>
                <a:cs typeface="Arial"/>
              </a:rPr>
              <a:t>remain untreated</a:t>
            </a:r>
            <a:r>
              <a:rPr lang="en-GB" sz="900" baseline="30000" noProof="0" dirty="0">
                <a:latin typeface="Arial"/>
                <a:cs typeface="Arial"/>
              </a:rPr>
              <a:t>3</a:t>
            </a:r>
            <a:endParaRPr lang="en-GB" sz="825" baseline="30000" noProof="0" dirty="0">
              <a:solidFill>
                <a:schemeClr val="tx1"/>
              </a:solidFill>
              <a:latin typeface="Arial"/>
              <a:cs typeface="Arial"/>
            </a:endParaRPr>
          </a:p>
        </p:txBody>
      </p:sp>
      <p:pic>
        <p:nvPicPr>
          <p:cNvPr id="1026" name="Picture 2" descr="BELGIUM | Colissimo">
            <a:extLst>
              <a:ext uri="{FF2B5EF4-FFF2-40B4-BE49-F238E27FC236}">
                <a16:creationId xmlns:a16="http://schemas.microsoft.com/office/drawing/2014/main" id="{E89CCA7D-D319-E6EF-D376-303CDF05DC6B}"/>
              </a:ext>
            </a:extLst>
          </p:cNvPr>
          <p:cNvPicPr>
            <a:picLocks noChangeAspect="1" noChangeArrowheads="1"/>
          </p:cNvPicPr>
          <p:nvPr/>
        </p:nvPicPr>
        <p:blipFill>
          <a:blip r:embed="rId14" cstate="print">
            <a:alphaModFix amt="85000"/>
            <a:extLst>
              <a:ext uri="{BEBA8EAE-BF5A-486C-A8C5-ECC9F3942E4B}">
                <a14:imgProps xmlns:a14="http://schemas.microsoft.com/office/drawing/2010/main">
                  <a14:imgLayer r:embed="rId15">
                    <a14:imgEffect>
                      <a14:backgroundRemoval t="0" b="98039" l="2846" r="95935">
                        <a14:foregroundMark x1="15041" y1="8824" x2="3252" y2="32843"/>
                        <a14:foregroundMark x1="3252" y1="32843" x2="11798" y2="36553"/>
                        <a14:foregroundMark x1="46807" y1="8333" x2="62195" y2="980"/>
                        <a14:foregroundMark x1="43729" y1="9804" x2="46807" y2="8333"/>
                        <a14:foregroundMark x1="41678" y1="10784" x2="43729" y2="9804"/>
                        <a14:foregroundMark x1="40650" y1="11275" x2="41678" y2="10784"/>
                        <a14:foregroundMark x1="69597" y1="12255" x2="69919" y2="12745"/>
                        <a14:foregroundMark x1="62195" y1="980" x2="69597" y2="12255"/>
                        <a14:foregroundMark x1="89024" y1="38725" x2="96341" y2="62745"/>
                        <a14:foregroundMark x1="96341" y1="62745" x2="84959" y2="65196"/>
                        <a14:foregroundMark x1="85366" y1="88725" x2="69512" y2="87255"/>
                        <a14:foregroundMark x1="75203" y1="90196" x2="86585" y2="94118"/>
                        <a14:foregroundMark x1="75772" y1="96078" x2="73984" y2="95588"/>
                        <a14:foregroundMark x1="82927" y1="98039" x2="75772" y2="96078"/>
                        <a14:backgroundMark x1="15041" y1="38725" x2="12602" y2="38235"/>
                        <a14:backgroundMark x1="15041" y1="8824" x2="15041" y2="8824"/>
                        <a14:backgroundMark x1="40650" y1="10784" x2="40650" y2="10784"/>
                        <a14:backgroundMark x1="43496" y1="8333" x2="43496" y2="8333"/>
                        <a14:backgroundMark x1="43089" y1="9804" x2="43089" y2="9804"/>
                        <a14:backgroundMark x1="40650" y1="9804" x2="40650" y2="9804"/>
                        <a14:backgroundMark x1="41463" y1="10784" x2="41463" y2="10784"/>
                        <a14:backgroundMark x1="44309" y1="8333" x2="44309" y2="8333"/>
                        <a14:backgroundMark x1="70732" y1="12255" x2="70732" y2="12255"/>
                        <a14:backgroundMark x1="88618" y1="38235" x2="88618" y2="38235"/>
                        <a14:backgroundMark x1="73984" y1="95098" x2="73984" y2="95098"/>
                        <a14:backgroundMark x1="74390" y1="96078" x2="74390" y2="9607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78322" y="2498827"/>
            <a:ext cx="762723" cy="6325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5FF13CA-03DC-5886-5F22-6D89ED1E3BA4}"/>
              </a:ext>
            </a:extLst>
          </p:cNvPr>
          <p:cNvSpPr/>
          <p:nvPr/>
        </p:nvSpPr>
        <p:spPr>
          <a:xfrm>
            <a:off x="6818404" y="2905060"/>
            <a:ext cx="2040986" cy="42724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264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UID" val="302631"/>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3.xml><?xml version="1.0" encoding="utf-8"?>
<p:tagLst xmlns:a="http://schemas.openxmlformats.org/drawingml/2006/main" xmlns:r="http://schemas.openxmlformats.org/officeDocument/2006/relationships" xmlns:p="http://schemas.openxmlformats.org/presentationml/2006/main">
  <p:tag name="AS_UNIQUEID" val="83"/>
</p:tagLst>
</file>

<file path=ppt/tags/tag4.xml><?xml version="1.0" encoding="utf-8"?>
<p:tagLst xmlns:a="http://schemas.openxmlformats.org/drawingml/2006/main" xmlns:r="http://schemas.openxmlformats.org/officeDocument/2006/relationships" xmlns:p="http://schemas.openxmlformats.org/presentationml/2006/main">
  <p:tag name="AS_UNIQUEID" val="86"/>
</p:tagLst>
</file>

<file path=ppt/tags/tag5.xml><?xml version="1.0" encoding="utf-8"?>
<p:tagLst xmlns:a="http://schemas.openxmlformats.org/drawingml/2006/main" xmlns:r="http://schemas.openxmlformats.org/officeDocument/2006/relationships" xmlns:p="http://schemas.openxmlformats.org/presentationml/2006/main">
  <p:tag name="AS_UNIQUEID" val="90"/>
</p:tagLst>
</file>

<file path=ppt/tags/tag6.xml><?xml version="1.0" encoding="utf-8"?>
<p:tagLst xmlns:a="http://schemas.openxmlformats.org/drawingml/2006/main" xmlns:r="http://schemas.openxmlformats.org/officeDocument/2006/relationships" xmlns:p="http://schemas.openxmlformats.org/presentationml/2006/main">
  <p:tag name="AS_UNIQUEID" val="90"/>
</p:tagLst>
</file>

<file path=ppt/tags/tag7.xml><?xml version="1.0" encoding="utf-8"?>
<p:tagLst xmlns:a="http://schemas.openxmlformats.org/drawingml/2006/main" xmlns:r="http://schemas.openxmlformats.org/officeDocument/2006/relationships" xmlns:p="http://schemas.openxmlformats.org/presentationml/2006/main">
  <p:tag name="AS_UNIQUEID" val="86"/>
</p:tagLst>
</file>

<file path=ppt/tags/tag8.xml><?xml version="1.0" encoding="utf-8"?>
<p:tagLst xmlns:a="http://schemas.openxmlformats.org/drawingml/2006/main" xmlns:r="http://schemas.openxmlformats.org/officeDocument/2006/relationships" xmlns:p="http://schemas.openxmlformats.org/presentationml/2006/main">
  <p:tag name="AS_UNIQUEID" val="81"/>
</p:tagLst>
</file>

<file path=ppt/tags/tag9.xml><?xml version="1.0" encoding="utf-8"?>
<p:tagLst xmlns:a="http://schemas.openxmlformats.org/drawingml/2006/main" xmlns:r="http://schemas.openxmlformats.org/officeDocument/2006/relationships" xmlns:p="http://schemas.openxmlformats.org/presentationml/2006/main">
  <p:tag name="AS_UNIQUEID" val="8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8303</Words>
  <Application>Microsoft Office PowerPoint</Application>
  <PresentationFormat>Affichage à l'écran (4:3)</PresentationFormat>
  <Paragraphs>1181</Paragraphs>
  <Slides>57</Slides>
  <Notes>22</Notes>
  <HiddenSlides>2</HiddenSlides>
  <MMClips>0</MMClips>
  <ScaleCrop>false</ScaleCrop>
  <HeadingPairs>
    <vt:vector size="4" baseType="variant">
      <vt:variant>
        <vt:lpstr>Thème</vt:lpstr>
      </vt:variant>
      <vt:variant>
        <vt:i4>2</vt:i4>
      </vt:variant>
      <vt:variant>
        <vt:lpstr>Titres des diapositives</vt:lpstr>
      </vt:variant>
      <vt:variant>
        <vt:i4>57</vt:i4>
      </vt:variant>
    </vt:vector>
  </HeadingPairs>
  <TitlesOfParts>
    <vt:vector size="59" baseType="lpstr">
      <vt:lpstr>Thème Office</vt:lpstr>
      <vt:lpstr>Conception personnalisée</vt:lpstr>
      <vt:lpstr> “Update of Postmenopausal Osteoporosis management  17.1.26 BMS course  </vt:lpstr>
      <vt:lpstr>Conflict of interest &amp; Disclosure </vt:lpstr>
      <vt:lpstr>Take home messages </vt:lpstr>
      <vt:lpstr>Agenda</vt:lpstr>
      <vt:lpstr>Agenda</vt:lpstr>
      <vt:lpstr>Lifetime fracture risk</vt:lpstr>
      <vt:lpstr>Présentation PowerPoint</vt:lpstr>
      <vt:lpstr>Clinical Consequences</vt:lpstr>
      <vt:lpstr>Osteoporosis is a common condition among women  ≥50 years; however, there is a large treatment gap1–3</vt:lpstr>
      <vt:lpstr>In Belgium, fragility fractures have an  economic and healthcare burden1</vt:lpstr>
      <vt:lpstr>What should we do ?</vt:lpstr>
      <vt:lpstr> </vt:lpstr>
      <vt:lpstr>WHO osteoporosis definition </vt:lpstr>
      <vt:lpstr>Who should be screened ? </vt:lpstr>
      <vt:lpstr>Osteoporotic fracture and BMD </vt:lpstr>
      <vt:lpstr>Osteoporotic fracture and BMD </vt:lpstr>
      <vt:lpstr>FRAX</vt:lpstr>
      <vt:lpstr>Single Energy Fan-beam DXA Imaging a Potential Alternative to Conventional Radiographs</vt:lpstr>
      <vt:lpstr>Diagnostic tests in the work-up of secondary osteoporosis. </vt:lpstr>
      <vt:lpstr>Présentation PowerPoint</vt:lpstr>
      <vt:lpstr>Different fracture risks require different interventions1</vt:lpstr>
      <vt:lpstr>Correct risk factors</vt:lpstr>
      <vt:lpstr>Therapeutic strategies </vt:lpstr>
      <vt:lpstr>Calcium and vitamin D supplementation in osteoporosis</vt:lpstr>
      <vt:lpstr>MHT &amp; osteoporosis </vt:lpstr>
      <vt:lpstr>Présentation PowerPoint</vt:lpstr>
      <vt:lpstr>Présentation PowerPoint</vt:lpstr>
      <vt:lpstr>Discontinuation of menopausal hormone therapy and risk of fracture: nested case-control studies using routinely collected primary care data </vt:lpstr>
      <vt:lpstr>Discontinuation of menopausal hormone therapy and risk of fracture: nested case-control studies using routinely collected primary care data </vt:lpstr>
      <vt:lpstr>Overall, the benefit-risk profile supports MHT treatment in women who have recently (&lt; 10 years) become menopausal, who have menopausal symptoms and who are less than 60 years old, with a low baseline risk for adverse events. MHT should be considered as an option for the maintenance of skeletal health in women, specifically as an additional benefit in the context of treatment of menopausal symptoms, when commenced at the menopause, or shortly thereafter, in the context of a personalized benefit-risk evaluation.</vt:lpstr>
      <vt:lpstr>SERM</vt:lpstr>
      <vt:lpstr>Présentation PowerPoint</vt:lpstr>
      <vt:lpstr>Biphosphonates </vt:lpstr>
      <vt:lpstr>Fracture Prevention with Infrequent Zoledronate in Women 50 to 60 Years of Age </vt:lpstr>
      <vt:lpstr>Fracture Prevention with Infrequent Zoledronate in Women 50 to 60 Years of Age </vt:lpstr>
      <vt:lpstr>Présentation PowerPoint</vt:lpstr>
      <vt:lpstr>osteonecrosis of the jaw</vt:lpstr>
      <vt:lpstr>Optimal duration ? </vt:lpstr>
      <vt:lpstr>Denosumab Re-treatment and Changes in  Lumbar Spine and Total Hip BMD Phase 2: Postmenopausal Women With Low BMD</vt:lpstr>
      <vt:lpstr> Vertebral Fractures After Discontinuation of Denosumab: A Post Hoc Analysis of the Randomized Placebo-Controlled FREEDOM Trial and Its Extension. </vt:lpstr>
      <vt:lpstr>The paradigm is changing </vt:lpstr>
      <vt:lpstr>NOGG recommended approach for sequential therapy in postmenopausal women at very high fracture risk1  </vt:lpstr>
      <vt:lpstr>Differential effects of bone forming agents on  bone surfaces1</vt:lpstr>
      <vt:lpstr>Romosozumab mechanism of action</vt:lpstr>
      <vt:lpstr>FRAME: Subject Incidence of New Vertebral Fracture Through Month 24</vt:lpstr>
      <vt:lpstr>ARCH: Serious Adverse Events</vt:lpstr>
      <vt:lpstr>Abaloparatide demonstrates preferential binding to the RG conformation of PTHR1 vs teriparatide1</vt:lpstr>
      <vt:lpstr>ACTIVE and ACTIVExtend study design1,2</vt:lpstr>
      <vt:lpstr>Présentation PowerPoint</vt:lpstr>
      <vt:lpstr>Présentation PowerPoint</vt:lpstr>
      <vt:lpstr>Abaloparatide significantly reduced new vertebral fractures vs placebo1,2</vt:lpstr>
      <vt:lpstr>Treatment with abaloparatide in ACTIVE resulted in significant bone building at cortical-rich sites1   </vt:lpstr>
      <vt:lpstr>Hypercalciuria and dizziness were the two most  common adverse events with abaloparatide1,2</vt:lpstr>
      <vt:lpstr>Take Home messages </vt:lpstr>
      <vt:lpstr>Take Home messages </vt:lpstr>
      <vt:lpstr>Take Home messages </vt:lpstr>
      <vt:lpstr>Présentation PowerPoint</vt:lpstr>
    </vt:vector>
  </TitlesOfParts>
  <Company>SPBK24F5J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argyraa</dc:creator>
  <cp:lastModifiedBy>serge Rozenberg</cp:lastModifiedBy>
  <cp:revision>155</cp:revision>
  <dcterms:created xsi:type="dcterms:W3CDTF">2012-12-17T08:21:38Z</dcterms:created>
  <dcterms:modified xsi:type="dcterms:W3CDTF">2026-01-14T17:23:38Z</dcterms:modified>
</cp:coreProperties>
</file>