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731" r:id="rId2"/>
    <p:sldId id="728" r:id="rId3"/>
    <p:sldId id="267" r:id="rId4"/>
    <p:sldId id="279" r:id="rId5"/>
    <p:sldId id="715" r:id="rId6"/>
    <p:sldId id="733" r:id="rId7"/>
    <p:sldId id="323" r:id="rId8"/>
    <p:sldId id="270" r:id="rId9"/>
    <p:sldId id="723" r:id="rId10"/>
    <p:sldId id="724" r:id="rId11"/>
    <p:sldId id="720" r:id="rId12"/>
    <p:sldId id="722" r:id="rId13"/>
    <p:sldId id="718" r:id="rId14"/>
    <p:sldId id="710" r:id="rId15"/>
    <p:sldId id="712" r:id="rId16"/>
    <p:sldId id="266" r:id="rId17"/>
    <p:sldId id="726" r:id="rId18"/>
    <p:sldId id="269" r:id="rId19"/>
    <p:sldId id="716" r:id="rId20"/>
    <p:sldId id="277" r:id="rId21"/>
    <p:sldId id="271" r:id="rId22"/>
    <p:sldId id="714" r:id="rId23"/>
    <p:sldId id="263" r:id="rId24"/>
    <p:sldId id="732" r:id="rId25"/>
    <p:sldId id="708" r:id="rId26"/>
    <p:sldId id="318" r:id="rId27"/>
    <p:sldId id="476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7419" autoAdjust="0"/>
  </p:normalViewPr>
  <p:slideViewPr>
    <p:cSldViewPr snapToGrid="0">
      <p:cViewPr>
        <p:scale>
          <a:sx n="65" d="100"/>
          <a:sy n="65" d="100"/>
        </p:scale>
        <p:origin x="13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97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28856-56F0-4136-8F82-1875A6B0FD70}" type="datetimeFigureOut">
              <a:rPr lang="fr-BE" smtClean="0"/>
              <a:t>16-01-26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1EC49-0937-4E77-B2D7-844ADEDE20D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7553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BE" altLang="fr-FR"/>
          </a:p>
        </p:txBody>
      </p:sp>
      <p:sp>
        <p:nvSpPr>
          <p:cNvPr id="77828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C0EA9D81-B641-43A6-85D5-BD17B7AB8725}" type="slidenum">
              <a:rPr lang="en-US" altLang="fr-FR" sz="1200" i="0">
                <a:solidFill>
                  <a:srgbClr val="000000"/>
                </a:solidFill>
              </a:rPr>
              <a:pPr algn="r"/>
              <a:t>5</a:t>
            </a:fld>
            <a:endParaRPr lang="en-US" altLang="fr-FR" sz="1200" i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6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1EC49-0937-4E77-B2D7-844ADEDE20D0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9870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53C36B-BE4F-D614-5300-76F528A996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C0F4248-1951-AE7C-B54B-A93B6F1B0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F1E2F5-BB43-1195-6704-C5EBB78B3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4EDD-2516-403E-9C78-FC2E2B3267B0}" type="datetimeFigureOut">
              <a:rPr lang="fr-BE" smtClean="0"/>
              <a:t>16-01-26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BD59B41-F297-B0D1-E946-2043A3B17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ADC2E9-026E-13F6-C3A7-BCAB81DC7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CC99-F6D5-475A-B526-E514478BE65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3478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0F295-8557-4CC9-8712-824BB469A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7EEF8C9-35E0-CFD3-5367-47027C1DB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C7BC20-5EFD-0B7A-6376-3E4F2E86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4EDD-2516-403E-9C78-FC2E2B3267B0}" type="datetimeFigureOut">
              <a:rPr lang="fr-BE" smtClean="0"/>
              <a:t>16-01-26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2A792E1-E1A2-D306-4769-A8714C116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5C8924-26B8-946D-C135-E2676D56A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CC99-F6D5-475A-B526-E514478BE65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1545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30A80DF-536E-3C77-26A0-EF36E4E3C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EFA476B-00EB-035E-A529-3B0C69441A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A0B0A3-7F2D-3B6C-CDD4-D06E9F2E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4EDD-2516-403E-9C78-FC2E2B3267B0}" type="datetimeFigureOut">
              <a:rPr lang="fr-BE" smtClean="0"/>
              <a:t>16-01-26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03286D-08D3-07F6-B6DD-FA005A8CE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221584-763E-7F73-166B-71C06AC4D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CC99-F6D5-475A-B526-E514478BE65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17308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198191-12CC-5394-8DF6-2ED109B60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E52B786-3C42-754B-704C-06C0A4404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30BDB1-85B9-095E-CFED-93B003A46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4EDD-2516-403E-9C78-FC2E2B3267B0}" type="datetimeFigureOut">
              <a:rPr lang="fr-BE" smtClean="0"/>
              <a:t>16-01-26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63ED83-8653-DCDB-C79B-FD573179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B9E1A1-E4D2-3034-705F-1D27D68F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CC99-F6D5-475A-B526-E514478BE65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85353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2530DB-0873-4DF5-0CBD-4CF766AD5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32BC610-39B4-B86D-7C5D-FEBAA7739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46B2B8-66BD-75CF-CA0C-521B434E6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4EDD-2516-403E-9C78-FC2E2B3267B0}" type="datetimeFigureOut">
              <a:rPr lang="fr-BE" smtClean="0"/>
              <a:t>16-01-26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4FCA7B-897D-2593-DD57-082CCFA8B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1DD95E-8FC9-2BA6-C932-1C7A5EB2E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CC99-F6D5-475A-B526-E514478BE65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832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F48CA6-B755-11C9-3B9A-38C3B2545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A545881-FB8B-2339-45D0-D0E46EF3B9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F522DC0-C3C7-E337-239B-6CB6BE167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1933C63-2684-8878-A238-52C8F1F7D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4EDD-2516-403E-9C78-FC2E2B3267B0}" type="datetimeFigureOut">
              <a:rPr lang="fr-BE" smtClean="0"/>
              <a:t>16-01-26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0C395F-0617-8C94-0B85-DFF5199C3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76194B2-3F10-1695-A4E5-94E752D48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CC99-F6D5-475A-B526-E514478BE65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0126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E780C0-4B0F-BDD8-203B-CD82FEC37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A1CFF30-D0CF-4B22-EC7B-FA3D4966B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D692B80-5BC6-B551-98CA-F343D2B31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BEF0D2E-86E2-6EF9-C581-F223634141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4D59843-8FA6-B37E-5B9F-8430F789D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AA0DB65-3F17-7FF0-FDC1-DBE4F4CEC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4EDD-2516-403E-9C78-FC2E2B3267B0}" type="datetimeFigureOut">
              <a:rPr lang="fr-BE" smtClean="0"/>
              <a:t>16-01-26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09F9F63-3DA4-CBE6-8E34-C0077377A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B4B5D1E-C293-7333-31C3-D130FDFC2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CC99-F6D5-475A-B526-E514478BE65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88134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54CB86-1E86-69C7-F2FA-706374FD7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818E216-9781-A063-F047-AD8DFB419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4EDD-2516-403E-9C78-FC2E2B3267B0}" type="datetimeFigureOut">
              <a:rPr lang="fr-BE" smtClean="0"/>
              <a:t>16-01-26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CB10F5A-FD7A-B2C9-0F35-FB3BC5AD3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9F654D-22BF-788C-E3A7-64E63CC5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CC99-F6D5-475A-B526-E514478BE65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6995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9890A3E-AE84-7C46-112D-23BBDB2C2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4EDD-2516-403E-9C78-FC2E2B3267B0}" type="datetimeFigureOut">
              <a:rPr lang="fr-BE" smtClean="0"/>
              <a:t>16-01-26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14CC39C-4445-56B6-4BF7-81123EDD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A8B7AFE-2A3F-89FD-7E95-EFD73E16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CC99-F6D5-475A-B526-E514478BE65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82082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55331A-C702-D1EF-2FAE-86E18044D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C32B60-3DA1-969F-85DB-B3EDE709D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4E665BF-DAD9-86A7-CF4A-233A12932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2B86B4-5F17-D857-3AA0-88B644EBB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4EDD-2516-403E-9C78-FC2E2B3267B0}" type="datetimeFigureOut">
              <a:rPr lang="fr-BE" smtClean="0"/>
              <a:t>16-01-26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EB61DAA-86D9-1340-C81E-28EF39B37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E55EF92-8065-B1F4-7C33-E5791D280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CC99-F6D5-475A-B526-E514478BE65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6665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A7C96A-36CA-B9D6-E91A-2BA80E1B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7A054C3-B8CC-0263-95F2-1EB5958974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113A8C-B32C-15E2-2180-D70266137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A99753-814D-83E6-C103-7E3E9124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74EDD-2516-403E-9C78-FC2E2B3267B0}" type="datetimeFigureOut">
              <a:rPr lang="fr-BE" smtClean="0"/>
              <a:t>16-01-26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38BCBA-6165-A7A5-B9BA-56815E9C2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DE0742-BDBC-9BCB-0811-4D79E202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8CC99-F6D5-475A-B526-E514478BE65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53647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34EAA6B-C332-676B-4311-7EF8EE8F9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B4879D-F0B0-1624-BA21-148D70A6D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66B2F5-7898-E190-3DED-5E39FA3F74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74EDD-2516-403E-9C78-FC2E2B3267B0}" type="datetimeFigureOut">
              <a:rPr lang="fr-BE" smtClean="0"/>
              <a:t>16-01-26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7FCB13-C68F-D83B-0810-7767E81697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934729-CB3C-3416-9FB1-CC96F0547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8CC99-F6D5-475A-B526-E514478BE65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467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ubmed.ncbi.nlm.nih.gov/40229448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C9B45-9E67-1BBD-28DF-07AE25695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4400" b="1" dirty="0">
                <a:solidFill>
                  <a:srgbClr val="196A24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Physiology: Hormonal changes during menopause, the importance of KNDy, NKB signaling,  Neurokinin and antagonists</a:t>
            </a:r>
            <a:endParaRPr lang="fr-BE" sz="44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AB1D959-370E-B514-F8C5-F425A1DE39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b="1" dirty="0">
                <a:solidFill>
                  <a:srgbClr val="196A24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Axelle Pintiaux, MD, PhD- </a:t>
            </a:r>
            <a:r>
              <a:rPr lang="en-US" b="1" dirty="0" err="1">
                <a:solidFill>
                  <a:srgbClr val="196A24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UL</a:t>
            </a:r>
            <a:r>
              <a:rPr lang="en-US" sz="2400" b="1" dirty="0" err="1">
                <a:solidFill>
                  <a:srgbClr val="196A24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</a:t>
            </a:r>
            <a:r>
              <a:rPr lang="en-US" sz="2400" b="1" dirty="0">
                <a:solidFill>
                  <a:srgbClr val="196A24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</a:p>
          <a:p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CB4BDC5-31AE-19CB-9C70-96349628A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29" y="4760259"/>
            <a:ext cx="3829336" cy="1123680"/>
          </a:xfrm>
          <a:prstGeom prst="rect">
            <a:avLst/>
          </a:prstGeom>
        </p:spPr>
      </p:pic>
      <p:pic>
        <p:nvPicPr>
          <p:cNvPr id="6" name="Picture 7" descr="http://www.menopausesociety.be/LogoMenoAnimTransp.gif">
            <a:extLst>
              <a:ext uri="{FF2B5EF4-FFF2-40B4-BE49-F238E27FC236}">
                <a16:creationId xmlns:a16="http://schemas.microsoft.com/office/drawing/2014/main" id="{11CCBF48-65E0-B23C-14B6-BFF21AE17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11" y="660989"/>
            <a:ext cx="992503" cy="116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Profil pour CHU de Liège">
            <a:extLst>
              <a:ext uri="{FF2B5EF4-FFF2-40B4-BE49-F238E27FC236}">
                <a16:creationId xmlns:a16="http://schemas.microsoft.com/office/drawing/2014/main" id="{856F29A1-C4A3-5FCF-9F61-47F4C661B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21" y="3572669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U de Liège | archipelago">
            <a:extLst>
              <a:ext uri="{FF2B5EF4-FFF2-40B4-BE49-F238E27FC236}">
                <a16:creationId xmlns:a16="http://schemas.microsoft.com/office/drawing/2014/main" id="{B1A88935-EF40-D6D4-95BE-4E60C9A12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5032978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tadelle - Centre de la ménopause - Liège">
            <a:extLst>
              <a:ext uri="{FF2B5EF4-FFF2-40B4-BE49-F238E27FC236}">
                <a16:creationId xmlns:a16="http://schemas.microsoft.com/office/drawing/2014/main" id="{D3F607E5-80D3-9144-01F1-20BF1D6AF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53" y="4567579"/>
            <a:ext cx="3600164" cy="171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135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7425844-69D7-F90E-5F81-F3E354DA3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04" y="258545"/>
            <a:ext cx="8912180" cy="601817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EC518F0-4292-81FE-965B-643FFF1D8B9B}"/>
              </a:ext>
            </a:extLst>
          </p:cNvPr>
          <p:cNvSpPr txBox="1"/>
          <p:nvPr/>
        </p:nvSpPr>
        <p:spPr>
          <a:xfrm>
            <a:off x="528918" y="6211669"/>
            <a:ext cx="838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BE" sz="1800" b="0" i="0" u="none" strike="noStrike" baseline="0" dirty="0">
              <a:solidFill>
                <a:srgbClr val="000000"/>
              </a:solidFill>
              <a:latin typeface="Univers LT Std"/>
            </a:endParaRPr>
          </a:p>
          <a:p>
            <a:r>
              <a:rPr lang="fr-BE" sz="1800" b="0" i="0" u="none" strike="noStrike" baseline="0" dirty="0">
                <a:solidFill>
                  <a:srgbClr val="000000"/>
                </a:solidFill>
              </a:rPr>
              <a:t> </a:t>
            </a:r>
            <a:r>
              <a:rPr lang="fr-BE" sz="1000" i="0" u="none" strike="noStrike" baseline="0" dirty="0" err="1">
                <a:solidFill>
                  <a:srgbClr val="000000"/>
                </a:solidFill>
              </a:rPr>
              <a:t>Aleisha</a:t>
            </a:r>
            <a:r>
              <a:rPr lang="fr-BE" sz="1000" i="0" u="none" strike="noStrike" baseline="0" dirty="0">
                <a:solidFill>
                  <a:srgbClr val="000000"/>
                </a:solidFill>
              </a:rPr>
              <a:t> M. Moore</a:t>
            </a:r>
            <a:r>
              <a:rPr lang="fr-BE" sz="1000" i="0" u="none" strike="noStrike" baseline="0" dirty="0">
                <a:solidFill>
                  <a:srgbClr val="000000"/>
                </a:solidFill>
                <a:latin typeface="Univers LT Std"/>
              </a:rPr>
              <a:t>, </a:t>
            </a:r>
            <a:r>
              <a:rPr lang="fr-BE" sz="1000" i="1" u="none" strike="noStrike" baseline="0" dirty="0" err="1">
                <a:solidFill>
                  <a:srgbClr val="000000"/>
                </a:solidFill>
                <a:latin typeface="Univers LT Std"/>
              </a:rPr>
              <a:t>Endocrinology</a:t>
            </a:r>
            <a:r>
              <a:rPr lang="fr-BE" sz="1000" i="0" u="none" strike="noStrike" baseline="0" dirty="0">
                <a:solidFill>
                  <a:srgbClr val="000000"/>
                </a:solidFill>
                <a:latin typeface="Univers LT Std"/>
              </a:rPr>
              <a:t>, 2024, Vol. 165, No. 2 </a:t>
            </a:r>
            <a:endParaRPr lang="fr-BE" sz="1000" dirty="0"/>
          </a:p>
        </p:txBody>
      </p:sp>
    </p:spTree>
    <p:extLst>
      <p:ext uri="{BB962C8B-B14F-4D97-AF65-F5344CB8AC3E}">
        <p14:creationId xmlns:p14="http://schemas.microsoft.com/office/powerpoint/2010/main" val="3646575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62BD062-60FF-2D03-6E63-131DFCE38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08" y="0"/>
            <a:ext cx="8513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59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38D5826-1546-1530-D9CE-0720DF17B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825" y="1160227"/>
            <a:ext cx="5970494" cy="456496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E1528A7-0DD2-B885-23F3-4B2E385BA96E}"/>
              </a:ext>
            </a:extLst>
          </p:cNvPr>
          <p:cNvSpPr txBox="1"/>
          <p:nvPr/>
        </p:nvSpPr>
        <p:spPr>
          <a:xfrm>
            <a:off x="896471" y="197763"/>
            <a:ext cx="101928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rgbClr val="000000"/>
                </a:solidFill>
              </a:rPr>
              <a:t>Proposed model for role of ARC Kiss1R neurons in the generation of GnRH pulses in ewes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Univers LT Std"/>
              </a:rPr>
              <a:t>. </a:t>
            </a:r>
            <a:endParaRPr lang="fr-BE" sz="20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C8C5594-308C-93C2-B10D-9BA850E54C60}"/>
              </a:ext>
            </a:extLst>
          </p:cNvPr>
          <p:cNvSpPr txBox="1"/>
          <p:nvPr/>
        </p:nvSpPr>
        <p:spPr>
          <a:xfrm>
            <a:off x="1156447" y="609166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fr-BE" sz="1800" b="0" i="0" u="none" strike="noStrike" baseline="0" dirty="0">
              <a:solidFill>
                <a:srgbClr val="000000"/>
              </a:solidFill>
              <a:latin typeface="Univers LT Std"/>
            </a:endParaRPr>
          </a:p>
          <a:p>
            <a:r>
              <a:rPr lang="fr-BE" sz="1800" b="0" i="0" u="none" strike="noStrike" baseline="0" dirty="0">
                <a:solidFill>
                  <a:srgbClr val="000000"/>
                </a:solidFill>
                <a:latin typeface="Univers LT Std"/>
              </a:rPr>
              <a:t> </a:t>
            </a:r>
            <a:r>
              <a:rPr lang="fr-BE" sz="1800" i="0" u="none" strike="noStrike" baseline="0" dirty="0">
                <a:solidFill>
                  <a:srgbClr val="000000"/>
                </a:solidFill>
              </a:rPr>
              <a:t>Robert L. </a:t>
            </a:r>
            <a:r>
              <a:rPr lang="fr-BE" sz="1800" i="0" u="none" strike="noStrike" baseline="0" dirty="0" err="1">
                <a:solidFill>
                  <a:srgbClr val="000000"/>
                </a:solidFill>
              </a:rPr>
              <a:t>Goodman,</a:t>
            </a:r>
            <a:r>
              <a:rPr lang="fr-BE" sz="1800" i="1" u="none" strike="noStrike" baseline="0" dirty="0" err="1">
                <a:solidFill>
                  <a:srgbClr val="000000"/>
                </a:solidFill>
              </a:rPr>
              <a:t>Endocrinology</a:t>
            </a:r>
            <a:r>
              <a:rPr lang="fr-BE" sz="1800" i="0" u="none" strike="noStrike" baseline="0" dirty="0">
                <a:solidFill>
                  <a:srgbClr val="000000"/>
                </a:solidFill>
              </a:rPr>
              <a:t>, 2023, Vol. 164, No. 11 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30916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78D5D5F-4A0C-F148-9D39-64362A55E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772" y="182673"/>
            <a:ext cx="4842456" cy="59273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97D7E9C-EF6B-2965-401E-764086981D69}"/>
              </a:ext>
            </a:extLst>
          </p:cNvPr>
          <p:cNvSpPr txBox="1"/>
          <p:nvPr/>
        </p:nvSpPr>
        <p:spPr>
          <a:xfrm>
            <a:off x="272242" y="6039987"/>
            <a:ext cx="60973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600" b="0" i="0" u="none" strike="noStrike" baseline="0" dirty="0"/>
              <a:t>Animal (2019), 13:12, pp 2986–2999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490467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3076EB-06F8-0669-0931-7D8DB4C8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Flushes, blushing or hot flushes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C6FF39-788F-D1BA-AB1E-09B220970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Apart from physiological flushes represented by emotional or prudish blushing, post-prandial flushes and menopausal hot flushes, various pathologic flushes exist of various etiologies: endocrine, dysmetabolic, histaminic and iatrogenic. </a:t>
            </a:r>
          </a:p>
          <a:p>
            <a:r>
              <a:rPr lang="en-US" dirty="0"/>
              <a:t>Their pathogenicity is based mainly on local metabolites secretion provoking vasodilatation.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4CD332A-6888-5999-5736-D2D389E03A84}"/>
              </a:ext>
            </a:extLst>
          </p:cNvPr>
          <p:cNvSpPr txBox="1"/>
          <p:nvPr/>
        </p:nvSpPr>
        <p:spPr>
          <a:xfrm>
            <a:off x="3048000" y="631190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J F </a:t>
            </a:r>
            <a:r>
              <a:rPr lang="en-US" dirty="0" err="1"/>
              <a:t>Merlen</a:t>
            </a:r>
            <a:r>
              <a:rPr lang="en-US" dirty="0"/>
              <a:t>, J M </a:t>
            </a:r>
            <a:r>
              <a:rPr lang="en-US" dirty="0" err="1"/>
              <a:t>Coget</a:t>
            </a:r>
            <a:r>
              <a:rPr lang="en-US" dirty="0"/>
              <a:t> ,J Mal </a:t>
            </a:r>
            <a:r>
              <a:rPr lang="en-US" dirty="0" err="1"/>
              <a:t>Vasc</a:t>
            </a:r>
            <a:r>
              <a:rPr lang="en-US" dirty="0"/>
              <a:t>. 1987;12(3):285-90</a:t>
            </a:r>
            <a:endParaRPr lang="fr-BE" dirty="0"/>
          </a:p>
        </p:txBody>
      </p:sp>
      <p:pic>
        <p:nvPicPr>
          <p:cNvPr id="1026" name="Picture 2" descr="Rougir-sur-commande-on-s-en-fout-ou-pas-Corine-Malaquin-Lyon">
            <a:extLst>
              <a:ext uri="{FF2B5EF4-FFF2-40B4-BE49-F238E27FC236}">
                <a16:creationId xmlns:a16="http://schemas.microsoft.com/office/drawing/2014/main" id="{1DE32BA6-E2A4-07E0-3E98-4FD3B95C6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132" y="382373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6761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4ADD91-D102-1DBE-483F-A49D383F3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b="0" i="0" u="none" strike="noStrike" baseline="0" dirty="0"/>
              <a:t>The </a:t>
            </a:r>
            <a:r>
              <a:rPr lang="fr-BE" b="0" i="0" u="none" strike="noStrike" baseline="0" dirty="0" err="1"/>
              <a:t>menopausal</a:t>
            </a:r>
            <a:r>
              <a:rPr lang="fr-BE" b="0" i="0" u="none" strike="noStrike" baseline="0" dirty="0"/>
              <a:t> hot flush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036E12-3FA1-A009-B02A-68E62730A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/>
              <a:t>Although the hot flush is generally </a:t>
            </a:r>
            <a:r>
              <a:rPr lang="en-US" sz="1800" b="0" i="0" u="none" strike="noStrike" baseline="0" dirty="0" err="1"/>
              <a:t>recognised</a:t>
            </a:r>
            <a:r>
              <a:rPr lang="en-US" sz="1800" b="0" i="0" u="none" strike="noStrike" baseline="0" dirty="0"/>
              <a:t> by women and the medical profession as the most characteristic and often a very distressing symptom of the climacteric, it remains </a:t>
            </a:r>
            <a:r>
              <a:rPr lang="en-US" sz="1800" b="1" i="0" u="none" strike="noStrike" baseline="0" dirty="0"/>
              <a:t>an enigma</a:t>
            </a:r>
          </a:p>
          <a:p>
            <a:pPr algn="l"/>
            <a:r>
              <a:rPr lang="en-US" sz="1800" b="0" i="0" u="none" strike="noStrike" baseline="0" dirty="0"/>
              <a:t>It is probable that the flush is initiated by a supra-pituitary mechanism which is influenced by the </a:t>
            </a:r>
            <a:r>
              <a:rPr lang="en-US" sz="1800" b="1" i="0" u="none" strike="noStrike" baseline="0" dirty="0"/>
              <a:t>hypothalamic factors </a:t>
            </a:r>
            <a:r>
              <a:rPr lang="en-US" sz="1800" b="0" i="0" u="none" strike="noStrike" baseline="0" dirty="0"/>
              <a:t>responsible for pulsatile LH release</a:t>
            </a:r>
            <a:endParaRPr lang="fr-BE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170409D-6B69-EFB9-7B4A-F603F7FA98F1}"/>
              </a:ext>
            </a:extLst>
          </p:cNvPr>
          <p:cNvSpPr txBox="1"/>
          <p:nvPr/>
        </p:nvSpPr>
        <p:spPr>
          <a:xfrm>
            <a:off x="3474720" y="3059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0" i="0" u="none" strike="noStrike" baseline="0" dirty="0">
                <a:latin typeface="Times-Roman"/>
              </a:rPr>
              <a:t>David W. Sturdee, Maturitas 60 (2008) 42–49</a:t>
            </a: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509D321-0D8F-AFDF-C95F-294D03B32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730" y="2753876"/>
            <a:ext cx="4076700" cy="40767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4CAC2E7-311D-A0F4-1688-4CBBDFC1F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677" y="3632799"/>
            <a:ext cx="6096528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91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4A5DD3-6B7D-E734-9DC0-F1BFFAF3D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 i="0" u="none" strike="noStrike" baseline="0" dirty="0">
                <a:latin typeface="Arial" panose="020B0604020202020204" pitchFamily="34" charset="0"/>
              </a:rPr>
              <a:t>Modulation of body temperature and LH secretion by</a:t>
            </a:r>
            <a:br>
              <a:rPr lang="en-US" sz="1800" b="1" i="0" u="none" strike="noStrike" baseline="0" dirty="0">
                <a:latin typeface="Arial" panose="020B0604020202020204" pitchFamily="34" charset="0"/>
              </a:rPr>
            </a:br>
            <a:r>
              <a:rPr lang="fr-BE" sz="1800" b="1" i="0" u="none" strike="noStrike" baseline="0" dirty="0" err="1">
                <a:latin typeface="Arial" panose="020B0604020202020204" pitchFamily="34" charset="0"/>
              </a:rPr>
              <a:t>hypothalamic</a:t>
            </a:r>
            <a:r>
              <a:rPr lang="fr-BE" sz="1800" b="1" i="0" u="none" strike="noStrike" baseline="0" dirty="0">
                <a:latin typeface="Arial" panose="020B0604020202020204" pitchFamily="34" charset="0"/>
              </a:rPr>
              <a:t> KNDy (</a:t>
            </a:r>
            <a:r>
              <a:rPr lang="fr-BE" sz="1800" b="1" i="0" u="none" strike="noStrike" baseline="0" dirty="0" err="1">
                <a:latin typeface="Arial" panose="020B0604020202020204" pitchFamily="34" charset="0"/>
              </a:rPr>
              <a:t>kisspeptin</a:t>
            </a:r>
            <a:r>
              <a:rPr lang="fr-BE" sz="1800" b="1" i="0" u="none" strike="noStrike" baseline="0" dirty="0">
                <a:latin typeface="Arial" panose="020B0604020202020204" pitchFamily="34" charset="0"/>
              </a:rPr>
              <a:t>, </a:t>
            </a:r>
            <a:r>
              <a:rPr lang="fr-BE" sz="1800" b="1" i="0" u="none" strike="noStrike" baseline="0" dirty="0" err="1">
                <a:latin typeface="Arial" panose="020B0604020202020204" pitchFamily="34" charset="0"/>
              </a:rPr>
              <a:t>neurokinin</a:t>
            </a:r>
            <a:r>
              <a:rPr lang="fr-BE" sz="1800" b="1" i="0" u="none" strike="noStrike" baseline="0" dirty="0">
                <a:latin typeface="Arial" panose="020B0604020202020204" pitchFamily="34" charset="0"/>
              </a:rPr>
              <a:t> B and </a:t>
            </a:r>
            <a:r>
              <a:rPr lang="fr-BE" sz="1800" b="1" i="0" u="none" strike="noStrike" baseline="0" dirty="0" err="1">
                <a:latin typeface="Arial" panose="020B0604020202020204" pitchFamily="34" charset="0"/>
              </a:rPr>
              <a:t>dynorphin</a:t>
            </a:r>
            <a:r>
              <a:rPr lang="fr-BE" sz="1800" b="1" i="0" u="none" strike="noStrike" baseline="0" dirty="0">
                <a:latin typeface="Arial" panose="020B0604020202020204" pitchFamily="34" charset="0"/>
              </a:rPr>
              <a:t>)</a:t>
            </a:r>
            <a:br>
              <a:rPr lang="fr-BE" sz="1800" b="1" i="0" u="none" strike="noStrike" baseline="0" dirty="0">
                <a:latin typeface="Arial" panose="020B0604020202020204" pitchFamily="34" charset="0"/>
              </a:rPr>
            </a:br>
            <a:r>
              <a:rPr lang="en-US" sz="1800" b="1" i="0" u="none" strike="noStrike" baseline="0" dirty="0">
                <a:latin typeface="Arial" panose="020B0604020202020204" pitchFamily="34" charset="0"/>
              </a:rPr>
              <a:t>neurons: A novel hypothesis on the mechanism of hot flushes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0A6236-0C55-260C-89CC-DAD0A6055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52766"/>
            <a:ext cx="7135761" cy="3561582"/>
          </a:xfrm>
        </p:spPr>
        <p:txBody>
          <a:bodyPr/>
          <a:lstStyle/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Based on the marked changes in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hypothalamic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kisspeptin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,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neurokinin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 B and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dynorphin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 (KNDy)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neurons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 in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postmenopausal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women, we hypothesize that KNDy neurons play a role in the mechanism of flushes.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In the rat, KNDy neurons project to preoptic thermoregulatory areas that express the neurokinin 3 receptor (NK3R), the primary receptor for NKB. Furthermore, activation of NK3R in the median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preopticonucleus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, part of the heat-defense pathway, reduces body temperature. </a:t>
            </a:r>
          </a:p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Finally, ablation of KNDy neurons reduces cutaneous vasodilatation and partially blocks the effects of estrogen on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thermoregulation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</a:t>
            </a:r>
          </a:p>
          <a:p>
            <a:pPr algn="l"/>
            <a:endParaRPr lang="en-US" sz="1800" dirty="0">
              <a:latin typeface="Times New Roman" panose="02020603050405020304" pitchFamily="18" charset="0"/>
            </a:endParaRPr>
          </a:p>
          <a:p>
            <a:pPr algn="l"/>
            <a:endParaRPr lang="en-US" sz="18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66B297A-C97D-18E4-D380-E10B7E1FA6EB}"/>
              </a:ext>
            </a:extLst>
          </p:cNvPr>
          <p:cNvSpPr txBox="1"/>
          <p:nvPr/>
        </p:nvSpPr>
        <p:spPr>
          <a:xfrm>
            <a:off x="618565" y="6169709"/>
            <a:ext cx="111162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1800" i="0" u="none" strike="noStrike" baseline="0" dirty="0">
                <a:latin typeface="Arial" panose="020B0604020202020204" pitchFamily="34" charset="0"/>
              </a:rPr>
              <a:t>Naomi E. Rance-</a:t>
            </a:r>
            <a:r>
              <a:rPr lang="sv-SE" sz="1400" i="0" u="none" strike="noStrike" baseline="0" dirty="0">
                <a:latin typeface="Arial" panose="020B0604020202020204" pitchFamily="34" charset="0"/>
              </a:rPr>
              <a:t> 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Front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Neuroendocrinol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. 2013 August ; 34(3): doi:10.1016/j.yfrne.2013.07.003.</a:t>
            </a: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C15C0B4-8085-36E6-8604-E0F42FC34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8948" y="522792"/>
            <a:ext cx="2885852" cy="528483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1973CC7-F01C-3FB0-48FE-6C60DC0DC09A}"/>
              </a:ext>
            </a:extLst>
          </p:cNvPr>
          <p:cNvSpPr txBox="1"/>
          <p:nvPr/>
        </p:nvSpPr>
        <p:spPr>
          <a:xfrm>
            <a:off x="9144000" y="579602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BE" sz="800" b="0" i="0" u="none" strike="noStrike" baseline="0" dirty="0">
                <a:solidFill>
                  <a:srgbClr val="000000"/>
                </a:solidFill>
                <a:latin typeface="AdvTT5843c571"/>
              </a:rPr>
              <a:t>A.A. </a:t>
            </a:r>
            <a:r>
              <a:rPr lang="fr-BE" sz="800" b="0" i="0" u="none" strike="noStrike" baseline="0" dirty="0" err="1">
                <a:solidFill>
                  <a:srgbClr val="000000"/>
                </a:solidFill>
                <a:latin typeface="AdvTT5843c571"/>
              </a:rPr>
              <a:t>Romanovsky</a:t>
            </a:r>
            <a:r>
              <a:rPr lang="fr-BE" sz="800" b="0" i="0" u="none" strike="noStrike" baseline="0" dirty="0">
                <a:solidFill>
                  <a:srgbClr val="000000"/>
                </a:solidFill>
                <a:latin typeface="AdvTT5843c571"/>
              </a:rPr>
              <a:t>, Editor</a:t>
            </a:r>
          </a:p>
          <a:p>
            <a:pPr algn="l"/>
            <a:r>
              <a:rPr lang="fr-BE" sz="800" b="0" i="0" u="none" strike="noStrike" baseline="0" dirty="0">
                <a:solidFill>
                  <a:srgbClr val="006CAD"/>
                </a:solidFill>
                <a:latin typeface="AdvTT5843c571"/>
              </a:rPr>
              <a:t>https://doi.org/10.1016/B978-0-444-63912-7.00001-1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93567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322BC5E-571D-0C31-480B-881DF76F0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508" y="1082198"/>
            <a:ext cx="5532392" cy="577580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22055B7-88E7-3715-B39C-8AB47F89C4CF}"/>
              </a:ext>
            </a:extLst>
          </p:cNvPr>
          <p:cNvSpPr txBox="1"/>
          <p:nvPr/>
        </p:nvSpPr>
        <p:spPr>
          <a:xfrm>
            <a:off x="121920" y="66535"/>
            <a:ext cx="975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 postmenopausal women, kisspeptin neurons are hypertrophied and display increased numbers of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audioradiographic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grains, indicative of increased gene expression. Nearly identical changes can be seen in NKB neurons in the infundibular nucleus of postmenopausal women (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Rance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and Young, 1991).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9922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DEE996F-449B-2D09-2552-5662571B8C44}"/>
              </a:ext>
            </a:extLst>
          </p:cNvPr>
          <p:cNvSpPr txBox="1"/>
          <p:nvPr/>
        </p:nvSpPr>
        <p:spPr>
          <a:xfrm>
            <a:off x="762000" y="5160567"/>
            <a:ext cx="102825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(A and B) Darkfield </a:t>
            </a:r>
            <a:r>
              <a:rPr lang="en-US" sz="1800" b="0" i="0" u="none" strike="noStrike" baseline="0" dirty="0" err="1">
                <a:latin typeface="Times New Roman" panose="02020603050405020304" pitchFamily="18" charset="0"/>
              </a:rPr>
              <a:t>photomicrogaphs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 of coronal hypothalamic sections from an intact (A)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or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ovariectomized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 (B)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cynomolgus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monkey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hybridized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with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cDNA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 probes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complimentary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 to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NKB mRNA (Tac3 in the monkey) and visualized using autoradiography</a:t>
            </a:r>
          </a:p>
          <a:p>
            <a:pPr algn="l"/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Brightfield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photomicrogaphs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 of </a:t>
            </a:r>
            <a:r>
              <a:rPr lang="fr-BE" sz="1800" b="0" i="0" u="none" strike="noStrike" baseline="0" dirty="0" err="1">
                <a:latin typeface="Times New Roman" panose="02020603050405020304" pitchFamily="18" charset="0"/>
              </a:rPr>
              <a:t>neurons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>
                <a:latin typeface="Times New Roman" panose="02020603050405020304" pitchFamily="18" charset="0"/>
              </a:rPr>
              <a:t>expressing NKB mRNA visualized using in situ hybridization in the arcuate nucleus of an intact (C) or ovariectomized (D) cynomolgus monkey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FF21AAF-8D47-5029-9B90-CA4B00693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859" y="0"/>
            <a:ext cx="5871882" cy="500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29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CE95713-A648-E942-8CA6-736C4A8B9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180" y="906728"/>
            <a:ext cx="5912728" cy="566032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D15A819-7FAF-FF28-742B-B6CBA9630A66}"/>
              </a:ext>
            </a:extLst>
          </p:cNvPr>
          <p:cNvSpPr txBox="1"/>
          <p:nvPr/>
        </p:nvSpPr>
        <p:spPr>
          <a:xfrm>
            <a:off x="1134605" y="157942"/>
            <a:ext cx="1050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strike="noStrike" baseline="0" dirty="0">
                <a:latin typeface="+mj-lt"/>
              </a:rPr>
              <a:t>Schematic diagram showing the relationship between KNDy neurons and the neuroendocrine circuits controlling LH secretion in postmenopausal women</a:t>
            </a:r>
            <a:endParaRPr lang="fr-BE" dirty="0">
              <a:latin typeface="+mj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19197FA-8DD6-0094-EA0D-6049686524F1}"/>
              </a:ext>
            </a:extLst>
          </p:cNvPr>
          <p:cNvSpPr txBox="1"/>
          <p:nvPr/>
        </p:nvSpPr>
        <p:spPr>
          <a:xfrm>
            <a:off x="2101815" y="6503507"/>
            <a:ext cx="10883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200" i="0" u="none" strike="noStrike" baseline="0" dirty="0"/>
              <a:t>Naomi E. </a:t>
            </a:r>
            <a:r>
              <a:rPr lang="fr-BE" sz="1200" i="0" u="none" strike="noStrike" baseline="0" dirty="0" err="1"/>
              <a:t>Rance</a:t>
            </a:r>
            <a:r>
              <a:rPr lang="fr-BE" sz="1200" dirty="0" err="1"/>
              <a:t>,</a:t>
            </a:r>
            <a:r>
              <a:rPr lang="fr-BE" sz="1200" i="0" u="none" strike="noStrike" baseline="0" dirty="0" err="1"/>
              <a:t>Front</a:t>
            </a:r>
            <a:r>
              <a:rPr lang="fr-BE" sz="1200" i="0" u="none" strike="noStrike" baseline="0" dirty="0"/>
              <a:t> </a:t>
            </a:r>
            <a:r>
              <a:rPr lang="fr-BE" sz="1200" i="0" u="none" strike="noStrike" baseline="0" dirty="0" err="1"/>
              <a:t>Neuroendocrinol</a:t>
            </a:r>
            <a:r>
              <a:rPr lang="fr-BE" sz="1200" i="0" u="none" strike="noStrike" baseline="0" dirty="0"/>
              <a:t>. 2013 August ; 34(3): . doi:10.1016</a:t>
            </a:r>
            <a:r>
              <a:rPr lang="fr-BE" sz="1200" b="0" i="0" u="none" strike="noStrike" baseline="0" dirty="0"/>
              <a:t>/j.yfrne.2013.07.003</a:t>
            </a:r>
            <a:r>
              <a:rPr lang="fr-BE" sz="1800" b="0" i="0" u="none" strike="noStrike" baseline="0" dirty="0">
                <a:latin typeface="Times New Roman" panose="02020603050405020304" pitchFamily="18" charset="0"/>
              </a:rPr>
              <a:t>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57779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CB5192-CAE1-572B-BC04-E3BE1645F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6600" b="1" dirty="0" err="1"/>
              <a:t>Definitions</a:t>
            </a:r>
            <a:endParaRPr lang="fr-BE" sz="6600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047C52-B78A-7D32-C0F4-8D6C90C586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z="6000" dirty="0" err="1"/>
              <a:t>Perimenopause</a:t>
            </a:r>
            <a:r>
              <a:rPr lang="fr-BE" sz="6000" dirty="0"/>
              <a:t> – </a:t>
            </a:r>
            <a:r>
              <a:rPr lang="fr-BE" sz="6000" dirty="0" err="1"/>
              <a:t>Menopause</a:t>
            </a:r>
            <a:r>
              <a:rPr lang="fr-BE" sz="6000" dirty="0"/>
              <a:t> transition</a:t>
            </a:r>
          </a:p>
          <a:p>
            <a:r>
              <a:rPr lang="fr-BE" sz="6000" dirty="0" err="1"/>
              <a:t>Menopause</a:t>
            </a:r>
            <a:endParaRPr lang="fr-BE" sz="6000" dirty="0"/>
          </a:p>
          <a:p>
            <a:r>
              <a:rPr lang="fr-BE" sz="6000" dirty="0" err="1"/>
              <a:t>Postmenopause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032371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48535"/>
            <a:ext cx="11184924" cy="632114"/>
          </a:xfrm>
        </p:spPr>
        <p:txBody>
          <a:bodyPr>
            <a:normAutofit fontScale="90000"/>
          </a:bodyPr>
          <a:lstStyle/>
          <a:p>
            <a:r>
              <a:rPr lang="fr-BE" dirty="0" err="1"/>
              <a:t>Menopause</a:t>
            </a:r>
            <a:r>
              <a:rPr lang="fr-BE" dirty="0"/>
              <a:t> transition : a neuroendocrine </a:t>
            </a:r>
            <a:r>
              <a:rPr lang="fr-BE" dirty="0" err="1"/>
              <a:t>storm</a:t>
            </a:r>
            <a:r>
              <a:rPr lang="fr-BE" dirty="0"/>
              <a:t> 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222" y="1180649"/>
            <a:ext cx="8150080" cy="5745807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C210-622D-3F47-BE2B-556FD4BE495F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229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3E33DA-C66D-7D24-1E3C-71762C13E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812" y="328574"/>
            <a:ext cx="5827059" cy="608844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EC10919-65B7-E9B1-B4BD-496F692D239B}"/>
              </a:ext>
            </a:extLst>
          </p:cNvPr>
          <p:cNvSpPr txBox="1"/>
          <p:nvPr/>
        </p:nvSpPr>
        <p:spPr>
          <a:xfrm>
            <a:off x="887505" y="6488668"/>
            <a:ext cx="88481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0" i="0" u="none" strike="noStrike" baseline="0" dirty="0">
                <a:latin typeface="AdvOTab3e3698.B"/>
              </a:rPr>
              <a:t>Karolina </a:t>
            </a:r>
            <a:r>
              <a:rPr lang="fr-BE" sz="1800" b="0" i="0" u="none" strike="noStrike" baseline="0" dirty="0" err="1">
                <a:latin typeface="AdvOTab3e3698.B"/>
              </a:rPr>
              <a:t>Skorupskaite</a:t>
            </a:r>
            <a:r>
              <a:rPr lang="fr-BE" sz="1800" b="0" i="0" u="none" strike="noStrike" baseline="0" dirty="0">
                <a:latin typeface="AdvOTab3e3698.B"/>
              </a:rPr>
              <a:t>, </a:t>
            </a:r>
            <a:r>
              <a:rPr lang="en-US" sz="1800" b="0" i="0" u="none" strike="noStrike" baseline="0" dirty="0">
                <a:latin typeface="AdvOT041ce648.B"/>
              </a:rPr>
              <a:t>Human </a:t>
            </a:r>
            <a:r>
              <a:rPr lang="en-US" sz="1600" b="0" i="0" u="none" strike="noStrike" baseline="0" dirty="0">
                <a:latin typeface="AdvOT041ce648.B"/>
              </a:rPr>
              <a:t>Reproduction</a:t>
            </a:r>
            <a:r>
              <a:rPr lang="en-US" sz="1800" b="0" i="0" u="none" strike="noStrike" baseline="0" dirty="0">
                <a:latin typeface="AdvOT041ce648.B"/>
              </a:rPr>
              <a:t> Update, Vol.20, No.4 pp. 485–500, 2014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50732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FC55A6-0261-DE38-F3B9-0BCAA63C1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Additional</a:t>
            </a:r>
            <a:r>
              <a:rPr lang="fr-BE" dirty="0"/>
              <a:t> </a:t>
            </a:r>
            <a:r>
              <a:rPr lang="fr-BE" dirty="0" err="1"/>
              <a:t>effects</a:t>
            </a:r>
            <a:r>
              <a:rPr lang="fr-BE" dirty="0"/>
              <a:t> ??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6B2D89-7538-C66F-FFB0-78C5A68D2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5718" y="1825626"/>
            <a:ext cx="9758082" cy="1325564"/>
          </a:xfrm>
        </p:spPr>
        <p:txBody>
          <a:bodyPr>
            <a:no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dvOT46dcae81"/>
              </a:rPr>
              <a:t>hypothalamic neurons that express NK3R are implicated in the estrogen modulation of body weight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dvOT46dcae81"/>
              </a:rPr>
              <a:t> cardiovascular disease is increased in menopausal women but pre-clinical evidence suggests that manipulation of neuronal signaling in the ventral tegmental area, which highly expresses NK3R, using an NK3R antagonist reduces heart rate and reverses spontaneous hypertension in rats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AdvOT46dcae81"/>
              </a:rPr>
              <a:t>specific metabolic/cardiovascular endpoints. ??</a:t>
            </a:r>
            <a:endParaRPr lang="fr-BE" sz="18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3666F28-D569-9DBC-FB65-9823F1455FF6}"/>
              </a:ext>
            </a:extLst>
          </p:cNvPr>
          <p:cNvSpPr txBox="1"/>
          <p:nvPr/>
        </p:nvSpPr>
        <p:spPr>
          <a:xfrm>
            <a:off x="175871" y="4038600"/>
            <a:ext cx="11571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0" i="0" u="none" strike="noStrike" baseline="0" dirty="0">
                <a:latin typeface="AdvOT46dcae81"/>
              </a:rPr>
              <a:t>Noel S, </a:t>
            </a:r>
            <a:r>
              <a:rPr lang="en-US" sz="1600" b="0" i="0" u="none" strike="noStrike" baseline="0" dirty="0" err="1">
                <a:latin typeface="AdvOT46dcae81"/>
              </a:rPr>
              <a:t>Sorlet</a:t>
            </a:r>
            <a:r>
              <a:rPr lang="en-US" sz="1600" b="0" i="0" u="none" strike="noStrike" baseline="0" dirty="0">
                <a:latin typeface="AdvOT46dcae81"/>
              </a:rPr>
              <a:t> C, </a:t>
            </a:r>
            <a:r>
              <a:rPr lang="en-US" sz="1600" b="0" i="0" u="none" strike="noStrike" baseline="0" dirty="0" err="1">
                <a:latin typeface="AdvOT46dcae81"/>
              </a:rPr>
              <a:t>Hospied</a:t>
            </a:r>
            <a:r>
              <a:rPr lang="en-US" sz="1600" b="0" i="0" u="none" strike="noStrike" baseline="0" dirty="0">
                <a:latin typeface="AdvOT46dcae81"/>
              </a:rPr>
              <a:t> S, </a:t>
            </a:r>
            <a:r>
              <a:rPr lang="en-US" sz="1600" b="0" i="0" u="none" strike="noStrike" baseline="0" dirty="0">
                <a:latin typeface="AdvOT65f8a23b.I"/>
              </a:rPr>
              <a:t>et al. </a:t>
            </a:r>
            <a:r>
              <a:rPr lang="en-US" sz="1600" b="0" i="0" u="none" strike="noStrike" baseline="0" dirty="0">
                <a:latin typeface="AdvOT46dcae81"/>
              </a:rPr>
              <a:t>Suppression of weight gain in ovariectomized high-fat diet rats and in female monkeys by treatment with ESN364 (NK3 antagonist). </a:t>
            </a:r>
            <a:r>
              <a:rPr lang="en-US" sz="1600" b="0" i="0" u="none" strike="noStrike" baseline="0" dirty="0">
                <a:latin typeface="AdvOT65f8a23b.I"/>
              </a:rPr>
              <a:t>Endocrine Rev </a:t>
            </a:r>
            <a:r>
              <a:rPr lang="en-US" sz="1600" b="0" i="0" u="none" strike="noStrike" baseline="0" dirty="0">
                <a:latin typeface="AdvOT46dcae81"/>
              </a:rPr>
              <a:t>2017;38:OR19-6</a:t>
            </a:r>
          </a:p>
          <a:p>
            <a:pPr algn="l"/>
            <a:r>
              <a:rPr lang="fr-BE" sz="1600" b="0" i="0" u="none" strike="noStrike" baseline="0" dirty="0">
                <a:latin typeface="AdvOT46dcae81"/>
              </a:rPr>
              <a:t>Lessard A, Campos MM, Neugebauer W, Couture R. Implication of </a:t>
            </a:r>
            <a:r>
              <a:rPr lang="en-US" sz="1600" b="0" i="0" u="none" strike="noStrike" baseline="0" dirty="0">
                <a:latin typeface="AdvOT46dcae81"/>
              </a:rPr>
              <a:t>nigral tachykinin NK3 receptors in the maintenance of hypertension in spontaneously hypertensive rats: a pharmacologic and </a:t>
            </a:r>
            <a:r>
              <a:rPr lang="fr-BE" sz="1600" b="0" i="0" u="none" strike="noStrike" baseline="0" dirty="0" err="1">
                <a:latin typeface="AdvOT46dcae81"/>
              </a:rPr>
              <a:t>autoradiographic</a:t>
            </a:r>
            <a:r>
              <a:rPr lang="fr-BE" sz="1600" b="0" i="0" u="none" strike="noStrike" baseline="0" dirty="0">
                <a:latin typeface="AdvOT46dcae81"/>
              </a:rPr>
              <a:t> </a:t>
            </a:r>
            <a:r>
              <a:rPr lang="fr-BE" sz="1600" b="0" i="0" u="none" strike="noStrike" baseline="0" dirty="0" err="1">
                <a:latin typeface="AdvOT46dcae81"/>
              </a:rPr>
              <a:t>study</a:t>
            </a:r>
            <a:r>
              <a:rPr lang="fr-BE" sz="1600" b="0" i="0" u="none" strike="noStrike" baseline="0" dirty="0">
                <a:latin typeface="AdvOT46dcae81"/>
              </a:rPr>
              <a:t>. </a:t>
            </a:r>
            <a:r>
              <a:rPr lang="fr-BE" sz="1600" b="0" i="0" u="none" strike="noStrike" baseline="0" dirty="0">
                <a:latin typeface="AdvOT65f8a23b.I"/>
              </a:rPr>
              <a:t>Br J </a:t>
            </a:r>
            <a:r>
              <a:rPr lang="fr-BE" sz="1600" b="0" i="0" u="none" strike="noStrike" baseline="0" dirty="0" err="1">
                <a:latin typeface="AdvOT65f8a23b.I"/>
              </a:rPr>
              <a:t>Pharmacol</a:t>
            </a:r>
            <a:r>
              <a:rPr lang="fr-BE" sz="1600" b="0" i="0" u="none" strike="noStrike" baseline="0" dirty="0">
                <a:latin typeface="AdvOT65f8a23b.I"/>
              </a:rPr>
              <a:t> </a:t>
            </a:r>
            <a:r>
              <a:rPr lang="fr-BE" sz="1600" b="0" i="0" u="none" strike="noStrike" baseline="0" dirty="0">
                <a:latin typeface="AdvOT46dcae81"/>
              </a:rPr>
              <a:t>2003;138:554</a:t>
            </a:r>
            <a:r>
              <a:rPr lang="fr-BE" sz="1600" b="0" i="0" u="none" strike="noStrike" baseline="0" dirty="0">
                <a:latin typeface="AdvOT46dcae81+20"/>
              </a:rPr>
              <a:t>–</a:t>
            </a:r>
            <a:r>
              <a:rPr lang="fr-BE" sz="1600" b="0" i="0" u="none" strike="noStrike" baseline="0" dirty="0">
                <a:latin typeface="AdvOT46dcae81"/>
              </a:rPr>
              <a:t>63</a:t>
            </a:r>
          </a:p>
          <a:p>
            <a:pPr algn="l"/>
            <a:r>
              <a:rPr lang="fr-BE" sz="1600" b="0" i="0" u="none" strike="noStrike" baseline="0" dirty="0">
                <a:latin typeface="AdvOT46dcae81"/>
              </a:rPr>
              <a:t>De Brito Gariepy H, Couture R. </a:t>
            </a:r>
            <a:r>
              <a:rPr lang="fr-BE" sz="1600" b="0" i="0" u="none" strike="noStrike" baseline="0" dirty="0" err="1">
                <a:latin typeface="AdvOT46dcae81"/>
              </a:rPr>
              <a:t>Blockade</a:t>
            </a:r>
            <a:r>
              <a:rPr lang="fr-BE" sz="1600" b="0" i="0" u="none" strike="noStrike" baseline="0" dirty="0">
                <a:latin typeface="AdvOT46dcae81"/>
              </a:rPr>
              <a:t> of </a:t>
            </a:r>
            <a:r>
              <a:rPr lang="fr-BE" sz="1600" b="0" i="0" u="none" strike="noStrike" baseline="0" dirty="0" err="1">
                <a:latin typeface="AdvOT46dcae81"/>
              </a:rPr>
              <a:t>tachykinin</a:t>
            </a:r>
            <a:r>
              <a:rPr lang="fr-BE" sz="1600" b="0" i="0" u="none" strike="noStrike" baseline="0" dirty="0">
                <a:latin typeface="AdvOT46dcae81"/>
              </a:rPr>
              <a:t> NK3 </a:t>
            </a:r>
            <a:r>
              <a:rPr lang="fr-BE" sz="1600" b="0" i="0" u="none" strike="noStrike" baseline="0" dirty="0" err="1">
                <a:latin typeface="AdvOT46dcae81"/>
              </a:rPr>
              <a:t>receptor</a:t>
            </a:r>
            <a:r>
              <a:rPr lang="fr-BE" sz="1600" b="0" i="0" u="none" strike="noStrike" baseline="0" dirty="0">
                <a:latin typeface="AdvOT46dcae81"/>
              </a:rPr>
              <a:t> </a:t>
            </a:r>
            <a:r>
              <a:rPr lang="en-US" sz="1600" b="0" i="0" u="none" strike="noStrike" baseline="0" dirty="0">
                <a:latin typeface="AdvOT46dcae81"/>
              </a:rPr>
              <a:t>reverses hypertension through a dopaminergic mechanism in the ventral tegmental area of spontaneously hypertensive rats. </a:t>
            </a:r>
            <a:r>
              <a:rPr lang="en-US" sz="1600" b="0" i="0" u="none" strike="noStrike" baseline="0" dirty="0">
                <a:latin typeface="AdvOT65f8a23b.I"/>
              </a:rPr>
              <a:t>Br </a:t>
            </a:r>
            <a:r>
              <a:rPr lang="fr-BE" sz="1600" b="0" i="0" u="none" strike="noStrike" baseline="0" dirty="0">
                <a:latin typeface="AdvOT65f8a23b.I"/>
              </a:rPr>
              <a:t>J </a:t>
            </a:r>
            <a:r>
              <a:rPr lang="fr-BE" sz="1600" b="0" i="0" u="none" strike="noStrike" baseline="0" dirty="0" err="1">
                <a:latin typeface="AdvOT65f8a23b.I"/>
              </a:rPr>
              <a:t>Pharmacol</a:t>
            </a:r>
            <a:r>
              <a:rPr lang="fr-BE" sz="1600" b="0" i="0" u="none" strike="noStrike" baseline="0" dirty="0">
                <a:latin typeface="AdvOT65f8a23b.I"/>
              </a:rPr>
              <a:t> </a:t>
            </a:r>
            <a:r>
              <a:rPr lang="fr-BE" sz="1600" b="0" i="0" u="none" strike="noStrike" baseline="0" dirty="0">
                <a:latin typeface="AdvOT46dcae81"/>
              </a:rPr>
              <a:t>2010;161:1868</a:t>
            </a:r>
            <a:r>
              <a:rPr lang="fr-BE" sz="1600" b="0" i="0" u="none" strike="noStrike" baseline="0" dirty="0">
                <a:latin typeface="AdvOT46dcae81+20"/>
              </a:rPr>
              <a:t>–</a:t>
            </a:r>
            <a:r>
              <a:rPr lang="fr-BE" sz="1600" b="0" i="0" u="none" strike="noStrike" baseline="0" dirty="0">
                <a:latin typeface="AdvOT46dcae81"/>
              </a:rPr>
              <a:t>84</a:t>
            </a:r>
          </a:p>
        </p:txBody>
      </p:sp>
      <p:pic>
        <p:nvPicPr>
          <p:cNvPr id="3074" name="Picture 2" descr="Comment éviter la prise de poids à la ménopause ?">
            <a:extLst>
              <a:ext uri="{FF2B5EF4-FFF2-40B4-BE49-F238E27FC236}">
                <a16:creationId xmlns:a16="http://schemas.microsoft.com/office/drawing/2014/main" id="{61322754-CBB2-35CF-8F5D-A38BB707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62" y="71718"/>
            <a:ext cx="2090526" cy="139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énopause : les estrogènes oraux associés au risque d'hypertension">
            <a:extLst>
              <a:ext uri="{FF2B5EF4-FFF2-40B4-BE49-F238E27FC236}">
                <a16:creationId xmlns:a16="http://schemas.microsoft.com/office/drawing/2014/main" id="{4405E073-6CBD-D67E-7B0A-4B7C1166A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59" y="139838"/>
            <a:ext cx="2356558" cy="13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821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512BC95-6B4C-34A2-C197-EB35981D1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85" y="0"/>
            <a:ext cx="10292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69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4F3A32A-CC19-838E-F68A-A840A1249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0"/>
            <a:ext cx="8785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2671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6A585C4-742A-9F1E-B20C-EAD7BE566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650" y="207772"/>
            <a:ext cx="4522804" cy="66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416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787" y="90533"/>
            <a:ext cx="2505673" cy="182895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C210-622D-3F47-BE2B-556FD4BE495F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1937945" y="6393673"/>
            <a:ext cx="7657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err="1">
                <a:latin typeface="+mj-lt"/>
              </a:rPr>
              <a:t>Delamater</a:t>
            </a:r>
            <a:r>
              <a:rPr lang="fr-BE" dirty="0">
                <a:latin typeface="+mj-lt"/>
              </a:rPr>
              <a:t> and </a:t>
            </a:r>
            <a:r>
              <a:rPr lang="fr-BE" dirty="0" err="1">
                <a:latin typeface="+mj-lt"/>
              </a:rPr>
              <a:t>Santoro</a:t>
            </a:r>
            <a:r>
              <a:rPr lang="fr-BE" dirty="0">
                <a:latin typeface="+mj-lt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Clin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Obstet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Gynecol. 2018 September ; 61(3): 419–432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27" y="1657767"/>
            <a:ext cx="9109512" cy="46679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2344" y="0"/>
            <a:ext cx="2621507" cy="174360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831335" y="308472"/>
            <a:ext cx="5894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800" dirty="0" err="1"/>
              <a:t>Tailored</a:t>
            </a:r>
            <a:r>
              <a:rPr lang="fr-BE" sz="4800" dirty="0"/>
              <a:t> Care</a:t>
            </a:r>
          </a:p>
        </p:txBody>
      </p:sp>
    </p:spTree>
    <p:extLst>
      <p:ext uri="{BB962C8B-B14F-4D97-AF65-F5344CB8AC3E}">
        <p14:creationId xmlns:p14="http://schemas.microsoft.com/office/powerpoint/2010/main" val="36935004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C31BE42-9644-769D-E908-ED6728C6E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36" y="403215"/>
            <a:ext cx="9001125" cy="33432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9382ED-31F2-FA5C-C9C9-E2313CD23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934" y="4783147"/>
            <a:ext cx="2337005" cy="191634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7D51E5-5836-B00A-32C5-E40C9F7E4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498" y="3955116"/>
            <a:ext cx="1905000" cy="13144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9E03825-A27A-740B-3125-0DB8E7058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5014" y="4761721"/>
            <a:ext cx="2881720" cy="191634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591B20-AB78-1F1E-8127-66830E545E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4813" y="5719893"/>
            <a:ext cx="2039327" cy="111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5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C210-622D-3F47-BE2B-556FD4BE495F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128" y="302009"/>
            <a:ext cx="9646919" cy="623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68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6C210-622D-3F47-BE2B-556FD4BE495F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027" y="165252"/>
            <a:ext cx="9892548" cy="552145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784" y="5970626"/>
            <a:ext cx="3066086" cy="3145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865" y="6229215"/>
            <a:ext cx="10399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MT begins four to six years before cessation of menses, and a physiologic deterioration of hypothalamic-pituitary-ovarian axis function associated with fluctuating hormone levels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61067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6" y="1589"/>
            <a:ext cx="9102725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415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ean infographic illustrating tachykinin discovery timeline with five sections: early observations 1909–1930, foundational discovery 1931, molecular era 1970s–1980s, physiological expansion 1990s–2010s, new functional insight 2025; modern minimalist design, soft blues and greens, icons for science and timeline">
            <a:extLst>
              <a:ext uri="{FF2B5EF4-FFF2-40B4-BE49-F238E27FC236}">
                <a16:creationId xmlns:a16="http://schemas.microsoft.com/office/drawing/2014/main" id="{814FF962-1DF0-0AF2-E2AA-3CD174D32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954" y="-146541"/>
            <a:ext cx="3751386" cy="56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6618D68-F142-5BE8-D1CA-31DEC20280D8}"/>
              </a:ext>
            </a:extLst>
          </p:cNvPr>
          <p:cNvSpPr txBox="1"/>
          <p:nvPr/>
        </p:nvSpPr>
        <p:spPr>
          <a:xfrm>
            <a:off x="5451231" y="5480538"/>
            <a:ext cx="14670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100" dirty="0" err="1"/>
              <a:t>appetite</a:t>
            </a:r>
            <a:r>
              <a:rPr lang="fr-BE" sz="1100" dirty="0"/>
              <a:t> and </a:t>
            </a:r>
            <a:r>
              <a:rPr lang="fr-BE" sz="1100" dirty="0" err="1"/>
              <a:t>longevity</a:t>
            </a:r>
            <a:endParaRPr lang="fr-BE" sz="11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339FF0D-027A-4098-05EC-17D3817FA7D4}"/>
              </a:ext>
            </a:extLst>
          </p:cNvPr>
          <p:cNvSpPr txBox="1"/>
          <p:nvPr/>
        </p:nvSpPr>
        <p:spPr>
          <a:xfrm>
            <a:off x="8030308" y="3704492"/>
            <a:ext cx="40444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BE" b="0" i="0" u="sng">
                <a:solidFill>
                  <a:srgbClr val="205493"/>
                </a:solidFill>
                <a:effectLst/>
                <a:latin typeface="BlinkMacSystemFont"/>
                <a:hlinkClick r:id="rId4"/>
              </a:rPr>
              <a:t>Protein-responsive gut hormone </a:t>
            </a:r>
            <a:r>
              <a:rPr lang="fr-BE" b="1" i="0" u="sng">
                <a:solidFill>
                  <a:srgbClr val="205493"/>
                </a:solidFill>
                <a:effectLst/>
                <a:latin typeface="BlinkMacSystemFont"/>
                <a:hlinkClick r:id="rId4"/>
              </a:rPr>
              <a:t>tachykinin</a:t>
            </a:r>
            <a:r>
              <a:rPr lang="fr-BE" b="0" i="0" u="sng">
                <a:solidFill>
                  <a:srgbClr val="205493"/>
                </a:solidFill>
                <a:effectLst/>
                <a:latin typeface="BlinkMacSystemFont"/>
                <a:hlinkClick r:id="rId4"/>
              </a:rPr>
              <a:t> directs food choice and impacts lifespan.</a:t>
            </a:r>
            <a:r>
              <a:rPr lang="fr-BE" b="0" i="0">
                <a:solidFill>
                  <a:srgbClr val="212121"/>
                </a:solidFill>
                <a:effectLst/>
                <a:latin typeface="BlinkMacSystemFont"/>
              </a:rPr>
              <a:t>Ahrentløv N, Kubrak O, Lassen M, Malita A, Koyama T, Frederiksen AS, Sigvardsen CM, John A, Madsen PEH, Halberg KV, Nagy S, Imig C, Richter EA, Texada MJ, Rewitz K.</a:t>
            </a:r>
            <a:r>
              <a:rPr lang="fr-BE" b="1" i="0">
                <a:solidFill>
                  <a:srgbClr val="4D8055"/>
                </a:solidFill>
                <a:effectLst/>
                <a:latin typeface="BlinkMacSystemFont"/>
              </a:rPr>
              <a:t>Nat Metab</a:t>
            </a:r>
            <a:r>
              <a:rPr lang="fr-BE" b="0" i="0">
                <a:solidFill>
                  <a:srgbClr val="4D8055"/>
                </a:solidFill>
                <a:effectLst/>
                <a:latin typeface="BlinkMacSystemFont"/>
              </a:rPr>
              <a:t>. 2025 Jun;7(6):1223-1245. doi: 10.1038/s42255-025-01267-0. Epub 2025 Apr 14.PMID: 40229448</a:t>
            </a:r>
          </a:p>
        </p:txBody>
      </p:sp>
    </p:spTree>
    <p:extLst>
      <p:ext uri="{BB962C8B-B14F-4D97-AF65-F5344CB8AC3E}">
        <p14:creationId xmlns:p14="http://schemas.microsoft.com/office/powerpoint/2010/main" val="85444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1" y="1041400"/>
            <a:ext cx="5724525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lipse 9"/>
          <p:cNvSpPr/>
          <p:nvPr/>
        </p:nvSpPr>
        <p:spPr>
          <a:xfrm>
            <a:off x="5568951" y="2868614"/>
            <a:ext cx="174625" cy="4143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grpSp>
        <p:nvGrpSpPr>
          <p:cNvPr id="11" name="Grouper 23"/>
          <p:cNvGrpSpPr>
            <a:grpSpLocks/>
          </p:cNvGrpSpPr>
          <p:nvPr/>
        </p:nvGrpSpPr>
        <p:grpSpPr bwMode="auto">
          <a:xfrm>
            <a:off x="5568951" y="2825750"/>
            <a:ext cx="1050925" cy="914400"/>
            <a:chOff x="320433" y="5320606"/>
            <a:chExt cx="1051167" cy="914400"/>
          </a:xfrm>
        </p:grpSpPr>
        <p:sp>
          <p:nvSpPr>
            <p:cNvPr id="12" name="ZoneTexte 21"/>
            <p:cNvSpPr txBox="1">
              <a:spLocks noChangeArrowheads="1"/>
            </p:cNvSpPr>
            <p:nvPr/>
          </p:nvSpPr>
          <p:spPr bwMode="auto">
            <a:xfrm>
              <a:off x="457200" y="5320606"/>
              <a:ext cx="914400" cy="91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rIns="0">
              <a:prstTxWarp prst="textNoShape">
                <a:avLst/>
              </a:prstTxWarp>
            </a:bodyPr>
            <a:lstStyle/>
            <a:p>
              <a:pPr defTabSz="457200"/>
              <a:r>
                <a:rPr lang="en-GB" dirty="0">
                  <a:solidFill>
                    <a:srgbClr val="000000"/>
                  </a:solidFill>
                </a:rPr>
                <a:t>-</a:t>
              </a:r>
            </a:p>
          </p:txBody>
        </p:sp>
        <p:sp>
          <p:nvSpPr>
            <p:cNvPr id="13" name="Ellipse 12"/>
            <p:cNvSpPr/>
            <p:nvPr/>
          </p:nvSpPr>
          <p:spPr>
            <a:xfrm>
              <a:off x="320433" y="5438081"/>
              <a:ext cx="344567" cy="214313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ZoneTexte 23"/>
          <p:cNvSpPr txBox="1">
            <a:spLocks noChangeArrowheads="1"/>
          </p:cNvSpPr>
          <p:nvPr/>
        </p:nvSpPr>
        <p:spPr bwMode="auto">
          <a:xfrm>
            <a:off x="3962399" y="4567772"/>
            <a:ext cx="851647" cy="104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rIns="0">
            <a:prstTxWarp prst="textNoShape">
              <a:avLst/>
            </a:prstTxWarp>
          </a:bodyPr>
          <a:lstStyle/>
          <a:p>
            <a:pPr defTabSz="457200"/>
            <a:r>
              <a:rPr lang="en-GB" sz="1100" dirty="0">
                <a:solidFill>
                  <a:srgbClr val="000000"/>
                </a:solidFill>
              </a:rPr>
              <a:t>/Ghrelin</a:t>
            </a:r>
          </a:p>
          <a:p>
            <a:pPr defTabSz="457200"/>
            <a:r>
              <a:rPr lang="en-GB" sz="1100" dirty="0">
                <a:solidFill>
                  <a:srgbClr val="000000"/>
                </a:solidFill>
              </a:rPr>
              <a:t>/Neuropeptide Y</a:t>
            </a:r>
          </a:p>
          <a:p>
            <a:pPr defTabSz="457200"/>
            <a:endParaRPr lang="en-GB" sz="1100" dirty="0">
              <a:solidFill>
                <a:srgbClr val="000000"/>
              </a:solidFill>
            </a:endParaRPr>
          </a:p>
        </p:txBody>
      </p:sp>
      <p:sp>
        <p:nvSpPr>
          <p:cNvPr id="22" name="ZoneTexte 25"/>
          <p:cNvSpPr txBox="1">
            <a:spLocks noChangeArrowheads="1"/>
          </p:cNvSpPr>
          <p:nvPr/>
        </p:nvSpPr>
        <p:spPr bwMode="auto">
          <a:xfrm>
            <a:off x="3429000" y="1905001"/>
            <a:ext cx="4603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fr-FR" sz="1400" dirty="0">
                <a:solidFill>
                  <a:prstClr val="black"/>
                </a:solidFill>
                <a:sym typeface="Symbol" pitchFamily="-84" charset="2"/>
              </a:rPr>
              <a:t>CRF</a:t>
            </a:r>
            <a:endParaRPr lang="en-GB" sz="1400" dirty="0">
              <a:solidFill>
                <a:prstClr val="black"/>
              </a:solidFill>
            </a:endParaRPr>
          </a:p>
        </p:txBody>
      </p:sp>
      <p:sp>
        <p:nvSpPr>
          <p:cNvPr id="23" name="Rectangle 27"/>
          <p:cNvSpPr>
            <a:spLocks noChangeArrowheads="1"/>
          </p:cNvSpPr>
          <p:nvPr/>
        </p:nvSpPr>
        <p:spPr bwMode="auto">
          <a:xfrm>
            <a:off x="7641527" y="2971800"/>
            <a:ext cx="164314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/>
            <a:r>
              <a:rPr lang="fr-BE" sz="1600" dirty="0">
                <a:solidFill>
                  <a:prstClr val="black"/>
                </a:solidFill>
              </a:rPr>
              <a:t>Récepteur GPR54</a:t>
            </a:r>
            <a:endParaRPr lang="en-GB" sz="1600" dirty="0">
              <a:solidFill>
                <a:prstClr val="black"/>
              </a:solidFill>
            </a:endParaRPr>
          </a:p>
        </p:txBody>
      </p:sp>
      <p:cxnSp>
        <p:nvCxnSpPr>
          <p:cNvPr id="24" name="Connecteur droit 28"/>
          <p:cNvCxnSpPr>
            <a:cxnSpLocks noChangeShapeType="1"/>
          </p:cNvCxnSpPr>
          <p:nvPr/>
        </p:nvCxnSpPr>
        <p:spPr bwMode="auto">
          <a:xfrm>
            <a:off x="1524000" y="836614"/>
            <a:ext cx="9144000" cy="1587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</p:spPr>
      </p:cxnSp>
      <p:sp>
        <p:nvSpPr>
          <p:cNvPr id="26" name="Rectangle 25"/>
          <p:cNvSpPr/>
          <p:nvPr/>
        </p:nvSpPr>
        <p:spPr>
          <a:xfrm>
            <a:off x="7719385" y="4725650"/>
            <a:ext cx="1239077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958461" y="4368800"/>
            <a:ext cx="576064" cy="1042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8602227" y="4648200"/>
            <a:ext cx="89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prstClr val="black"/>
                </a:solidFill>
              </a:rPr>
              <a:t>GnRH R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881792" y="5136634"/>
            <a:ext cx="978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GB" dirty="0">
                <a:solidFill>
                  <a:prstClr val="black"/>
                </a:solidFill>
              </a:rPr>
              <a:t>Pituitary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07AD520-76E6-7F06-E13A-9363B1F390E4}"/>
              </a:ext>
            </a:extLst>
          </p:cNvPr>
          <p:cNvSpPr txBox="1"/>
          <p:nvPr/>
        </p:nvSpPr>
        <p:spPr>
          <a:xfrm>
            <a:off x="5057480" y="309329"/>
            <a:ext cx="3124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/>
              <a:t>Kiss </a:t>
            </a:r>
            <a:r>
              <a:rPr lang="fr-BE" sz="3600" dirty="0" err="1"/>
              <a:t>neuron</a:t>
            </a:r>
            <a:endParaRPr lang="fr-BE" sz="36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AC0C41B-D09B-9F4F-010D-154AC5DD1A60}"/>
              </a:ext>
            </a:extLst>
          </p:cNvPr>
          <p:cNvSpPr txBox="1"/>
          <p:nvPr/>
        </p:nvSpPr>
        <p:spPr>
          <a:xfrm>
            <a:off x="1093694" y="5531993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BlinkMacSystemFont"/>
              </a:rPr>
              <a:t>Kisspeptin, a key factor in the neuroendocrinological regulation of animal reproduction, is a peptide product encoded by kiss genes, which act as the natural ligand of GPR54.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41602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17A2FBA-32B9-9253-5269-D49D4718D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367" y="899808"/>
            <a:ext cx="7598535" cy="50583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11A3330-E5A1-F605-AD6E-EEA1B0DED7FC}"/>
              </a:ext>
            </a:extLst>
          </p:cNvPr>
          <p:cNvSpPr txBox="1"/>
          <p:nvPr/>
        </p:nvSpPr>
        <p:spPr>
          <a:xfrm>
            <a:off x="1111624" y="6274404"/>
            <a:ext cx="9395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b="0" i="0" u="none" strike="noStrike" baseline="0" dirty="0">
                <a:latin typeface="AdvOTab3e3698.B"/>
              </a:rPr>
              <a:t>Karolina </a:t>
            </a:r>
            <a:r>
              <a:rPr lang="fr-BE" sz="1800" b="0" i="0" u="none" strike="noStrike" baseline="0" dirty="0" err="1">
                <a:latin typeface="AdvOTab3e3698.B"/>
              </a:rPr>
              <a:t>Skorupskaite</a:t>
            </a:r>
            <a:r>
              <a:rPr lang="fr-BE" sz="1800" b="0" i="0" u="none" strike="noStrike" baseline="0" dirty="0">
                <a:latin typeface="AdvOTab3e3698.B"/>
              </a:rPr>
              <a:t>, </a:t>
            </a:r>
            <a:r>
              <a:rPr lang="en-US" sz="1800" b="0" i="0" u="none" strike="noStrike" baseline="0" dirty="0">
                <a:latin typeface="AdvOT041ce648.B"/>
              </a:rPr>
              <a:t>Human Reproduction Update, Vol.20, No.4 pp. 485–500, 2014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176892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eurokinin B and reproductive functions: “KNDy neuron” model in mammals and  the emerging story in fish - ScienceDirect">
            <a:extLst>
              <a:ext uri="{FF2B5EF4-FFF2-40B4-BE49-F238E27FC236}">
                <a16:creationId xmlns:a16="http://schemas.microsoft.com/office/drawing/2014/main" id="{BFD14D14-DAFB-5A06-7CC7-741FE3EA1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133475"/>
            <a:ext cx="4991100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802E59F-E45A-7211-4570-609C0F002C1D}"/>
              </a:ext>
            </a:extLst>
          </p:cNvPr>
          <p:cNvSpPr txBox="1"/>
          <p:nvPr/>
        </p:nvSpPr>
        <p:spPr>
          <a:xfrm>
            <a:off x="1712259" y="6351349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000" b="0" i="0" u="none" strike="noStrike" baseline="0" dirty="0" err="1">
                <a:solidFill>
                  <a:srgbClr val="002060"/>
                </a:solidFill>
                <a:latin typeface="AdvGulliv-R"/>
              </a:rPr>
              <a:t>Guangfu</a:t>
            </a:r>
            <a:r>
              <a:rPr lang="fr-BE" sz="1000" b="0" i="0" u="none" strike="noStrike" baseline="0" dirty="0">
                <a:solidFill>
                  <a:srgbClr val="002060"/>
                </a:solidFill>
                <a:latin typeface="AdvGulliv-R"/>
              </a:rPr>
              <a:t> Hu,</a:t>
            </a:r>
            <a:r>
              <a:rPr lang="en-US" sz="1000" b="0" i="0" u="none" strike="noStrike" baseline="0" dirty="0">
                <a:solidFill>
                  <a:srgbClr val="002060"/>
                </a:solidFill>
                <a:latin typeface="AdvGulliv-R"/>
              </a:rPr>
              <a:t>General and Comparative Endocrinology 208 (2014) 94–108</a:t>
            </a:r>
            <a:endParaRPr lang="fr-BE" sz="1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532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959</Words>
  <Application>Microsoft Office PowerPoint</Application>
  <PresentationFormat>Grand écran</PresentationFormat>
  <Paragraphs>63</Paragraphs>
  <Slides>27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43" baseType="lpstr">
      <vt:lpstr>AdvGulliv-R</vt:lpstr>
      <vt:lpstr>AdvOT041ce648.B</vt:lpstr>
      <vt:lpstr>AdvOT46dcae81</vt:lpstr>
      <vt:lpstr>AdvOT46dcae81+20</vt:lpstr>
      <vt:lpstr>AdvOT65f8a23b.I</vt:lpstr>
      <vt:lpstr>AdvOTab3e3698.B</vt:lpstr>
      <vt:lpstr>AdvTT5843c571</vt:lpstr>
      <vt:lpstr>Aptos</vt:lpstr>
      <vt:lpstr>Arial</vt:lpstr>
      <vt:lpstr>BlinkMacSystemFont</vt:lpstr>
      <vt:lpstr>Calibri</vt:lpstr>
      <vt:lpstr>Calibri Light</vt:lpstr>
      <vt:lpstr>Times New Roman</vt:lpstr>
      <vt:lpstr>Times-Roman</vt:lpstr>
      <vt:lpstr>Univers LT Std</vt:lpstr>
      <vt:lpstr>Thème Office</vt:lpstr>
      <vt:lpstr>Physiology: Hormonal changes during menopause, the importance of KNDy, NKB signaling,  Neurokinin and antagonists</vt:lpstr>
      <vt:lpstr>Definitions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Flushes, blushing or hot flushes</vt:lpstr>
      <vt:lpstr>The menopausal hot flush</vt:lpstr>
      <vt:lpstr>Modulation of body temperature and LH secretion by hypothalamic KNDy (kisspeptin, neurokinin B and dynorphin) neurons: A novel hypothesis on the mechanism of hot flushes</vt:lpstr>
      <vt:lpstr>Présentation PowerPoint</vt:lpstr>
      <vt:lpstr>Présentation PowerPoint</vt:lpstr>
      <vt:lpstr>Présentation PowerPoint</vt:lpstr>
      <vt:lpstr>Menopause transition : a neuroendocrine storm </vt:lpstr>
      <vt:lpstr>Présentation PowerPoint</vt:lpstr>
      <vt:lpstr>Additional effects ??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Physiology: Hormonal changes during menopause, the importance of KNDy, NKB signaling,  Neurokinin and antagonists) (Axelle Pintiaux)</dc:title>
  <dc:creator>Axelle Pintiaux</dc:creator>
  <cp:lastModifiedBy>Axelle Pintiaux</cp:lastModifiedBy>
  <cp:revision>16</cp:revision>
  <dcterms:created xsi:type="dcterms:W3CDTF">2025-02-14T09:33:49Z</dcterms:created>
  <dcterms:modified xsi:type="dcterms:W3CDTF">2026-01-16T11:19:36Z</dcterms:modified>
</cp:coreProperties>
</file>