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6" r:id="rId4"/>
    <p:sldId id="715808402" r:id="rId5"/>
    <p:sldId id="263" r:id="rId6"/>
    <p:sldId id="715808388" r:id="rId7"/>
    <p:sldId id="715808387" r:id="rId8"/>
    <p:sldId id="715808386" r:id="rId9"/>
    <p:sldId id="264" r:id="rId10"/>
    <p:sldId id="715808389" r:id="rId11"/>
    <p:sldId id="715808390" r:id="rId12"/>
    <p:sldId id="715808383" r:id="rId13"/>
    <p:sldId id="504" r:id="rId14"/>
    <p:sldId id="715808391" r:id="rId15"/>
    <p:sldId id="715808392" r:id="rId16"/>
    <p:sldId id="715808394" r:id="rId17"/>
    <p:sldId id="715808395" r:id="rId18"/>
    <p:sldId id="715808396" r:id="rId19"/>
    <p:sldId id="715808399" r:id="rId20"/>
    <p:sldId id="715808397" r:id="rId21"/>
    <p:sldId id="715808398" r:id="rId22"/>
    <p:sldId id="715808401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13"/>
    <p:restoredTop sz="94694"/>
  </p:normalViewPr>
  <p:slideViewPr>
    <p:cSldViewPr snapToGrid="0">
      <p:cViewPr varScale="1">
        <p:scale>
          <a:sx n="121" d="100"/>
          <a:sy n="121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Feuil1!$A$1:$A$5</c:f>
              <c:strCache>
                <c:ptCount val="5"/>
                <c:pt idx="0">
                  <c:v>France </c:v>
                </c:pt>
                <c:pt idx="1">
                  <c:v>Spain</c:v>
                </c:pt>
                <c:pt idx="2">
                  <c:v>Italy</c:v>
                </c:pt>
                <c:pt idx="3">
                  <c:v>Germany</c:v>
                </c:pt>
                <c:pt idx="4">
                  <c:v>UK</c:v>
                </c:pt>
              </c:strCache>
            </c:strRef>
          </c:cat>
          <c:val>
            <c:numRef>
              <c:f>Feuil1!$B$1:$B$5</c:f>
              <c:numCache>
                <c:formatCode>0%</c:formatCode>
                <c:ptCount val="5"/>
                <c:pt idx="0">
                  <c:v>0.51</c:v>
                </c:pt>
                <c:pt idx="1">
                  <c:v>0.45</c:v>
                </c:pt>
                <c:pt idx="2">
                  <c:v>0.39</c:v>
                </c:pt>
                <c:pt idx="3">
                  <c:v>0.37</c:v>
                </c:pt>
                <c:pt idx="4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4D-3F4D-B61F-4B6304F002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53311840"/>
        <c:axId val="1513259344"/>
      </c:barChart>
      <c:catAx>
        <c:axId val="1353311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13259344"/>
        <c:crosses val="autoZero"/>
        <c:auto val="1"/>
        <c:lblAlgn val="ctr"/>
        <c:lblOffset val="100"/>
        <c:noMultiLvlLbl val="0"/>
      </c:catAx>
      <c:valAx>
        <c:axId val="1513259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5331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296CE-3119-3C4D-8D1D-4BB6182DBF2A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4C181-FE95-5343-9A3F-77F5B1ABA9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701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516871-C65A-4AD6-8425-758CF86B07F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163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4C181-FE95-5343-9A3F-77F5B1ABA9D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415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4C181-FE95-5343-9A3F-77F5B1ABA9D4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086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48FD65-6083-99E7-96D7-7FF1002B1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68D322-765C-2071-F12D-5815D2FB3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4BA940-06FF-581D-7ACC-3D9E3099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A28D-AC4E-D147-AD19-C14DC6C60A2A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AA18EA-2295-D7D0-4412-260D1D56D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65629E-944E-F98F-DF2D-B9E6D3DF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CCC6-22CC-8A4B-AD66-4E383F121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14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D3A6B9-25BA-126A-2ABC-5D75C45C3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A3EF9F-5755-BAE3-D23D-ECBE34A11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E11CF3-476D-9150-A7D7-10B9045B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A28D-AC4E-D147-AD19-C14DC6C60A2A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9E703B-892F-CB53-0A34-D18EEF3BF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28DEA4-6864-E43D-1BB5-3BB81736A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CCC6-22CC-8A4B-AD66-4E383F121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3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3899D94-EB51-6F03-24D1-FDB17F9760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34A1127-778B-EF12-2FBC-7F53637C7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7CA82C-29B2-82A4-CDF6-FD0A78462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A28D-AC4E-D147-AD19-C14DC6C60A2A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E66218-39E3-5472-A7AB-D0F05ADD3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DA1715-631D-F8F3-6B60-0DED6F77C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CCC6-22CC-8A4B-AD66-4E383F121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65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0A9D96-E224-F369-335B-1AFAC298C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ABFBBB-97C9-7008-EF21-B17087F14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5D7E22-B735-576D-C74E-21D620BD7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A28D-AC4E-D147-AD19-C14DC6C60A2A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499193-2A3B-B1D0-3716-42EAF2DE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93C299-AA09-32BB-4F09-84AE0497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CCC6-22CC-8A4B-AD66-4E383F121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51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7A2B1F-5BFB-7948-6611-04E65A62C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558644-3FA1-514C-9AA0-511F040D3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EBF036-D275-6A65-187C-3C685299F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A28D-AC4E-D147-AD19-C14DC6C60A2A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8FF488-CA58-433A-B5F2-AEE2A1F47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E02F68-4531-6938-B283-C89272BAA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CCC6-22CC-8A4B-AD66-4E383F121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50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0B23-68A0-4268-4594-4ABB0BEDF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A44A3D-2F9F-1119-1686-C2EA5C2DC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BAEA07-BA47-3BE7-64FF-C50110EA9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C239A9-843A-5A4B-C587-35531CC48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A28D-AC4E-D147-AD19-C14DC6C60A2A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58BAD9-1ECB-9BF1-F8DA-5AD5401E8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F66D0F-D210-1BF3-29F2-0EFCE5074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CCC6-22CC-8A4B-AD66-4E383F121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97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4AFFFC-F269-D91E-BC99-814AB4A68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C7F31A-E053-54D6-4D7A-A4E52D296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1BCFC0-D33F-CFDC-A465-5F7DAC375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C5DA358-4FE6-599E-CCE1-3DB895614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8E6C73B-6F71-46D4-B024-84CDA3B280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AD9CD7B-C2CB-712F-6229-A8ACCF70B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A28D-AC4E-D147-AD19-C14DC6C60A2A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70DDB1A-E3C1-1759-5CD7-B6EA69D2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7B6A96B-59DF-FB15-483C-C1D381FEA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CCC6-22CC-8A4B-AD66-4E383F121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909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25FDB-5EC8-3E94-E881-6972DCB0D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85834EC-7403-A938-0386-B04CDB709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A28D-AC4E-D147-AD19-C14DC6C60A2A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782D67-9454-10AB-A7AD-7D09FC9A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7FBD87E-07A0-AB52-804E-1869331AB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CCC6-22CC-8A4B-AD66-4E383F121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95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51FAB1C-9C03-AFF2-D621-AE844AA80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A28D-AC4E-D147-AD19-C14DC6C60A2A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B0CB1E2-E0EB-16BA-9978-059E83A8F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2FA63B-6963-834B-91CF-0B6F90278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CCC6-22CC-8A4B-AD66-4E383F121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56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65DCB7-DDDF-5A4C-0769-B15E20E17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2F63EB-B525-5FE8-6DA0-3375E7118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BE0331-2F2C-EB4F-C5C1-2AADD1A69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972703B-91F8-6732-4762-D0CC43075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A28D-AC4E-D147-AD19-C14DC6C60A2A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72284F-2C8A-8964-3F93-DFB13590D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E715A6-A778-7DF4-7F5E-A36FD6B5E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CCC6-22CC-8A4B-AD66-4E383F121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6161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649D8D-5C85-2773-39D0-57E04D74B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E7F60E8-B6EE-4EBE-7007-AFD7EAC420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7F38E7-2A65-8740-679C-C72CE1B99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3A4B326-F160-F334-B002-32941F89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A28D-AC4E-D147-AD19-C14DC6C60A2A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BDE7359-D10D-A27E-8F3D-6A81A314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1C6BCD8-4598-A960-6749-5BEBE4C18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CCC6-22CC-8A4B-AD66-4E383F121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81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0A6FFC9-0305-2068-372C-EE862B0E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8CDFAF-B1AF-7D3B-0504-B9A91E936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B0F2EF-BA7F-6CAE-734E-431664216B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34A28D-AC4E-D147-AD19-C14DC6C60A2A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669DD2-147F-A9D0-3BB0-D79456E8D1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2F5E4C-BFF0-345F-9909-D615507C4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6CCC6-22CC-8A4B-AD66-4E383F121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29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andfonline.com/author/Jane%2C+F" TargetMode="External"/><Relationship Id="rId3" Type="http://schemas.openxmlformats.org/officeDocument/2006/relationships/hyperlink" Target="https://www.tandfonline.com/author/Davis%2C+S+R" TargetMode="External"/><Relationship Id="rId7" Type="http://schemas.openxmlformats.org/officeDocument/2006/relationships/hyperlink" Target="https://www.tandfonline.com/author/Ebeling%2C+P+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andfonline.com/author/Magraith%2C+K" TargetMode="External"/><Relationship Id="rId5" Type="http://schemas.openxmlformats.org/officeDocument/2006/relationships/hyperlink" Target="https://www.tandfonline.com/author/Hemachandra%2C+C" TargetMode="External"/><Relationship Id="rId4" Type="http://schemas.openxmlformats.org/officeDocument/2006/relationships/hyperlink" Target="https://www.tandfonline.com/author/Taylor%2C+S" TargetMode="External"/><Relationship Id="rId9" Type="http://schemas.openxmlformats.org/officeDocument/2006/relationships/hyperlink" Target="https://www.tandfonline.com/author/Islam%2C+R+M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andfonline.com/author/Jane%2C+F" TargetMode="External"/><Relationship Id="rId3" Type="http://schemas.openxmlformats.org/officeDocument/2006/relationships/hyperlink" Target="https://www.tandfonline.com/author/Davis%2C+S+R" TargetMode="External"/><Relationship Id="rId7" Type="http://schemas.openxmlformats.org/officeDocument/2006/relationships/hyperlink" Target="https://www.tandfonline.com/author/Ebeling%2C+P+R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andfonline.com/author/Magraith%2C+K" TargetMode="External"/><Relationship Id="rId5" Type="http://schemas.openxmlformats.org/officeDocument/2006/relationships/hyperlink" Target="https://www.tandfonline.com/author/Hemachandra%2C+C" TargetMode="External"/><Relationship Id="rId4" Type="http://schemas.openxmlformats.org/officeDocument/2006/relationships/hyperlink" Target="https://www.tandfonline.com/author/Taylor%2C+S" TargetMode="External"/><Relationship Id="rId9" Type="http://schemas.openxmlformats.org/officeDocument/2006/relationships/hyperlink" Target="https://www.tandfonline.com/author/Islam%2C+R+M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andfonline.com/author/Jane%2C+F" TargetMode="External"/><Relationship Id="rId3" Type="http://schemas.openxmlformats.org/officeDocument/2006/relationships/hyperlink" Target="https://www.tandfonline.com/author/Davis%2C+S+R" TargetMode="External"/><Relationship Id="rId7" Type="http://schemas.openxmlformats.org/officeDocument/2006/relationships/hyperlink" Target="https://www.tandfonline.com/author/Ebeling%2C+P+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andfonline.com/author/Magraith%2C+K" TargetMode="External"/><Relationship Id="rId5" Type="http://schemas.openxmlformats.org/officeDocument/2006/relationships/hyperlink" Target="https://www.tandfonline.com/author/Hemachandra%2C+C" TargetMode="External"/><Relationship Id="rId4" Type="http://schemas.openxmlformats.org/officeDocument/2006/relationships/hyperlink" Target="https://www.tandfonline.com/author/Taylor%2C+S" TargetMode="External"/><Relationship Id="rId9" Type="http://schemas.openxmlformats.org/officeDocument/2006/relationships/hyperlink" Target="https://www.tandfonline.com/author/Islam%2C+R+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CC8F83-AB1F-CB86-4CCF-52A9F0983F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How to manage a </a:t>
            </a:r>
            <a:r>
              <a:rPr lang="fr-FR" b="1" dirty="0" err="1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Menopause</a:t>
            </a:r>
            <a:r>
              <a:rPr lang="fr-FR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consultation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E731281-D08B-4D33-8884-84A424838C9C}"/>
              </a:ext>
            </a:extLst>
          </p:cNvPr>
          <p:cNvSpPr txBox="1"/>
          <p:nvPr/>
        </p:nvSpPr>
        <p:spPr>
          <a:xfrm>
            <a:off x="704193" y="5842837"/>
            <a:ext cx="2724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Dr.Eveline</a:t>
            </a:r>
            <a:r>
              <a:rPr lang="fr-FR" b="1" dirty="0"/>
              <a:t> </a:t>
            </a:r>
            <a:r>
              <a:rPr lang="fr-FR" b="1" dirty="0" err="1"/>
              <a:t>Markowicz</a:t>
            </a:r>
            <a:endParaRPr lang="fr-FR" b="1" dirty="0"/>
          </a:p>
          <a:p>
            <a:r>
              <a:rPr lang="fr-FR" b="1" dirty="0"/>
              <a:t>Delta Hospital, Brussels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E5E55ED-6AC7-D61F-B46B-417FF8360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44318"/>
            <a:ext cx="2743200" cy="365125"/>
          </a:xfrm>
        </p:spPr>
        <p:txBody>
          <a:bodyPr/>
          <a:lstStyle/>
          <a:p>
            <a:r>
              <a:rPr lang="fr-FR" sz="1800" b="1" dirty="0" err="1">
                <a:solidFill>
                  <a:schemeClr val="tx1"/>
                </a:solidFill>
              </a:rPr>
              <a:t>January</a:t>
            </a:r>
            <a:r>
              <a:rPr lang="fr-FR" sz="1800" b="1" dirty="0">
                <a:solidFill>
                  <a:schemeClr val="tx1"/>
                </a:solidFill>
              </a:rPr>
              <a:t> 17, 2026</a:t>
            </a:r>
          </a:p>
        </p:txBody>
      </p:sp>
    </p:spTree>
    <p:extLst>
      <p:ext uri="{BB962C8B-B14F-4D97-AF65-F5344CB8AC3E}">
        <p14:creationId xmlns:p14="http://schemas.microsoft.com/office/powerpoint/2010/main" val="2459865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E0D1BE-B0DC-1D46-8BF7-935C8A4C4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Preparation</a:t>
            </a: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first </a:t>
            </a:r>
            <a:r>
              <a:rPr lang="fr-FR" sz="32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Menopause</a:t>
            </a: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consultation by the patient  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F144EA-D366-98CA-AD81-80488FD5C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200" dirty="0" err="1"/>
              <a:t>Ideally</a:t>
            </a:r>
            <a:r>
              <a:rPr lang="fr-BE" sz="2200" dirty="0"/>
              <a:t>, </a:t>
            </a:r>
            <a:r>
              <a:rPr lang="fr-BE" sz="2200" dirty="0" err="1"/>
              <a:t>each</a:t>
            </a:r>
            <a:r>
              <a:rPr lang="fr-BE" sz="2200" dirty="0"/>
              <a:t> new patient </a:t>
            </a:r>
            <a:r>
              <a:rPr lang="fr-BE" sz="2200" dirty="0" err="1"/>
              <a:t>should</a:t>
            </a:r>
            <a:r>
              <a:rPr lang="fr-BE" sz="2200" dirty="0"/>
              <a:t> </a:t>
            </a:r>
            <a:r>
              <a:rPr lang="fr-BE" sz="2200" dirty="0" err="1"/>
              <a:t>bring</a:t>
            </a:r>
            <a:r>
              <a:rPr lang="fr-BE" sz="2200" dirty="0"/>
              <a:t> </a:t>
            </a:r>
            <a:r>
              <a:rPr lang="fr-BE" sz="2200" dirty="0" err="1"/>
              <a:t>their</a:t>
            </a:r>
            <a:r>
              <a:rPr lang="fr-BE" sz="2200" dirty="0"/>
              <a:t> </a:t>
            </a:r>
            <a:r>
              <a:rPr lang="fr-BE" sz="2200" dirty="0" err="1"/>
              <a:t>medical</a:t>
            </a:r>
            <a:r>
              <a:rPr lang="fr-BE" sz="2200" dirty="0"/>
              <a:t> file </a:t>
            </a:r>
            <a:r>
              <a:rPr lang="fr-BE" sz="2200" dirty="0" err="1"/>
              <a:t>with</a:t>
            </a:r>
            <a:r>
              <a:rPr lang="fr-BE" sz="2200" dirty="0"/>
              <a:t> </a:t>
            </a:r>
            <a:r>
              <a:rPr lang="fr-BE" sz="2200" dirty="0" err="1"/>
              <a:t>them</a:t>
            </a:r>
            <a:r>
              <a:rPr lang="fr-BE" sz="2200" dirty="0"/>
              <a:t>. This </a:t>
            </a:r>
            <a:r>
              <a:rPr lang="fr-BE" sz="2200" dirty="0" err="1"/>
              <a:t>should</a:t>
            </a:r>
            <a:r>
              <a:rPr lang="fr-BE" sz="2200" dirty="0"/>
              <a:t> </a:t>
            </a:r>
            <a:r>
              <a:rPr lang="fr-BE" sz="2200" dirty="0" err="1"/>
              <a:t>include</a:t>
            </a:r>
            <a:r>
              <a:rPr lang="fr-BE" sz="2200" dirty="0"/>
              <a:t> </a:t>
            </a:r>
          </a:p>
          <a:p>
            <a:pPr lvl="1"/>
            <a:r>
              <a:rPr lang="fr-BE" sz="2200" dirty="0"/>
              <a:t>cervical </a:t>
            </a:r>
            <a:r>
              <a:rPr lang="fr-BE" sz="2200" dirty="0" err="1"/>
              <a:t>smear</a:t>
            </a:r>
            <a:r>
              <a:rPr lang="fr-BE" sz="2200" dirty="0"/>
              <a:t> </a:t>
            </a:r>
            <a:r>
              <a:rPr lang="fr-BE" sz="2200" dirty="0" err="1"/>
              <a:t>results</a:t>
            </a:r>
            <a:r>
              <a:rPr lang="fr-BE" sz="2200" dirty="0"/>
              <a:t>, </a:t>
            </a:r>
          </a:p>
          <a:p>
            <a:pPr lvl="1"/>
            <a:r>
              <a:rPr lang="fr-BE" sz="2200" dirty="0" err="1"/>
              <a:t>breast</a:t>
            </a:r>
            <a:r>
              <a:rPr lang="fr-BE" sz="2200" dirty="0"/>
              <a:t> </a:t>
            </a:r>
            <a:r>
              <a:rPr lang="fr-BE" sz="2200" dirty="0" err="1"/>
              <a:t>imaging</a:t>
            </a:r>
            <a:r>
              <a:rPr lang="fr-BE" sz="2200" dirty="0"/>
              <a:t>, </a:t>
            </a:r>
          </a:p>
          <a:p>
            <a:pPr lvl="1"/>
            <a:r>
              <a:rPr lang="fr-BE" sz="2200" dirty="0" err="1"/>
              <a:t>blood</a:t>
            </a:r>
            <a:r>
              <a:rPr lang="fr-BE" sz="2200" dirty="0"/>
              <a:t> tests, </a:t>
            </a:r>
          </a:p>
          <a:p>
            <a:pPr lvl="1"/>
            <a:r>
              <a:rPr lang="fr-BE" sz="2200" dirty="0" err="1"/>
              <a:t>colonoscopy</a:t>
            </a:r>
            <a:r>
              <a:rPr lang="fr-BE" sz="2200" dirty="0"/>
              <a:t> </a:t>
            </a:r>
            <a:r>
              <a:rPr lang="fr-BE" sz="2200" dirty="0" err="1"/>
              <a:t>results</a:t>
            </a:r>
            <a:r>
              <a:rPr lang="fr-BE" sz="2200" dirty="0"/>
              <a:t>, </a:t>
            </a:r>
          </a:p>
          <a:p>
            <a:pPr lvl="1"/>
            <a:r>
              <a:rPr lang="fr-BE" sz="2200" dirty="0" err="1"/>
              <a:t>cardiology</a:t>
            </a:r>
            <a:r>
              <a:rPr lang="fr-BE" sz="2200" dirty="0"/>
              <a:t> consultation, etc. </a:t>
            </a:r>
          </a:p>
          <a:p>
            <a:r>
              <a:rPr lang="fr-BE" sz="2200" dirty="0"/>
              <a:t>The patient </a:t>
            </a:r>
            <a:r>
              <a:rPr lang="fr-BE" sz="2200" dirty="0" err="1"/>
              <a:t>should</a:t>
            </a:r>
            <a:r>
              <a:rPr lang="fr-BE" sz="2200" dirty="0"/>
              <a:t> </a:t>
            </a:r>
            <a:r>
              <a:rPr lang="fr-BE" sz="2200" dirty="0" err="1"/>
              <a:t>also</a:t>
            </a:r>
            <a:r>
              <a:rPr lang="fr-BE" sz="2200" dirty="0"/>
              <a:t> </a:t>
            </a:r>
            <a:r>
              <a:rPr lang="fr-BE" sz="2200" dirty="0" err="1"/>
              <a:t>fill</a:t>
            </a:r>
            <a:r>
              <a:rPr lang="fr-BE" sz="2200" dirty="0"/>
              <a:t> in the MTT questionnaire about </a:t>
            </a:r>
            <a:r>
              <a:rPr lang="fr-BE" sz="2200" dirty="0" err="1"/>
              <a:t>their</a:t>
            </a:r>
            <a:r>
              <a:rPr lang="fr-BE" sz="2200" dirty="0"/>
              <a:t> </a:t>
            </a:r>
            <a:r>
              <a:rPr lang="fr-BE" sz="2200" dirty="0" err="1"/>
              <a:t>symptoms</a:t>
            </a:r>
            <a:r>
              <a:rPr lang="fr-BE" sz="2200" dirty="0"/>
              <a:t> </a:t>
            </a:r>
            <a:r>
              <a:rPr lang="fr-BE" sz="2200" dirty="0" err="1"/>
              <a:t>before</a:t>
            </a:r>
            <a:r>
              <a:rPr lang="fr-BE" sz="2200" dirty="0"/>
              <a:t> the </a:t>
            </a:r>
            <a:r>
              <a:rPr lang="fr-BE" sz="2200" dirty="0" err="1"/>
              <a:t>appointment</a:t>
            </a:r>
            <a:r>
              <a:rPr lang="en-US" sz="2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fr-BE" sz="2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As an option, the patient </a:t>
            </a:r>
            <a:r>
              <a:rPr lang="fr-BE" sz="22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could</a:t>
            </a:r>
            <a:r>
              <a:rPr lang="fr-BE" sz="2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BE" sz="22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read</a:t>
            </a:r>
            <a:r>
              <a:rPr lang="fr-BE" sz="2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a brochure or </a:t>
            </a:r>
            <a:r>
              <a:rPr lang="fr-BE" sz="22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view</a:t>
            </a:r>
            <a:r>
              <a:rPr lang="fr-BE" sz="2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a podcast about </a:t>
            </a:r>
            <a:r>
              <a:rPr lang="fr-BE" sz="22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menopause</a:t>
            </a:r>
            <a:r>
              <a:rPr lang="fr-BE" sz="2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353671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409378-B5FA-4F6F-4E2F-D42E485F4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Good patient outcomes depend on successful communication and share decision-making </a:t>
            </a:r>
            <a:br>
              <a:rPr lang="fr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DEC39C-28F3-5E95-3525-DB1E6835C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0212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Clearly presenting evidence and engaging patient on their own medical decision leads to better health outcomes</a:t>
            </a:r>
            <a:endParaRPr lang="fr-BE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Improve knowledge of options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More accurate expectations of possible benefits and harms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Choices better aligned with patient values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Greater participation in decision -making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Improved adherence to treatment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Increased patient satisfaction 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 descr="Une image contenant habits, personne, Visage humain, mur&#10;&#10;Le contenu généré par l’IA peut être incorrect.">
            <a:extLst>
              <a:ext uri="{FF2B5EF4-FFF2-40B4-BE49-F238E27FC236}">
                <a16:creationId xmlns:a16="http://schemas.microsoft.com/office/drawing/2014/main" id="{583D7BE4-F822-DC81-83F6-A7D281A08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328" y="1908175"/>
            <a:ext cx="2776044" cy="4403725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0FC002-261C-866E-FF84-20BC9DB33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422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7F9EAA9-E9C6-8DFE-EAFE-CE8F40276858}"/>
              </a:ext>
            </a:extLst>
          </p:cNvPr>
          <p:cNvGrpSpPr/>
          <p:nvPr/>
        </p:nvGrpSpPr>
        <p:grpSpPr>
          <a:xfrm>
            <a:off x="-20878" y="1042141"/>
            <a:ext cx="11168340" cy="5153416"/>
            <a:chOff x="931524" y="1042141"/>
            <a:chExt cx="10626903" cy="515341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8340C42-0851-A8C0-5FAA-62B2FA072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1524" y="1114569"/>
              <a:ext cx="10626903" cy="508098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AECDA26-E5D3-1529-EE75-EB89089D58F6}"/>
                </a:ext>
              </a:extLst>
            </p:cNvPr>
            <p:cNvSpPr/>
            <p:nvPr/>
          </p:nvSpPr>
          <p:spPr>
            <a:xfrm>
              <a:off x="931524" y="1042141"/>
              <a:ext cx="10421420" cy="8116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itle 84">
            <a:extLst>
              <a:ext uri="{FF2B5EF4-FFF2-40B4-BE49-F238E27FC236}">
                <a16:creationId xmlns:a16="http://schemas.microsoft.com/office/drawing/2014/main" id="{4887FB4D-C27B-1396-F924-8294A0A6E2C9}"/>
              </a:ext>
            </a:extLst>
          </p:cNvPr>
          <p:cNvSpPr>
            <a:spLocks/>
          </p:cNvSpPr>
          <p:nvPr/>
        </p:nvSpPr>
        <p:spPr bwMode="auto">
          <a:xfrm>
            <a:off x="2753476" y="480781"/>
            <a:ext cx="8034391" cy="96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Menopausal symptoms negatively impact women’s health and well-being </a:t>
            </a:r>
            <a:r>
              <a:rPr kumimoji="0" lang="en-GB" altLang="fr-FR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1,2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020D39-840B-BE1C-BC13-0BC6AC42829B}"/>
              </a:ext>
            </a:extLst>
          </p:cNvPr>
          <p:cNvSpPr txBox="1"/>
          <p:nvPr/>
        </p:nvSpPr>
        <p:spPr>
          <a:xfrm>
            <a:off x="2742618" y="6158796"/>
            <a:ext cx="76893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cs-CZ" sz="1200" b="1" dirty="0"/>
              <a:t>El Khoudarry SR</a:t>
            </a:r>
            <a:r>
              <a:rPr lang="fr-FR" sz="1200" b="1" dirty="0"/>
              <a:t>, </a:t>
            </a:r>
            <a:r>
              <a:rPr lang="cs-CZ" sz="1200" dirty="0"/>
              <a:t>et al. </a:t>
            </a:r>
            <a:r>
              <a:rPr lang="cs-CZ" sz="1200" i="1" dirty="0"/>
              <a:t>Menopause: The Journal of The North American Menopause Society</a:t>
            </a:r>
            <a:r>
              <a:rPr lang="fr-FR" sz="1200" i="1" dirty="0"/>
              <a:t> </a:t>
            </a:r>
            <a:r>
              <a:rPr lang="cs-CZ" sz="1200" dirty="0"/>
              <a:t>2019;</a:t>
            </a:r>
            <a:r>
              <a:rPr lang="fr-FR" sz="1200" dirty="0"/>
              <a:t> </a:t>
            </a:r>
            <a:r>
              <a:rPr lang="cs-CZ" sz="1200" b="1" dirty="0"/>
              <a:t>26(10)</a:t>
            </a:r>
            <a:r>
              <a:rPr lang="cs-CZ" sz="1200" dirty="0"/>
              <a:t>:</a:t>
            </a:r>
            <a:r>
              <a:rPr lang="fr-FR" sz="1200" dirty="0"/>
              <a:t> </a:t>
            </a:r>
            <a:r>
              <a:rPr lang="cs-CZ" sz="1200" dirty="0"/>
              <a:t>1213–1227. </a:t>
            </a:r>
            <a:endParaRPr lang="fr-FR" sz="1200" dirty="0"/>
          </a:p>
          <a:p>
            <a:pPr marL="228600" indent="-228600">
              <a:buAutoNum type="arabicPeriod"/>
            </a:pPr>
            <a:r>
              <a:rPr lang="cs-CZ" sz="1200" b="1" dirty="0"/>
              <a:t>Makara-Studzińśka</a:t>
            </a:r>
            <a:r>
              <a:rPr lang="cs-CZ" sz="1200" dirty="0"/>
              <a:t> </a:t>
            </a:r>
            <a:r>
              <a:rPr lang="cs-CZ" sz="1200" b="1" dirty="0"/>
              <a:t>MT</a:t>
            </a:r>
            <a:r>
              <a:rPr lang="fr-FR" sz="1200" b="1" dirty="0"/>
              <a:t>,</a:t>
            </a:r>
            <a:r>
              <a:rPr lang="fr-FR" sz="1200" dirty="0"/>
              <a:t> </a:t>
            </a:r>
            <a:r>
              <a:rPr lang="cs-CZ" sz="1200" dirty="0"/>
              <a:t>et al. </a:t>
            </a:r>
            <a:r>
              <a:rPr lang="cs-CZ" sz="1200" i="1" dirty="0"/>
              <a:t>Prz Menopauzalny </a:t>
            </a:r>
            <a:r>
              <a:rPr lang="cs-CZ" sz="1200" dirty="0"/>
              <a:t>2014; </a:t>
            </a:r>
            <a:r>
              <a:rPr lang="cs-CZ" sz="1200" b="1" dirty="0"/>
              <a:t>13(3)</a:t>
            </a:r>
            <a:r>
              <a:rPr lang="cs-CZ" sz="1200" dirty="0"/>
              <a:t>: 203–211. </a:t>
            </a:r>
            <a:endParaRPr lang="fr-FR" sz="1200" dirty="0"/>
          </a:p>
          <a:p>
            <a:pPr marL="228600" indent="-228600">
              <a:buAutoNum type="arabicPeriod"/>
            </a:pPr>
            <a:r>
              <a:rPr lang="cs-CZ" sz="1200" b="1" dirty="0"/>
              <a:t>Tremollieres FA,</a:t>
            </a:r>
            <a:r>
              <a:rPr lang="cs-CZ" sz="1200" dirty="0"/>
              <a:t> et al. </a:t>
            </a:r>
            <a:r>
              <a:rPr lang="cs-CZ" sz="1200" i="1" dirty="0"/>
              <a:t>Maturitas</a:t>
            </a:r>
            <a:r>
              <a:rPr lang="fr-FR" sz="1200" i="1" dirty="0"/>
              <a:t> </a:t>
            </a:r>
            <a:r>
              <a:rPr lang="cs-CZ" sz="1200" dirty="0"/>
              <a:t>2022;</a:t>
            </a:r>
            <a:r>
              <a:rPr lang="fr-FR" sz="1200" dirty="0"/>
              <a:t> </a:t>
            </a:r>
            <a:r>
              <a:rPr lang="cs-CZ" sz="1200" b="1" dirty="0"/>
              <a:t>166</a:t>
            </a:r>
            <a:r>
              <a:rPr lang="cs-CZ" sz="1200" dirty="0"/>
              <a:t>:</a:t>
            </a:r>
            <a:r>
              <a:rPr lang="fr-FR" sz="1200" dirty="0"/>
              <a:t> </a:t>
            </a:r>
            <a:r>
              <a:rPr lang="cs-CZ" sz="1200" dirty="0"/>
              <a:t>58–64</a:t>
            </a:r>
            <a:r>
              <a:rPr lang="cs-CZ" sz="1200" dirty="0">
                <a:ea typeface="Verdana" panose="020B0604030504040204" pitchFamily="34" charset="0"/>
              </a:rPr>
              <a:t>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156232-645F-EA21-BF1D-EC4CB7A40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01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9043" y="497711"/>
            <a:ext cx="9041757" cy="1211280"/>
          </a:xfrm>
        </p:spPr>
        <p:txBody>
          <a:bodyPr>
            <a:normAutofit/>
          </a:bodyPr>
          <a:lstStyle/>
          <a:p>
            <a:r>
              <a:rPr lang="fr-BE" sz="32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Do </a:t>
            </a:r>
            <a:r>
              <a:rPr lang="fr-BE" sz="3200" b="1" dirty="0" err="1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women</a:t>
            </a:r>
            <a:r>
              <a:rPr lang="fr-BE" sz="32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BE" sz="3200" b="1" dirty="0" err="1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estimate</a:t>
            </a:r>
            <a:r>
              <a:rPr lang="fr-BE" sz="32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BE" sz="3200" b="1" dirty="0" err="1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their</a:t>
            </a:r>
            <a:r>
              <a:rPr lang="fr-BE" sz="32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BE" sz="3200" b="1" dirty="0" err="1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risk</a:t>
            </a:r>
            <a:r>
              <a:rPr lang="fr-BE" sz="32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BE" sz="3200" b="1" dirty="0" err="1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correctly</a:t>
            </a:r>
            <a:r>
              <a:rPr lang="fr-BE" sz="32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? </a:t>
            </a:r>
            <a:br>
              <a:rPr lang="fr-BE" sz="32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</a:br>
            <a:endParaRPr lang="fr-BE" sz="3200" b="1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512" y="1546167"/>
            <a:ext cx="4670490" cy="3526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>
                <a:solidFill>
                  <a:schemeClr val="tx2"/>
                </a:solidFill>
              </a:rPr>
              <a:t>Only a minority estimated their own risk correctly </a:t>
            </a:r>
          </a:p>
          <a:p>
            <a:r>
              <a:rPr lang="en-US" sz="1600" dirty="0"/>
              <a:t>Women’s awareness about risk factors of breast cancer: A survey of 1000 consecutive women attending a breast clinic. </a:t>
            </a:r>
          </a:p>
          <a:p>
            <a:pPr marL="1371600" lvl="3" indent="0">
              <a:buNone/>
            </a:pPr>
            <a:r>
              <a:rPr lang="en-US" sz="1600" dirty="0"/>
              <a:t>Fabienne </a:t>
            </a:r>
            <a:r>
              <a:rPr lang="en-US" sz="1600" dirty="0" err="1"/>
              <a:t>Liebens</a:t>
            </a:r>
            <a:r>
              <a:rPr lang="en-US" sz="1600" dirty="0"/>
              <a:t>, et al Climacteric 2011</a:t>
            </a:r>
          </a:p>
          <a:p>
            <a:pPr>
              <a:buNone/>
            </a:pPr>
            <a:br>
              <a:rPr lang="en-GB" dirty="0"/>
            </a:br>
            <a:br>
              <a:rPr lang="fr-FR" dirty="0"/>
            </a:br>
            <a:endParaRPr lang="fr-B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CF51A33-6E4C-D273-E120-C95403891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7142" y="1785780"/>
            <a:ext cx="6268258" cy="434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CC3308EC-96DB-1B72-5E6A-0F4A3A3B9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589" y="6165850"/>
            <a:ext cx="277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http://</a:t>
            </a:r>
            <a:r>
              <a:rPr lang="fr-FR" dirty="0" err="1"/>
              <a:t>www.heartstats.org</a:t>
            </a:r>
            <a:r>
              <a:rPr lang="fr-FR" dirty="0">
                <a:solidFill>
                  <a:schemeClr val="bg1"/>
                </a:solidFill>
              </a:rPr>
              <a:t>/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D059D4-6B00-46D1-0F65-352578D26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13</a:t>
            </a:fld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43E68F-B44F-F3CF-185C-0CC060293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5736"/>
          </a:xfrm>
        </p:spPr>
        <p:txBody>
          <a:bodyPr>
            <a:normAutofit fontScale="90000"/>
          </a:bodyPr>
          <a:lstStyle/>
          <a:p>
            <a:b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Understanding </a:t>
            </a:r>
            <a:r>
              <a:rPr lang="en-US" sz="3600" b="1" dirty="0" err="1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Patients’Psychological</a:t>
            </a:r>
            <a:r>
              <a:rPr lang="en-US" sz="36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Barriers </a:t>
            </a:r>
            <a:br>
              <a:rPr lang="fr-BE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BA0937-B7EE-C236-EC95-A1DB8E6E8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5261"/>
            <a:ext cx="4649247" cy="4140622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1900" b="1" dirty="0"/>
              <a:t>International Online Survey (2014),            1476 </a:t>
            </a:r>
            <a:r>
              <a:rPr lang="fr-FR" sz="1900" b="1" dirty="0" err="1"/>
              <a:t>women</a:t>
            </a:r>
            <a:r>
              <a:rPr lang="fr-FR" sz="1900" b="1" dirty="0"/>
              <a:t> (&gt; </a:t>
            </a:r>
            <a:r>
              <a:rPr lang="fr-BE" sz="1900" b="1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90%</a:t>
            </a:r>
            <a:r>
              <a:rPr lang="fr-FR" sz="1900" b="1" dirty="0"/>
              <a:t>, UK)</a:t>
            </a:r>
          </a:p>
          <a:p>
            <a:pPr marL="0" indent="0">
              <a:buNone/>
            </a:pPr>
            <a:endParaRPr lang="fr-BE" sz="1800" b="0" i="0" u="none" strike="noStrike" dirty="0">
              <a:solidFill>
                <a:srgbClr val="212121"/>
              </a:solidFill>
              <a:effectLst/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53%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felt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able to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make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an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informed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choice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about HT</a:t>
            </a:r>
          </a:p>
          <a:p>
            <a:pPr marL="0" indent="0">
              <a:buNone/>
            </a:pP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55%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felt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unable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to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make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an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informed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choice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about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alternate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(non-HT)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therapies</a:t>
            </a:r>
            <a:endParaRPr lang="fr-BE" sz="1800" b="0" i="0" u="none" strike="noStrike" dirty="0">
              <a:solidFill>
                <a:srgbClr val="212121"/>
              </a:solidFill>
              <a:effectLst/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Of 55% of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women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who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used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alternate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therapies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	39%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admitted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that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they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did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not know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enough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to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make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an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informed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choice</a:t>
            </a:r>
            <a:endParaRPr lang="fr-BE" sz="1800" b="0" i="0" u="none" strike="noStrike" dirty="0">
              <a:solidFill>
                <a:srgbClr val="212121"/>
              </a:solidFill>
              <a:effectLst/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	29%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were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unaware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that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alternate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therapies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could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affect the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function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of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other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medication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when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taken</a:t>
            </a:r>
            <a:r>
              <a:rPr lang="fr-BE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together</a:t>
            </a:r>
            <a:endParaRPr lang="fr-BE" sz="1800" b="0" i="0" u="none" strike="noStrike" dirty="0">
              <a:solidFill>
                <a:srgbClr val="212121"/>
              </a:solidFill>
              <a:effectLst/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fr-FR" sz="1800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0E79FC3-3030-AACE-6EC2-1FAD578348DF}"/>
              </a:ext>
            </a:extLst>
          </p:cNvPr>
          <p:cNvSpPr txBox="1"/>
          <p:nvPr/>
        </p:nvSpPr>
        <p:spPr>
          <a:xfrm>
            <a:off x="1255363" y="1441348"/>
            <a:ext cx="3125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Lack</a:t>
            </a:r>
            <a:r>
              <a:rPr lang="fr-FR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of </a:t>
            </a:r>
            <a:r>
              <a:rPr lang="fr-FR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understanding</a:t>
            </a:r>
            <a:endParaRPr lang="fr-FR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52DDF29-90B7-6248-4A50-E857346A2567}"/>
              </a:ext>
            </a:extLst>
          </p:cNvPr>
          <p:cNvSpPr txBox="1"/>
          <p:nvPr/>
        </p:nvSpPr>
        <p:spPr>
          <a:xfrm>
            <a:off x="6692684" y="1438768"/>
            <a:ext cx="4258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Fear of adverse </a:t>
            </a:r>
            <a:r>
              <a:rPr lang="fr-FR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events</a:t>
            </a:r>
            <a:r>
              <a:rPr lang="fr-FR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from</a:t>
            </a:r>
            <a:r>
              <a:rPr lang="fr-FR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HT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D38AD75-3143-392F-C4BE-7BCA279BBDD7}"/>
              </a:ext>
            </a:extLst>
          </p:cNvPr>
          <p:cNvSpPr txBox="1">
            <a:spLocks/>
          </p:cNvSpPr>
          <p:nvPr/>
        </p:nvSpPr>
        <p:spPr>
          <a:xfrm>
            <a:off x="6230313" y="2182678"/>
            <a:ext cx="5046240" cy="414320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b="1" dirty="0" err="1"/>
              <a:t>European</a:t>
            </a:r>
            <a:r>
              <a:rPr lang="fr-FR" sz="1800" b="1" dirty="0"/>
              <a:t>  Online Survey (2014),                  3890 </a:t>
            </a:r>
            <a:r>
              <a:rPr lang="fr-FR" sz="1800" b="1" dirty="0" err="1"/>
              <a:t>women</a:t>
            </a:r>
            <a:r>
              <a:rPr lang="fr-FR" sz="1800" b="1" dirty="0"/>
              <a:t>  </a:t>
            </a:r>
            <a:r>
              <a:rPr lang="fr-FR" sz="1800" b="1" dirty="0" err="1"/>
              <a:t>aged</a:t>
            </a:r>
            <a:r>
              <a:rPr lang="fr-FR" sz="1800" b="1" dirty="0"/>
              <a:t> &gt; 45 </a:t>
            </a:r>
            <a:r>
              <a:rPr lang="fr-FR" sz="1800" b="1" dirty="0" err="1"/>
              <a:t>years</a:t>
            </a: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b="1" dirty="0"/>
              <a:t>(15</a:t>
            </a:r>
            <a:r>
              <a:rPr lang="fr-BE" sz="1800" b="1" dirty="0">
                <a:solidFill>
                  <a:srgbClr val="212121"/>
                </a:solidFill>
                <a:latin typeface="Aptos" panose="020B0004020202020204" pitchFamily="34" charset="0"/>
              </a:rPr>
              <a:t>% of the 25147 </a:t>
            </a:r>
            <a:r>
              <a:rPr lang="fr-BE" sz="1800" b="1" dirty="0" err="1">
                <a:solidFill>
                  <a:srgbClr val="212121"/>
                </a:solidFill>
                <a:latin typeface="Aptos" panose="020B0004020202020204" pitchFamily="34" charset="0"/>
              </a:rPr>
              <a:t>invited</a:t>
            </a:r>
            <a:r>
              <a:rPr lang="fr-BE" sz="1800" b="1" dirty="0">
                <a:solidFill>
                  <a:srgbClr val="212121"/>
                </a:solidFill>
                <a:latin typeface="Aptos" panose="020B0004020202020204" pitchFamily="34" charset="0"/>
              </a:rPr>
              <a:t> participants</a:t>
            </a:r>
            <a:r>
              <a:rPr lang="fr-BE" sz="1800" dirty="0">
                <a:solidFill>
                  <a:srgbClr val="212121"/>
                </a:solidFill>
                <a:latin typeface="Aptos" panose="020B0004020202020204" pitchFamily="34" charset="0"/>
              </a:rPr>
              <a:t>)</a:t>
            </a: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BE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Percentage of </a:t>
            </a:r>
            <a:r>
              <a:rPr lang="fr-BE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women</a:t>
            </a:r>
            <a:r>
              <a:rPr lang="fr-BE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fr-BE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who</a:t>
            </a:r>
            <a:r>
              <a:rPr lang="fr-BE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fr-BE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agreed</a:t>
            </a:r>
            <a:r>
              <a:rPr lang="fr-BE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fr-BE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that</a:t>
            </a:r>
            <a:r>
              <a:rPr lang="fr-BE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 hormones are </a:t>
            </a:r>
            <a:r>
              <a:rPr lang="fr-BE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dangerous</a:t>
            </a:r>
            <a:r>
              <a:rPr lang="fr-BE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 , by country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B04C0116-3F7E-A48D-EC8E-F3CE90FD09C8}"/>
              </a:ext>
            </a:extLst>
          </p:cNvPr>
          <p:cNvGraphicFramePr>
            <a:graphicFrameLocks/>
          </p:cNvGraphicFramePr>
          <p:nvPr/>
        </p:nvGraphicFramePr>
        <p:xfrm>
          <a:off x="6297474" y="358268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C466896-B986-545D-3E2B-381F02397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16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B411A9-567A-E4C2-CA4F-426D5D75E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Bridging the Gap: Necessary Components for Achieving High-Quality Medical Decisions</a:t>
            </a:r>
            <a:br>
              <a:rPr lang="fr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pic>
        <p:nvPicPr>
          <p:cNvPr id="19" name="Espace réservé du contenu 18" descr="Une image contenant texte, capture d’écran, Police, logo&#10;&#10;Le contenu généré par l’IA peut être incorrect.">
            <a:extLst>
              <a:ext uri="{FF2B5EF4-FFF2-40B4-BE49-F238E27FC236}">
                <a16:creationId xmlns:a16="http://schemas.microsoft.com/office/drawing/2014/main" id="{6E550B25-B9E6-5CD8-BEC0-E42002AA20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4333" y="1945865"/>
            <a:ext cx="8772040" cy="2966270"/>
          </a:xfr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B661D66-70CE-0838-B262-AC10B8DCD253}"/>
              </a:ext>
            </a:extLst>
          </p:cNvPr>
          <p:cNvSpPr txBox="1"/>
          <p:nvPr/>
        </p:nvSpPr>
        <p:spPr>
          <a:xfrm>
            <a:off x="2448729" y="5439905"/>
            <a:ext cx="69122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There </a:t>
            </a:r>
            <a:r>
              <a:rPr lang="fr-FR" sz="2000" dirty="0" err="1"/>
              <a:t>is</a:t>
            </a:r>
            <a:r>
              <a:rPr lang="fr-FR" sz="2000" dirty="0"/>
              <a:t> no « right » </a:t>
            </a:r>
            <a:r>
              <a:rPr lang="fr-FR" sz="2000" dirty="0" err="1"/>
              <a:t>medical</a:t>
            </a:r>
            <a:r>
              <a:rPr lang="fr-FR" sz="2000" dirty="0"/>
              <a:t> </a:t>
            </a:r>
            <a:r>
              <a:rPr lang="fr-FR" sz="2000" dirty="0" err="1"/>
              <a:t>decision</a:t>
            </a:r>
            <a:r>
              <a:rPr lang="fr-FR" sz="2000" dirty="0"/>
              <a:t> in an objective </a:t>
            </a:r>
            <a:r>
              <a:rPr lang="fr-FR" sz="2000" dirty="0" err="1"/>
              <a:t>sense</a:t>
            </a:r>
            <a:r>
              <a:rPr lang="fr-FR" sz="2000" dirty="0"/>
              <a:t>.</a:t>
            </a:r>
          </a:p>
          <a:p>
            <a:r>
              <a:rPr lang="fr-FR" sz="2000" dirty="0"/>
              <a:t>The best </a:t>
            </a:r>
            <a:r>
              <a:rPr lang="fr-FR" sz="2000" dirty="0" err="1"/>
              <a:t>decision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the one </a:t>
            </a:r>
            <a:r>
              <a:rPr lang="fr-FR" sz="2000" dirty="0" err="1"/>
              <a:t>that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right for the patient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8879132-F100-E11F-73ED-EC2041CF9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169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38AE6B-4127-75B7-0EA7-54D0AC88C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Use of Reflective Listening to Identify and Understand Patients Concerns and Goals</a:t>
            </a:r>
            <a:endParaRPr lang="fr-FR" sz="3200" b="1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D8B8F7-0E39-4F8E-D920-ED295B09C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60822" cy="4351338"/>
          </a:xfrm>
        </p:spPr>
        <p:txBody>
          <a:bodyPr/>
          <a:lstStyle/>
          <a:p>
            <a:pPr marL="0" indent="0"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OARS</a:t>
            </a:r>
            <a:endParaRPr lang="fr-B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pen question that encourage further elaboration and consideration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ffirmation that foster positive feelings during the consultation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eflections that indicate the clinician has heard and accurately understood the patient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ummarises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that extent the basic reflections to include additional information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 descr="Une image contenant personne, habits, Visage humain, intérieur&#10;&#10;Le contenu généré par l’IA peut être incorrect.">
            <a:extLst>
              <a:ext uri="{FF2B5EF4-FFF2-40B4-BE49-F238E27FC236}">
                <a16:creationId xmlns:a16="http://schemas.microsoft.com/office/drawing/2014/main" id="{E87D3167-F8D5-CEC7-BDEA-265E1FF7B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816" y="1690687"/>
            <a:ext cx="3208472" cy="4486275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9B8FC9-088D-CF35-5E6E-A9946B97D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591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874E7B-5C34-D20F-0B18-055A9D28D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Putting OARS into Practice in the Setting of New Complex Data </a:t>
            </a:r>
            <a:br>
              <a:rPr lang="fr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65276286-67B7-0162-E5C5-174D62359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774" y="1978025"/>
            <a:ext cx="2495226" cy="4351338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Affirmation</a:t>
            </a:r>
          </a:p>
          <a:p>
            <a:pPr marL="0" indent="0">
              <a:buNone/>
            </a:pPr>
            <a:endParaRPr lang="fr-FR" sz="18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Those </a:t>
            </a:r>
            <a:r>
              <a:rPr lang="en-US" sz="18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hot flashes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must be very </a:t>
            </a:r>
            <a:r>
              <a:rPr lang="en-US" sz="18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uncomfortable.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2" name="Espace réservé du contenu 8">
            <a:extLst>
              <a:ext uri="{FF2B5EF4-FFF2-40B4-BE49-F238E27FC236}">
                <a16:creationId xmlns:a16="http://schemas.microsoft.com/office/drawing/2014/main" id="{896F7F16-967E-EB11-4269-94D226F838F6}"/>
              </a:ext>
            </a:extLst>
          </p:cNvPr>
          <p:cNvSpPr txBox="1">
            <a:spLocks/>
          </p:cNvSpPr>
          <p:nvPr/>
        </p:nvSpPr>
        <p:spPr>
          <a:xfrm>
            <a:off x="838200" y="1978025"/>
            <a:ext cx="2620505" cy="435133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Open questions</a:t>
            </a:r>
          </a:p>
          <a:p>
            <a:pPr marL="0" indent="0">
              <a:buNone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do you know about the </a:t>
            </a:r>
            <a:r>
              <a:rPr lang="en-US" sz="18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symptoms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of </a:t>
            </a:r>
            <a:r>
              <a:rPr lang="en-US" sz="18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menopause?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do you know about taking</a:t>
            </a:r>
            <a:r>
              <a:rPr lang="en-US" sz="18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hormones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 the time of</a:t>
            </a:r>
            <a:r>
              <a:rPr lang="en-US" sz="18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menopause?</a:t>
            </a:r>
            <a:endParaRPr lang="fr-FR" dirty="0"/>
          </a:p>
        </p:txBody>
      </p:sp>
      <p:sp>
        <p:nvSpPr>
          <p:cNvPr id="16" name="Espace réservé du contenu 8">
            <a:extLst>
              <a:ext uri="{FF2B5EF4-FFF2-40B4-BE49-F238E27FC236}">
                <a16:creationId xmlns:a16="http://schemas.microsoft.com/office/drawing/2014/main" id="{21C72FDB-33AB-38A6-6F2E-27E2C94EA60E}"/>
              </a:ext>
            </a:extLst>
          </p:cNvPr>
          <p:cNvSpPr txBox="1">
            <a:spLocks/>
          </p:cNvSpPr>
          <p:nvPr/>
        </p:nvSpPr>
        <p:spPr>
          <a:xfrm>
            <a:off x="6238069" y="1978025"/>
            <a:ext cx="2620505" cy="435133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Reflections</a:t>
            </a:r>
            <a:endParaRPr lang="fr-BE" dirty="0"/>
          </a:p>
          <a:p>
            <a:pPr marL="0" indent="0">
              <a:buNone/>
            </a:pP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I understand that you would like to consider </a:t>
            </a:r>
            <a:r>
              <a:rPr lang="en-US" sz="1800" kern="100" dirty="0">
                <a:solidFill>
                  <a:srgbClr val="C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treatment options </a:t>
            </a:r>
            <a:r>
              <a:rPr lang="en-US" sz="1800" kern="100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for your symptoms but have </a:t>
            </a:r>
            <a:r>
              <a:rPr lang="en-US" sz="1800" kern="100" dirty="0">
                <a:solidFill>
                  <a:srgbClr val="C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some questions</a:t>
            </a:r>
            <a:r>
              <a:rPr lang="en-US" sz="1800" kern="100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fr-BE" sz="1800" kern="100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fr-FR" sz="1800" kern="100" dirty="0">
              <a:solidFill>
                <a:srgbClr val="000000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17" name="Espace réservé du contenu 8">
            <a:extLst>
              <a:ext uri="{FF2B5EF4-FFF2-40B4-BE49-F238E27FC236}">
                <a16:creationId xmlns:a16="http://schemas.microsoft.com/office/drawing/2014/main" id="{74D3EA77-00A9-5D34-D1D2-6C62D7E6DA5D}"/>
              </a:ext>
            </a:extLst>
          </p:cNvPr>
          <p:cNvSpPr txBox="1">
            <a:spLocks/>
          </p:cNvSpPr>
          <p:nvPr/>
        </p:nvSpPr>
        <p:spPr>
          <a:xfrm>
            <a:off x="8991609" y="1978025"/>
            <a:ext cx="2362192" cy="435133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Summaries</a:t>
            </a:r>
            <a:endParaRPr lang="fr-BE" dirty="0"/>
          </a:p>
          <a:p>
            <a:pPr marL="0" indent="0">
              <a:buNone/>
            </a:pPr>
            <a:r>
              <a:rPr lang="en-US" sz="18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Every woman's experience with menopause is her own. We can </a:t>
            </a:r>
            <a:r>
              <a:rPr lang="en-US" sz="18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tailor HT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your specific needs and work to</a:t>
            </a:r>
            <a:r>
              <a:rPr lang="en-US" sz="18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maximize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</a:t>
            </a:r>
            <a:r>
              <a:rPr lang="en-US" sz="18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potential benefits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</a:t>
            </a:r>
            <a:r>
              <a:rPr lang="en-US" sz="18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minimize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the </a:t>
            </a:r>
            <a:r>
              <a:rPr lang="en-US" sz="18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potential risks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D93FAC6-A89D-7CB3-F7FD-53D6F5A23A24}"/>
              </a:ext>
            </a:extLst>
          </p:cNvPr>
          <p:cNvSpPr txBox="1"/>
          <p:nvPr/>
        </p:nvSpPr>
        <p:spPr>
          <a:xfrm>
            <a:off x="1596326" y="1394847"/>
            <a:ext cx="928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  </a:t>
            </a:r>
            <a:r>
              <a:rPr lang="fr-FR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                                        A                                         R                                         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1FD1219-0E30-EA04-4D32-E6EB6905A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310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5FA922-0E58-D65F-BD85-6D7628E76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The Benefits of Reflective Listening</a:t>
            </a:r>
            <a:br>
              <a:rPr lang="fr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6B9E4B-77D0-1E51-BFF0-D72B474FE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05041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Allowing the patient to talk while the physician actively listen and reflects back to the patient what he or she has heard</a:t>
            </a:r>
          </a:p>
          <a:p>
            <a:pPr marL="0" indent="0">
              <a:buNone/>
            </a:pPr>
            <a:endParaRPr lang="fr-BE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Add no more than 3 minutes to the visit </a:t>
            </a:r>
            <a:endParaRPr lang="fr-BE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Helps to better define patient concerns </a:t>
            </a:r>
            <a:endParaRPr lang="fr-BE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Decrease “late-</a:t>
            </a:r>
            <a:r>
              <a:rPr lang="en-US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ansing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concerns “at the end of the patient visits</a:t>
            </a:r>
            <a:endParaRPr lang="fr-BE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 descr="Une image contenant Visage humain, personne, habits, sourire&#10;&#10;Le contenu généré par l’IA peut être incorrect.">
            <a:extLst>
              <a:ext uri="{FF2B5EF4-FFF2-40B4-BE49-F238E27FC236}">
                <a16:creationId xmlns:a16="http://schemas.microsoft.com/office/drawing/2014/main" id="{25157D01-A2B0-13FF-B78D-730ECA22F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102" y="1429530"/>
            <a:ext cx="3139698" cy="4351337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69DE3F-82BD-6104-196D-1BD335404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529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FE36FE-6EE7-CD4B-578D-B3CEA33E6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Framing Conversation about Medical Evidence with Patients</a:t>
            </a:r>
            <a:endParaRPr lang="fr-FR" sz="3200" b="1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6EA17BE7-DDFC-2078-2DA4-310721CA1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30511" cy="838553"/>
          </a:xfrm>
          <a:solidFill>
            <a:schemeClr val="tx2">
              <a:lumMod val="25000"/>
              <a:lumOff val="75000"/>
            </a:schemeClr>
          </a:solidFill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en-US" sz="2400" kern="1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Instead of saying ……</a:t>
            </a:r>
            <a:endParaRPr lang="fr-BE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10" name="Espace réservé du contenu 8">
            <a:extLst>
              <a:ext uri="{FF2B5EF4-FFF2-40B4-BE49-F238E27FC236}">
                <a16:creationId xmlns:a16="http://schemas.microsoft.com/office/drawing/2014/main" id="{533FD0C1-21B8-C254-2835-187DFD99C924}"/>
              </a:ext>
            </a:extLst>
          </p:cNvPr>
          <p:cNvSpPr txBox="1">
            <a:spLocks/>
          </p:cNvSpPr>
          <p:nvPr/>
        </p:nvSpPr>
        <p:spPr>
          <a:xfrm>
            <a:off x="838201" y="2799115"/>
            <a:ext cx="4230510" cy="139470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Combined HT is associated with increased risk of breast cancer 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Espace réservé du contenu 8">
            <a:extLst>
              <a:ext uri="{FF2B5EF4-FFF2-40B4-BE49-F238E27FC236}">
                <a16:creationId xmlns:a16="http://schemas.microsoft.com/office/drawing/2014/main" id="{F612FE2C-83A9-9101-F961-618DBA9FE472}"/>
              </a:ext>
            </a:extLst>
          </p:cNvPr>
          <p:cNvSpPr txBox="1">
            <a:spLocks/>
          </p:cNvSpPr>
          <p:nvPr/>
        </p:nvSpPr>
        <p:spPr>
          <a:xfrm>
            <a:off x="5345288" y="1825625"/>
            <a:ext cx="5937956" cy="838553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kern="100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Consider reframing the language by saying…..</a:t>
            </a:r>
            <a:endParaRPr lang="fr-BE" sz="2400" kern="100" dirty="0">
              <a:solidFill>
                <a:srgbClr val="000000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Espace réservé du contenu 8">
            <a:extLst>
              <a:ext uri="{FF2B5EF4-FFF2-40B4-BE49-F238E27FC236}">
                <a16:creationId xmlns:a16="http://schemas.microsoft.com/office/drawing/2014/main" id="{144DBCB8-C625-324A-5A1C-EDAB48C998D9}"/>
              </a:ext>
            </a:extLst>
          </p:cNvPr>
          <p:cNvSpPr txBox="1">
            <a:spLocks/>
          </p:cNvSpPr>
          <p:nvPr/>
        </p:nvSpPr>
        <p:spPr>
          <a:xfrm>
            <a:off x="5415843" y="2799115"/>
            <a:ext cx="5937956" cy="139470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most up-to-date medical evidence shows that this is a slight increase in the risk of breast cancer with combined HRT when used for five years or more. </a:t>
            </a:r>
          </a:p>
          <a:p>
            <a:pPr marL="0" indent="0">
              <a:buNone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Other medical evidence shows that the risk -for you -may be comparable to the risk of breast cancer associated with consuming two or three more alcoholic drinks per day 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Espace réservé du contenu 8">
            <a:extLst>
              <a:ext uri="{FF2B5EF4-FFF2-40B4-BE49-F238E27FC236}">
                <a16:creationId xmlns:a16="http://schemas.microsoft.com/office/drawing/2014/main" id="{6928304B-4A37-69D2-322B-33D64B0B585E}"/>
              </a:ext>
            </a:extLst>
          </p:cNvPr>
          <p:cNvSpPr txBox="1">
            <a:spLocks/>
          </p:cNvSpPr>
          <p:nvPr/>
        </p:nvSpPr>
        <p:spPr>
          <a:xfrm>
            <a:off x="838200" y="4328760"/>
            <a:ext cx="4230510" cy="10786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 risk of HT is that eight more women in 10,000 per year will develop breast cancer 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Espace réservé du contenu 8">
            <a:extLst>
              <a:ext uri="{FF2B5EF4-FFF2-40B4-BE49-F238E27FC236}">
                <a16:creationId xmlns:a16="http://schemas.microsoft.com/office/drawing/2014/main" id="{681773EC-E19F-52B3-CE98-71278B67F2BF}"/>
              </a:ext>
            </a:extLst>
          </p:cNvPr>
          <p:cNvSpPr txBox="1">
            <a:spLocks/>
          </p:cNvSpPr>
          <p:nvPr/>
        </p:nvSpPr>
        <p:spPr>
          <a:xfrm>
            <a:off x="5415843" y="4328760"/>
            <a:ext cx="5937956" cy="10786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relative safety of HT is that 9992 woman in 10,000 will not have that's an increase in breast cancer risk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Espace réservé du contenu 8">
            <a:extLst>
              <a:ext uri="{FF2B5EF4-FFF2-40B4-BE49-F238E27FC236}">
                <a16:creationId xmlns:a16="http://schemas.microsoft.com/office/drawing/2014/main" id="{A1FB721D-FDC0-7B91-AE5E-7ADB8A555984}"/>
              </a:ext>
            </a:extLst>
          </p:cNvPr>
          <p:cNvSpPr txBox="1">
            <a:spLocks/>
          </p:cNvSpPr>
          <p:nvPr/>
        </p:nvSpPr>
        <p:spPr>
          <a:xfrm>
            <a:off x="838200" y="5490986"/>
            <a:ext cx="4230510" cy="10786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recommend HT for you because it's the most effective treatment for hot flashes 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Espace réservé du contenu 8">
            <a:extLst>
              <a:ext uri="{FF2B5EF4-FFF2-40B4-BE49-F238E27FC236}">
                <a16:creationId xmlns:a16="http://schemas.microsoft.com/office/drawing/2014/main" id="{DEEDFBC4-F3C4-E12A-973E-AF3972A45F08}"/>
              </a:ext>
            </a:extLst>
          </p:cNvPr>
          <p:cNvSpPr txBox="1">
            <a:spLocks/>
          </p:cNvSpPr>
          <p:nvPr/>
        </p:nvSpPr>
        <p:spPr>
          <a:xfrm>
            <a:off x="5432776" y="5490986"/>
            <a:ext cx="5937956" cy="10786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 is considered to be the most effective treatment for hot flashes, but we should talk about whether this is the right option for you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99D036B-455E-AC4C-FFC3-C89BFAED2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496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15614" y="1122363"/>
            <a:ext cx="12055366" cy="2306637"/>
          </a:xfrm>
        </p:spPr>
        <p:txBody>
          <a:bodyPr>
            <a:noAutofit/>
          </a:bodyPr>
          <a:lstStyle/>
          <a:p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1C641F5-34B5-F83D-93C0-973884E9090E}"/>
              </a:ext>
            </a:extLst>
          </p:cNvPr>
          <p:cNvSpPr txBox="1">
            <a:spLocks/>
          </p:cNvSpPr>
          <p:nvPr/>
        </p:nvSpPr>
        <p:spPr>
          <a:xfrm>
            <a:off x="157655" y="1122363"/>
            <a:ext cx="11214538" cy="8325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How to manage a </a:t>
            </a:r>
            <a:r>
              <a:rPr lang="fr-FR" sz="3200" b="1" dirty="0" err="1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Menopause</a:t>
            </a:r>
            <a:r>
              <a:rPr lang="fr-FR" sz="32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consultation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FC6EC89-219C-5E13-1A8E-E28E62DA12F0}"/>
              </a:ext>
            </a:extLst>
          </p:cNvPr>
          <p:cNvSpPr txBox="1"/>
          <p:nvPr/>
        </p:nvSpPr>
        <p:spPr>
          <a:xfrm>
            <a:off x="601162" y="2836188"/>
            <a:ext cx="109896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Overcoming barriers</a:t>
            </a:r>
          </a:p>
          <a:p>
            <a:r>
              <a:rPr lang="en-US" sz="3200" dirty="0"/>
              <a:t>	and applying patient-centered interview techniques</a:t>
            </a:r>
          </a:p>
          <a:p>
            <a:r>
              <a:rPr lang="en-US" sz="3200" dirty="0"/>
              <a:t>		 			to arrive at shared decision-making</a:t>
            </a:r>
            <a:endParaRPr lang="fr-FR" sz="32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6871881-11DF-46DA-E190-784811773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B6101D-EBBD-27AC-C3BE-D302DF265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Specific language that can be used to communicate medical evidence </a:t>
            </a:r>
            <a:br>
              <a:rPr lang="fr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E6481A-FB66-75F8-CC6D-850F382C0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Language that provides confidence to patient regarding evidence relevant to the health care </a:t>
            </a:r>
          </a:p>
          <a:p>
            <a:r>
              <a:rPr lang="en-US" sz="2000" i="1" kern="1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i="1" kern="1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is proven to work best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“</a:t>
            </a:r>
            <a:endParaRPr lang="fr-BE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000" i="1" kern="1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“The most up-to-date medical evidence including ,information about the risk and benefits about what works best” </a:t>
            </a:r>
            <a:endParaRPr lang="fr-BE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000" i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i="1" kern="1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Best practice in the medical field</a:t>
            </a:r>
            <a:r>
              <a:rPr lang="en-US" sz="2000" i="1" kern="1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</a:t>
            </a:r>
            <a:endParaRPr lang="fr-BE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000" i="1" kern="1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i="1" kern="1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medical science shows about each option’s benefits any risk “</a:t>
            </a:r>
            <a:endParaRPr lang="fr-BE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000" i="1" kern="1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“What the research  shows</a:t>
            </a:r>
            <a:r>
              <a:rPr lang="en-US" sz="2000" i="1" kern="1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</a:t>
            </a:r>
            <a:endParaRPr lang="fr-BE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000" i="1" kern="1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i="1" kern="1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Guidelines developed by national medical expert about what work best”</a:t>
            </a:r>
            <a:endParaRPr lang="fr-BE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23D674-37C4-477C-CB61-3C3C0BA17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541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F496C2-207D-69FD-8B51-F4A1604A5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Summary: Communicating With Patient About Medical Evidence </a:t>
            </a:r>
            <a:br>
              <a:rPr lang="fr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FA1809-F94E-1848-E183-D2F1DD8EB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0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Patients desire 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deep and meaningful involvement 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medical evidence and decision making  </a:t>
            </a:r>
            <a:endParaRPr lang="fr-BE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0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gap between what patient want and what they currently receive should serve as a stimulus for action  </a:t>
            </a:r>
            <a:endParaRPr lang="fr-BE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0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Necessary components for achieving high quality medical decision involve a combination of 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medical evidence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clinician expertise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patient goals 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concerns use of reflective listening can help clinician identify and understand patient goals and concerns </a:t>
            </a:r>
            <a:endParaRPr lang="fr-BE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0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Positive language 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that focuses on the most up to date medical evidence, including 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information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about risk and benefits, resonate with patients  </a:t>
            </a:r>
            <a:endParaRPr lang="fr-BE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0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Putting all these elements together can enhance 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patient satisfaction 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possibly other 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medical outcomes </a:t>
            </a:r>
            <a:endParaRPr lang="fr-BE" sz="2000" kern="100" dirty="0">
              <a:solidFill>
                <a:srgbClr val="C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ACF144-4734-3411-7B39-6A4D441C5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118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056CD8-D7D4-67CA-689C-68C51095A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r>
              <a:rPr lang="fr-FR" sz="4000" b="1" i="1" dirty="0" err="1">
                <a:solidFill>
                  <a:schemeClr val="accent1">
                    <a:lumMod val="75000"/>
                  </a:schemeClr>
                </a:solidFill>
              </a:rPr>
              <a:t>Menopause</a:t>
            </a:r>
            <a:r>
              <a:rPr lang="fr-FR" sz="40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4000" b="1" i="1" dirty="0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fr-FR" sz="40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4000" b="1" i="1" dirty="0" err="1">
                <a:solidFill>
                  <a:schemeClr val="accent1">
                    <a:lumMod val="75000"/>
                  </a:schemeClr>
                </a:solidFill>
              </a:rPr>
              <a:t>inevitable</a:t>
            </a:r>
            <a:r>
              <a:rPr lang="fr-FR" sz="4000" b="1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fr-FR" sz="4000" b="1" i="1" dirty="0" err="1">
                <a:solidFill>
                  <a:schemeClr val="accent1">
                    <a:lumMod val="75000"/>
                  </a:schemeClr>
                </a:solidFill>
              </a:rPr>
              <a:t>suffering</a:t>
            </a:r>
            <a:r>
              <a:rPr lang="fr-FR" sz="40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4000" b="1" i="1" dirty="0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fr-FR" sz="4000" b="1" i="1" dirty="0">
                <a:solidFill>
                  <a:schemeClr val="accent1">
                    <a:lumMod val="75000"/>
                  </a:schemeClr>
                </a:solidFill>
              </a:rPr>
              <a:t> not.</a:t>
            </a:r>
          </a:p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4000" b="1" i="1" dirty="0">
                <a:solidFill>
                  <a:schemeClr val="accent1">
                    <a:lumMod val="75000"/>
                  </a:schemeClr>
                </a:solidFill>
              </a:rPr>
              <a:t>Not </a:t>
            </a:r>
            <a:r>
              <a:rPr lang="fr-FR" sz="4000" b="1" i="1" dirty="0" err="1">
                <a:solidFill>
                  <a:schemeClr val="accent1">
                    <a:lumMod val="75000"/>
                  </a:schemeClr>
                </a:solidFill>
              </a:rPr>
              <a:t>everyone</a:t>
            </a:r>
            <a:r>
              <a:rPr lang="fr-FR" sz="40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4000" b="1" i="1" dirty="0" err="1">
                <a:solidFill>
                  <a:schemeClr val="accent1">
                    <a:lumMod val="75000"/>
                  </a:schemeClr>
                </a:solidFill>
              </a:rPr>
              <a:t>needs</a:t>
            </a:r>
            <a:r>
              <a:rPr lang="fr-FR" sz="4000" b="1" i="1" dirty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fr-FR" sz="4000" b="1" i="1" dirty="0" err="1">
                <a:solidFill>
                  <a:schemeClr val="accent1">
                    <a:lumMod val="75000"/>
                  </a:schemeClr>
                </a:solidFill>
              </a:rPr>
              <a:t>receive</a:t>
            </a:r>
            <a:r>
              <a:rPr lang="fr-FR" sz="4000" b="1" i="1" dirty="0">
                <a:solidFill>
                  <a:schemeClr val="accent1">
                    <a:lumMod val="75000"/>
                  </a:schemeClr>
                </a:solidFill>
              </a:rPr>
              <a:t> a hormone substitution </a:t>
            </a:r>
            <a:r>
              <a:rPr lang="fr-FR" sz="4000" b="1" i="1" dirty="0" err="1">
                <a:solidFill>
                  <a:schemeClr val="accent1">
                    <a:lumMod val="75000"/>
                  </a:schemeClr>
                </a:solidFill>
              </a:rPr>
              <a:t>treatment</a:t>
            </a:r>
            <a:r>
              <a:rPr lang="fr-FR" sz="4000" b="1" i="1" dirty="0">
                <a:solidFill>
                  <a:schemeClr val="accent1">
                    <a:lumMod val="75000"/>
                  </a:schemeClr>
                </a:solidFill>
              </a:rPr>
              <a:t>, but </a:t>
            </a:r>
            <a:r>
              <a:rPr lang="fr-FR" sz="4000" b="1" i="1" dirty="0" err="1">
                <a:solidFill>
                  <a:schemeClr val="accent1">
                    <a:lumMod val="75000"/>
                  </a:schemeClr>
                </a:solidFill>
              </a:rPr>
              <a:t>everyone</a:t>
            </a:r>
            <a:r>
              <a:rPr lang="fr-FR" sz="40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4000" b="1" i="1" dirty="0" err="1">
                <a:solidFill>
                  <a:schemeClr val="accent1">
                    <a:lumMod val="75000"/>
                  </a:schemeClr>
                </a:solidFill>
              </a:rPr>
              <a:t>should</a:t>
            </a:r>
            <a:r>
              <a:rPr lang="fr-FR" sz="40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4000" b="1" i="1" dirty="0" err="1">
                <a:solidFill>
                  <a:schemeClr val="accent1">
                    <a:lumMod val="75000"/>
                  </a:schemeClr>
                </a:solidFill>
              </a:rPr>
              <a:t>receive</a:t>
            </a:r>
            <a:r>
              <a:rPr lang="fr-FR" sz="40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4000" b="1" i="1" dirty="0" err="1">
                <a:solidFill>
                  <a:schemeClr val="accent1">
                    <a:lumMod val="75000"/>
                  </a:schemeClr>
                </a:solidFill>
              </a:rPr>
              <a:t>accurate</a:t>
            </a:r>
            <a:r>
              <a:rPr lang="fr-FR" sz="4000" b="1" i="1" dirty="0">
                <a:solidFill>
                  <a:schemeClr val="accent1">
                    <a:lumMod val="75000"/>
                  </a:schemeClr>
                </a:solidFill>
              </a:rPr>
              <a:t> information.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F4FA101-7BEA-D83F-1A03-4DB4D68BFB8E}"/>
              </a:ext>
            </a:extLst>
          </p:cNvPr>
          <p:cNvSpPr txBox="1"/>
          <p:nvPr/>
        </p:nvSpPr>
        <p:spPr>
          <a:xfrm>
            <a:off x="7196146" y="2364976"/>
            <a:ext cx="28568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Dr. Mary Claire Haver – Podcast/</a:t>
            </a:r>
            <a:r>
              <a:rPr lang="fr-FR" sz="1200" dirty="0" err="1"/>
              <a:t>Youtube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820015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2E64B4-E323-3864-9C96-22C8EA2FB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sz="3600" b="1" dirty="0" err="1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What</a:t>
            </a:r>
            <a:r>
              <a:rPr lang="fr-FR" sz="36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are the issues</a:t>
            </a:r>
            <a:br>
              <a:rPr lang="fr-FR" sz="36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</a:br>
            <a:endParaRPr lang="fr-FR" sz="3600" b="1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093079-186A-4C49-9D98-881F83C92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The obstacles are : </a:t>
            </a:r>
          </a:p>
          <a:p>
            <a:pPr lvl="1"/>
            <a:r>
              <a:rPr lang="fr-BE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Patients </a:t>
            </a:r>
            <a:r>
              <a:rPr lang="fr-BE" b="1" i="0" u="none" strike="noStrike" dirty="0" err="1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beliefs</a:t>
            </a:r>
            <a:r>
              <a:rPr lang="fr-BE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about the </a:t>
            </a:r>
            <a:r>
              <a:rPr lang="fr-BE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risks</a:t>
            </a:r>
            <a:r>
              <a:rPr lang="fr-BE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of </a:t>
            </a:r>
            <a:r>
              <a:rPr lang="fr-BE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breast</a:t>
            </a:r>
            <a:r>
              <a:rPr lang="fr-BE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cancer</a:t>
            </a:r>
            <a:r>
              <a:rPr lang="fr-BE" dirty="0">
                <a:solidFill>
                  <a:srgbClr val="212121"/>
                </a:solidFill>
                <a:latin typeface="Aptos" panose="020B0004020202020204" pitchFamily="34" charset="0"/>
              </a:rPr>
              <a:t>, </a:t>
            </a:r>
            <a:r>
              <a:rPr lang="fr-BE" dirty="0" err="1">
                <a:solidFill>
                  <a:srgbClr val="212121"/>
                </a:solidFill>
                <a:latin typeface="Aptos" panose="020B0004020202020204" pitchFamily="34" charset="0"/>
              </a:rPr>
              <a:t>thrombosis</a:t>
            </a:r>
            <a:endParaRPr lang="fr-BE" b="0" i="0" u="none" strike="noStrike" dirty="0">
              <a:solidFill>
                <a:srgbClr val="212121"/>
              </a:solidFill>
              <a:effectLst/>
              <a:latin typeface="Aptos" panose="020B0004020202020204" pitchFamily="34" charset="0"/>
            </a:endParaRPr>
          </a:p>
          <a:p>
            <a:pPr lvl="1"/>
            <a:r>
              <a:rPr lang="fr-BE" dirty="0" err="1">
                <a:solidFill>
                  <a:srgbClr val="212121"/>
                </a:solidFill>
                <a:latin typeface="Aptos" panose="020B0004020202020204" pitchFamily="34" charset="0"/>
              </a:rPr>
              <a:t>Caregivers</a:t>
            </a:r>
            <a:r>
              <a:rPr lang="fr-BE" dirty="0">
                <a:solidFill>
                  <a:srgbClr val="212121"/>
                </a:solidFill>
                <a:latin typeface="Aptos" panose="020B0004020202020204" pitchFamily="34" charset="0"/>
              </a:rPr>
              <a:t> </a:t>
            </a:r>
            <a:r>
              <a:rPr lang="fr-BE" b="1" dirty="0">
                <a:solidFill>
                  <a:srgbClr val="FF0000"/>
                </a:solidFill>
                <a:latin typeface="Aptos" panose="020B0004020202020204" pitchFamily="34" charset="0"/>
              </a:rPr>
              <a:t>convictions</a:t>
            </a:r>
            <a:r>
              <a:rPr lang="fr-BE" dirty="0">
                <a:solidFill>
                  <a:srgbClr val="212121"/>
                </a:solidFill>
                <a:latin typeface="Aptos" panose="020B0004020202020204" pitchFamily="34" charset="0"/>
              </a:rPr>
              <a:t> about on </a:t>
            </a:r>
            <a:r>
              <a:rPr lang="fr-BE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the </a:t>
            </a:r>
            <a:r>
              <a:rPr lang="fr-BE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risks</a:t>
            </a:r>
            <a:r>
              <a:rPr lang="fr-BE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faced</a:t>
            </a:r>
            <a:r>
              <a:rPr lang="fr-BE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by patients of </a:t>
            </a:r>
            <a:r>
              <a:rPr lang="fr-BE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breast</a:t>
            </a:r>
            <a:r>
              <a:rPr lang="fr-BE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cancer patients and </a:t>
            </a:r>
            <a:r>
              <a:rPr lang="fr-BE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cardiovascular</a:t>
            </a:r>
            <a:r>
              <a:rPr lang="fr-BE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risk</a:t>
            </a:r>
            <a:r>
              <a:rPr lang="fr-BE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.</a:t>
            </a:r>
          </a:p>
          <a:p>
            <a:pPr lvl="1"/>
            <a:r>
              <a:rPr lang="fr-BE" sz="2400" b="1" dirty="0">
                <a:solidFill>
                  <a:srgbClr val="FF0000"/>
                </a:solidFill>
              </a:rPr>
              <a:t>Limited </a:t>
            </a:r>
            <a:r>
              <a:rPr lang="fr-BE" sz="2400" b="1" dirty="0" err="1">
                <a:solidFill>
                  <a:srgbClr val="FF0000"/>
                </a:solidFill>
              </a:rPr>
              <a:t>access</a:t>
            </a:r>
            <a:r>
              <a:rPr lang="fr-BE" sz="2400" b="1" dirty="0">
                <a:solidFill>
                  <a:srgbClr val="FF0000"/>
                </a:solidFill>
              </a:rPr>
              <a:t> </a:t>
            </a:r>
            <a:r>
              <a:rPr lang="fr-BE" sz="2400" dirty="0"/>
              <a:t>to </a:t>
            </a:r>
            <a:r>
              <a:rPr lang="fr-BE" sz="2400" dirty="0" err="1"/>
              <a:t>menopause</a:t>
            </a:r>
            <a:r>
              <a:rPr lang="fr-BE" sz="2400" dirty="0"/>
              <a:t> consultations due to the </a:t>
            </a:r>
            <a:r>
              <a:rPr lang="fr-BE" sz="2400" dirty="0" err="1"/>
              <a:t>number</a:t>
            </a:r>
            <a:r>
              <a:rPr lang="fr-BE" sz="2400" dirty="0"/>
              <a:t> of </a:t>
            </a:r>
            <a:r>
              <a:rPr lang="fr-BE" sz="2400" dirty="0" err="1"/>
              <a:t>practitioners</a:t>
            </a:r>
            <a:r>
              <a:rPr lang="fr-BE" sz="2400" dirty="0"/>
              <a:t>, </a:t>
            </a:r>
            <a:r>
              <a:rPr lang="fr-BE" sz="2400" dirty="0" err="1"/>
              <a:t>gynecologists</a:t>
            </a:r>
            <a:r>
              <a:rPr lang="fr-BE" sz="2400" dirty="0"/>
              <a:t>, </a:t>
            </a:r>
            <a:r>
              <a:rPr lang="fr-BE" sz="2400" dirty="0" err="1"/>
              <a:t>general</a:t>
            </a:r>
            <a:r>
              <a:rPr lang="fr-BE" sz="2400" dirty="0"/>
              <a:t> </a:t>
            </a:r>
            <a:r>
              <a:rPr lang="fr-BE" sz="2400" dirty="0" err="1"/>
              <a:t>practitioners</a:t>
            </a:r>
            <a:r>
              <a:rPr lang="fr-BE" sz="2400" dirty="0"/>
              <a:t>, and </a:t>
            </a:r>
            <a:r>
              <a:rPr lang="fr-BE" sz="2400" dirty="0" err="1"/>
              <a:t>menopause</a:t>
            </a:r>
            <a:r>
              <a:rPr lang="fr-BE" sz="2400" dirty="0"/>
              <a:t> consultants.</a:t>
            </a:r>
          </a:p>
          <a:p>
            <a:pPr lvl="1"/>
            <a:r>
              <a:rPr lang="fr-BE" dirty="0">
                <a:solidFill>
                  <a:srgbClr val="212121"/>
                </a:solidFill>
                <a:latin typeface="Aptos" panose="020B0004020202020204" pitchFamily="34" charset="0"/>
              </a:rPr>
              <a:t>A </a:t>
            </a:r>
            <a:r>
              <a:rPr lang="fr-BE" dirty="0" err="1">
                <a:solidFill>
                  <a:srgbClr val="212121"/>
                </a:solidFill>
                <a:latin typeface="Aptos" panose="020B0004020202020204" pitchFamily="34" charset="0"/>
              </a:rPr>
              <a:t>menopause</a:t>
            </a:r>
            <a:r>
              <a:rPr lang="fr-BE" dirty="0">
                <a:solidFill>
                  <a:srgbClr val="212121"/>
                </a:solidFill>
                <a:latin typeface="Aptos" panose="020B0004020202020204" pitchFamily="34" charset="0"/>
              </a:rPr>
              <a:t> consultation </a:t>
            </a:r>
            <a:r>
              <a:rPr lang="fr-BE" dirty="0" err="1">
                <a:solidFill>
                  <a:srgbClr val="212121"/>
                </a:solidFill>
                <a:latin typeface="Aptos" panose="020B0004020202020204" pitchFamily="34" charset="0"/>
              </a:rPr>
              <a:t>is</a:t>
            </a:r>
            <a:r>
              <a:rPr lang="fr-BE" dirty="0">
                <a:solidFill>
                  <a:srgbClr val="212121"/>
                </a:solidFill>
                <a:latin typeface="Aptos" panose="020B0004020202020204" pitchFamily="34" charset="0"/>
              </a:rPr>
              <a:t> a </a:t>
            </a:r>
            <a:r>
              <a:rPr lang="fr-BE" b="1" dirty="0" err="1">
                <a:solidFill>
                  <a:srgbClr val="FF0000"/>
                </a:solidFill>
                <a:latin typeface="Aptos" panose="020B0004020202020204" pitchFamily="34" charset="0"/>
              </a:rPr>
              <a:t>very</a:t>
            </a:r>
            <a:r>
              <a:rPr lang="fr-BE" b="1" dirty="0">
                <a:solidFill>
                  <a:srgbClr val="FF0000"/>
                </a:solidFill>
                <a:latin typeface="Aptos" panose="020B0004020202020204" pitchFamily="34" charset="0"/>
              </a:rPr>
              <a:t> time-</a:t>
            </a:r>
            <a:r>
              <a:rPr lang="fr-BE" b="1" dirty="0" err="1">
                <a:solidFill>
                  <a:srgbClr val="FF0000"/>
                </a:solidFill>
                <a:latin typeface="Aptos" panose="020B0004020202020204" pitchFamily="34" charset="0"/>
              </a:rPr>
              <a:t>consuming</a:t>
            </a:r>
            <a:r>
              <a:rPr lang="fr-BE" b="1" dirty="0">
                <a:solidFill>
                  <a:srgbClr val="FF0000"/>
                </a:solidFill>
                <a:latin typeface="Aptos" panose="020B0004020202020204" pitchFamily="34" charset="0"/>
              </a:rPr>
              <a:t> </a:t>
            </a:r>
            <a:r>
              <a:rPr lang="fr-BE" dirty="0">
                <a:solidFill>
                  <a:srgbClr val="212121"/>
                </a:solidFill>
                <a:latin typeface="Aptos" panose="020B0004020202020204" pitchFamily="34" charset="0"/>
              </a:rPr>
              <a:t>process</a:t>
            </a:r>
            <a:r>
              <a:rPr lang="fr-BE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.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2508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DC623-B106-7646-A6D3-8AE83358C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How to solve </a:t>
            </a:r>
            <a:r>
              <a:rPr lang="fr-FR" sz="3200" b="1" dirty="0" err="1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these</a:t>
            </a:r>
            <a:r>
              <a:rPr lang="fr-FR" sz="32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issues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99AB9B-2B02-F289-E7C8-1DC3FE548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For patients : There are </a:t>
            </a:r>
            <a:r>
              <a:rPr lang="fr-BE" sz="2400" b="0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tools</a:t>
            </a:r>
            <a:r>
              <a:rPr lang="fr-BE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BE" sz="2400" b="0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they</a:t>
            </a:r>
            <a:r>
              <a:rPr lang="fr-BE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BE" sz="2400" b="0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should</a:t>
            </a:r>
            <a:r>
              <a:rPr lang="fr-BE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use in </a:t>
            </a:r>
            <a:r>
              <a:rPr lang="fr-BE" sz="2400" b="0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preparation</a:t>
            </a:r>
            <a:r>
              <a:rPr lang="fr-BE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for </a:t>
            </a:r>
            <a:r>
              <a:rPr lang="fr-BE" sz="2400" b="0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their</a:t>
            </a:r>
            <a:r>
              <a:rPr lang="fr-BE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first consultation to </a:t>
            </a:r>
            <a:r>
              <a:rPr lang="fr-BE" sz="2400" b="0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identify</a:t>
            </a:r>
            <a:r>
              <a:rPr lang="fr-BE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BE" sz="2400" b="0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symptoms</a:t>
            </a:r>
            <a:endParaRPr lang="fr-BE" sz="2400" b="0" i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fr-FR" sz="2000" dirty="0" err="1"/>
              <a:t>Menoscore</a:t>
            </a:r>
            <a:endParaRPr lang="fr-FR" sz="2000" dirty="0"/>
          </a:p>
          <a:p>
            <a:pPr lvl="1"/>
            <a:r>
              <a:rPr lang="fr-FR" sz="2000" dirty="0" err="1"/>
              <a:t>Greenscale</a:t>
            </a:r>
            <a:endParaRPr lang="fr-FR" sz="2000" dirty="0"/>
          </a:p>
          <a:p>
            <a:pPr lvl="1"/>
            <a:r>
              <a:rPr lang="fr-FR" sz="2000" dirty="0"/>
              <a:t>MTT</a:t>
            </a:r>
          </a:p>
          <a:p>
            <a:pPr lvl="1"/>
            <a:r>
              <a:rPr lang="fr-FR" sz="2000" dirty="0" err="1"/>
              <a:t>Meno</a:t>
            </a:r>
            <a:r>
              <a:rPr lang="fr-FR" sz="2000" dirty="0"/>
              <a:t>-check</a:t>
            </a:r>
          </a:p>
          <a:p>
            <a:pPr lvl="1"/>
            <a:r>
              <a:rPr lang="fr-FR" sz="2000" dirty="0"/>
              <a:t>Brochure</a:t>
            </a:r>
          </a:p>
          <a:p>
            <a:pPr lvl="1"/>
            <a:r>
              <a:rPr lang="fr-FR" sz="2000" dirty="0"/>
              <a:t>Podcast</a:t>
            </a:r>
          </a:p>
          <a:p>
            <a:r>
              <a:rPr lang="fr-BE" sz="2400" dirty="0"/>
              <a:t>For </a:t>
            </a:r>
            <a:r>
              <a:rPr lang="fr-BE" sz="2400" dirty="0" err="1"/>
              <a:t>doctors</a:t>
            </a:r>
            <a:r>
              <a:rPr lang="fr-BE" sz="2400" dirty="0"/>
              <a:t>: questionnaires to </a:t>
            </a:r>
            <a:r>
              <a:rPr lang="fr-BE" sz="2400" dirty="0" err="1"/>
              <a:t>identify</a:t>
            </a:r>
            <a:r>
              <a:rPr lang="fr-BE" sz="2400" dirty="0"/>
              <a:t> </a:t>
            </a:r>
            <a:r>
              <a:rPr lang="fr-BE" sz="2400" dirty="0" err="1"/>
              <a:t>menopausal</a:t>
            </a:r>
            <a:r>
              <a:rPr lang="fr-BE" sz="2400" dirty="0"/>
              <a:t> patients and to </a:t>
            </a:r>
            <a:r>
              <a:rPr lang="fr-BE" sz="2400" dirty="0" err="1"/>
              <a:t>offer</a:t>
            </a:r>
            <a:r>
              <a:rPr lang="fr-BE" sz="2400" dirty="0"/>
              <a:t> </a:t>
            </a:r>
            <a:r>
              <a:rPr lang="fr-BE" sz="2400" dirty="0" err="1"/>
              <a:t>treatments</a:t>
            </a:r>
            <a:endParaRPr lang="fr-BE" sz="2400" dirty="0"/>
          </a:p>
          <a:p>
            <a:pPr lvl="1"/>
            <a:r>
              <a:rPr lang="fr-FR" sz="2000" dirty="0"/>
              <a:t>Questionnaire MTT (</a:t>
            </a:r>
            <a:r>
              <a:rPr lang="fr-FR" sz="2000" dirty="0" err="1"/>
              <a:t>Menopause</a:t>
            </a:r>
            <a:r>
              <a:rPr lang="fr-FR" sz="2000" dirty="0"/>
              <a:t> </a:t>
            </a:r>
            <a:r>
              <a:rPr lang="fr-FR" sz="2000" dirty="0" err="1"/>
              <a:t>Treatment</a:t>
            </a:r>
            <a:r>
              <a:rPr lang="fr-FR" sz="2000" dirty="0"/>
              <a:t> Tool)</a:t>
            </a:r>
          </a:p>
          <a:p>
            <a:pPr lvl="1"/>
            <a:r>
              <a:rPr kumimoji="0" lang="fr-FR" altLang="fr-FR" sz="20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The 2023 </a:t>
            </a:r>
            <a:r>
              <a:rPr kumimoji="0" lang="fr-FR" altLang="fr-FR" sz="200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</a:rPr>
              <a:t>Practitioner’s</a:t>
            </a:r>
            <a:r>
              <a:rPr kumimoji="0" lang="fr-FR" altLang="fr-FR" sz="20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 Toolkit for </a:t>
            </a:r>
            <a:r>
              <a:rPr kumimoji="0" lang="fr-FR" altLang="fr-FR" sz="200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</a:rPr>
              <a:t>Managing</a:t>
            </a:r>
            <a:r>
              <a:rPr kumimoji="0" lang="fr-FR" altLang="fr-FR" sz="20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 </a:t>
            </a:r>
            <a:r>
              <a:rPr kumimoji="0" lang="fr-FR" altLang="fr-FR" sz="200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</a:rPr>
              <a:t>Menopause</a:t>
            </a:r>
            <a:endParaRPr lang="fr-FR" sz="2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1220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344B4B-8656-8DA5-0D78-AD9A5EBA4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9580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Questionnaire MTT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20FA7CD-DBEB-F583-7AC7-35180FCA9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15614"/>
            <a:ext cx="4327649" cy="543313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164F11D-7EF0-F966-52F2-244B8076F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401" y="1215614"/>
            <a:ext cx="4601292" cy="543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99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7F9B5A-B22D-2398-40A8-047EF0FA7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150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Toolkit (1)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3D2C879-AF2E-77A8-E025-AFCD53A94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2028" y="1690688"/>
            <a:ext cx="9499600" cy="304800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091884F-FBDA-D6EE-C707-A7B01B781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6</a:t>
            </a:fld>
            <a:endParaRPr lang="fr-FR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8B3A1B4-0165-9CC3-FC52-A64BF1CA4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962" y="6300570"/>
            <a:ext cx="1147729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35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The 2023 </a:t>
            </a:r>
            <a:r>
              <a:rPr kumimoji="0" lang="fr-FR" altLang="fr-FR" sz="10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Practitioner’s</a:t>
            </a: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 Toolkit for </a:t>
            </a:r>
            <a:r>
              <a:rPr kumimoji="0" lang="fr-FR" altLang="fr-FR" sz="10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Managing</a:t>
            </a: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 </a:t>
            </a:r>
            <a:r>
              <a:rPr kumimoji="0" lang="fr-FR" altLang="fr-FR" sz="10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Menopause</a:t>
            </a: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; </a:t>
            </a: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3"/>
              </a:rPr>
              <a:t>S. R. Davis</a:t>
            </a: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</a:rPr>
              <a:t> , 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4"/>
              </a:rPr>
              <a:t>S. 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4"/>
              </a:rPr>
              <a:t>Taylor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5"/>
              </a:rPr>
              <a:t>C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5"/>
              </a:rPr>
              <a:t>. 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5"/>
              </a:rPr>
              <a:t>Hemachandra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6"/>
              </a:rPr>
              <a:t>K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6"/>
              </a:rPr>
              <a:t>. 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6"/>
              </a:rPr>
              <a:t>Magraith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7"/>
              </a:rPr>
              <a:t>P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7"/>
              </a:rPr>
              <a:t>. R. 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7"/>
              </a:rPr>
              <a:t>Ebeling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8"/>
              </a:rPr>
              <a:t>F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8"/>
              </a:rPr>
              <a:t>. Jane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&amp;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9"/>
              </a:rPr>
              <a:t>R. M. Islam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220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CA388BA-8DCA-B8CD-83B5-7BE5B5E53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0810" y="897983"/>
            <a:ext cx="6134265" cy="5227903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B8310B6-31BA-8829-14DE-1F0ABFC3B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7</a:t>
            </a:fld>
            <a:endParaRPr lang="fr-FR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4522B21-B7DA-1981-C3B0-8153D1758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962" y="6300570"/>
            <a:ext cx="1147729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35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The 2023 </a:t>
            </a:r>
            <a:r>
              <a:rPr kumimoji="0" lang="fr-FR" altLang="fr-FR" sz="10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Practitioner’s</a:t>
            </a: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 Toolkit for </a:t>
            </a:r>
            <a:r>
              <a:rPr kumimoji="0" lang="fr-FR" altLang="fr-FR" sz="10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Managing</a:t>
            </a: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 </a:t>
            </a:r>
            <a:r>
              <a:rPr kumimoji="0" lang="fr-FR" altLang="fr-FR" sz="10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Menopause</a:t>
            </a: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; </a:t>
            </a: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3"/>
              </a:rPr>
              <a:t>S. R. Davis</a:t>
            </a: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</a:rPr>
              <a:t> , 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4"/>
              </a:rPr>
              <a:t>S. 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4"/>
              </a:rPr>
              <a:t>Taylor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5"/>
              </a:rPr>
              <a:t>C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5"/>
              </a:rPr>
              <a:t>. 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5"/>
              </a:rPr>
              <a:t>Hemachandra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6"/>
              </a:rPr>
              <a:t>K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6"/>
              </a:rPr>
              <a:t>. 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6"/>
              </a:rPr>
              <a:t>Magraith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7"/>
              </a:rPr>
              <a:t>P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7"/>
              </a:rPr>
              <a:t>. R. 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7"/>
              </a:rPr>
              <a:t>Ebeling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8"/>
              </a:rPr>
              <a:t>F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8"/>
              </a:rPr>
              <a:t>. Jane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&amp;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9"/>
              </a:rPr>
              <a:t>R. M. Islam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FD4131B-118B-CDC9-B1B8-C69002F3D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2858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Toolkit</a:t>
            </a:r>
            <a:r>
              <a:rPr lang="fr-FR" dirty="0"/>
              <a:t> </a:t>
            </a: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2316942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EFBA281-813F-EBA2-7A90-AB3C5F8CE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0" y="956125"/>
            <a:ext cx="6057899" cy="5311541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52AA478-8855-2881-9C73-46F660BBF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8D7A-9A7D-D84E-BD5C-53B9D9DB9C86}" type="slidenum">
              <a:rPr lang="fr-FR" smtClean="0"/>
              <a:t>8</a:t>
            </a:fld>
            <a:endParaRPr lang="fr-FR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0C40B93-C976-662D-33DB-12B06A833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962" y="6520495"/>
            <a:ext cx="1147729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35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The 2023 </a:t>
            </a:r>
            <a:r>
              <a:rPr kumimoji="0" lang="fr-FR" altLang="fr-FR" sz="10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Practitioner’s</a:t>
            </a: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 Toolkit for </a:t>
            </a:r>
            <a:r>
              <a:rPr kumimoji="0" lang="fr-FR" altLang="fr-FR" sz="10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Managing</a:t>
            </a: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 </a:t>
            </a:r>
            <a:r>
              <a:rPr kumimoji="0" lang="fr-FR" altLang="fr-FR" sz="10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Menopause</a:t>
            </a: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; </a:t>
            </a: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3"/>
              </a:rPr>
              <a:t>S. R. Davis</a:t>
            </a: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</a:rPr>
              <a:t> , 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4"/>
              </a:rPr>
              <a:t>S. 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4"/>
              </a:rPr>
              <a:t>Taylor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5"/>
              </a:rPr>
              <a:t>C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5"/>
              </a:rPr>
              <a:t>. 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5"/>
              </a:rPr>
              <a:t>Hemachandra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6"/>
              </a:rPr>
              <a:t>K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6"/>
              </a:rPr>
              <a:t>. 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6"/>
              </a:rPr>
              <a:t>Magraith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7"/>
              </a:rPr>
              <a:t>P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7"/>
              </a:rPr>
              <a:t>. R. 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7"/>
              </a:rPr>
              <a:t>Ebeling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8"/>
              </a:rPr>
              <a:t>F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8"/>
              </a:rPr>
              <a:t>. Jane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&amp;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9"/>
              </a:rPr>
              <a:t>R. M. Islam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E99B647-FA22-66E3-F9FC-B9688D8E8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3588"/>
          </a:xfrm>
        </p:spPr>
        <p:txBody>
          <a:bodyPr/>
          <a:lstStyle/>
          <a:p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Toolkit (3)</a:t>
            </a:r>
          </a:p>
        </p:txBody>
      </p:sp>
    </p:spTree>
    <p:extLst>
      <p:ext uri="{BB962C8B-B14F-4D97-AF65-F5344CB8AC3E}">
        <p14:creationId xmlns:p14="http://schemas.microsoft.com/office/powerpoint/2010/main" val="2904879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92B6C5-3901-67E7-0A2C-56901C6CE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4" y="1643270"/>
            <a:ext cx="10515600" cy="48767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BE" sz="2200" b="1" dirty="0" err="1">
                <a:solidFill>
                  <a:srgbClr val="232323"/>
                </a:solidFill>
                <a:effectLst/>
              </a:rPr>
              <a:t>Results</a:t>
            </a:r>
            <a:r>
              <a:rPr lang="fr-BE" sz="2200" b="1" dirty="0">
                <a:solidFill>
                  <a:srgbClr val="232323"/>
                </a:solidFill>
                <a:effectLst/>
              </a:rPr>
              <a:t> </a:t>
            </a:r>
            <a:r>
              <a:rPr lang="fr-BE" sz="2200" b="1" dirty="0" err="1">
                <a:solidFill>
                  <a:srgbClr val="232323"/>
                </a:solidFill>
                <a:effectLst/>
              </a:rPr>
              <a:t>Summary</a:t>
            </a:r>
            <a:r>
              <a:rPr lang="fr-BE" sz="2200" b="1" dirty="0">
                <a:solidFill>
                  <a:srgbClr val="232323"/>
                </a:solidFill>
                <a:effectLst/>
              </a:rPr>
              <a:t>: </a:t>
            </a:r>
            <a:endParaRPr lang="fr-BE" sz="2200" dirty="0">
              <a:solidFill>
                <a:srgbClr val="232323"/>
              </a:solidFill>
              <a:effectLst/>
            </a:endParaRPr>
          </a:p>
          <a:p>
            <a:r>
              <a:rPr lang="fr-BE" sz="2200" dirty="0" err="1">
                <a:effectLst/>
              </a:rPr>
              <a:t>Based</a:t>
            </a:r>
            <a:r>
              <a:rPr lang="fr-BE" sz="2200" dirty="0">
                <a:effectLst/>
              </a:rPr>
              <a:t> on feedback questionnaires (160 </a:t>
            </a:r>
            <a:r>
              <a:rPr lang="fr-BE" sz="2200" dirty="0" err="1">
                <a:effectLst/>
              </a:rPr>
              <a:t>clinician’s</a:t>
            </a:r>
            <a:r>
              <a:rPr lang="fr-BE" sz="2200" dirty="0">
                <a:effectLst/>
              </a:rPr>
              <a:t> and 156 </a:t>
            </a:r>
            <a:r>
              <a:rPr lang="fr-BE" sz="2200" dirty="0" err="1">
                <a:effectLst/>
              </a:rPr>
              <a:t>menopausal</a:t>
            </a:r>
            <a:r>
              <a:rPr lang="fr-BE" sz="2200" dirty="0">
                <a:effectLst/>
              </a:rPr>
              <a:t> </a:t>
            </a:r>
            <a:r>
              <a:rPr lang="fr-BE" sz="2200" dirty="0" err="1">
                <a:effectLst/>
              </a:rPr>
              <a:t>women’s</a:t>
            </a:r>
            <a:r>
              <a:rPr lang="fr-BE" sz="2200" dirty="0">
                <a:effectLst/>
              </a:rPr>
              <a:t>) </a:t>
            </a:r>
          </a:p>
          <a:p>
            <a:pPr marL="457200" lvl="1" indent="0">
              <a:buNone/>
            </a:pPr>
            <a:r>
              <a:rPr lang="fr-BE" sz="2200" dirty="0">
                <a:effectLst/>
              </a:rPr>
              <a:t>a. Most (&gt;85%) </a:t>
            </a:r>
            <a:r>
              <a:rPr lang="fr-BE" sz="2200" dirty="0" err="1">
                <a:effectLst/>
              </a:rPr>
              <a:t>clinicians</a:t>
            </a:r>
            <a:r>
              <a:rPr lang="fr-BE" sz="2200" dirty="0">
                <a:effectLst/>
              </a:rPr>
              <a:t> and </a:t>
            </a:r>
            <a:r>
              <a:rPr lang="fr-BE" sz="2200" dirty="0" err="1">
                <a:effectLst/>
              </a:rPr>
              <a:t>women</a:t>
            </a:r>
            <a:r>
              <a:rPr lang="fr-BE" sz="2200" dirty="0">
                <a:effectLst/>
              </a:rPr>
              <a:t> </a:t>
            </a:r>
            <a:r>
              <a:rPr lang="fr-BE" sz="2200" dirty="0" err="1">
                <a:effectLst/>
              </a:rPr>
              <a:t>reported</a:t>
            </a:r>
            <a:r>
              <a:rPr lang="fr-BE" sz="2200" dirty="0">
                <a:effectLst/>
              </a:rPr>
              <a:t> </a:t>
            </a:r>
            <a:r>
              <a:rPr lang="fr-BE" sz="2200" dirty="0" err="1">
                <a:effectLst/>
              </a:rPr>
              <a:t>both</a:t>
            </a:r>
            <a:r>
              <a:rPr lang="fr-BE" sz="2200" dirty="0">
                <a:effectLst/>
              </a:rPr>
              <a:t> </a:t>
            </a:r>
            <a:r>
              <a:rPr lang="fr-BE" sz="2200" dirty="0" err="1">
                <a:effectLst/>
              </a:rPr>
              <a:t>tools</a:t>
            </a:r>
            <a:r>
              <a:rPr lang="fr-BE" sz="2200" dirty="0">
                <a:effectLst/>
              </a:rPr>
              <a:t> to </a:t>
            </a:r>
            <a:r>
              <a:rPr lang="fr-BE" sz="2200" dirty="0" err="1">
                <a:effectLst/>
              </a:rPr>
              <a:t>be</a:t>
            </a:r>
            <a:r>
              <a:rPr lang="fr-BE" sz="2200" dirty="0">
                <a:effectLst/>
              </a:rPr>
              <a:t> </a:t>
            </a:r>
            <a:r>
              <a:rPr lang="fr-BE" sz="2200" dirty="0" err="1">
                <a:effectLst/>
              </a:rPr>
              <a:t>convenient</a:t>
            </a:r>
            <a:r>
              <a:rPr lang="fr-BE" sz="2200" dirty="0">
                <a:effectLst/>
              </a:rPr>
              <a:t> and </a:t>
            </a:r>
            <a:r>
              <a:rPr lang="fr-BE" sz="2200" dirty="0" err="1">
                <a:effectLst/>
              </a:rPr>
              <a:t>valuable</a:t>
            </a:r>
            <a:r>
              <a:rPr lang="fr-BE" sz="2200" dirty="0">
                <a:effectLst/>
              </a:rPr>
              <a:t> for </a:t>
            </a:r>
            <a:r>
              <a:rPr lang="fr-BE" sz="2200" dirty="0" err="1">
                <a:effectLst/>
              </a:rPr>
              <a:t>discussing</a:t>
            </a:r>
            <a:r>
              <a:rPr lang="fr-BE" sz="2200" dirty="0">
                <a:effectLst/>
              </a:rPr>
              <a:t> </a:t>
            </a:r>
            <a:r>
              <a:rPr lang="fr-BE" sz="2200" dirty="0" err="1">
                <a:effectLst/>
              </a:rPr>
              <a:t>symptoms</a:t>
            </a:r>
            <a:r>
              <a:rPr lang="fr-BE" sz="2200" dirty="0">
                <a:effectLst/>
              </a:rPr>
              <a:t> and </a:t>
            </a:r>
            <a:r>
              <a:rPr lang="fr-BE" sz="2200" dirty="0" err="1">
                <a:effectLst/>
              </a:rPr>
              <a:t>treatment</a:t>
            </a:r>
            <a:r>
              <a:rPr lang="fr-BE" sz="2200" dirty="0">
                <a:effectLst/>
              </a:rPr>
              <a:t> options. </a:t>
            </a:r>
          </a:p>
          <a:p>
            <a:pPr marL="457200" lvl="1" indent="0">
              <a:buNone/>
            </a:pPr>
            <a:r>
              <a:rPr lang="fr-BE" sz="2200" dirty="0">
                <a:effectLst/>
              </a:rPr>
              <a:t>b. Most </a:t>
            </a:r>
            <a:r>
              <a:rPr lang="fr-BE" sz="2200" dirty="0" err="1">
                <a:effectLst/>
              </a:rPr>
              <a:t>clinicians</a:t>
            </a:r>
            <a:r>
              <a:rPr lang="fr-BE" sz="2200" dirty="0">
                <a:effectLst/>
              </a:rPr>
              <a:t> (&gt;55%) and </a:t>
            </a:r>
            <a:r>
              <a:rPr lang="fr-BE" sz="2200" dirty="0" err="1">
                <a:effectLst/>
              </a:rPr>
              <a:t>women</a:t>
            </a:r>
            <a:r>
              <a:rPr lang="fr-BE" sz="2200" dirty="0">
                <a:effectLst/>
              </a:rPr>
              <a:t> (&gt;70%) </a:t>
            </a:r>
            <a:r>
              <a:rPr lang="fr-BE" sz="2200" dirty="0" err="1">
                <a:effectLst/>
              </a:rPr>
              <a:t>reported</a:t>
            </a:r>
            <a:r>
              <a:rPr lang="fr-BE" sz="2200" dirty="0">
                <a:effectLst/>
              </a:rPr>
              <a:t> </a:t>
            </a:r>
            <a:r>
              <a:rPr lang="fr-BE" sz="2200" dirty="0" err="1">
                <a:effectLst/>
              </a:rPr>
              <a:t>improved</a:t>
            </a:r>
            <a:r>
              <a:rPr lang="fr-BE" sz="2200" dirty="0">
                <a:effectLst/>
              </a:rPr>
              <a:t> interactions and confidence in </a:t>
            </a:r>
            <a:r>
              <a:rPr lang="fr-BE" sz="2200" dirty="0" err="1">
                <a:effectLst/>
              </a:rPr>
              <a:t>treatment</a:t>
            </a:r>
            <a:r>
              <a:rPr lang="fr-BE" sz="2200" dirty="0">
                <a:effectLst/>
              </a:rPr>
              <a:t> </a:t>
            </a:r>
            <a:r>
              <a:rPr lang="fr-BE" sz="2200" dirty="0" err="1">
                <a:effectLst/>
              </a:rPr>
              <a:t>decisions</a:t>
            </a:r>
            <a:r>
              <a:rPr lang="fr-BE" sz="2200" dirty="0">
                <a:effectLst/>
              </a:rPr>
              <a:t>. </a:t>
            </a:r>
          </a:p>
          <a:p>
            <a:r>
              <a:rPr lang="fr-BE" sz="2200" dirty="0">
                <a:effectLst/>
              </a:rPr>
              <a:t> </a:t>
            </a:r>
            <a:r>
              <a:rPr lang="fr-BE" sz="2200" dirty="0" err="1">
                <a:effectLst/>
              </a:rPr>
              <a:t>Menopausal</a:t>
            </a:r>
            <a:r>
              <a:rPr lang="fr-BE" sz="2200" dirty="0">
                <a:effectLst/>
              </a:rPr>
              <a:t> </a:t>
            </a:r>
            <a:r>
              <a:rPr lang="fr-BE" sz="2200" dirty="0" err="1">
                <a:effectLst/>
              </a:rPr>
              <a:t>women</a:t>
            </a:r>
            <a:r>
              <a:rPr lang="fr-BE" sz="2200" dirty="0">
                <a:effectLst/>
              </a:rPr>
              <a:t> </a:t>
            </a:r>
            <a:r>
              <a:rPr lang="fr-BE" sz="2200" dirty="0" err="1">
                <a:effectLst/>
              </a:rPr>
              <a:t>were</a:t>
            </a:r>
            <a:r>
              <a:rPr lang="fr-BE" sz="2200" dirty="0">
                <a:effectLst/>
              </a:rPr>
              <a:t> positive about MTT-HCP use in </a:t>
            </a:r>
            <a:r>
              <a:rPr lang="fr-BE" sz="2200" dirty="0" err="1">
                <a:effectLst/>
              </a:rPr>
              <a:t>their</a:t>
            </a:r>
            <a:r>
              <a:rPr lang="fr-BE" sz="2200" dirty="0">
                <a:effectLst/>
              </a:rPr>
              <a:t> consultation. </a:t>
            </a:r>
            <a:r>
              <a:rPr lang="fr-BE" sz="2200" dirty="0" err="1">
                <a:effectLst/>
              </a:rPr>
              <a:t>They</a:t>
            </a:r>
            <a:r>
              <a:rPr lang="fr-BE" sz="2200" dirty="0">
                <a:effectLst/>
              </a:rPr>
              <a:t> </a:t>
            </a:r>
            <a:r>
              <a:rPr lang="fr-BE" sz="2200" dirty="0" err="1">
                <a:effectLst/>
              </a:rPr>
              <a:t>reported</a:t>
            </a:r>
            <a:r>
              <a:rPr lang="fr-BE" sz="2200" dirty="0">
                <a:effectLst/>
              </a:rPr>
              <a:t> the MTT-HCP </a:t>
            </a:r>
            <a:r>
              <a:rPr lang="fr-BE" sz="2200" dirty="0" err="1">
                <a:effectLst/>
              </a:rPr>
              <a:t>was</a:t>
            </a:r>
            <a:r>
              <a:rPr lang="fr-BE" sz="2200" dirty="0">
                <a:effectLst/>
              </a:rPr>
              <a:t>: </a:t>
            </a:r>
          </a:p>
          <a:p>
            <a:pPr marL="457200" lvl="1" indent="0">
              <a:buNone/>
            </a:pPr>
            <a:r>
              <a:rPr lang="fr-BE" sz="2200" dirty="0">
                <a:effectLst/>
              </a:rPr>
              <a:t>a. </a:t>
            </a:r>
            <a:r>
              <a:rPr lang="fr-BE" sz="2200" dirty="0" err="1">
                <a:effectLst/>
              </a:rPr>
              <a:t>easily</a:t>
            </a:r>
            <a:r>
              <a:rPr lang="fr-BE" sz="2200" dirty="0">
                <a:effectLst/>
              </a:rPr>
              <a:t> </a:t>
            </a:r>
            <a:r>
              <a:rPr lang="fr-BE" sz="2200" dirty="0" err="1">
                <a:effectLst/>
              </a:rPr>
              <a:t>understood</a:t>
            </a:r>
            <a:r>
              <a:rPr lang="fr-BE" sz="2200" dirty="0">
                <a:effectLst/>
              </a:rPr>
              <a:t> (93%) </a:t>
            </a:r>
          </a:p>
          <a:p>
            <a:pPr marL="457200" lvl="1" indent="0">
              <a:buNone/>
            </a:pPr>
            <a:r>
              <a:rPr lang="fr-BE" sz="2200" dirty="0">
                <a:effectLst/>
              </a:rPr>
              <a:t>b. </a:t>
            </a:r>
            <a:r>
              <a:rPr lang="fr-BE" sz="2200" dirty="0" err="1">
                <a:effectLst/>
              </a:rPr>
              <a:t>asked</a:t>
            </a:r>
            <a:r>
              <a:rPr lang="fr-BE" sz="2200" dirty="0">
                <a:effectLst/>
              </a:rPr>
              <a:t> about relevant </a:t>
            </a:r>
            <a:r>
              <a:rPr lang="fr-BE" sz="2200" dirty="0" err="1">
                <a:effectLst/>
              </a:rPr>
              <a:t>symptoms</a:t>
            </a:r>
            <a:r>
              <a:rPr lang="fr-BE" sz="2200" dirty="0">
                <a:effectLst/>
              </a:rPr>
              <a:t> (96%) </a:t>
            </a:r>
          </a:p>
          <a:p>
            <a:pPr marL="457200" lvl="1" indent="0">
              <a:buNone/>
            </a:pPr>
            <a:r>
              <a:rPr lang="fr-BE" sz="2200" dirty="0">
                <a:effectLst/>
              </a:rPr>
              <a:t>c. </a:t>
            </a:r>
            <a:r>
              <a:rPr lang="fr-BE" sz="2200" dirty="0" err="1">
                <a:effectLst/>
              </a:rPr>
              <a:t>provided</a:t>
            </a:r>
            <a:r>
              <a:rPr lang="fr-BE" sz="2200" dirty="0">
                <a:effectLst/>
              </a:rPr>
              <a:t> </a:t>
            </a:r>
            <a:r>
              <a:rPr lang="fr-BE" sz="2200" dirty="0" err="1">
                <a:effectLst/>
              </a:rPr>
              <a:t>clear</a:t>
            </a:r>
            <a:r>
              <a:rPr lang="fr-BE" sz="2200" dirty="0">
                <a:effectLst/>
              </a:rPr>
              <a:t> and </a:t>
            </a:r>
            <a:r>
              <a:rPr lang="fr-BE" sz="2200" dirty="0" err="1">
                <a:effectLst/>
              </a:rPr>
              <a:t>structured</a:t>
            </a:r>
            <a:r>
              <a:rPr lang="fr-BE" sz="2200" dirty="0">
                <a:effectLst/>
              </a:rPr>
              <a:t> conversations </a:t>
            </a:r>
            <a:r>
              <a:rPr lang="fr-BE" sz="2200" dirty="0" err="1">
                <a:effectLst/>
              </a:rPr>
              <a:t>with</a:t>
            </a:r>
            <a:r>
              <a:rPr lang="fr-BE" sz="2200" dirty="0">
                <a:effectLst/>
              </a:rPr>
              <a:t> </a:t>
            </a:r>
            <a:r>
              <a:rPr lang="fr-BE" sz="2200" dirty="0" err="1">
                <a:effectLst/>
              </a:rPr>
              <a:t>their</a:t>
            </a:r>
            <a:r>
              <a:rPr lang="fr-BE" sz="2200" dirty="0">
                <a:effectLst/>
              </a:rPr>
              <a:t> </a:t>
            </a:r>
            <a:r>
              <a:rPr lang="fr-BE" sz="2200" dirty="0" err="1">
                <a:effectLst/>
              </a:rPr>
              <a:t>HCPs</a:t>
            </a:r>
            <a:r>
              <a:rPr lang="fr-BE" sz="2200" dirty="0">
                <a:effectLst/>
              </a:rPr>
              <a:t> (93%) </a:t>
            </a:r>
          </a:p>
          <a:p>
            <a:pPr marL="457200" lvl="1" indent="0">
              <a:buNone/>
            </a:pPr>
            <a:r>
              <a:rPr lang="fr-BE" sz="2200" dirty="0">
                <a:effectLst/>
              </a:rPr>
              <a:t>d. </a:t>
            </a:r>
            <a:r>
              <a:rPr lang="fr-BE" sz="2200" dirty="0" err="1">
                <a:effectLst/>
              </a:rPr>
              <a:t>reassured</a:t>
            </a:r>
            <a:r>
              <a:rPr lang="fr-BE" sz="2200" dirty="0">
                <a:effectLst/>
              </a:rPr>
              <a:t> (89%) and </a:t>
            </a:r>
            <a:r>
              <a:rPr lang="fr-BE" sz="2200" dirty="0" err="1">
                <a:effectLst/>
              </a:rPr>
              <a:t>increased</a:t>
            </a:r>
            <a:r>
              <a:rPr lang="fr-BE" sz="2200" dirty="0">
                <a:effectLst/>
              </a:rPr>
              <a:t> confidence (82%) in </a:t>
            </a:r>
            <a:r>
              <a:rPr lang="fr-BE" sz="2200" dirty="0" err="1">
                <a:effectLst/>
              </a:rPr>
              <a:t>their</a:t>
            </a:r>
            <a:r>
              <a:rPr lang="fr-BE" sz="2200" dirty="0">
                <a:effectLst/>
              </a:rPr>
              <a:t> </a:t>
            </a:r>
            <a:r>
              <a:rPr lang="fr-BE" sz="2200" dirty="0" err="1">
                <a:effectLst/>
              </a:rPr>
              <a:t>treatment</a:t>
            </a:r>
            <a:r>
              <a:rPr lang="fr-BE" sz="2200" dirty="0">
                <a:effectLst/>
              </a:rPr>
              <a:t> options </a:t>
            </a:r>
            <a:br>
              <a:rPr lang="fr-BE" sz="1600" dirty="0">
                <a:effectLst/>
              </a:rPr>
            </a:br>
            <a:endParaRPr lang="fr-BE" sz="1600" dirty="0">
              <a:effectLst/>
            </a:endParaRPr>
          </a:p>
          <a:p>
            <a:endParaRPr lang="fr-FR" sz="1600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B41B33D-AC1A-F87B-5B25-52EF67D94E2A}"/>
              </a:ext>
            </a:extLst>
          </p:cNvPr>
          <p:cNvSpPr txBox="1">
            <a:spLocks/>
          </p:cNvSpPr>
          <p:nvPr/>
        </p:nvSpPr>
        <p:spPr>
          <a:xfrm>
            <a:off x="1052513" y="234858"/>
            <a:ext cx="10515600" cy="979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960EF37-144E-BF65-9495-39550D2B2884}"/>
              </a:ext>
            </a:extLst>
          </p:cNvPr>
          <p:cNvSpPr txBox="1"/>
          <p:nvPr/>
        </p:nvSpPr>
        <p:spPr>
          <a:xfrm>
            <a:off x="742122" y="338015"/>
            <a:ext cx="10058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kern="100" dirty="0">
                <a:solidFill>
                  <a:schemeClr val="accent1">
                    <a:lumMod val="7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Menopausal Treatment Tool : </a:t>
            </a:r>
          </a:p>
          <a:p>
            <a:pPr marL="0" indent="0" algn="ctr">
              <a:buNone/>
            </a:pPr>
            <a:r>
              <a:rPr lang="en-US" sz="3200" b="1" kern="100" dirty="0">
                <a:solidFill>
                  <a:schemeClr val="accent1">
                    <a:lumMod val="7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Results from an international study.   </a:t>
            </a:r>
            <a:r>
              <a:rPr lang="en-US" sz="2000" b="1" kern="100" dirty="0">
                <a:solidFill>
                  <a:schemeClr val="accent1">
                    <a:lumMod val="7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Petra </a:t>
            </a:r>
            <a:r>
              <a:rPr lang="en-US" sz="2000" b="1" kern="100" dirty="0" err="1">
                <a:solidFill>
                  <a:schemeClr val="accent1">
                    <a:lumMod val="7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Stute</a:t>
            </a:r>
            <a:endParaRPr lang="fr-BE" sz="2000" kern="100" dirty="0">
              <a:solidFill>
                <a:schemeClr val="accent1">
                  <a:lumMod val="75000"/>
                </a:schemeClr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527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4410</TotalTime>
  <Words>1500</Words>
  <Application>Microsoft Macintosh PowerPoint</Application>
  <PresentationFormat>Grand écran</PresentationFormat>
  <Paragraphs>170</Paragraphs>
  <Slides>22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Open Sans</vt:lpstr>
      <vt:lpstr>PT Serif</vt:lpstr>
      <vt:lpstr>Verdana</vt:lpstr>
      <vt:lpstr>Thème Office</vt:lpstr>
      <vt:lpstr>How to manage a Menopause consultation</vt:lpstr>
      <vt:lpstr>  </vt:lpstr>
      <vt:lpstr> What are the issues </vt:lpstr>
      <vt:lpstr>How to solve these issues</vt:lpstr>
      <vt:lpstr>Questionnaire MTT</vt:lpstr>
      <vt:lpstr>Toolkit (1)</vt:lpstr>
      <vt:lpstr>Toolkit (2)</vt:lpstr>
      <vt:lpstr>Toolkit (3)</vt:lpstr>
      <vt:lpstr>Présentation PowerPoint</vt:lpstr>
      <vt:lpstr>Preparation of the first Menopause consultation by the patient  </vt:lpstr>
      <vt:lpstr> Good patient outcomes depend on successful communication and share decision-making  </vt:lpstr>
      <vt:lpstr>Présentation PowerPoint</vt:lpstr>
      <vt:lpstr>Do women estimate their risk correctly?  </vt:lpstr>
      <vt:lpstr> Understanding Patients’Psychological Barriers  </vt:lpstr>
      <vt:lpstr> Bridging the Gap: Necessary Components for Achieving High-Quality Medical Decisions </vt:lpstr>
      <vt:lpstr>Use of Reflective Listening to Identify and Understand Patients Concerns and Goals</vt:lpstr>
      <vt:lpstr> Putting OARS into Practice in the Setting of New Complex Data  </vt:lpstr>
      <vt:lpstr> The Benefits of Reflective Listening </vt:lpstr>
      <vt:lpstr>Framing Conversation about Medical Evidence with Patients</vt:lpstr>
      <vt:lpstr> Specific language that can be used to communicate medical evidence  </vt:lpstr>
      <vt:lpstr> Summary: Communicating With Patient About Medical Evidence 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Menopause Treatment Tool    MTT</dc:title>
  <dc:creator>eveline markowicz</dc:creator>
  <cp:lastModifiedBy>thierry desgain</cp:lastModifiedBy>
  <cp:revision>17</cp:revision>
  <cp:lastPrinted>2026-01-14T10:19:16Z</cp:lastPrinted>
  <dcterms:created xsi:type="dcterms:W3CDTF">2025-06-18T15:54:37Z</dcterms:created>
  <dcterms:modified xsi:type="dcterms:W3CDTF">2026-01-14T21:01:58Z</dcterms:modified>
</cp:coreProperties>
</file>