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90" r:id="rId2"/>
  </p:sldMasterIdLst>
  <p:notesMasterIdLst>
    <p:notesMasterId r:id="rId38"/>
  </p:notesMasterIdLst>
  <p:sldIdLst>
    <p:sldId id="256" r:id="rId3"/>
    <p:sldId id="300" r:id="rId4"/>
    <p:sldId id="1834" r:id="rId5"/>
    <p:sldId id="1817" r:id="rId6"/>
    <p:sldId id="1797" r:id="rId7"/>
    <p:sldId id="1798" r:id="rId8"/>
    <p:sldId id="1806" r:id="rId9"/>
    <p:sldId id="1833" r:id="rId10"/>
    <p:sldId id="1801" r:id="rId11"/>
    <p:sldId id="1800" r:id="rId12"/>
    <p:sldId id="260" r:id="rId13"/>
    <p:sldId id="1808" r:id="rId14"/>
    <p:sldId id="1802" r:id="rId15"/>
    <p:sldId id="1803" r:id="rId16"/>
    <p:sldId id="1804" r:id="rId17"/>
    <p:sldId id="1805" r:id="rId18"/>
    <p:sldId id="1807" r:id="rId19"/>
    <p:sldId id="1835" r:id="rId20"/>
    <p:sldId id="1818" r:id="rId21"/>
    <p:sldId id="1820" r:id="rId22"/>
    <p:sldId id="1821" r:id="rId23"/>
    <p:sldId id="1822" r:id="rId24"/>
    <p:sldId id="1823" r:id="rId25"/>
    <p:sldId id="1824" r:id="rId26"/>
    <p:sldId id="1836" r:id="rId27"/>
    <p:sldId id="1825" r:id="rId28"/>
    <p:sldId id="1830" r:id="rId29"/>
    <p:sldId id="1829" r:id="rId30"/>
    <p:sldId id="1826" r:id="rId31"/>
    <p:sldId id="1827" r:id="rId32"/>
    <p:sldId id="1828" r:id="rId33"/>
    <p:sldId id="1831" r:id="rId34"/>
    <p:sldId id="259" r:id="rId35"/>
    <p:sldId id="268" r:id="rId36"/>
    <p:sldId id="183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152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C9CB6-12B9-46E2-BFA1-FAC1E571A25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6F22B4C-53A1-4708-8616-1BDFD3A7B7F5}">
      <dgm:prSet/>
      <dgm:spPr/>
      <dgm:t>
        <a:bodyPr/>
        <a:lstStyle/>
        <a:p>
          <a:r>
            <a:rPr lang="en-US" b="0" i="0"/>
            <a:t>Introduction</a:t>
          </a:r>
          <a:endParaRPr lang="nl-BE"/>
        </a:p>
      </dgm:t>
    </dgm:pt>
    <dgm:pt modelId="{E28CBA39-D6D9-4845-A53A-373EF677EFF4}" type="parTrans" cxnId="{0D96C17B-2B1A-438D-A6B6-3F38FF82617E}">
      <dgm:prSet/>
      <dgm:spPr/>
      <dgm:t>
        <a:bodyPr/>
        <a:lstStyle/>
        <a:p>
          <a:endParaRPr lang="nl-BE"/>
        </a:p>
      </dgm:t>
    </dgm:pt>
    <dgm:pt modelId="{5773A572-B3EA-4479-BC73-658692F7869F}" type="sibTrans" cxnId="{0D96C17B-2B1A-438D-A6B6-3F38FF82617E}">
      <dgm:prSet/>
      <dgm:spPr/>
      <dgm:t>
        <a:bodyPr/>
        <a:lstStyle/>
        <a:p>
          <a:endParaRPr lang="nl-BE"/>
        </a:p>
      </dgm:t>
    </dgm:pt>
    <dgm:pt modelId="{F4D338D6-98E9-4DE6-B96B-30B4B677AC1C}">
      <dgm:prSet/>
      <dgm:spPr/>
      <dgm:t>
        <a:bodyPr/>
        <a:lstStyle/>
        <a:p>
          <a:r>
            <a:rPr lang="nl-BE" b="0" i="0"/>
            <a:t>Pathophysiology</a:t>
          </a:r>
          <a:endParaRPr lang="nl-BE"/>
        </a:p>
      </dgm:t>
    </dgm:pt>
    <dgm:pt modelId="{EBAEAB9A-BD74-4567-9A45-7BD96D04C3AA}" type="parTrans" cxnId="{126274B2-8AC9-4DD8-82C7-82E50E3A2F0E}">
      <dgm:prSet/>
      <dgm:spPr/>
      <dgm:t>
        <a:bodyPr/>
        <a:lstStyle/>
        <a:p>
          <a:endParaRPr lang="nl-BE"/>
        </a:p>
      </dgm:t>
    </dgm:pt>
    <dgm:pt modelId="{B468F333-54BB-44F3-9B76-AAC5FDCE4908}" type="sibTrans" cxnId="{126274B2-8AC9-4DD8-82C7-82E50E3A2F0E}">
      <dgm:prSet/>
      <dgm:spPr/>
      <dgm:t>
        <a:bodyPr/>
        <a:lstStyle/>
        <a:p>
          <a:endParaRPr lang="nl-BE"/>
        </a:p>
      </dgm:t>
    </dgm:pt>
    <dgm:pt modelId="{387FE797-EEB1-4D2B-A319-836A821C6B3C}">
      <dgm:prSet/>
      <dgm:spPr/>
      <dgm:t>
        <a:bodyPr/>
        <a:lstStyle/>
        <a:p>
          <a:r>
            <a:rPr lang="nl-BE" b="0" i="0"/>
            <a:t>Clinical presentation</a:t>
          </a:r>
          <a:endParaRPr lang="nl-BE"/>
        </a:p>
      </dgm:t>
    </dgm:pt>
    <dgm:pt modelId="{762741C7-067D-4766-8BB6-CFE8E081A22F}" type="parTrans" cxnId="{5BAA762E-844A-4B3F-B503-ACEB4688CFA5}">
      <dgm:prSet/>
      <dgm:spPr/>
      <dgm:t>
        <a:bodyPr/>
        <a:lstStyle/>
        <a:p>
          <a:endParaRPr lang="nl-BE"/>
        </a:p>
      </dgm:t>
    </dgm:pt>
    <dgm:pt modelId="{D71FCD38-0B24-4650-906D-31E91F77F8CA}" type="sibTrans" cxnId="{5BAA762E-844A-4B3F-B503-ACEB4688CFA5}">
      <dgm:prSet/>
      <dgm:spPr/>
      <dgm:t>
        <a:bodyPr/>
        <a:lstStyle/>
        <a:p>
          <a:endParaRPr lang="nl-BE"/>
        </a:p>
      </dgm:t>
    </dgm:pt>
    <dgm:pt modelId="{1791F662-742E-4E96-BE3D-CB8D85844B48}">
      <dgm:prSet/>
      <dgm:spPr/>
      <dgm:t>
        <a:bodyPr/>
        <a:lstStyle/>
        <a:p>
          <a:r>
            <a:rPr lang="nl-BE" b="0" i="0"/>
            <a:t>Treatments</a:t>
          </a:r>
          <a:endParaRPr lang="nl-BE"/>
        </a:p>
      </dgm:t>
    </dgm:pt>
    <dgm:pt modelId="{086E1E71-5972-4D6E-873F-EF97ED26E93D}" type="parTrans" cxnId="{29BC4E14-0BB8-4751-B2A1-8ED7223C7F9B}">
      <dgm:prSet/>
      <dgm:spPr/>
      <dgm:t>
        <a:bodyPr/>
        <a:lstStyle/>
        <a:p>
          <a:endParaRPr lang="nl-BE"/>
        </a:p>
      </dgm:t>
    </dgm:pt>
    <dgm:pt modelId="{3922EF85-FBE2-4D75-9B98-CD2CF7F29151}" type="sibTrans" cxnId="{29BC4E14-0BB8-4751-B2A1-8ED7223C7F9B}">
      <dgm:prSet/>
      <dgm:spPr/>
      <dgm:t>
        <a:bodyPr/>
        <a:lstStyle/>
        <a:p>
          <a:endParaRPr lang="nl-BE"/>
        </a:p>
      </dgm:t>
    </dgm:pt>
    <dgm:pt modelId="{C2D261B5-5BEE-4453-8AF6-8CE8A27A4989}" type="pres">
      <dgm:prSet presAssocID="{E75C9CB6-12B9-46E2-BFA1-FAC1E571A255}" presName="linear" presStyleCnt="0">
        <dgm:presLayoutVars>
          <dgm:animLvl val="lvl"/>
          <dgm:resizeHandles val="exact"/>
        </dgm:presLayoutVars>
      </dgm:prSet>
      <dgm:spPr/>
    </dgm:pt>
    <dgm:pt modelId="{BB396D43-DB8B-443A-9A1D-0CD93B4D2217}" type="pres">
      <dgm:prSet presAssocID="{D6F22B4C-53A1-4708-8616-1BDFD3A7B7F5}" presName="parentText" presStyleLbl="node1" presStyleIdx="0" presStyleCnt="4" custScaleX="88431" custLinFactNeighborX="-12041">
        <dgm:presLayoutVars>
          <dgm:chMax val="0"/>
          <dgm:bulletEnabled val="1"/>
        </dgm:presLayoutVars>
      </dgm:prSet>
      <dgm:spPr/>
    </dgm:pt>
    <dgm:pt modelId="{882F1B34-7BFB-4461-80E6-7511E4B5EDC0}" type="pres">
      <dgm:prSet presAssocID="{5773A572-B3EA-4479-BC73-658692F7869F}" presName="spacer" presStyleCnt="0"/>
      <dgm:spPr/>
    </dgm:pt>
    <dgm:pt modelId="{B590F0FD-D797-4D2E-81D8-D11341F918F4}" type="pres">
      <dgm:prSet presAssocID="{F4D338D6-98E9-4DE6-B96B-30B4B677AC1C}" presName="parentText" presStyleLbl="node1" presStyleIdx="1" presStyleCnt="4" custScaleX="88431" custLinFactNeighborX="-12041">
        <dgm:presLayoutVars>
          <dgm:chMax val="0"/>
          <dgm:bulletEnabled val="1"/>
        </dgm:presLayoutVars>
      </dgm:prSet>
      <dgm:spPr/>
    </dgm:pt>
    <dgm:pt modelId="{F614AF0E-450D-4E7D-B15D-E55BA19A25B5}" type="pres">
      <dgm:prSet presAssocID="{B468F333-54BB-44F3-9B76-AAC5FDCE4908}" presName="spacer" presStyleCnt="0"/>
      <dgm:spPr/>
    </dgm:pt>
    <dgm:pt modelId="{72232662-8B04-4B87-9A3A-686644D82FBE}" type="pres">
      <dgm:prSet presAssocID="{387FE797-EEB1-4D2B-A319-836A821C6B3C}" presName="parentText" presStyleLbl="node1" presStyleIdx="2" presStyleCnt="4" custScaleX="88431" custLinFactNeighborX="-12041">
        <dgm:presLayoutVars>
          <dgm:chMax val="0"/>
          <dgm:bulletEnabled val="1"/>
        </dgm:presLayoutVars>
      </dgm:prSet>
      <dgm:spPr/>
    </dgm:pt>
    <dgm:pt modelId="{4BA7AB6C-DA32-4236-864E-BBFB637DB258}" type="pres">
      <dgm:prSet presAssocID="{D71FCD38-0B24-4650-906D-31E91F77F8CA}" presName="spacer" presStyleCnt="0"/>
      <dgm:spPr/>
    </dgm:pt>
    <dgm:pt modelId="{7979011F-F6F8-46CE-9DF6-DA4F95448E87}" type="pres">
      <dgm:prSet presAssocID="{1791F662-742E-4E96-BE3D-CB8D85844B48}" presName="parentText" presStyleLbl="node1" presStyleIdx="3" presStyleCnt="4" custScaleX="88431" custLinFactNeighborX="-12041">
        <dgm:presLayoutVars>
          <dgm:chMax val="0"/>
          <dgm:bulletEnabled val="1"/>
        </dgm:presLayoutVars>
      </dgm:prSet>
      <dgm:spPr/>
    </dgm:pt>
  </dgm:ptLst>
  <dgm:cxnLst>
    <dgm:cxn modelId="{2BEC7D00-F229-4246-B52A-C38CDA77EDB8}" type="presOf" srcId="{D6F22B4C-53A1-4708-8616-1BDFD3A7B7F5}" destId="{BB396D43-DB8B-443A-9A1D-0CD93B4D2217}" srcOrd="0" destOrd="0" presId="urn:microsoft.com/office/officeart/2005/8/layout/vList2"/>
    <dgm:cxn modelId="{29BC4E14-0BB8-4751-B2A1-8ED7223C7F9B}" srcId="{E75C9CB6-12B9-46E2-BFA1-FAC1E571A255}" destId="{1791F662-742E-4E96-BE3D-CB8D85844B48}" srcOrd="3" destOrd="0" parTransId="{086E1E71-5972-4D6E-873F-EF97ED26E93D}" sibTransId="{3922EF85-FBE2-4D75-9B98-CD2CF7F29151}"/>
    <dgm:cxn modelId="{5BAA762E-844A-4B3F-B503-ACEB4688CFA5}" srcId="{E75C9CB6-12B9-46E2-BFA1-FAC1E571A255}" destId="{387FE797-EEB1-4D2B-A319-836A821C6B3C}" srcOrd="2" destOrd="0" parTransId="{762741C7-067D-4766-8BB6-CFE8E081A22F}" sibTransId="{D71FCD38-0B24-4650-906D-31E91F77F8CA}"/>
    <dgm:cxn modelId="{3BA98439-3226-43C0-8BAE-829D3AD2C9CD}" type="presOf" srcId="{387FE797-EEB1-4D2B-A319-836A821C6B3C}" destId="{72232662-8B04-4B87-9A3A-686644D82FBE}" srcOrd="0" destOrd="0" presId="urn:microsoft.com/office/officeart/2005/8/layout/vList2"/>
    <dgm:cxn modelId="{F9F43E47-A5BA-4EC2-8C25-05AB5971220F}" type="presOf" srcId="{E75C9CB6-12B9-46E2-BFA1-FAC1E571A255}" destId="{C2D261B5-5BEE-4453-8AF6-8CE8A27A4989}" srcOrd="0" destOrd="0" presId="urn:microsoft.com/office/officeart/2005/8/layout/vList2"/>
    <dgm:cxn modelId="{BA06486B-4D97-4E7D-BCAA-0C5A2F271E12}" type="presOf" srcId="{1791F662-742E-4E96-BE3D-CB8D85844B48}" destId="{7979011F-F6F8-46CE-9DF6-DA4F95448E87}" srcOrd="0" destOrd="0" presId="urn:microsoft.com/office/officeart/2005/8/layout/vList2"/>
    <dgm:cxn modelId="{0D96C17B-2B1A-438D-A6B6-3F38FF82617E}" srcId="{E75C9CB6-12B9-46E2-BFA1-FAC1E571A255}" destId="{D6F22B4C-53A1-4708-8616-1BDFD3A7B7F5}" srcOrd="0" destOrd="0" parTransId="{E28CBA39-D6D9-4845-A53A-373EF677EFF4}" sibTransId="{5773A572-B3EA-4479-BC73-658692F7869F}"/>
    <dgm:cxn modelId="{A8614494-1E94-4710-B927-52C548D64DE0}" type="presOf" srcId="{F4D338D6-98E9-4DE6-B96B-30B4B677AC1C}" destId="{B590F0FD-D797-4D2E-81D8-D11341F918F4}" srcOrd="0" destOrd="0" presId="urn:microsoft.com/office/officeart/2005/8/layout/vList2"/>
    <dgm:cxn modelId="{126274B2-8AC9-4DD8-82C7-82E50E3A2F0E}" srcId="{E75C9CB6-12B9-46E2-BFA1-FAC1E571A255}" destId="{F4D338D6-98E9-4DE6-B96B-30B4B677AC1C}" srcOrd="1" destOrd="0" parTransId="{EBAEAB9A-BD74-4567-9A45-7BD96D04C3AA}" sibTransId="{B468F333-54BB-44F3-9B76-AAC5FDCE4908}"/>
    <dgm:cxn modelId="{39DFEB1B-CE81-45C0-A431-8FBEA6237345}" type="presParOf" srcId="{C2D261B5-5BEE-4453-8AF6-8CE8A27A4989}" destId="{BB396D43-DB8B-443A-9A1D-0CD93B4D2217}" srcOrd="0" destOrd="0" presId="urn:microsoft.com/office/officeart/2005/8/layout/vList2"/>
    <dgm:cxn modelId="{537B1E1A-44BE-4E29-A82B-20C4C24B3F62}" type="presParOf" srcId="{C2D261B5-5BEE-4453-8AF6-8CE8A27A4989}" destId="{882F1B34-7BFB-4461-80E6-7511E4B5EDC0}" srcOrd="1" destOrd="0" presId="urn:microsoft.com/office/officeart/2005/8/layout/vList2"/>
    <dgm:cxn modelId="{2770FBCA-DE8C-4196-A89F-E79D71D082EA}" type="presParOf" srcId="{C2D261B5-5BEE-4453-8AF6-8CE8A27A4989}" destId="{B590F0FD-D797-4D2E-81D8-D11341F918F4}" srcOrd="2" destOrd="0" presId="urn:microsoft.com/office/officeart/2005/8/layout/vList2"/>
    <dgm:cxn modelId="{96D4BD36-C4E9-4D1B-A591-2C7813BF06CE}" type="presParOf" srcId="{C2D261B5-5BEE-4453-8AF6-8CE8A27A4989}" destId="{F614AF0E-450D-4E7D-B15D-E55BA19A25B5}" srcOrd="3" destOrd="0" presId="urn:microsoft.com/office/officeart/2005/8/layout/vList2"/>
    <dgm:cxn modelId="{96858387-C95D-484C-A168-A2A243817129}" type="presParOf" srcId="{C2D261B5-5BEE-4453-8AF6-8CE8A27A4989}" destId="{72232662-8B04-4B87-9A3A-686644D82FBE}" srcOrd="4" destOrd="0" presId="urn:microsoft.com/office/officeart/2005/8/layout/vList2"/>
    <dgm:cxn modelId="{40E512F8-F6D3-4FE4-AA2D-E19744318814}" type="presParOf" srcId="{C2D261B5-5BEE-4453-8AF6-8CE8A27A4989}" destId="{4BA7AB6C-DA32-4236-864E-BBFB637DB258}" srcOrd="5" destOrd="0" presId="urn:microsoft.com/office/officeart/2005/8/layout/vList2"/>
    <dgm:cxn modelId="{7CEDD88A-9091-4EB3-AC27-5EC6134C066B}" type="presParOf" srcId="{C2D261B5-5BEE-4453-8AF6-8CE8A27A4989}" destId="{7979011F-F6F8-46CE-9DF6-DA4F95448E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C9CB6-12B9-46E2-BFA1-FAC1E571A25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6F22B4C-53A1-4708-8616-1BDFD3A7B7F5}">
      <dgm:prSet/>
      <dgm:spPr/>
      <dgm:t>
        <a:bodyPr/>
        <a:lstStyle/>
        <a:p>
          <a:r>
            <a:rPr lang="en-US" b="1" i="0" dirty="0"/>
            <a:t>Introduction</a:t>
          </a:r>
          <a:endParaRPr lang="nl-BE" b="1" dirty="0"/>
        </a:p>
      </dgm:t>
    </dgm:pt>
    <dgm:pt modelId="{E28CBA39-D6D9-4845-A53A-373EF677EFF4}" type="parTrans" cxnId="{0D96C17B-2B1A-438D-A6B6-3F38FF82617E}">
      <dgm:prSet/>
      <dgm:spPr/>
      <dgm:t>
        <a:bodyPr/>
        <a:lstStyle/>
        <a:p>
          <a:endParaRPr lang="nl-BE"/>
        </a:p>
      </dgm:t>
    </dgm:pt>
    <dgm:pt modelId="{5773A572-B3EA-4479-BC73-658692F7869F}" type="sibTrans" cxnId="{0D96C17B-2B1A-438D-A6B6-3F38FF82617E}">
      <dgm:prSet/>
      <dgm:spPr/>
      <dgm:t>
        <a:bodyPr/>
        <a:lstStyle/>
        <a:p>
          <a:endParaRPr lang="nl-BE"/>
        </a:p>
      </dgm:t>
    </dgm:pt>
    <dgm:pt modelId="{F4D338D6-98E9-4DE6-B96B-30B4B677AC1C}">
      <dgm:prSet/>
      <dgm:spPr/>
      <dgm:t>
        <a:bodyPr/>
        <a:lstStyle/>
        <a:p>
          <a:r>
            <a:rPr lang="nl-BE" b="0" i="0"/>
            <a:t>Pathophysiology</a:t>
          </a:r>
          <a:endParaRPr lang="nl-BE"/>
        </a:p>
      </dgm:t>
    </dgm:pt>
    <dgm:pt modelId="{EBAEAB9A-BD74-4567-9A45-7BD96D04C3AA}" type="parTrans" cxnId="{126274B2-8AC9-4DD8-82C7-82E50E3A2F0E}">
      <dgm:prSet/>
      <dgm:spPr/>
      <dgm:t>
        <a:bodyPr/>
        <a:lstStyle/>
        <a:p>
          <a:endParaRPr lang="nl-BE"/>
        </a:p>
      </dgm:t>
    </dgm:pt>
    <dgm:pt modelId="{B468F333-54BB-44F3-9B76-AAC5FDCE4908}" type="sibTrans" cxnId="{126274B2-8AC9-4DD8-82C7-82E50E3A2F0E}">
      <dgm:prSet/>
      <dgm:spPr/>
      <dgm:t>
        <a:bodyPr/>
        <a:lstStyle/>
        <a:p>
          <a:endParaRPr lang="nl-BE"/>
        </a:p>
      </dgm:t>
    </dgm:pt>
    <dgm:pt modelId="{387FE797-EEB1-4D2B-A319-836A821C6B3C}">
      <dgm:prSet/>
      <dgm:spPr/>
      <dgm:t>
        <a:bodyPr/>
        <a:lstStyle/>
        <a:p>
          <a:r>
            <a:rPr lang="nl-BE" b="0" i="0"/>
            <a:t>Clinical presentation</a:t>
          </a:r>
          <a:endParaRPr lang="nl-BE"/>
        </a:p>
      </dgm:t>
    </dgm:pt>
    <dgm:pt modelId="{762741C7-067D-4766-8BB6-CFE8E081A22F}" type="parTrans" cxnId="{5BAA762E-844A-4B3F-B503-ACEB4688CFA5}">
      <dgm:prSet/>
      <dgm:spPr/>
      <dgm:t>
        <a:bodyPr/>
        <a:lstStyle/>
        <a:p>
          <a:endParaRPr lang="nl-BE"/>
        </a:p>
      </dgm:t>
    </dgm:pt>
    <dgm:pt modelId="{D71FCD38-0B24-4650-906D-31E91F77F8CA}" type="sibTrans" cxnId="{5BAA762E-844A-4B3F-B503-ACEB4688CFA5}">
      <dgm:prSet/>
      <dgm:spPr/>
      <dgm:t>
        <a:bodyPr/>
        <a:lstStyle/>
        <a:p>
          <a:endParaRPr lang="nl-BE"/>
        </a:p>
      </dgm:t>
    </dgm:pt>
    <dgm:pt modelId="{1791F662-742E-4E96-BE3D-CB8D85844B48}">
      <dgm:prSet/>
      <dgm:spPr/>
      <dgm:t>
        <a:bodyPr/>
        <a:lstStyle/>
        <a:p>
          <a:r>
            <a:rPr lang="nl-BE" b="0" i="0"/>
            <a:t>Treatments</a:t>
          </a:r>
          <a:endParaRPr lang="nl-BE"/>
        </a:p>
      </dgm:t>
    </dgm:pt>
    <dgm:pt modelId="{086E1E71-5972-4D6E-873F-EF97ED26E93D}" type="parTrans" cxnId="{29BC4E14-0BB8-4751-B2A1-8ED7223C7F9B}">
      <dgm:prSet/>
      <dgm:spPr/>
      <dgm:t>
        <a:bodyPr/>
        <a:lstStyle/>
        <a:p>
          <a:endParaRPr lang="nl-BE"/>
        </a:p>
      </dgm:t>
    </dgm:pt>
    <dgm:pt modelId="{3922EF85-FBE2-4D75-9B98-CD2CF7F29151}" type="sibTrans" cxnId="{29BC4E14-0BB8-4751-B2A1-8ED7223C7F9B}">
      <dgm:prSet/>
      <dgm:spPr/>
      <dgm:t>
        <a:bodyPr/>
        <a:lstStyle/>
        <a:p>
          <a:endParaRPr lang="nl-BE"/>
        </a:p>
      </dgm:t>
    </dgm:pt>
    <dgm:pt modelId="{C2D261B5-5BEE-4453-8AF6-8CE8A27A4989}" type="pres">
      <dgm:prSet presAssocID="{E75C9CB6-12B9-46E2-BFA1-FAC1E571A255}" presName="linear" presStyleCnt="0">
        <dgm:presLayoutVars>
          <dgm:animLvl val="lvl"/>
          <dgm:resizeHandles val="exact"/>
        </dgm:presLayoutVars>
      </dgm:prSet>
      <dgm:spPr/>
    </dgm:pt>
    <dgm:pt modelId="{BB396D43-DB8B-443A-9A1D-0CD93B4D2217}" type="pres">
      <dgm:prSet presAssocID="{D6F22B4C-53A1-4708-8616-1BDFD3A7B7F5}" presName="parentText" presStyleLbl="node1" presStyleIdx="0" presStyleCnt="4" custScaleX="88431" custLinFactNeighborX="-12041">
        <dgm:presLayoutVars>
          <dgm:chMax val="0"/>
          <dgm:bulletEnabled val="1"/>
        </dgm:presLayoutVars>
      </dgm:prSet>
      <dgm:spPr/>
    </dgm:pt>
    <dgm:pt modelId="{882F1B34-7BFB-4461-80E6-7511E4B5EDC0}" type="pres">
      <dgm:prSet presAssocID="{5773A572-B3EA-4479-BC73-658692F7869F}" presName="spacer" presStyleCnt="0"/>
      <dgm:spPr/>
    </dgm:pt>
    <dgm:pt modelId="{B590F0FD-D797-4D2E-81D8-D11341F918F4}" type="pres">
      <dgm:prSet presAssocID="{F4D338D6-98E9-4DE6-B96B-30B4B677AC1C}" presName="parentText" presStyleLbl="node1" presStyleIdx="1" presStyleCnt="4" custScaleX="88431" custLinFactNeighborX="-12041">
        <dgm:presLayoutVars>
          <dgm:chMax val="0"/>
          <dgm:bulletEnabled val="1"/>
        </dgm:presLayoutVars>
      </dgm:prSet>
      <dgm:spPr/>
    </dgm:pt>
    <dgm:pt modelId="{F614AF0E-450D-4E7D-B15D-E55BA19A25B5}" type="pres">
      <dgm:prSet presAssocID="{B468F333-54BB-44F3-9B76-AAC5FDCE4908}" presName="spacer" presStyleCnt="0"/>
      <dgm:spPr/>
    </dgm:pt>
    <dgm:pt modelId="{72232662-8B04-4B87-9A3A-686644D82FBE}" type="pres">
      <dgm:prSet presAssocID="{387FE797-EEB1-4D2B-A319-836A821C6B3C}" presName="parentText" presStyleLbl="node1" presStyleIdx="2" presStyleCnt="4" custScaleX="88431" custLinFactNeighborX="-12041">
        <dgm:presLayoutVars>
          <dgm:chMax val="0"/>
          <dgm:bulletEnabled val="1"/>
        </dgm:presLayoutVars>
      </dgm:prSet>
      <dgm:spPr/>
    </dgm:pt>
    <dgm:pt modelId="{4BA7AB6C-DA32-4236-864E-BBFB637DB258}" type="pres">
      <dgm:prSet presAssocID="{D71FCD38-0B24-4650-906D-31E91F77F8CA}" presName="spacer" presStyleCnt="0"/>
      <dgm:spPr/>
    </dgm:pt>
    <dgm:pt modelId="{7979011F-F6F8-46CE-9DF6-DA4F95448E87}" type="pres">
      <dgm:prSet presAssocID="{1791F662-742E-4E96-BE3D-CB8D85844B48}" presName="parentText" presStyleLbl="node1" presStyleIdx="3" presStyleCnt="4" custScaleX="88431" custLinFactNeighborX="-12041">
        <dgm:presLayoutVars>
          <dgm:chMax val="0"/>
          <dgm:bulletEnabled val="1"/>
        </dgm:presLayoutVars>
      </dgm:prSet>
      <dgm:spPr/>
    </dgm:pt>
  </dgm:ptLst>
  <dgm:cxnLst>
    <dgm:cxn modelId="{2BEC7D00-F229-4246-B52A-C38CDA77EDB8}" type="presOf" srcId="{D6F22B4C-53A1-4708-8616-1BDFD3A7B7F5}" destId="{BB396D43-DB8B-443A-9A1D-0CD93B4D2217}" srcOrd="0" destOrd="0" presId="urn:microsoft.com/office/officeart/2005/8/layout/vList2"/>
    <dgm:cxn modelId="{29BC4E14-0BB8-4751-B2A1-8ED7223C7F9B}" srcId="{E75C9CB6-12B9-46E2-BFA1-FAC1E571A255}" destId="{1791F662-742E-4E96-BE3D-CB8D85844B48}" srcOrd="3" destOrd="0" parTransId="{086E1E71-5972-4D6E-873F-EF97ED26E93D}" sibTransId="{3922EF85-FBE2-4D75-9B98-CD2CF7F29151}"/>
    <dgm:cxn modelId="{5BAA762E-844A-4B3F-B503-ACEB4688CFA5}" srcId="{E75C9CB6-12B9-46E2-BFA1-FAC1E571A255}" destId="{387FE797-EEB1-4D2B-A319-836A821C6B3C}" srcOrd="2" destOrd="0" parTransId="{762741C7-067D-4766-8BB6-CFE8E081A22F}" sibTransId="{D71FCD38-0B24-4650-906D-31E91F77F8CA}"/>
    <dgm:cxn modelId="{3BA98439-3226-43C0-8BAE-829D3AD2C9CD}" type="presOf" srcId="{387FE797-EEB1-4D2B-A319-836A821C6B3C}" destId="{72232662-8B04-4B87-9A3A-686644D82FBE}" srcOrd="0" destOrd="0" presId="urn:microsoft.com/office/officeart/2005/8/layout/vList2"/>
    <dgm:cxn modelId="{F9F43E47-A5BA-4EC2-8C25-05AB5971220F}" type="presOf" srcId="{E75C9CB6-12B9-46E2-BFA1-FAC1E571A255}" destId="{C2D261B5-5BEE-4453-8AF6-8CE8A27A4989}" srcOrd="0" destOrd="0" presId="urn:microsoft.com/office/officeart/2005/8/layout/vList2"/>
    <dgm:cxn modelId="{BA06486B-4D97-4E7D-BCAA-0C5A2F271E12}" type="presOf" srcId="{1791F662-742E-4E96-BE3D-CB8D85844B48}" destId="{7979011F-F6F8-46CE-9DF6-DA4F95448E87}" srcOrd="0" destOrd="0" presId="urn:microsoft.com/office/officeart/2005/8/layout/vList2"/>
    <dgm:cxn modelId="{0D96C17B-2B1A-438D-A6B6-3F38FF82617E}" srcId="{E75C9CB6-12B9-46E2-BFA1-FAC1E571A255}" destId="{D6F22B4C-53A1-4708-8616-1BDFD3A7B7F5}" srcOrd="0" destOrd="0" parTransId="{E28CBA39-D6D9-4845-A53A-373EF677EFF4}" sibTransId="{5773A572-B3EA-4479-BC73-658692F7869F}"/>
    <dgm:cxn modelId="{A8614494-1E94-4710-B927-52C548D64DE0}" type="presOf" srcId="{F4D338D6-98E9-4DE6-B96B-30B4B677AC1C}" destId="{B590F0FD-D797-4D2E-81D8-D11341F918F4}" srcOrd="0" destOrd="0" presId="urn:microsoft.com/office/officeart/2005/8/layout/vList2"/>
    <dgm:cxn modelId="{126274B2-8AC9-4DD8-82C7-82E50E3A2F0E}" srcId="{E75C9CB6-12B9-46E2-BFA1-FAC1E571A255}" destId="{F4D338D6-98E9-4DE6-B96B-30B4B677AC1C}" srcOrd="1" destOrd="0" parTransId="{EBAEAB9A-BD74-4567-9A45-7BD96D04C3AA}" sibTransId="{B468F333-54BB-44F3-9B76-AAC5FDCE4908}"/>
    <dgm:cxn modelId="{39DFEB1B-CE81-45C0-A431-8FBEA6237345}" type="presParOf" srcId="{C2D261B5-5BEE-4453-8AF6-8CE8A27A4989}" destId="{BB396D43-DB8B-443A-9A1D-0CD93B4D2217}" srcOrd="0" destOrd="0" presId="urn:microsoft.com/office/officeart/2005/8/layout/vList2"/>
    <dgm:cxn modelId="{537B1E1A-44BE-4E29-A82B-20C4C24B3F62}" type="presParOf" srcId="{C2D261B5-5BEE-4453-8AF6-8CE8A27A4989}" destId="{882F1B34-7BFB-4461-80E6-7511E4B5EDC0}" srcOrd="1" destOrd="0" presId="urn:microsoft.com/office/officeart/2005/8/layout/vList2"/>
    <dgm:cxn modelId="{2770FBCA-DE8C-4196-A89F-E79D71D082EA}" type="presParOf" srcId="{C2D261B5-5BEE-4453-8AF6-8CE8A27A4989}" destId="{B590F0FD-D797-4D2E-81D8-D11341F918F4}" srcOrd="2" destOrd="0" presId="urn:microsoft.com/office/officeart/2005/8/layout/vList2"/>
    <dgm:cxn modelId="{96D4BD36-C4E9-4D1B-A591-2C7813BF06CE}" type="presParOf" srcId="{C2D261B5-5BEE-4453-8AF6-8CE8A27A4989}" destId="{F614AF0E-450D-4E7D-B15D-E55BA19A25B5}" srcOrd="3" destOrd="0" presId="urn:microsoft.com/office/officeart/2005/8/layout/vList2"/>
    <dgm:cxn modelId="{96858387-C95D-484C-A168-A2A243817129}" type="presParOf" srcId="{C2D261B5-5BEE-4453-8AF6-8CE8A27A4989}" destId="{72232662-8B04-4B87-9A3A-686644D82FBE}" srcOrd="4" destOrd="0" presId="urn:microsoft.com/office/officeart/2005/8/layout/vList2"/>
    <dgm:cxn modelId="{40E512F8-F6D3-4FE4-AA2D-E19744318814}" type="presParOf" srcId="{C2D261B5-5BEE-4453-8AF6-8CE8A27A4989}" destId="{4BA7AB6C-DA32-4236-864E-BBFB637DB258}" srcOrd="5" destOrd="0" presId="urn:microsoft.com/office/officeart/2005/8/layout/vList2"/>
    <dgm:cxn modelId="{7CEDD88A-9091-4EB3-AC27-5EC6134C066B}" type="presParOf" srcId="{C2D261B5-5BEE-4453-8AF6-8CE8A27A4989}" destId="{7979011F-F6F8-46CE-9DF6-DA4F95448E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C9CB6-12B9-46E2-BFA1-FAC1E571A25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6F22B4C-53A1-4708-8616-1BDFD3A7B7F5}">
      <dgm:prSet/>
      <dgm:spPr/>
      <dgm:t>
        <a:bodyPr/>
        <a:lstStyle/>
        <a:p>
          <a:r>
            <a:rPr lang="en-US" b="0" i="0"/>
            <a:t>Introduction</a:t>
          </a:r>
          <a:endParaRPr lang="nl-BE"/>
        </a:p>
      </dgm:t>
    </dgm:pt>
    <dgm:pt modelId="{E28CBA39-D6D9-4845-A53A-373EF677EFF4}" type="parTrans" cxnId="{0D96C17B-2B1A-438D-A6B6-3F38FF82617E}">
      <dgm:prSet/>
      <dgm:spPr/>
      <dgm:t>
        <a:bodyPr/>
        <a:lstStyle/>
        <a:p>
          <a:endParaRPr lang="nl-BE"/>
        </a:p>
      </dgm:t>
    </dgm:pt>
    <dgm:pt modelId="{5773A572-B3EA-4479-BC73-658692F7869F}" type="sibTrans" cxnId="{0D96C17B-2B1A-438D-A6B6-3F38FF82617E}">
      <dgm:prSet/>
      <dgm:spPr/>
      <dgm:t>
        <a:bodyPr/>
        <a:lstStyle/>
        <a:p>
          <a:endParaRPr lang="nl-BE"/>
        </a:p>
      </dgm:t>
    </dgm:pt>
    <dgm:pt modelId="{F4D338D6-98E9-4DE6-B96B-30B4B677AC1C}">
      <dgm:prSet/>
      <dgm:spPr/>
      <dgm:t>
        <a:bodyPr/>
        <a:lstStyle/>
        <a:p>
          <a:r>
            <a:rPr lang="nl-BE" b="1" i="0" dirty="0" err="1"/>
            <a:t>Pathophysiology</a:t>
          </a:r>
          <a:endParaRPr lang="nl-BE" b="1" dirty="0"/>
        </a:p>
      </dgm:t>
    </dgm:pt>
    <dgm:pt modelId="{EBAEAB9A-BD74-4567-9A45-7BD96D04C3AA}" type="parTrans" cxnId="{126274B2-8AC9-4DD8-82C7-82E50E3A2F0E}">
      <dgm:prSet/>
      <dgm:spPr/>
      <dgm:t>
        <a:bodyPr/>
        <a:lstStyle/>
        <a:p>
          <a:endParaRPr lang="nl-BE"/>
        </a:p>
      </dgm:t>
    </dgm:pt>
    <dgm:pt modelId="{B468F333-54BB-44F3-9B76-AAC5FDCE4908}" type="sibTrans" cxnId="{126274B2-8AC9-4DD8-82C7-82E50E3A2F0E}">
      <dgm:prSet/>
      <dgm:spPr/>
      <dgm:t>
        <a:bodyPr/>
        <a:lstStyle/>
        <a:p>
          <a:endParaRPr lang="nl-BE"/>
        </a:p>
      </dgm:t>
    </dgm:pt>
    <dgm:pt modelId="{387FE797-EEB1-4D2B-A319-836A821C6B3C}">
      <dgm:prSet/>
      <dgm:spPr/>
      <dgm:t>
        <a:bodyPr/>
        <a:lstStyle/>
        <a:p>
          <a:r>
            <a:rPr lang="nl-BE" b="0" i="0"/>
            <a:t>Clinical presentation</a:t>
          </a:r>
          <a:endParaRPr lang="nl-BE"/>
        </a:p>
      </dgm:t>
    </dgm:pt>
    <dgm:pt modelId="{762741C7-067D-4766-8BB6-CFE8E081A22F}" type="parTrans" cxnId="{5BAA762E-844A-4B3F-B503-ACEB4688CFA5}">
      <dgm:prSet/>
      <dgm:spPr/>
      <dgm:t>
        <a:bodyPr/>
        <a:lstStyle/>
        <a:p>
          <a:endParaRPr lang="nl-BE"/>
        </a:p>
      </dgm:t>
    </dgm:pt>
    <dgm:pt modelId="{D71FCD38-0B24-4650-906D-31E91F77F8CA}" type="sibTrans" cxnId="{5BAA762E-844A-4B3F-B503-ACEB4688CFA5}">
      <dgm:prSet/>
      <dgm:spPr/>
      <dgm:t>
        <a:bodyPr/>
        <a:lstStyle/>
        <a:p>
          <a:endParaRPr lang="nl-BE"/>
        </a:p>
      </dgm:t>
    </dgm:pt>
    <dgm:pt modelId="{1791F662-742E-4E96-BE3D-CB8D85844B48}">
      <dgm:prSet/>
      <dgm:spPr/>
      <dgm:t>
        <a:bodyPr/>
        <a:lstStyle/>
        <a:p>
          <a:r>
            <a:rPr lang="nl-BE" b="0" i="0"/>
            <a:t>Treatments</a:t>
          </a:r>
          <a:endParaRPr lang="nl-BE"/>
        </a:p>
      </dgm:t>
    </dgm:pt>
    <dgm:pt modelId="{086E1E71-5972-4D6E-873F-EF97ED26E93D}" type="parTrans" cxnId="{29BC4E14-0BB8-4751-B2A1-8ED7223C7F9B}">
      <dgm:prSet/>
      <dgm:spPr/>
      <dgm:t>
        <a:bodyPr/>
        <a:lstStyle/>
        <a:p>
          <a:endParaRPr lang="nl-BE"/>
        </a:p>
      </dgm:t>
    </dgm:pt>
    <dgm:pt modelId="{3922EF85-FBE2-4D75-9B98-CD2CF7F29151}" type="sibTrans" cxnId="{29BC4E14-0BB8-4751-B2A1-8ED7223C7F9B}">
      <dgm:prSet/>
      <dgm:spPr/>
      <dgm:t>
        <a:bodyPr/>
        <a:lstStyle/>
        <a:p>
          <a:endParaRPr lang="nl-BE"/>
        </a:p>
      </dgm:t>
    </dgm:pt>
    <dgm:pt modelId="{C2D261B5-5BEE-4453-8AF6-8CE8A27A4989}" type="pres">
      <dgm:prSet presAssocID="{E75C9CB6-12B9-46E2-BFA1-FAC1E571A255}" presName="linear" presStyleCnt="0">
        <dgm:presLayoutVars>
          <dgm:animLvl val="lvl"/>
          <dgm:resizeHandles val="exact"/>
        </dgm:presLayoutVars>
      </dgm:prSet>
      <dgm:spPr/>
    </dgm:pt>
    <dgm:pt modelId="{BB396D43-DB8B-443A-9A1D-0CD93B4D2217}" type="pres">
      <dgm:prSet presAssocID="{D6F22B4C-53A1-4708-8616-1BDFD3A7B7F5}" presName="parentText" presStyleLbl="node1" presStyleIdx="0" presStyleCnt="4" custScaleX="88431" custLinFactNeighborX="-12041">
        <dgm:presLayoutVars>
          <dgm:chMax val="0"/>
          <dgm:bulletEnabled val="1"/>
        </dgm:presLayoutVars>
      </dgm:prSet>
      <dgm:spPr/>
    </dgm:pt>
    <dgm:pt modelId="{882F1B34-7BFB-4461-80E6-7511E4B5EDC0}" type="pres">
      <dgm:prSet presAssocID="{5773A572-B3EA-4479-BC73-658692F7869F}" presName="spacer" presStyleCnt="0"/>
      <dgm:spPr/>
    </dgm:pt>
    <dgm:pt modelId="{B590F0FD-D797-4D2E-81D8-D11341F918F4}" type="pres">
      <dgm:prSet presAssocID="{F4D338D6-98E9-4DE6-B96B-30B4B677AC1C}" presName="parentText" presStyleLbl="node1" presStyleIdx="1" presStyleCnt="4" custScaleX="88431" custLinFactNeighborX="-12041">
        <dgm:presLayoutVars>
          <dgm:chMax val="0"/>
          <dgm:bulletEnabled val="1"/>
        </dgm:presLayoutVars>
      </dgm:prSet>
      <dgm:spPr/>
    </dgm:pt>
    <dgm:pt modelId="{F614AF0E-450D-4E7D-B15D-E55BA19A25B5}" type="pres">
      <dgm:prSet presAssocID="{B468F333-54BB-44F3-9B76-AAC5FDCE4908}" presName="spacer" presStyleCnt="0"/>
      <dgm:spPr/>
    </dgm:pt>
    <dgm:pt modelId="{72232662-8B04-4B87-9A3A-686644D82FBE}" type="pres">
      <dgm:prSet presAssocID="{387FE797-EEB1-4D2B-A319-836A821C6B3C}" presName="parentText" presStyleLbl="node1" presStyleIdx="2" presStyleCnt="4" custScaleX="88431" custLinFactNeighborX="-12041">
        <dgm:presLayoutVars>
          <dgm:chMax val="0"/>
          <dgm:bulletEnabled val="1"/>
        </dgm:presLayoutVars>
      </dgm:prSet>
      <dgm:spPr/>
    </dgm:pt>
    <dgm:pt modelId="{4BA7AB6C-DA32-4236-864E-BBFB637DB258}" type="pres">
      <dgm:prSet presAssocID="{D71FCD38-0B24-4650-906D-31E91F77F8CA}" presName="spacer" presStyleCnt="0"/>
      <dgm:spPr/>
    </dgm:pt>
    <dgm:pt modelId="{7979011F-F6F8-46CE-9DF6-DA4F95448E87}" type="pres">
      <dgm:prSet presAssocID="{1791F662-742E-4E96-BE3D-CB8D85844B48}" presName="parentText" presStyleLbl="node1" presStyleIdx="3" presStyleCnt="4" custScaleX="88431" custLinFactNeighborX="-12041">
        <dgm:presLayoutVars>
          <dgm:chMax val="0"/>
          <dgm:bulletEnabled val="1"/>
        </dgm:presLayoutVars>
      </dgm:prSet>
      <dgm:spPr/>
    </dgm:pt>
  </dgm:ptLst>
  <dgm:cxnLst>
    <dgm:cxn modelId="{2BEC7D00-F229-4246-B52A-C38CDA77EDB8}" type="presOf" srcId="{D6F22B4C-53A1-4708-8616-1BDFD3A7B7F5}" destId="{BB396D43-DB8B-443A-9A1D-0CD93B4D2217}" srcOrd="0" destOrd="0" presId="urn:microsoft.com/office/officeart/2005/8/layout/vList2"/>
    <dgm:cxn modelId="{29BC4E14-0BB8-4751-B2A1-8ED7223C7F9B}" srcId="{E75C9CB6-12B9-46E2-BFA1-FAC1E571A255}" destId="{1791F662-742E-4E96-BE3D-CB8D85844B48}" srcOrd="3" destOrd="0" parTransId="{086E1E71-5972-4D6E-873F-EF97ED26E93D}" sibTransId="{3922EF85-FBE2-4D75-9B98-CD2CF7F29151}"/>
    <dgm:cxn modelId="{5BAA762E-844A-4B3F-B503-ACEB4688CFA5}" srcId="{E75C9CB6-12B9-46E2-BFA1-FAC1E571A255}" destId="{387FE797-EEB1-4D2B-A319-836A821C6B3C}" srcOrd="2" destOrd="0" parTransId="{762741C7-067D-4766-8BB6-CFE8E081A22F}" sibTransId="{D71FCD38-0B24-4650-906D-31E91F77F8CA}"/>
    <dgm:cxn modelId="{3BA98439-3226-43C0-8BAE-829D3AD2C9CD}" type="presOf" srcId="{387FE797-EEB1-4D2B-A319-836A821C6B3C}" destId="{72232662-8B04-4B87-9A3A-686644D82FBE}" srcOrd="0" destOrd="0" presId="urn:microsoft.com/office/officeart/2005/8/layout/vList2"/>
    <dgm:cxn modelId="{F9F43E47-A5BA-4EC2-8C25-05AB5971220F}" type="presOf" srcId="{E75C9CB6-12B9-46E2-BFA1-FAC1E571A255}" destId="{C2D261B5-5BEE-4453-8AF6-8CE8A27A4989}" srcOrd="0" destOrd="0" presId="urn:microsoft.com/office/officeart/2005/8/layout/vList2"/>
    <dgm:cxn modelId="{BA06486B-4D97-4E7D-BCAA-0C5A2F271E12}" type="presOf" srcId="{1791F662-742E-4E96-BE3D-CB8D85844B48}" destId="{7979011F-F6F8-46CE-9DF6-DA4F95448E87}" srcOrd="0" destOrd="0" presId="urn:microsoft.com/office/officeart/2005/8/layout/vList2"/>
    <dgm:cxn modelId="{0D96C17B-2B1A-438D-A6B6-3F38FF82617E}" srcId="{E75C9CB6-12B9-46E2-BFA1-FAC1E571A255}" destId="{D6F22B4C-53A1-4708-8616-1BDFD3A7B7F5}" srcOrd="0" destOrd="0" parTransId="{E28CBA39-D6D9-4845-A53A-373EF677EFF4}" sibTransId="{5773A572-B3EA-4479-BC73-658692F7869F}"/>
    <dgm:cxn modelId="{A8614494-1E94-4710-B927-52C548D64DE0}" type="presOf" srcId="{F4D338D6-98E9-4DE6-B96B-30B4B677AC1C}" destId="{B590F0FD-D797-4D2E-81D8-D11341F918F4}" srcOrd="0" destOrd="0" presId="urn:microsoft.com/office/officeart/2005/8/layout/vList2"/>
    <dgm:cxn modelId="{126274B2-8AC9-4DD8-82C7-82E50E3A2F0E}" srcId="{E75C9CB6-12B9-46E2-BFA1-FAC1E571A255}" destId="{F4D338D6-98E9-4DE6-B96B-30B4B677AC1C}" srcOrd="1" destOrd="0" parTransId="{EBAEAB9A-BD74-4567-9A45-7BD96D04C3AA}" sibTransId="{B468F333-54BB-44F3-9B76-AAC5FDCE4908}"/>
    <dgm:cxn modelId="{39DFEB1B-CE81-45C0-A431-8FBEA6237345}" type="presParOf" srcId="{C2D261B5-5BEE-4453-8AF6-8CE8A27A4989}" destId="{BB396D43-DB8B-443A-9A1D-0CD93B4D2217}" srcOrd="0" destOrd="0" presId="urn:microsoft.com/office/officeart/2005/8/layout/vList2"/>
    <dgm:cxn modelId="{537B1E1A-44BE-4E29-A82B-20C4C24B3F62}" type="presParOf" srcId="{C2D261B5-5BEE-4453-8AF6-8CE8A27A4989}" destId="{882F1B34-7BFB-4461-80E6-7511E4B5EDC0}" srcOrd="1" destOrd="0" presId="urn:microsoft.com/office/officeart/2005/8/layout/vList2"/>
    <dgm:cxn modelId="{2770FBCA-DE8C-4196-A89F-E79D71D082EA}" type="presParOf" srcId="{C2D261B5-5BEE-4453-8AF6-8CE8A27A4989}" destId="{B590F0FD-D797-4D2E-81D8-D11341F918F4}" srcOrd="2" destOrd="0" presId="urn:microsoft.com/office/officeart/2005/8/layout/vList2"/>
    <dgm:cxn modelId="{96D4BD36-C4E9-4D1B-A591-2C7813BF06CE}" type="presParOf" srcId="{C2D261B5-5BEE-4453-8AF6-8CE8A27A4989}" destId="{F614AF0E-450D-4E7D-B15D-E55BA19A25B5}" srcOrd="3" destOrd="0" presId="urn:microsoft.com/office/officeart/2005/8/layout/vList2"/>
    <dgm:cxn modelId="{96858387-C95D-484C-A168-A2A243817129}" type="presParOf" srcId="{C2D261B5-5BEE-4453-8AF6-8CE8A27A4989}" destId="{72232662-8B04-4B87-9A3A-686644D82FBE}" srcOrd="4" destOrd="0" presId="urn:microsoft.com/office/officeart/2005/8/layout/vList2"/>
    <dgm:cxn modelId="{40E512F8-F6D3-4FE4-AA2D-E19744318814}" type="presParOf" srcId="{C2D261B5-5BEE-4453-8AF6-8CE8A27A4989}" destId="{4BA7AB6C-DA32-4236-864E-BBFB637DB258}" srcOrd="5" destOrd="0" presId="urn:microsoft.com/office/officeart/2005/8/layout/vList2"/>
    <dgm:cxn modelId="{7CEDD88A-9091-4EB3-AC27-5EC6134C066B}" type="presParOf" srcId="{C2D261B5-5BEE-4453-8AF6-8CE8A27A4989}" destId="{7979011F-F6F8-46CE-9DF6-DA4F95448E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6BB19F-3C03-4BE9-97FE-2FB8EFD79F1D}" type="doc">
      <dgm:prSet loTypeId="urn:microsoft.com/office/officeart/2005/8/layout/cycle1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BE"/>
        </a:p>
      </dgm:t>
    </dgm:pt>
    <dgm:pt modelId="{13FEF37F-70E4-4908-A9B3-41426AA0F7DD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chemeClr val="tx1"/>
              </a:solidFill>
            </a:rPr>
            <a:t>Recurrent urinary tract infection (UTI)</a:t>
          </a:r>
        </a:p>
        <a:p>
          <a:r>
            <a:rPr lang="en-GB" sz="1600" dirty="0">
              <a:solidFill>
                <a:schemeClr val="tx1"/>
              </a:solidFill>
            </a:rPr>
            <a:t>Discharge and odour</a:t>
          </a:r>
          <a:endParaRPr lang="fr-FR" sz="1600" dirty="0">
            <a:solidFill>
              <a:schemeClr val="tx1"/>
            </a:solidFill>
          </a:endParaRPr>
        </a:p>
      </dgm:t>
    </dgm:pt>
    <dgm:pt modelId="{C76D9737-AD45-4A1F-8F74-5F9F124B2212}" type="parTrans" cxnId="{C065C8C8-6B55-4790-8DA4-1532B08FE582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7436C6A4-4787-4D4C-9F26-B92CA10A859B}" type="sibTrans" cxnId="{C065C8C8-6B55-4790-8DA4-1532B08FE582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40DF28BF-B353-435A-A107-F261EA4F5986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chemeClr val="tx1"/>
              </a:solidFill>
            </a:rPr>
            <a:t>Decrease in blood flow </a:t>
          </a:r>
          <a:r>
            <a:rPr lang="en-GB" sz="16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GB" sz="1600" dirty="0">
            <a:solidFill>
              <a:schemeClr val="tx1"/>
            </a:solidFill>
          </a:endParaRPr>
        </a:p>
      </dgm:t>
    </dgm:pt>
    <dgm:pt modelId="{EAA83A10-3804-489F-8941-F845F502A264}" type="parTrans" cxnId="{FFB2319F-FBCA-45BC-BBE9-719EEAC14D27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FFFE46C3-6A8D-4FD9-91D5-6EC1713E8B48}" type="sibTrans" cxnId="{FFB2319F-FBCA-45BC-BBE9-719EEAC14D27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A21ECBE1-35BF-4F26-8FEC-954282F9C348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chemeClr val="tx1"/>
              </a:solidFill>
            </a:rPr>
            <a:t>Decrease in lubrication</a:t>
          </a:r>
          <a:endParaRPr lang="fr-FR" sz="1600" dirty="0">
            <a:solidFill>
              <a:schemeClr val="tx1"/>
            </a:solidFill>
          </a:endParaRPr>
        </a:p>
      </dgm:t>
    </dgm:pt>
    <dgm:pt modelId="{DD10B798-0C7D-4138-BF67-D7A5AAF4C7D0}" type="parTrans" cxnId="{221F6AF2-B018-4773-BCB8-DD4024221775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88609CE2-2B8B-4B22-A062-5C0B01861540}" type="sibTrans" cxnId="{221F6AF2-B018-4773-BCB8-DD4024221775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39C585A5-5742-4F6D-A940-288354431855}">
      <dgm:prSet custT="1"/>
      <dgm:spPr/>
      <dgm:t>
        <a:bodyPr/>
        <a:lstStyle/>
        <a:p>
          <a:pPr rtl="0" eaLnBrk="1" latinLnBrk="0"/>
          <a:r>
            <a:rPr lang="en-US" sz="1600" noProof="0" dirty="0">
              <a:solidFill>
                <a:schemeClr val="tx1"/>
              </a:solidFill>
            </a:rPr>
            <a:t>Loss of elasticity</a:t>
          </a:r>
        </a:p>
        <a:p>
          <a:pPr rtl="0" eaLnBrk="1" latinLnBrk="0"/>
          <a:endParaRPr lang="en-US" sz="1600" noProof="0" dirty="0">
            <a:solidFill>
              <a:schemeClr val="tx1"/>
            </a:solidFill>
          </a:endParaRPr>
        </a:p>
      </dgm:t>
    </dgm:pt>
    <dgm:pt modelId="{FA127E79-A388-468C-B856-545E17502D7E}" type="parTrans" cxnId="{B28AA17F-9BA7-4236-839B-A9E53C602AF6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71B23302-015B-49CF-A36D-098D5664CA32}" type="sibTrans" cxnId="{B28AA17F-9BA7-4236-839B-A9E53C602AF6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BAD28F9F-7350-43B7-AB53-49DCF6236D7D}">
      <dgm:prSet custT="1"/>
      <dgm:spPr/>
      <dgm:t>
        <a:bodyPr/>
        <a:lstStyle/>
        <a:p>
          <a:r>
            <a:rPr lang="en-US" sz="1600" noProof="0" dirty="0">
              <a:solidFill>
                <a:schemeClr val="tx1"/>
              </a:solidFill>
            </a:rPr>
            <a:t>Atrophic </a:t>
          </a:r>
          <a:r>
            <a:rPr lang="en-US" sz="1600" noProof="0" dirty="0" err="1">
              <a:solidFill>
                <a:schemeClr val="tx1"/>
              </a:solidFill>
            </a:rPr>
            <a:t>vaginitis</a:t>
          </a:r>
          <a:endParaRPr lang="en-US" sz="1600" noProof="0" dirty="0">
            <a:solidFill>
              <a:schemeClr val="tx1"/>
            </a:solidFill>
          </a:endParaRPr>
        </a:p>
      </dgm:t>
    </dgm:pt>
    <dgm:pt modelId="{6D4E9FAE-D06D-41A9-ABD4-76EFDC6472BC}" type="parTrans" cxnId="{0F29D2D3-0380-4F0E-88D6-822948C47B3E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4FEB348A-FD63-4E83-A3C3-095CCA577B02}" type="sibTrans" cxnId="{0F29D2D3-0380-4F0E-88D6-822948C47B3E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C9767DDF-F9FD-44CB-9C1A-3A0A44CA213A}">
      <dgm:prSet custT="1"/>
      <dgm:spPr/>
      <dgm:t>
        <a:bodyPr/>
        <a:lstStyle/>
        <a:p>
          <a:pPr rtl="0" eaLnBrk="1" latinLnBrk="0"/>
          <a:r>
            <a:rPr lang="fr-FR" sz="1600" dirty="0">
              <a:solidFill>
                <a:schemeClr val="tx1"/>
              </a:solidFill>
            </a:rPr>
            <a:t>Pain</a:t>
          </a:r>
        </a:p>
        <a:p>
          <a:pPr rtl="0" eaLnBrk="1" latinLnBrk="0"/>
          <a:endParaRPr lang="fr-FR" sz="1600" dirty="0">
            <a:solidFill>
              <a:schemeClr val="tx1"/>
            </a:solidFill>
          </a:endParaRPr>
        </a:p>
      </dgm:t>
    </dgm:pt>
    <dgm:pt modelId="{0921E520-4A0E-45CA-BE5F-CDAD615677F9}" type="sibTrans" cxnId="{FE045530-9B7F-43EE-AC82-84D794078D62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386F3445-9AD7-41BA-841A-7EB6606BF9F5}" type="parTrans" cxnId="{FE045530-9B7F-43EE-AC82-84D794078D62}">
      <dgm:prSet/>
      <dgm:spPr/>
      <dgm:t>
        <a:bodyPr/>
        <a:lstStyle/>
        <a:p>
          <a:endParaRPr lang="fr-BE" sz="1800">
            <a:solidFill>
              <a:schemeClr val="tx1"/>
            </a:solidFill>
          </a:endParaRPr>
        </a:p>
      </dgm:t>
    </dgm:pt>
    <dgm:pt modelId="{FC776668-AB28-44D3-B648-0EEC76790448}" type="pres">
      <dgm:prSet presAssocID="{1E6BB19F-3C03-4BE9-97FE-2FB8EFD79F1D}" presName="cycle" presStyleCnt="0">
        <dgm:presLayoutVars>
          <dgm:dir/>
          <dgm:resizeHandles val="exact"/>
        </dgm:presLayoutVars>
      </dgm:prSet>
      <dgm:spPr/>
    </dgm:pt>
    <dgm:pt modelId="{37CD7719-1E31-4998-BF01-2DAEDA97E12F}" type="pres">
      <dgm:prSet presAssocID="{13FEF37F-70E4-4908-A9B3-41426AA0F7DD}" presName="dummy" presStyleCnt="0"/>
      <dgm:spPr/>
    </dgm:pt>
    <dgm:pt modelId="{DF2A80F0-CF62-491B-8A19-5EF16BFF82D5}" type="pres">
      <dgm:prSet presAssocID="{13FEF37F-70E4-4908-A9B3-41426AA0F7DD}" presName="node" presStyleLbl="revTx" presStyleIdx="0" presStyleCnt="6" custScaleX="178766" custScaleY="107636" custRadScaleRad="108484" custRadScaleInc="89262">
        <dgm:presLayoutVars>
          <dgm:bulletEnabled val="1"/>
        </dgm:presLayoutVars>
      </dgm:prSet>
      <dgm:spPr/>
    </dgm:pt>
    <dgm:pt modelId="{85120958-207B-43E1-9D5B-979C5BF973D7}" type="pres">
      <dgm:prSet presAssocID="{7436C6A4-4787-4D4C-9F26-B92CA10A859B}" presName="sibTrans" presStyleLbl="node1" presStyleIdx="0" presStyleCnt="6"/>
      <dgm:spPr/>
    </dgm:pt>
    <dgm:pt modelId="{DEB4AAEE-EB4D-4658-966B-2FE4A33509F9}" type="pres">
      <dgm:prSet presAssocID="{40DF28BF-B353-435A-A107-F261EA4F5986}" presName="dummy" presStyleCnt="0"/>
      <dgm:spPr/>
    </dgm:pt>
    <dgm:pt modelId="{FD88BD03-9856-469A-AFE4-356389505E11}" type="pres">
      <dgm:prSet presAssocID="{40DF28BF-B353-435A-A107-F261EA4F5986}" presName="node" presStyleLbl="revTx" presStyleIdx="1" presStyleCnt="6" custScaleX="130718" custRadScaleRad="104416">
        <dgm:presLayoutVars>
          <dgm:bulletEnabled val="1"/>
        </dgm:presLayoutVars>
      </dgm:prSet>
      <dgm:spPr/>
    </dgm:pt>
    <dgm:pt modelId="{29B9ED08-B650-4AD5-BF17-B0DB29B8BBE9}" type="pres">
      <dgm:prSet presAssocID="{FFFE46C3-6A8D-4FD9-91D5-6EC1713E8B48}" presName="sibTrans" presStyleLbl="node1" presStyleIdx="1" presStyleCnt="6"/>
      <dgm:spPr/>
    </dgm:pt>
    <dgm:pt modelId="{E2F06965-10E3-4FD1-8799-3AB2481DA498}" type="pres">
      <dgm:prSet presAssocID="{A21ECBE1-35BF-4F26-8FEC-954282F9C348}" presName="dummy" presStyleCnt="0"/>
      <dgm:spPr/>
    </dgm:pt>
    <dgm:pt modelId="{98180ABB-A8F6-42F8-B851-0911E55FC9D3}" type="pres">
      <dgm:prSet presAssocID="{A21ECBE1-35BF-4F26-8FEC-954282F9C348}" presName="node" presStyleLbl="revTx" presStyleIdx="2" presStyleCnt="6" custScaleX="114848">
        <dgm:presLayoutVars>
          <dgm:bulletEnabled val="1"/>
        </dgm:presLayoutVars>
      </dgm:prSet>
      <dgm:spPr/>
    </dgm:pt>
    <dgm:pt modelId="{7A687D5B-57F4-4C73-84DE-7E4816D42730}" type="pres">
      <dgm:prSet presAssocID="{88609CE2-2B8B-4B22-A062-5C0B01861540}" presName="sibTrans" presStyleLbl="node1" presStyleIdx="2" presStyleCnt="6"/>
      <dgm:spPr/>
    </dgm:pt>
    <dgm:pt modelId="{64BD7695-9D89-4BEB-A61C-9BD99A2315A4}" type="pres">
      <dgm:prSet presAssocID="{39C585A5-5742-4F6D-A940-288354431855}" presName="dummy" presStyleCnt="0"/>
      <dgm:spPr/>
    </dgm:pt>
    <dgm:pt modelId="{08CB4A50-B26C-4FBE-AAF6-5C3186A91F14}" type="pres">
      <dgm:prSet presAssocID="{39C585A5-5742-4F6D-A940-288354431855}" presName="node" presStyleLbl="revTx" presStyleIdx="3" presStyleCnt="6">
        <dgm:presLayoutVars>
          <dgm:bulletEnabled val="1"/>
        </dgm:presLayoutVars>
      </dgm:prSet>
      <dgm:spPr/>
    </dgm:pt>
    <dgm:pt modelId="{C9D32587-4989-4A9D-B9AD-738B4BE97F90}" type="pres">
      <dgm:prSet presAssocID="{71B23302-015B-49CF-A36D-098D5664CA32}" presName="sibTrans" presStyleLbl="node1" presStyleIdx="3" presStyleCnt="6"/>
      <dgm:spPr/>
    </dgm:pt>
    <dgm:pt modelId="{F7160B32-19A2-4480-9ED6-1DCB8B6A4B93}" type="pres">
      <dgm:prSet presAssocID="{C9767DDF-F9FD-44CB-9C1A-3A0A44CA213A}" presName="dummy" presStyleCnt="0"/>
      <dgm:spPr/>
    </dgm:pt>
    <dgm:pt modelId="{B48E4636-8ABB-4DFB-AD19-5630CEF0340D}" type="pres">
      <dgm:prSet presAssocID="{C9767DDF-F9FD-44CB-9C1A-3A0A44CA213A}" presName="node" presStyleLbl="revTx" presStyleIdx="4" presStyleCnt="6">
        <dgm:presLayoutVars>
          <dgm:bulletEnabled val="1"/>
        </dgm:presLayoutVars>
      </dgm:prSet>
      <dgm:spPr/>
    </dgm:pt>
    <dgm:pt modelId="{65520DF2-64C3-4059-817C-B8F063ED92CC}" type="pres">
      <dgm:prSet presAssocID="{0921E520-4A0E-45CA-BE5F-CDAD615677F9}" presName="sibTrans" presStyleLbl="node1" presStyleIdx="4" presStyleCnt="6"/>
      <dgm:spPr/>
    </dgm:pt>
    <dgm:pt modelId="{EBA7FAAD-F863-4695-A4A7-52FA9E49C19F}" type="pres">
      <dgm:prSet presAssocID="{BAD28F9F-7350-43B7-AB53-49DCF6236D7D}" presName="dummy" presStyleCnt="0"/>
      <dgm:spPr/>
    </dgm:pt>
    <dgm:pt modelId="{D3B8E9D2-2330-4F83-A60E-7F7FBB9184E5}" type="pres">
      <dgm:prSet presAssocID="{BAD28F9F-7350-43B7-AB53-49DCF6236D7D}" presName="node" presStyleLbl="revTx" presStyleIdx="5" presStyleCnt="6" custRadScaleRad="103263" custRadScaleInc="-15006">
        <dgm:presLayoutVars>
          <dgm:bulletEnabled val="1"/>
        </dgm:presLayoutVars>
      </dgm:prSet>
      <dgm:spPr/>
    </dgm:pt>
    <dgm:pt modelId="{E4E3D01E-0A8B-4F4E-B974-312431A757D3}" type="pres">
      <dgm:prSet presAssocID="{4FEB348A-FD63-4E83-A3C3-095CCA577B02}" presName="sibTrans" presStyleLbl="node1" presStyleIdx="5" presStyleCnt="6"/>
      <dgm:spPr/>
    </dgm:pt>
  </dgm:ptLst>
  <dgm:cxnLst>
    <dgm:cxn modelId="{46B7431C-F38B-B548-84E1-F3CDE58B2C09}" type="presOf" srcId="{39C585A5-5742-4F6D-A940-288354431855}" destId="{08CB4A50-B26C-4FBE-AAF6-5C3186A91F14}" srcOrd="0" destOrd="0" presId="urn:microsoft.com/office/officeart/2005/8/layout/cycle1"/>
    <dgm:cxn modelId="{FE045530-9B7F-43EE-AC82-84D794078D62}" srcId="{1E6BB19F-3C03-4BE9-97FE-2FB8EFD79F1D}" destId="{C9767DDF-F9FD-44CB-9C1A-3A0A44CA213A}" srcOrd="4" destOrd="0" parTransId="{386F3445-9AD7-41BA-841A-7EB6606BF9F5}" sibTransId="{0921E520-4A0E-45CA-BE5F-CDAD615677F9}"/>
    <dgm:cxn modelId="{90F97A31-CD53-BA46-8D21-5BD1CCA956DD}" type="presOf" srcId="{7436C6A4-4787-4D4C-9F26-B92CA10A859B}" destId="{85120958-207B-43E1-9D5B-979C5BF973D7}" srcOrd="0" destOrd="0" presId="urn:microsoft.com/office/officeart/2005/8/layout/cycle1"/>
    <dgm:cxn modelId="{1FE2F13E-3CAB-0042-8A4D-FFD812BB84F4}" type="presOf" srcId="{C9767DDF-F9FD-44CB-9C1A-3A0A44CA213A}" destId="{B48E4636-8ABB-4DFB-AD19-5630CEF0340D}" srcOrd="0" destOrd="0" presId="urn:microsoft.com/office/officeart/2005/8/layout/cycle1"/>
    <dgm:cxn modelId="{13DE9A5F-6356-404F-B873-E0A892015168}" type="presOf" srcId="{1E6BB19F-3C03-4BE9-97FE-2FB8EFD79F1D}" destId="{FC776668-AB28-44D3-B648-0EEC76790448}" srcOrd="0" destOrd="0" presId="urn:microsoft.com/office/officeart/2005/8/layout/cycle1"/>
    <dgm:cxn modelId="{19A41E51-C759-5D4E-A33E-F1CDC1C3F225}" type="presOf" srcId="{88609CE2-2B8B-4B22-A062-5C0B01861540}" destId="{7A687D5B-57F4-4C73-84DE-7E4816D42730}" srcOrd="0" destOrd="0" presId="urn:microsoft.com/office/officeart/2005/8/layout/cycle1"/>
    <dgm:cxn modelId="{B28AA17F-9BA7-4236-839B-A9E53C602AF6}" srcId="{1E6BB19F-3C03-4BE9-97FE-2FB8EFD79F1D}" destId="{39C585A5-5742-4F6D-A940-288354431855}" srcOrd="3" destOrd="0" parTransId="{FA127E79-A388-468C-B856-545E17502D7E}" sibTransId="{71B23302-015B-49CF-A36D-098D5664CA32}"/>
    <dgm:cxn modelId="{0BBF4B90-79DD-444D-8696-393757590752}" type="presOf" srcId="{BAD28F9F-7350-43B7-AB53-49DCF6236D7D}" destId="{D3B8E9D2-2330-4F83-A60E-7F7FBB9184E5}" srcOrd="0" destOrd="0" presId="urn:microsoft.com/office/officeart/2005/8/layout/cycle1"/>
    <dgm:cxn modelId="{FFB2319F-FBCA-45BC-BBE9-719EEAC14D27}" srcId="{1E6BB19F-3C03-4BE9-97FE-2FB8EFD79F1D}" destId="{40DF28BF-B353-435A-A107-F261EA4F5986}" srcOrd="1" destOrd="0" parTransId="{EAA83A10-3804-489F-8941-F845F502A264}" sibTransId="{FFFE46C3-6A8D-4FD9-91D5-6EC1713E8B48}"/>
    <dgm:cxn modelId="{EC619BA4-DB05-3D47-A03F-4DB8C3E967E1}" type="presOf" srcId="{4FEB348A-FD63-4E83-A3C3-095CCA577B02}" destId="{E4E3D01E-0A8B-4F4E-B974-312431A757D3}" srcOrd="0" destOrd="0" presId="urn:microsoft.com/office/officeart/2005/8/layout/cycle1"/>
    <dgm:cxn modelId="{D97EC2A7-B7C3-2E47-BD3D-A2A4C97BA94D}" type="presOf" srcId="{71B23302-015B-49CF-A36D-098D5664CA32}" destId="{C9D32587-4989-4A9D-B9AD-738B4BE97F90}" srcOrd="0" destOrd="0" presId="urn:microsoft.com/office/officeart/2005/8/layout/cycle1"/>
    <dgm:cxn modelId="{3871A9B2-5CFB-5748-8D15-15C3B65EFEA8}" type="presOf" srcId="{0921E520-4A0E-45CA-BE5F-CDAD615677F9}" destId="{65520DF2-64C3-4059-817C-B8F063ED92CC}" srcOrd="0" destOrd="0" presId="urn:microsoft.com/office/officeart/2005/8/layout/cycle1"/>
    <dgm:cxn modelId="{AEC877C7-D7EC-6F42-9001-906887FE13CF}" type="presOf" srcId="{40DF28BF-B353-435A-A107-F261EA4F5986}" destId="{FD88BD03-9856-469A-AFE4-356389505E11}" srcOrd="0" destOrd="0" presId="urn:microsoft.com/office/officeart/2005/8/layout/cycle1"/>
    <dgm:cxn modelId="{C065C8C8-6B55-4790-8DA4-1532B08FE582}" srcId="{1E6BB19F-3C03-4BE9-97FE-2FB8EFD79F1D}" destId="{13FEF37F-70E4-4908-A9B3-41426AA0F7DD}" srcOrd="0" destOrd="0" parTransId="{C76D9737-AD45-4A1F-8F74-5F9F124B2212}" sibTransId="{7436C6A4-4787-4D4C-9F26-B92CA10A859B}"/>
    <dgm:cxn modelId="{DA2FEFD2-4BD9-4B48-8AC9-2B953A77AC0F}" type="presOf" srcId="{A21ECBE1-35BF-4F26-8FEC-954282F9C348}" destId="{98180ABB-A8F6-42F8-B851-0911E55FC9D3}" srcOrd="0" destOrd="0" presId="urn:microsoft.com/office/officeart/2005/8/layout/cycle1"/>
    <dgm:cxn modelId="{0F29D2D3-0380-4F0E-88D6-822948C47B3E}" srcId="{1E6BB19F-3C03-4BE9-97FE-2FB8EFD79F1D}" destId="{BAD28F9F-7350-43B7-AB53-49DCF6236D7D}" srcOrd="5" destOrd="0" parTransId="{6D4E9FAE-D06D-41A9-ABD4-76EFDC6472BC}" sibTransId="{4FEB348A-FD63-4E83-A3C3-095CCA577B02}"/>
    <dgm:cxn modelId="{B7CB43D9-28C1-1D40-9163-D2F091061CB5}" type="presOf" srcId="{13FEF37F-70E4-4908-A9B3-41426AA0F7DD}" destId="{DF2A80F0-CF62-491B-8A19-5EF16BFF82D5}" srcOrd="0" destOrd="0" presId="urn:microsoft.com/office/officeart/2005/8/layout/cycle1"/>
    <dgm:cxn modelId="{851C0FE4-A18B-DF44-B040-EEFA6267458E}" type="presOf" srcId="{FFFE46C3-6A8D-4FD9-91D5-6EC1713E8B48}" destId="{29B9ED08-B650-4AD5-BF17-B0DB29B8BBE9}" srcOrd="0" destOrd="0" presId="urn:microsoft.com/office/officeart/2005/8/layout/cycle1"/>
    <dgm:cxn modelId="{221F6AF2-B018-4773-BCB8-DD4024221775}" srcId="{1E6BB19F-3C03-4BE9-97FE-2FB8EFD79F1D}" destId="{A21ECBE1-35BF-4F26-8FEC-954282F9C348}" srcOrd="2" destOrd="0" parTransId="{DD10B798-0C7D-4138-BF67-D7A5AAF4C7D0}" sibTransId="{88609CE2-2B8B-4B22-A062-5C0B01861540}"/>
    <dgm:cxn modelId="{C29C4315-F7EB-5946-A5CF-7FF10FA47ABE}" type="presParOf" srcId="{FC776668-AB28-44D3-B648-0EEC76790448}" destId="{37CD7719-1E31-4998-BF01-2DAEDA97E12F}" srcOrd="0" destOrd="0" presId="urn:microsoft.com/office/officeart/2005/8/layout/cycle1"/>
    <dgm:cxn modelId="{2FE5743D-0ED0-564A-BC6E-7735D3EDD251}" type="presParOf" srcId="{FC776668-AB28-44D3-B648-0EEC76790448}" destId="{DF2A80F0-CF62-491B-8A19-5EF16BFF82D5}" srcOrd="1" destOrd="0" presId="urn:microsoft.com/office/officeart/2005/8/layout/cycle1"/>
    <dgm:cxn modelId="{0583B0A1-3594-9C46-8B4F-A5A8EC5944E7}" type="presParOf" srcId="{FC776668-AB28-44D3-B648-0EEC76790448}" destId="{85120958-207B-43E1-9D5B-979C5BF973D7}" srcOrd="2" destOrd="0" presId="urn:microsoft.com/office/officeart/2005/8/layout/cycle1"/>
    <dgm:cxn modelId="{A67A5FF3-6798-174E-B18A-8969E247F9C2}" type="presParOf" srcId="{FC776668-AB28-44D3-B648-0EEC76790448}" destId="{DEB4AAEE-EB4D-4658-966B-2FE4A33509F9}" srcOrd="3" destOrd="0" presId="urn:microsoft.com/office/officeart/2005/8/layout/cycle1"/>
    <dgm:cxn modelId="{9B69C184-C580-C14B-94BB-99625ED11F3C}" type="presParOf" srcId="{FC776668-AB28-44D3-B648-0EEC76790448}" destId="{FD88BD03-9856-469A-AFE4-356389505E11}" srcOrd="4" destOrd="0" presId="urn:microsoft.com/office/officeart/2005/8/layout/cycle1"/>
    <dgm:cxn modelId="{8F9AC6A8-0985-5545-B823-4B7868F9E74B}" type="presParOf" srcId="{FC776668-AB28-44D3-B648-0EEC76790448}" destId="{29B9ED08-B650-4AD5-BF17-B0DB29B8BBE9}" srcOrd="5" destOrd="0" presId="urn:microsoft.com/office/officeart/2005/8/layout/cycle1"/>
    <dgm:cxn modelId="{C6685E00-4DAF-464B-913E-47E5A8760830}" type="presParOf" srcId="{FC776668-AB28-44D3-B648-0EEC76790448}" destId="{E2F06965-10E3-4FD1-8799-3AB2481DA498}" srcOrd="6" destOrd="0" presId="urn:microsoft.com/office/officeart/2005/8/layout/cycle1"/>
    <dgm:cxn modelId="{A5114B12-13A7-D040-8076-50EFCAE967D3}" type="presParOf" srcId="{FC776668-AB28-44D3-B648-0EEC76790448}" destId="{98180ABB-A8F6-42F8-B851-0911E55FC9D3}" srcOrd="7" destOrd="0" presId="urn:microsoft.com/office/officeart/2005/8/layout/cycle1"/>
    <dgm:cxn modelId="{92F7E139-3E71-B143-AF11-D75D1B475F36}" type="presParOf" srcId="{FC776668-AB28-44D3-B648-0EEC76790448}" destId="{7A687D5B-57F4-4C73-84DE-7E4816D42730}" srcOrd="8" destOrd="0" presId="urn:microsoft.com/office/officeart/2005/8/layout/cycle1"/>
    <dgm:cxn modelId="{7BF539F9-ED5C-8443-8B85-7511B93FB4FD}" type="presParOf" srcId="{FC776668-AB28-44D3-B648-0EEC76790448}" destId="{64BD7695-9D89-4BEB-A61C-9BD99A2315A4}" srcOrd="9" destOrd="0" presId="urn:microsoft.com/office/officeart/2005/8/layout/cycle1"/>
    <dgm:cxn modelId="{9F45BA80-9CBA-714A-8892-F15DB5051592}" type="presParOf" srcId="{FC776668-AB28-44D3-B648-0EEC76790448}" destId="{08CB4A50-B26C-4FBE-AAF6-5C3186A91F14}" srcOrd="10" destOrd="0" presId="urn:microsoft.com/office/officeart/2005/8/layout/cycle1"/>
    <dgm:cxn modelId="{89F592DD-032A-1445-8F0D-6DA938E34435}" type="presParOf" srcId="{FC776668-AB28-44D3-B648-0EEC76790448}" destId="{C9D32587-4989-4A9D-B9AD-738B4BE97F90}" srcOrd="11" destOrd="0" presId="urn:microsoft.com/office/officeart/2005/8/layout/cycle1"/>
    <dgm:cxn modelId="{16D80DD8-2705-2A42-BF45-E32096165263}" type="presParOf" srcId="{FC776668-AB28-44D3-B648-0EEC76790448}" destId="{F7160B32-19A2-4480-9ED6-1DCB8B6A4B93}" srcOrd="12" destOrd="0" presId="urn:microsoft.com/office/officeart/2005/8/layout/cycle1"/>
    <dgm:cxn modelId="{1BC5A239-AE73-E646-A662-A835B5C3436F}" type="presParOf" srcId="{FC776668-AB28-44D3-B648-0EEC76790448}" destId="{B48E4636-8ABB-4DFB-AD19-5630CEF0340D}" srcOrd="13" destOrd="0" presId="urn:microsoft.com/office/officeart/2005/8/layout/cycle1"/>
    <dgm:cxn modelId="{BE302143-D870-2E47-B18E-B0A30007D4D2}" type="presParOf" srcId="{FC776668-AB28-44D3-B648-0EEC76790448}" destId="{65520DF2-64C3-4059-817C-B8F063ED92CC}" srcOrd="14" destOrd="0" presId="urn:microsoft.com/office/officeart/2005/8/layout/cycle1"/>
    <dgm:cxn modelId="{A999FE1A-A8C0-DC4D-A7E8-FC6F91DD4C0E}" type="presParOf" srcId="{FC776668-AB28-44D3-B648-0EEC76790448}" destId="{EBA7FAAD-F863-4695-A4A7-52FA9E49C19F}" srcOrd="15" destOrd="0" presId="urn:microsoft.com/office/officeart/2005/8/layout/cycle1"/>
    <dgm:cxn modelId="{3A717902-813B-CC4E-8EF8-4D00960FCBE0}" type="presParOf" srcId="{FC776668-AB28-44D3-B648-0EEC76790448}" destId="{D3B8E9D2-2330-4F83-A60E-7F7FBB9184E5}" srcOrd="16" destOrd="0" presId="urn:microsoft.com/office/officeart/2005/8/layout/cycle1"/>
    <dgm:cxn modelId="{0F7C5F59-D579-7B41-B16B-0618A3A553B3}" type="presParOf" srcId="{FC776668-AB28-44D3-B648-0EEC76790448}" destId="{E4E3D01E-0A8B-4F4E-B974-312431A757D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C9CB6-12B9-46E2-BFA1-FAC1E571A25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6F22B4C-53A1-4708-8616-1BDFD3A7B7F5}">
      <dgm:prSet/>
      <dgm:spPr/>
      <dgm:t>
        <a:bodyPr/>
        <a:lstStyle/>
        <a:p>
          <a:r>
            <a:rPr lang="en-US" b="0" i="0"/>
            <a:t>Introduction</a:t>
          </a:r>
          <a:endParaRPr lang="nl-BE"/>
        </a:p>
      </dgm:t>
    </dgm:pt>
    <dgm:pt modelId="{E28CBA39-D6D9-4845-A53A-373EF677EFF4}" type="parTrans" cxnId="{0D96C17B-2B1A-438D-A6B6-3F38FF82617E}">
      <dgm:prSet/>
      <dgm:spPr/>
      <dgm:t>
        <a:bodyPr/>
        <a:lstStyle/>
        <a:p>
          <a:endParaRPr lang="nl-BE"/>
        </a:p>
      </dgm:t>
    </dgm:pt>
    <dgm:pt modelId="{5773A572-B3EA-4479-BC73-658692F7869F}" type="sibTrans" cxnId="{0D96C17B-2B1A-438D-A6B6-3F38FF82617E}">
      <dgm:prSet/>
      <dgm:spPr/>
      <dgm:t>
        <a:bodyPr/>
        <a:lstStyle/>
        <a:p>
          <a:endParaRPr lang="nl-BE"/>
        </a:p>
      </dgm:t>
    </dgm:pt>
    <dgm:pt modelId="{F4D338D6-98E9-4DE6-B96B-30B4B677AC1C}">
      <dgm:prSet/>
      <dgm:spPr/>
      <dgm:t>
        <a:bodyPr/>
        <a:lstStyle/>
        <a:p>
          <a:r>
            <a:rPr lang="nl-BE" b="0" i="0"/>
            <a:t>Pathophysiology</a:t>
          </a:r>
          <a:endParaRPr lang="nl-BE"/>
        </a:p>
      </dgm:t>
    </dgm:pt>
    <dgm:pt modelId="{EBAEAB9A-BD74-4567-9A45-7BD96D04C3AA}" type="parTrans" cxnId="{126274B2-8AC9-4DD8-82C7-82E50E3A2F0E}">
      <dgm:prSet/>
      <dgm:spPr/>
      <dgm:t>
        <a:bodyPr/>
        <a:lstStyle/>
        <a:p>
          <a:endParaRPr lang="nl-BE"/>
        </a:p>
      </dgm:t>
    </dgm:pt>
    <dgm:pt modelId="{B468F333-54BB-44F3-9B76-AAC5FDCE4908}" type="sibTrans" cxnId="{126274B2-8AC9-4DD8-82C7-82E50E3A2F0E}">
      <dgm:prSet/>
      <dgm:spPr/>
      <dgm:t>
        <a:bodyPr/>
        <a:lstStyle/>
        <a:p>
          <a:endParaRPr lang="nl-BE"/>
        </a:p>
      </dgm:t>
    </dgm:pt>
    <dgm:pt modelId="{387FE797-EEB1-4D2B-A319-836A821C6B3C}">
      <dgm:prSet/>
      <dgm:spPr/>
      <dgm:t>
        <a:bodyPr/>
        <a:lstStyle/>
        <a:p>
          <a:r>
            <a:rPr lang="nl-BE" b="1" i="0" dirty="0" err="1"/>
            <a:t>Clinical</a:t>
          </a:r>
          <a:r>
            <a:rPr lang="nl-BE" b="1" i="0" dirty="0"/>
            <a:t> </a:t>
          </a:r>
          <a:r>
            <a:rPr lang="nl-BE" b="1" i="0" dirty="0" err="1"/>
            <a:t>presentation</a:t>
          </a:r>
          <a:endParaRPr lang="nl-BE" b="1" dirty="0"/>
        </a:p>
      </dgm:t>
    </dgm:pt>
    <dgm:pt modelId="{762741C7-067D-4766-8BB6-CFE8E081A22F}" type="parTrans" cxnId="{5BAA762E-844A-4B3F-B503-ACEB4688CFA5}">
      <dgm:prSet/>
      <dgm:spPr/>
      <dgm:t>
        <a:bodyPr/>
        <a:lstStyle/>
        <a:p>
          <a:endParaRPr lang="nl-BE"/>
        </a:p>
      </dgm:t>
    </dgm:pt>
    <dgm:pt modelId="{D71FCD38-0B24-4650-906D-31E91F77F8CA}" type="sibTrans" cxnId="{5BAA762E-844A-4B3F-B503-ACEB4688CFA5}">
      <dgm:prSet/>
      <dgm:spPr/>
      <dgm:t>
        <a:bodyPr/>
        <a:lstStyle/>
        <a:p>
          <a:endParaRPr lang="nl-BE"/>
        </a:p>
      </dgm:t>
    </dgm:pt>
    <dgm:pt modelId="{1791F662-742E-4E96-BE3D-CB8D85844B48}">
      <dgm:prSet/>
      <dgm:spPr/>
      <dgm:t>
        <a:bodyPr/>
        <a:lstStyle/>
        <a:p>
          <a:r>
            <a:rPr lang="nl-BE" b="0" i="0"/>
            <a:t>Treatments</a:t>
          </a:r>
          <a:endParaRPr lang="nl-BE"/>
        </a:p>
      </dgm:t>
    </dgm:pt>
    <dgm:pt modelId="{086E1E71-5972-4D6E-873F-EF97ED26E93D}" type="parTrans" cxnId="{29BC4E14-0BB8-4751-B2A1-8ED7223C7F9B}">
      <dgm:prSet/>
      <dgm:spPr/>
      <dgm:t>
        <a:bodyPr/>
        <a:lstStyle/>
        <a:p>
          <a:endParaRPr lang="nl-BE"/>
        </a:p>
      </dgm:t>
    </dgm:pt>
    <dgm:pt modelId="{3922EF85-FBE2-4D75-9B98-CD2CF7F29151}" type="sibTrans" cxnId="{29BC4E14-0BB8-4751-B2A1-8ED7223C7F9B}">
      <dgm:prSet/>
      <dgm:spPr/>
      <dgm:t>
        <a:bodyPr/>
        <a:lstStyle/>
        <a:p>
          <a:endParaRPr lang="nl-BE"/>
        </a:p>
      </dgm:t>
    </dgm:pt>
    <dgm:pt modelId="{C2D261B5-5BEE-4453-8AF6-8CE8A27A4989}" type="pres">
      <dgm:prSet presAssocID="{E75C9CB6-12B9-46E2-BFA1-FAC1E571A255}" presName="linear" presStyleCnt="0">
        <dgm:presLayoutVars>
          <dgm:animLvl val="lvl"/>
          <dgm:resizeHandles val="exact"/>
        </dgm:presLayoutVars>
      </dgm:prSet>
      <dgm:spPr/>
    </dgm:pt>
    <dgm:pt modelId="{BB396D43-DB8B-443A-9A1D-0CD93B4D2217}" type="pres">
      <dgm:prSet presAssocID="{D6F22B4C-53A1-4708-8616-1BDFD3A7B7F5}" presName="parentText" presStyleLbl="node1" presStyleIdx="0" presStyleCnt="4" custScaleX="88431" custLinFactNeighborX="-12041">
        <dgm:presLayoutVars>
          <dgm:chMax val="0"/>
          <dgm:bulletEnabled val="1"/>
        </dgm:presLayoutVars>
      </dgm:prSet>
      <dgm:spPr/>
    </dgm:pt>
    <dgm:pt modelId="{882F1B34-7BFB-4461-80E6-7511E4B5EDC0}" type="pres">
      <dgm:prSet presAssocID="{5773A572-B3EA-4479-BC73-658692F7869F}" presName="spacer" presStyleCnt="0"/>
      <dgm:spPr/>
    </dgm:pt>
    <dgm:pt modelId="{B590F0FD-D797-4D2E-81D8-D11341F918F4}" type="pres">
      <dgm:prSet presAssocID="{F4D338D6-98E9-4DE6-B96B-30B4B677AC1C}" presName="parentText" presStyleLbl="node1" presStyleIdx="1" presStyleCnt="4" custScaleX="88431" custLinFactNeighborX="-12041">
        <dgm:presLayoutVars>
          <dgm:chMax val="0"/>
          <dgm:bulletEnabled val="1"/>
        </dgm:presLayoutVars>
      </dgm:prSet>
      <dgm:spPr/>
    </dgm:pt>
    <dgm:pt modelId="{F614AF0E-450D-4E7D-B15D-E55BA19A25B5}" type="pres">
      <dgm:prSet presAssocID="{B468F333-54BB-44F3-9B76-AAC5FDCE4908}" presName="spacer" presStyleCnt="0"/>
      <dgm:spPr/>
    </dgm:pt>
    <dgm:pt modelId="{72232662-8B04-4B87-9A3A-686644D82FBE}" type="pres">
      <dgm:prSet presAssocID="{387FE797-EEB1-4D2B-A319-836A821C6B3C}" presName="parentText" presStyleLbl="node1" presStyleIdx="2" presStyleCnt="4" custScaleX="88431" custLinFactNeighborX="-12041">
        <dgm:presLayoutVars>
          <dgm:chMax val="0"/>
          <dgm:bulletEnabled val="1"/>
        </dgm:presLayoutVars>
      </dgm:prSet>
      <dgm:spPr/>
    </dgm:pt>
    <dgm:pt modelId="{4BA7AB6C-DA32-4236-864E-BBFB637DB258}" type="pres">
      <dgm:prSet presAssocID="{D71FCD38-0B24-4650-906D-31E91F77F8CA}" presName="spacer" presStyleCnt="0"/>
      <dgm:spPr/>
    </dgm:pt>
    <dgm:pt modelId="{7979011F-F6F8-46CE-9DF6-DA4F95448E87}" type="pres">
      <dgm:prSet presAssocID="{1791F662-742E-4E96-BE3D-CB8D85844B48}" presName="parentText" presStyleLbl="node1" presStyleIdx="3" presStyleCnt="4" custScaleX="88431" custLinFactNeighborX="-12041">
        <dgm:presLayoutVars>
          <dgm:chMax val="0"/>
          <dgm:bulletEnabled val="1"/>
        </dgm:presLayoutVars>
      </dgm:prSet>
      <dgm:spPr/>
    </dgm:pt>
  </dgm:ptLst>
  <dgm:cxnLst>
    <dgm:cxn modelId="{2BEC7D00-F229-4246-B52A-C38CDA77EDB8}" type="presOf" srcId="{D6F22B4C-53A1-4708-8616-1BDFD3A7B7F5}" destId="{BB396D43-DB8B-443A-9A1D-0CD93B4D2217}" srcOrd="0" destOrd="0" presId="urn:microsoft.com/office/officeart/2005/8/layout/vList2"/>
    <dgm:cxn modelId="{29BC4E14-0BB8-4751-B2A1-8ED7223C7F9B}" srcId="{E75C9CB6-12B9-46E2-BFA1-FAC1E571A255}" destId="{1791F662-742E-4E96-BE3D-CB8D85844B48}" srcOrd="3" destOrd="0" parTransId="{086E1E71-5972-4D6E-873F-EF97ED26E93D}" sibTransId="{3922EF85-FBE2-4D75-9B98-CD2CF7F29151}"/>
    <dgm:cxn modelId="{5BAA762E-844A-4B3F-B503-ACEB4688CFA5}" srcId="{E75C9CB6-12B9-46E2-BFA1-FAC1E571A255}" destId="{387FE797-EEB1-4D2B-A319-836A821C6B3C}" srcOrd="2" destOrd="0" parTransId="{762741C7-067D-4766-8BB6-CFE8E081A22F}" sibTransId="{D71FCD38-0B24-4650-906D-31E91F77F8CA}"/>
    <dgm:cxn modelId="{3BA98439-3226-43C0-8BAE-829D3AD2C9CD}" type="presOf" srcId="{387FE797-EEB1-4D2B-A319-836A821C6B3C}" destId="{72232662-8B04-4B87-9A3A-686644D82FBE}" srcOrd="0" destOrd="0" presId="urn:microsoft.com/office/officeart/2005/8/layout/vList2"/>
    <dgm:cxn modelId="{F9F43E47-A5BA-4EC2-8C25-05AB5971220F}" type="presOf" srcId="{E75C9CB6-12B9-46E2-BFA1-FAC1E571A255}" destId="{C2D261B5-5BEE-4453-8AF6-8CE8A27A4989}" srcOrd="0" destOrd="0" presId="urn:microsoft.com/office/officeart/2005/8/layout/vList2"/>
    <dgm:cxn modelId="{BA06486B-4D97-4E7D-BCAA-0C5A2F271E12}" type="presOf" srcId="{1791F662-742E-4E96-BE3D-CB8D85844B48}" destId="{7979011F-F6F8-46CE-9DF6-DA4F95448E87}" srcOrd="0" destOrd="0" presId="urn:microsoft.com/office/officeart/2005/8/layout/vList2"/>
    <dgm:cxn modelId="{0D96C17B-2B1A-438D-A6B6-3F38FF82617E}" srcId="{E75C9CB6-12B9-46E2-BFA1-FAC1E571A255}" destId="{D6F22B4C-53A1-4708-8616-1BDFD3A7B7F5}" srcOrd="0" destOrd="0" parTransId="{E28CBA39-D6D9-4845-A53A-373EF677EFF4}" sibTransId="{5773A572-B3EA-4479-BC73-658692F7869F}"/>
    <dgm:cxn modelId="{A8614494-1E94-4710-B927-52C548D64DE0}" type="presOf" srcId="{F4D338D6-98E9-4DE6-B96B-30B4B677AC1C}" destId="{B590F0FD-D797-4D2E-81D8-D11341F918F4}" srcOrd="0" destOrd="0" presId="urn:microsoft.com/office/officeart/2005/8/layout/vList2"/>
    <dgm:cxn modelId="{126274B2-8AC9-4DD8-82C7-82E50E3A2F0E}" srcId="{E75C9CB6-12B9-46E2-BFA1-FAC1E571A255}" destId="{F4D338D6-98E9-4DE6-B96B-30B4B677AC1C}" srcOrd="1" destOrd="0" parTransId="{EBAEAB9A-BD74-4567-9A45-7BD96D04C3AA}" sibTransId="{B468F333-54BB-44F3-9B76-AAC5FDCE4908}"/>
    <dgm:cxn modelId="{39DFEB1B-CE81-45C0-A431-8FBEA6237345}" type="presParOf" srcId="{C2D261B5-5BEE-4453-8AF6-8CE8A27A4989}" destId="{BB396D43-DB8B-443A-9A1D-0CD93B4D2217}" srcOrd="0" destOrd="0" presId="urn:microsoft.com/office/officeart/2005/8/layout/vList2"/>
    <dgm:cxn modelId="{537B1E1A-44BE-4E29-A82B-20C4C24B3F62}" type="presParOf" srcId="{C2D261B5-5BEE-4453-8AF6-8CE8A27A4989}" destId="{882F1B34-7BFB-4461-80E6-7511E4B5EDC0}" srcOrd="1" destOrd="0" presId="urn:microsoft.com/office/officeart/2005/8/layout/vList2"/>
    <dgm:cxn modelId="{2770FBCA-DE8C-4196-A89F-E79D71D082EA}" type="presParOf" srcId="{C2D261B5-5BEE-4453-8AF6-8CE8A27A4989}" destId="{B590F0FD-D797-4D2E-81D8-D11341F918F4}" srcOrd="2" destOrd="0" presId="urn:microsoft.com/office/officeart/2005/8/layout/vList2"/>
    <dgm:cxn modelId="{96D4BD36-C4E9-4D1B-A591-2C7813BF06CE}" type="presParOf" srcId="{C2D261B5-5BEE-4453-8AF6-8CE8A27A4989}" destId="{F614AF0E-450D-4E7D-B15D-E55BA19A25B5}" srcOrd="3" destOrd="0" presId="urn:microsoft.com/office/officeart/2005/8/layout/vList2"/>
    <dgm:cxn modelId="{96858387-C95D-484C-A168-A2A243817129}" type="presParOf" srcId="{C2D261B5-5BEE-4453-8AF6-8CE8A27A4989}" destId="{72232662-8B04-4B87-9A3A-686644D82FBE}" srcOrd="4" destOrd="0" presId="urn:microsoft.com/office/officeart/2005/8/layout/vList2"/>
    <dgm:cxn modelId="{40E512F8-F6D3-4FE4-AA2D-E19744318814}" type="presParOf" srcId="{C2D261B5-5BEE-4453-8AF6-8CE8A27A4989}" destId="{4BA7AB6C-DA32-4236-864E-BBFB637DB258}" srcOrd="5" destOrd="0" presId="urn:microsoft.com/office/officeart/2005/8/layout/vList2"/>
    <dgm:cxn modelId="{7CEDD88A-9091-4EB3-AC27-5EC6134C066B}" type="presParOf" srcId="{C2D261B5-5BEE-4453-8AF6-8CE8A27A4989}" destId="{7979011F-F6F8-46CE-9DF6-DA4F95448E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5C9CB6-12B9-46E2-BFA1-FAC1E571A255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6F22B4C-53A1-4708-8616-1BDFD3A7B7F5}">
      <dgm:prSet/>
      <dgm:spPr/>
      <dgm:t>
        <a:bodyPr/>
        <a:lstStyle/>
        <a:p>
          <a:r>
            <a:rPr lang="en-US" b="0" i="0"/>
            <a:t>Introduction</a:t>
          </a:r>
          <a:endParaRPr lang="nl-BE"/>
        </a:p>
      </dgm:t>
    </dgm:pt>
    <dgm:pt modelId="{E28CBA39-D6D9-4845-A53A-373EF677EFF4}" type="parTrans" cxnId="{0D96C17B-2B1A-438D-A6B6-3F38FF82617E}">
      <dgm:prSet/>
      <dgm:spPr/>
      <dgm:t>
        <a:bodyPr/>
        <a:lstStyle/>
        <a:p>
          <a:endParaRPr lang="nl-BE"/>
        </a:p>
      </dgm:t>
    </dgm:pt>
    <dgm:pt modelId="{5773A572-B3EA-4479-BC73-658692F7869F}" type="sibTrans" cxnId="{0D96C17B-2B1A-438D-A6B6-3F38FF82617E}">
      <dgm:prSet/>
      <dgm:spPr/>
      <dgm:t>
        <a:bodyPr/>
        <a:lstStyle/>
        <a:p>
          <a:endParaRPr lang="nl-BE"/>
        </a:p>
      </dgm:t>
    </dgm:pt>
    <dgm:pt modelId="{F4D338D6-98E9-4DE6-B96B-30B4B677AC1C}">
      <dgm:prSet/>
      <dgm:spPr/>
      <dgm:t>
        <a:bodyPr/>
        <a:lstStyle/>
        <a:p>
          <a:r>
            <a:rPr lang="nl-BE" b="0" i="0"/>
            <a:t>Pathophysiology</a:t>
          </a:r>
          <a:endParaRPr lang="nl-BE"/>
        </a:p>
      </dgm:t>
    </dgm:pt>
    <dgm:pt modelId="{EBAEAB9A-BD74-4567-9A45-7BD96D04C3AA}" type="parTrans" cxnId="{126274B2-8AC9-4DD8-82C7-82E50E3A2F0E}">
      <dgm:prSet/>
      <dgm:spPr/>
      <dgm:t>
        <a:bodyPr/>
        <a:lstStyle/>
        <a:p>
          <a:endParaRPr lang="nl-BE"/>
        </a:p>
      </dgm:t>
    </dgm:pt>
    <dgm:pt modelId="{B468F333-54BB-44F3-9B76-AAC5FDCE4908}" type="sibTrans" cxnId="{126274B2-8AC9-4DD8-82C7-82E50E3A2F0E}">
      <dgm:prSet/>
      <dgm:spPr/>
      <dgm:t>
        <a:bodyPr/>
        <a:lstStyle/>
        <a:p>
          <a:endParaRPr lang="nl-BE"/>
        </a:p>
      </dgm:t>
    </dgm:pt>
    <dgm:pt modelId="{387FE797-EEB1-4D2B-A319-836A821C6B3C}">
      <dgm:prSet/>
      <dgm:spPr/>
      <dgm:t>
        <a:bodyPr/>
        <a:lstStyle/>
        <a:p>
          <a:r>
            <a:rPr lang="nl-BE" b="0" i="0"/>
            <a:t>Clinical presentation</a:t>
          </a:r>
          <a:endParaRPr lang="nl-BE"/>
        </a:p>
      </dgm:t>
    </dgm:pt>
    <dgm:pt modelId="{762741C7-067D-4766-8BB6-CFE8E081A22F}" type="parTrans" cxnId="{5BAA762E-844A-4B3F-B503-ACEB4688CFA5}">
      <dgm:prSet/>
      <dgm:spPr/>
      <dgm:t>
        <a:bodyPr/>
        <a:lstStyle/>
        <a:p>
          <a:endParaRPr lang="nl-BE"/>
        </a:p>
      </dgm:t>
    </dgm:pt>
    <dgm:pt modelId="{D71FCD38-0B24-4650-906D-31E91F77F8CA}" type="sibTrans" cxnId="{5BAA762E-844A-4B3F-B503-ACEB4688CFA5}">
      <dgm:prSet/>
      <dgm:spPr/>
      <dgm:t>
        <a:bodyPr/>
        <a:lstStyle/>
        <a:p>
          <a:endParaRPr lang="nl-BE"/>
        </a:p>
      </dgm:t>
    </dgm:pt>
    <dgm:pt modelId="{1791F662-742E-4E96-BE3D-CB8D85844B48}">
      <dgm:prSet/>
      <dgm:spPr/>
      <dgm:t>
        <a:bodyPr/>
        <a:lstStyle/>
        <a:p>
          <a:r>
            <a:rPr lang="nl-BE" b="1" i="0" dirty="0" err="1"/>
            <a:t>Treatments</a:t>
          </a:r>
          <a:endParaRPr lang="nl-BE" b="1" dirty="0"/>
        </a:p>
      </dgm:t>
    </dgm:pt>
    <dgm:pt modelId="{086E1E71-5972-4D6E-873F-EF97ED26E93D}" type="parTrans" cxnId="{29BC4E14-0BB8-4751-B2A1-8ED7223C7F9B}">
      <dgm:prSet/>
      <dgm:spPr/>
      <dgm:t>
        <a:bodyPr/>
        <a:lstStyle/>
        <a:p>
          <a:endParaRPr lang="nl-BE"/>
        </a:p>
      </dgm:t>
    </dgm:pt>
    <dgm:pt modelId="{3922EF85-FBE2-4D75-9B98-CD2CF7F29151}" type="sibTrans" cxnId="{29BC4E14-0BB8-4751-B2A1-8ED7223C7F9B}">
      <dgm:prSet/>
      <dgm:spPr/>
      <dgm:t>
        <a:bodyPr/>
        <a:lstStyle/>
        <a:p>
          <a:endParaRPr lang="nl-BE"/>
        </a:p>
      </dgm:t>
    </dgm:pt>
    <dgm:pt modelId="{C2D261B5-5BEE-4453-8AF6-8CE8A27A4989}" type="pres">
      <dgm:prSet presAssocID="{E75C9CB6-12B9-46E2-BFA1-FAC1E571A255}" presName="linear" presStyleCnt="0">
        <dgm:presLayoutVars>
          <dgm:animLvl val="lvl"/>
          <dgm:resizeHandles val="exact"/>
        </dgm:presLayoutVars>
      </dgm:prSet>
      <dgm:spPr/>
    </dgm:pt>
    <dgm:pt modelId="{BB396D43-DB8B-443A-9A1D-0CD93B4D2217}" type="pres">
      <dgm:prSet presAssocID="{D6F22B4C-53A1-4708-8616-1BDFD3A7B7F5}" presName="parentText" presStyleLbl="node1" presStyleIdx="0" presStyleCnt="4" custScaleX="88431" custLinFactNeighborX="-12041">
        <dgm:presLayoutVars>
          <dgm:chMax val="0"/>
          <dgm:bulletEnabled val="1"/>
        </dgm:presLayoutVars>
      </dgm:prSet>
      <dgm:spPr/>
    </dgm:pt>
    <dgm:pt modelId="{882F1B34-7BFB-4461-80E6-7511E4B5EDC0}" type="pres">
      <dgm:prSet presAssocID="{5773A572-B3EA-4479-BC73-658692F7869F}" presName="spacer" presStyleCnt="0"/>
      <dgm:spPr/>
    </dgm:pt>
    <dgm:pt modelId="{B590F0FD-D797-4D2E-81D8-D11341F918F4}" type="pres">
      <dgm:prSet presAssocID="{F4D338D6-98E9-4DE6-B96B-30B4B677AC1C}" presName="parentText" presStyleLbl="node1" presStyleIdx="1" presStyleCnt="4" custScaleX="88431" custLinFactNeighborX="-12041">
        <dgm:presLayoutVars>
          <dgm:chMax val="0"/>
          <dgm:bulletEnabled val="1"/>
        </dgm:presLayoutVars>
      </dgm:prSet>
      <dgm:spPr/>
    </dgm:pt>
    <dgm:pt modelId="{F614AF0E-450D-4E7D-B15D-E55BA19A25B5}" type="pres">
      <dgm:prSet presAssocID="{B468F333-54BB-44F3-9B76-AAC5FDCE4908}" presName="spacer" presStyleCnt="0"/>
      <dgm:spPr/>
    </dgm:pt>
    <dgm:pt modelId="{72232662-8B04-4B87-9A3A-686644D82FBE}" type="pres">
      <dgm:prSet presAssocID="{387FE797-EEB1-4D2B-A319-836A821C6B3C}" presName="parentText" presStyleLbl="node1" presStyleIdx="2" presStyleCnt="4" custScaleX="88431" custLinFactNeighborX="-12041">
        <dgm:presLayoutVars>
          <dgm:chMax val="0"/>
          <dgm:bulletEnabled val="1"/>
        </dgm:presLayoutVars>
      </dgm:prSet>
      <dgm:spPr/>
    </dgm:pt>
    <dgm:pt modelId="{4BA7AB6C-DA32-4236-864E-BBFB637DB258}" type="pres">
      <dgm:prSet presAssocID="{D71FCD38-0B24-4650-906D-31E91F77F8CA}" presName="spacer" presStyleCnt="0"/>
      <dgm:spPr/>
    </dgm:pt>
    <dgm:pt modelId="{7979011F-F6F8-46CE-9DF6-DA4F95448E87}" type="pres">
      <dgm:prSet presAssocID="{1791F662-742E-4E96-BE3D-CB8D85844B48}" presName="parentText" presStyleLbl="node1" presStyleIdx="3" presStyleCnt="4" custScaleX="88431" custLinFactNeighborX="-12041">
        <dgm:presLayoutVars>
          <dgm:chMax val="0"/>
          <dgm:bulletEnabled val="1"/>
        </dgm:presLayoutVars>
      </dgm:prSet>
      <dgm:spPr/>
    </dgm:pt>
  </dgm:ptLst>
  <dgm:cxnLst>
    <dgm:cxn modelId="{2BEC7D00-F229-4246-B52A-C38CDA77EDB8}" type="presOf" srcId="{D6F22B4C-53A1-4708-8616-1BDFD3A7B7F5}" destId="{BB396D43-DB8B-443A-9A1D-0CD93B4D2217}" srcOrd="0" destOrd="0" presId="urn:microsoft.com/office/officeart/2005/8/layout/vList2"/>
    <dgm:cxn modelId="{29BC4E14-0BB8-4751-B2A1-8ED7223C7F9B}" srcId="{E75C9CB6-12B9-46E2-BFA1-FAC1E571A255}" destId="{1791F662-742E-4E96-BE3D-CB8D85844B48}" srcOrd="3" destOrd="0" parTransId="{086E1E71-5972-4D6E-873F-EF97ED26E93D}" sibTransId="{3922EF85-FBE2-4D75-9B98-CD2CF7F29151}"/>
    <dgm:cxn modelId="{5BAA762E-844A-4B3F-B503-ACEB4688CFA5}" srcId="{E75C9CB6-12B9-46E2-BFA1-FAC1E571A255}" destId="{387FE797-EEB1-4D2B-A319-836A821C6B3C}" srcOrd="2" destOrd="0" parTransId="{762741C7-067D-4766-8BB6-CFE8E081A22F}" sibTransId="{D71FCD38-0B24-4650-906D-31E91F77F8CA}"/>
    <dgm:cxn modelId="{3BA98439-3226-43C0-8BAE-829D3AD2C9CD}" type="presOf" srcId="{387FE797-EEB1-4D2B-A319-836A821C6B3C}" destId="{72232662-8B04-4B87-9A3A-686644D82FBE}" srcOrd="0" destOrd="0" presId="urn:microsoft.com/office/officeart/2005/8/layout/vList2"/>
    <dgm:cxn modelId="{F9F43E47-A5BA-4EC2-8C25-05AB5971220F}" type="presOf" srcId="{E75C9CB6-12B9-46E2-BFA1-FAC1E571A255}" destId="{C2D261B5-5BEE-4453-8AF6-8CE8A27A4989}" srcOrd="0" destOrd="0" presId="urn:microsoft.com/office/officeart/2005/8/layout/vList2"/>
    <dgm:cxn modelId="{BA06486B-4D97-4E7D-BCAA-0C5A2F271E12}" type="presOf" srcId="{1791F662-742E-4E96-BE3D-CB8D85844B48}" destId="{7979011F-F6F8-46CE-9DF6-DA4F95448E87}" srcOrd="0" destOrd="0" presId="urn:microsoft.com/office/officeart/2005/8/layout/vList2"/>
    <dgm:cxn modelId="{0D96C17B-2B1A-438D-A6B6-3F38FF82617E}" srcId="{E75C9CB6-12B9-46E2-BFA1-FAC1E571A255}" destId="{D6F22B4C-53A1-4708-8616-1BDFD3A7B7F5}" srcOrd="0" destOrd="0" parTransId="{E28CBA39-D6D9-4845-A53A-373EF677EFF4}" sibTransId="{5773A572-B3EA-4479-BC73-658692F7869F}"/>
    <dgm:cxn modelId="{A8614494-1E94-4710-B927-52C548D64DE0}" type="presOf" srcId="{F4D338D6-98E9-4DE6-B96B-30B4B677AC1C}" destId="{B590F0FD-D797-4D2E-81D8-D11341F918F4}" srcOrd="0" destOrd="0" presId="urn:microsoft.com/office/officeart/2005/8/layout/vList2"/>
    <dgm:cxn modelId="{126274B2-8AC9-4DD8-82C7-82E50E3A2F0E}" srcId="{E75C9CB6-12B9-46E2-BFA1-FAC1E571A255}" destId="{F4D338D6-98E9-4DE6-B96B-30B4B677AC1C}" srcOrd="1" destOrd="0" parTransId="{EBAEAB9A-BD74-4567-9A45-7BD96D04C3AA}" sibTransId="{B468F333-54BB-44F3-9B76-AAC5FDCE4908}"/>
    <dgm:cxn modelId="{39DFEB1B-CE81-45C0-A431-8FBEA6237345}" type="presParOf" srcId="{C2D261B5-5BEE-4453-8AF6-8CE8A27A4989}" destId="{BB396D43-DB8B-443A-9A1D-0CD93B4D2217}" srcOrd="0" destOrd="0" presId="urn:microsoft.com/office/officeart/2005/8/layout/vList2"/>
    <dgm:cxn modelId="{537B1E1A-44BE-4E29-A82B-20C4C24B3F62}" type="presParOf" srcId="{C2D261B5-5BEE-4453-8AF6-8CE8A27A4989}" destId="{882F1B34-7BFB-4461-80E6-7511E4B5EDC0}" srcOrd="1" destOrd="0" presId="urn:microsoft.com/office/officeart/2005/8/layout/vList2"/>
    <dgm:cxn modelId="{2770FBCA-DE8C-4196-A89F-E79D71D082EA}" type="presParOf" srcId="{C2D261B5-5BEE-4453-8AF6-8CE8A27A4989}" destId="{B590F0FD-D797-4D2E-81D8-D11341F918F4}" srcOrd="2" destOrd="0" presId="urn:microsoft.com/office/officeart/2005/8/layout/vList2"/>
    <dgm:cxn modelId="{96D4BD36-C4E9-4D1B-A591-2C7813BF06CE}" type="presParOf" srcId="{C2D261B5-5BEE-4453-8AF6-8CE8A27A4989}" destId="{F614AF0E-450D-4E7D-B15D-E55BA19A25B5}" srcOrd="3" destOrd="0" presId="urn:microsoft.com/office/officeart/2005/8/layout/vList2"/>
    <dgm:cxn modelId="{96858387-C95D-484C-A168-A2A243817129}" type="presParOf" srcId="{C2D261B5-5BEE-4453-8AF6-8CE8A27A4989}" destId="{72232662-8B04-4B87-9A3A-686644D82FBE}" srcOrd="4" destOrd="0" presId="urn:microsoft.com/office/officeart/2005/8/layout/vList2"/>
    <dgm:cxn modelId="{40E512F8-F6D3-4FE4-AA2D-E19744318814}" type="presParOf" srcId="{C2D261B5-5BEE-4453-8AF6-8CE8A27A4989}" destId="{4BA7AB6C-DA32-4236-864E-BBFB637DB258}" srcOrd="5" destOrd="0" presId="urn:microsoft.com/office/officeart/2005/8/layout/vList2"/>
    <dgm:cxn modelId="{7CEDD88A-9091-4EB3-AC27-5EC6134C066B}" type="presParOf" srcId="{C2D261B5-5BEE-4453-8AF6-8CE8A27A4989}" destId="{7979011F-F6F8-46CE-9DF6-DA4F95448E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6D43-DB8B-443A-9A1D-0CD93B4D2217}">
      <dsp:nvSpPr>
        <dsp:cNvPr id="0" name=""/>
        <dsp:cNvSpPr/>
      </dsp:nvSpPr>
      <dsp:spPr>
        <a:xfrm>
          <a:off x="0" y="61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Introduction</a:t>
          </a:r>
          <a:endParaRPr lang="nl-BE" sz="4000" kern="1200"/>
        </a:p>
      </dsp:txBody>
      <dsp:txXfrm>
        <a:off x="46834" y="52974"/>
        <a:ext cx="7817847" cy="865732"/>
      </dsp:txXfrm>
    </dsp:sp>
    <dsp:sp modelId="{B590F0FD-D797-4D2E-81D8-D11341F918F4}">
      <dsp:nvSpPr>
        <dsp:cNvPr id="0" name=""/>
        <dsp:cNvSpPr/>
      </dsp:nvSpPr>
      <dsp:spPr>
        <a:xfrm>
          <a:off x="0" y="10807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Pathophysiology</a:t>
          </a:r>
          <a:endParaRPr lang="nl-BE" sz="4000" kern="1200"/>
        </a:p>
      </dsp:txBody>
      <dsp:txXfrm>
        <a:off x="46834" y="1127574"/>
        <a:ext cx="7817847" cy="865732"/>
      </dsp:txXfrm>
    </dsp:sp>
    <dsp:sp modelId="{72232662-8B04-4B87-9A3A-686644D82FBE}">
      <dsp:nvSpPr>
        <dsp:cNvPr id="0" name=""/>
        <dsp:cNvSpPr/>
      </dsp:nvSpPr>
      <dsp:spPr>
        <a:xfrm>
          <a:off x="0" y="21553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Clinical presentation</a:t>
          </a:r>
          <a:endParaRPr lang="nl-BE" sz="4000" kern="1200"/>
        </a:p>
      </dsp:txBody>
      <dsp:txXfrm>
        <a:off x="46834" y="2202174"/>
        <a:ext cx="7817847" cy="865732"/>
      </dsp:txXfrm>
    </dsp:sp>
    <dsp:sp modelId="{7979011F-F6F8-46CE-9DF6-DA4F95448E87}">
      <dsp:nvSpPr>
        <dsp:cNvPr id="0" name=""/>
        <dsp:cNvSpPr/>
      </dsp:nvSpPr>
      <dsp:spPr>
        <a:xfrm>
          <a:off x="0" y="32299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Treatments</a:t>
          </a:r>
          <a:endParaRPr lang="nl-BE" sz="4000" kern="1200"/>
        </a:p>
      </dsp:txBody>
      <dsp:txXfrm>
        <a:off x="46834" y="3276774"/>
        <a:ext cx="7817847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6D43-DB8B-443A-9A1D-0CD93B4D2217}">
      <dsp:nvSpPr>
        <dsp:cNvPr id="0" name=""/>
        <dsp:cNvSpPr/>
      </dsp:nvSpPr>
      <dsp:spPr>
        <a:xfrm>
          <a:off x="0" y="61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/>
            <a:t>Introduction</a:t>
          </a:r>
          <a:endParaRPr lang="nl-BE" sz="4000" b="1" kern="1200" dirty="0"/>
        </a:p>
      </dsp:txBody>
      <dsp:txXfrm>
        <a:off x="46834" y="52974"/>
        <a:ext cx="7817847" cy="865732"/>
      </dsp:txXfrm>
    </dsp:sp>
    <dsp:sp modelId="{B590F0FD-D797-4D2E-81D8-D11341F918F4}">
      <dsp:nvSpPr>
        <dsp:cNvPr id="0" name=""/>
        <dsp:cNvSpPr/>
      </dsp:nvSpPr>
      <dsp:spPr>
        <a:xfrm>
          <a:off x="0" y="10807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Pathophysiology</a:t>
          </a:r>
          <a:endParaRPr lang="nl-BE" sz="4000" kern="1200"/>
        </a:p>
      </dsp:txBody>
      <dsp:txXfrm>
        <a:off x="46834" y="1127574"/>
        <a:ext cx="7817847" cy="865732"/>
      </dsp:txXfrm>
    </dsp:sp>
    <dsp:sp modelId="{72232662-8B04-4B87-9A3A-686644D82FBE}">
      <dsp:nvSpPr>
        <dsp:cNvPr id="0" name=""/>
        <dsp:cNvSpPr/>
      </dsp:nvSpPr>
      <dsp:spPr>
        <a:xfrm>
          <a:off x="0" y="21553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Clinical presentation</a:t>
          </a:r>
          <a:endParaRPr lang="nl-BE" sz="4000" kern="1200"/>
        </a:p>
      </dsp:txBody>
      <dsp:txXfrm>
        <a:off x="46834" y="2202174"/>
        <a:ext cx="7817847" cy="865732"/>
      </dsp:txXfrm>
    </dsp:sp>
    <dsp:sp modelId="{7979011F-F6F8-46CE-9DF6-DA4F95448E87}">
      <dsp:nvSpPr>
        <dsp:cNvPr id="0" name=""/>
        <dsp:cNvSpPr/>
      </dsp:nvSpPr>
      <dsp:spPr>
        <a:xfrm>
          <a:off x="0" y="32299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Treatments</a:t>
          </a:r>
          <a:endParaRPr lang="nl-BE" sz="4000" kern="1200"/>
        </a:p>
      </dsp:txBody>
      <dsp:txXfrm>
        <a:off x="46834" y="3276774"/>
        <a:ext cx="7817847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6D43-DB8B-443A-9A1D-0CD93B4D2217}">
      <dsp:nvSpPr>
        <dsp:cNvPr id="0" name=""/>
        <dsp:cNvSpPr/>
      </dsp:nvSpPr>
      <dsp:spPr>
        <a:xfrm>
          <a:off x="0" y="61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Introduction</a:t>
          </a:r>
          <a:endParaRPr lang="nl-BE" sz="4000" kern="1200"/>
        </a:p>
      </dsp:txBody>
      <dsp:txXfrm>
        <a:off x="46834" y="52974"/>
        <a:ext cx="7817847" cy="865732"/>
      </dsp:txXfrm>
    </dsp:sp>
    <dsp:sp modelId="{B590F0FD-D797-4D2E-81D8-D11341F918F4}">
      <dsp:nvSpPr>
        <dsp:cNvPr id="0" name=""/>
        <dsp:cNvSpPr/>
      </dsp:nvSpPr>
      <dsp:spPr>
        <a:xfrm>
          <a:off x="0" y="10807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i="0" kern="1200" dirty="0" err="1"/>
            <a:t>Pathophysiology</a:t>
          </a:r>
          <a:endParaRPr lang="nl-BE" sz="4000" b="1" kern="1200" dirty="0"/>
        </a:p>
      </dsp:txBody>
      <dsp:txXfrm>
        <a:off x="46834" y="1127574"/>
        <a:ext cx="7817847" cy="865732"/>
      </dsp:txXfrm>
    </dsp:sp>
    <dsp:sp modelId="{72232662-8B04-4B87-9A3A-686644D82FBE}">
      <dsp:nvSpPr>
        <dsp:cNvPr id="0" name=""/>
        <dsp:cNvSpPr/>
      </dsp:nvSpPr>
      <dsp:spPr>
        <a:xfrm>
          <a:off x="0" y="21553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Clinical presentation</a:t>
          </a:r>
          <a:endParaRPr lang="nl-BE" sz="4000" kern="1200"/>
        </a:p>
      </dsp:txBody>
      <dsp:txXfrm>
        <a:off x="46834" y="2202174"/>
        <a:ext cx="7817847" cy="865732"/>
      </dsp:txXfrm>
    </dsp:sp>
    <dsp:sp modelId="{7979011F-F6F8-46CE-9DF6-DA4F95448E87}">
      <dsp:nvSpPr>
        <dsp:cNvPr id="0" name=""/>
        <dsp:cNvSpPr/>
      </dsp:nvSpPr>
      <dsp:spPr>
        <a:xfrm>
          <a:off x="0" y="32299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Treatments</a:t>
          </a:r>
          <a:endParaRPr lang="nl-BE" sz="4000" kern="1200"/>
        </a:p>
      </dsp:txBody>
      <dsp:txXfrm>
        <a:off x="46834" y="3276774"/>
        <a:ext cx="7817847" cy="865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80F0-CF62-491B-8A19-5EF16BFF82D5}">
      <dsp:nvSpPr>
        <dsp:cNvPr id="0" name=""/>
        <dsp:cNvSpPr/>
      </dsp:nvSpPr>
      <dsp:spPr>
        <a:xfrm>
          <a:off x="5483919" y="328213"/>
          <a:ext cx="1981437" cy="119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Recurrent urinary tract infection (UTI)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Discharge and odour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5483919" y="328213"/>
        <a:ext cx="1981437" cy="1193034"/>
      </dsp:txXfrm>
    </dsp:sp>
    <dsp:sp modelId="{85120958-207B-43E1-9D5B-979C5BF973D7}">
      <dsp:nvSpPr>
        <dsp:cNvPr id="0" name=""/>
        <dsp:cNvSpPr/>
      </dsp:nvSpPr>
      <dsp:spPr>
        <a:xfrm>
          <a:off x="1834058" y="-399693"/>
          <a:ext cx="5410998" cy="5410998"/>
        </a:xfrm>
        <a:prstGeom prst="circularArrow">
          <a:avLst>
            <a:gd name="adj1" fmla="val 3994"/>
            <a:gd name="adj2" fmla="val 250602"/>
            <a:gd name="adj3" fmla="val 21159849"/>
            <a:gd name="adj4" fmla="val 20489432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8BD03-9856-469A-AFE4-356389505E11}">
      <dsp:nvSpPr>
        <dsp:cNvPr id="0" name=""/>
        <dsp:cNvSpPr/>
      </dsp:nvSpPr>
      <dsp:spPr>
        <a:xfrm>
          <a:off x="6342928" y="2169610"/>
          <a:ext cx="1448874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Decrease in blood flow </a:t>
          </a:r>
          <a:r>
            <a:rPr lang="en-GB" sz="1600" kern="1200" dirty="0">
              <a:solidFill>
                <a:schemeClr val="tx1"/>
              </a:solidFill>
              <a:sym typeface="Wingdings" pitchFamily="2" charset="2"/>
            </a:rPr>
            <a:t>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6342928" y="2169610"/>
        <a:ext cx="1448874" cy="1108397"/>
      </dsp:txXfrm>
    </dsp:sp>
    <dsp:sp modelId="{29B9ED08-B650-4AD5-BF17-B0DB29B8BBE9}">
      <dsp:nvSpPr>
        <dsp:cNvPr id="0" name=""/>
        <dsp:cNvSpPr/>
      </dsp:nvSpPr>
      <dsp:spPr>
        <a:xfrm>
          <a:off x="1937239" y="-146603"/>
          <a:ext cx="5410998" cy="5410998"/>
        </a:xfrm>
        <a:prstGeom prst="circularArrow">
          <a:avLst>
            <a:gd name="adj1" fmla="val 3994"/>
            <a:gd name="adj2" fmla="val 250602"/>
            <a:gd name="adj3" fmla="val 2510250"/>
            <a:gd name="adj4" fmla="val 101499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80ABB-A8F6-42F8-B851-0911E55FC9D3}">
      <dsp:nvSpPr>
        <dsp:cNvPr id="0" name=""/>
        <dsp:cNvSpPr/>
      </dsp:nvSpPr>
      <dsp:spPr>
        <a:xfrm>
          <a:off x="5086069" y="4309862"/>
          <a:ext cx="1272972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Decrease in lubrication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5086069" y="4309862"/>
        <a:ext cx="1272972" cy="1108397"/>
      </dsp:txXfrm>
    </dsp:sp>
    <dsp:sp modelId="{7A687D5B-57F4-4C73-84DE-7E4816D4273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6109803"/>
            <a:gd name="adj4" fmla="val 455811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4A50-B26C-4FBE-AAF6-5C3186A91F14}">
      <dsp:nvSpPr>
        <dsp:cNvPr id="0" name=""/>
        <dsp:cNvSpPr/>
      </dsp:nvSpPr>
      <dsp:spPr>
        <a:xfrm>
          <a:off x="2697006" y="4309862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tx1"/>
              </a:solidFill>
            </a:rPr>
            <a:t>Loss of elasticity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>
            <a:solidFill>
              <a:schemeClr val="tx1"/>
            </a:solidFill>
          </a:endParaRPr>
        </a:p>
      </dsp:txBody>
      <dsp:txXfrm>
        <a:off x="2697006" y="4309862"/>
        <a:ext cx="1108397" cy="1108397"/>
      </dsp:txXfrm>
    </dsp:sp>
    <dsp:sp modelId="{C9D32587-4989-4A9D-B9AD-738B4BE97F9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9771873"/>
            <a:gd name="adj4" fmla="val 8184386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4636-8ABB-4DFB-AD19-5630CEF0340D}">
      <dsp:nvSpPr>
        <dsp:cNvPr id="0" name=""/>
        <dsp:cNvSpPr/>
      </dsp:nvSpPr>
      <dsp:spPr>
        <a:xfrm>
          <a:off x="1461331" y="216961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Pain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1461331" y="2169610"/>
        <a:ext cx="1108397" cy="1108397"/>
      </dsp:txXfrm>
    </dsp:sp>
    <dsp:sp modelId="{65520DF2-64C3-4059-817C-B8F063ED92CC}">
      <dsp:nvSpPr>
        <dsp:cNvPr id="0" name=""/>
        <dsp:cNvSpPr/>
      </dsp:nvSpPr>
      <dsp:spPr>
        <a:xfrm>
          <a:off x="1814335" y="-152072"/>
          <a:ext cx="5410998" cy="5410998"/>
        </a:xfrm>
        <a:prstGeom prst="circularArrow">
          <a:avLst>
            <a:gd name="adj1" fmla="val 3994"/>
            <a:gd name="adj2" fmla="val 250602"/>
            <a:gd name="adj3" fmla="val 12761519"/>
            <a:gd name="adj4" fmla="val 1133607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8E9D2-2330-4F83-A60E-7F7FBB9184E5}">
      <dsp:nvSpPr>
        <dsp:cNvPr id="0" name=""/>
        <dsp:cNvSpPr/>
      </dsp:nvSpPr>
      <dsp:spPr>
        <a:xfrm>
          <a:off x="2542723" y="2936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chemeClr val="tx1"/>
              </a:solidFill>
            </a:rPr>
            <a:t>Atrophic </a:t>
          </a:r>
          <a:r>
            <a:rPr lang="en-US" sz="1600" kern="1200" noProof="0" dirty="0" err="1">
              <a:solidFill>
                <a:schemeClr val="tx1"/>
              </a:solidFill>
            </a:rPr>
            <a:t>vaginitis</a:t>
          </a:r>
          <a:endParaRPr lang="en-US" sz="1600" kern="1200" noProof="0" dirty="0">
            <a:solidFill>
              <a:schemeClr val="tx1"/>
            </a:solidFill>
          </a:endParaRPr>
        </a:p>
      </dsp:txBody>
      <dsp:txXfrm>
        <a:off x="2542723" y="29360"/>
        <a:ext cx="1108397" cy="1108397"/>
      </dsp:txXfrm>
    </dsp:sp>
    <dsp:sp modelId="{E4E3D01E-0A8B-4F4E-B974-312431A757D3}">
      <dsp:nvSpPr>
        <dsp:cNvPr id="0" name=""/>
        <dsp:cNvSpPr/>
      </dsp:nvSpPr>
      <dsp:spPr>
        <a:xfrm>
          <a:off x="1948085" y="-134044"/>
          <a:ext cx="5410998" cy="5410998"/>
        </a:xfrm>
        <a:prstGeom prst="circularArrow">
          <a:avLst>
            <a:gd name="adj1" fmla="val 3994"/>
            <a:gd name="adj2" fmla="val 250602"/>
            <a:gd name="adj3" fmla="val 17438043"/>
            <a:gd name="adj4" fmla="val 14764149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6D43-DB8B-443A-9A1D-0CD93B4D2217}">
      <dsp:nvSpPr>
        <dsp:cNvPr id="0" name=""/>
        <dsp:cNvSpPr/>
      </dsp:nvSpPr>
      <dsp:spPr>
        <a:xfrm>
          <a:off x="0" y="61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Introduction</a:t>
          </a:r>
          <a:endParaRPr lang="nl-BE" sz="4000" kern="1200"/>
        </a:p>
      </dsp:txBody>
      <dsp:txXfrm>
        <a:off x="46834" y="52974"/>
        <a:ext cx="7817847" cy="865732"/>
      </dsp:txXfrm>
    </dsp:sp>
    <dsp:sp modelId="{B590F0FD-D797-4D2E-81D8-D11341F918F4}">
      <dsp:nvSpPr>
        <dsp:cNvPr id="0" name=""/>
        <dsp:cNvSpPr/>
      </dsp:nvSpPr>
      <dsp:spPr>
        <a:xfrm>
          <a:off x="0" y="10807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Pathophysiology</a:t>
          </a:r>
          <a:endParaRPr lang="nl-BE" sz="4000" kern="1200"/>
        </a:p>
      </dsp:txBody>
      <dsp:txXfrm>
        <a:off x="46834" y="1127574"/>
        <a:ext cx="7817847" cy="865732"/>
      </dsp:txXfrm>
    </dsp:sp>
    <dsp:sp modelId="{72232662-8B04-4B87-9A3A-686644D82FBE}">
      <dsp:nvSpPr>
        <dsp:cNvPr id="0" name=""/>
        <dsp:cNvSpPr/>
      </dsp:nvSpPr>
      <dsp:spPr>
        <a:xfrm>
          <a:off x="0" y="21553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i="0" kern="1200" dirty="0" err="1"/>
            <a:t>Clinical</a:t>
          </a:r>
          <a:r>
            <a:rPr lang="nl-BE" sz="4000" b="1" i="0" kern="1200" dirty="0"/>
            <a:t> </a:t>
          </a:r>
          <a:r>
            <a:rPr lang="nl-BE" sz="4000" b="1" i="0" kern="1200" dirty="0" err="1"/>
            <a:t>presentation</a:t>
          </a:r>
          <a:endParaRPr lang="nl-BE" sz="4000" b="1" kern="1200" dirty="0"/>
        </a:p>
      </dsp:txBody>
      <dsp:txXfrm>
        <a:off x="46834" y="2202174"/>
        <a:ext cx="7817847" cy="865732"/>
      </dsp:txXfrm>
    </dsp:sp>
    <dsp:sp modelId="{7979011F-F6F8-46CE-9DF6-DA4F95448E87}">
      <dsp:nvSpPr>
        <dsp:cNvPr id="0" name=""/>
        <dsp:cNvSpPr/>
      </dsp:nvSpPr>
      <dsp:spPr>
        <a:xfrm>
          <a:off x="0" y="32299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Treatments</a:t>
          </a:r>
          <a:endParaRPr lang="nl-BE" sz="4000" kern="1200"/>
        </a:p>
      </dsp:txBody>
      <dsp:txXfrm>
        <a:off x="46834" y="3276774"/>
        <a:ext cx="7817847" cy="865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96D43-DB8B-443A-9A1D-0CD93B4D2217}">
      <dsp:nvSpPr>
        <dsp:cNvPr id="0" name=""/>
        <dsp:cNvSpPr/>
      </dsp:nvSpPr>
      <dsp:spPr>
        <a:xfrm>
          <a:off x="0" y="61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Introduction</a:t>
          </a:r>
          <a:endParaRPr lang="nl-BE" sz="4000" kern="1200"/>
        </a:p>
      </dsp:txBody>
      <dsp:txXfrm>
        <a:off x="46834" y="52974"/>
        <a:ext cx="7817847" cy="865732"/>
      </dsp:txXfrm>
    </dsp:sp>
    <dsp:sp modelId="{B590F0FD-D797-4D2E-81D8-D11341F918F4}">
      <dsp:nvSpPr>
        <dsp:cNvPr id="0" name=""/>
        <dsp:cNvSpPr/>
      </dsp:nvSpPr>
      <dsp:spPr>
        <a:xfrm>
          <a:off x="0" y="10807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Pathophysiology</a:t>
          </a:r>
          <a:endParaRPr lang="nl-BE" sz="4000" kern="1200"/>
        </a:p>
      </dsp:txBody>
      <dsp:txXfrm>
        <a:off x="46834" y="1127574"/>
        <a:ext cx="7817847" cy="865732"/>
      </dsp:txXfrm>
    </dsp:sp>
    <dsp:sp modelId="{72232662-8B04-4B87-9A3A-686644D82FBE}">
      <dsp:nvSpPr>
        <dsp:cNvPr id="0" name=""/>
        <dsp:cNvSpPr/>
      </dsp:nvSpPr>
      <dsp:spPr>
        <a:xfrm>
          <a:off x="0" y="21553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0" i="0" kern="1200"/>
            <a:t>Clinical presentation</a:t>
          </a:r>
          <a:endParaRPr lang="nl-BE" sz="4000" kern="1200"/>
        </a:p>
      </dsp:txBody>
      <dsp:txXfrm>
        <a:off x="46834" y="2202174"/>
        <a:ext cx="7817847" cy="865732"/>
      </dsp:txXfrm>
    </dsp:sp>
    <dsp:sp modelId="{7979011F-F6F8-46CE-9DF6-DA4F95448E87}">
      <dsp:nvSpPr>
        <dsp:cNvPr id="0" name=""/>
        <dsp:cNvSpPr/>
      </dsp:nvSpPr>
      <dsp:spPr>
        <a:xfrm>
          <a:off x="0" y="3229940"/>
          <a:ext cx="7911515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000" b="1" i="0" kern="1200" dirty="0" err="1"/>
            <a:t>Treatments</a:t>
          </a:r>
          <a:endParaRPr lang="nl-BE" sz="4000" b="1" kern="1200" dirty="0"/>
        </a:p>
      </dsp:txBody>
      <dsp:txXfrm>
        <a:off x="46834" y="3276774"/>
        <a:ext cx="7817847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02CF-B03B-4841-A3C4-413E9D41D664}" type="datetimeFigureOut">
              <a:rPr lang="nl-BE" smtClean="0"/>
              <a:t>15/01/2026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81F5-DEB5-4DEE-B843-25F8E105AE8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85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681F5-DEB5-4DEE-B843-25F8E105AE8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02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972FA-7EB1-4591-AE8D-AE6FB0C4EDBA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4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4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2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1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logo_soft_inc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1552" y="2205038"/>
            <a:ext cx="4870449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logo_chu_um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7768" y="6165851"/>
            <a:ext cx="191981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ST-PIERRE_Values_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185" y="6165851"/>
            <a:ext cx="1653116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678517" y="6284913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>
                <a:solidFill>
                  <a:srgbClr val="E8A42A"/>
                </a:solidFill>
                <a:latin typeface="+mn-lt"/>
              </a:rPr>
              <a:t>Au cœur de la ville, au cœur de la vie, met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passie</a:t>
            </a:r>
            <a:r>
              <a:rPr lang="fr-FR" sz="1400" dirty="0">
                <a:solidFill>
                  <a:srgbClr val="E8A42A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voor</a:t>
            </a:r>
            <a:r>
              <a:rPr lang="fr-FR" sz="1400" dirty="0">
                <a:solidFill>
                  <a:srgbClr val="E8A42A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zorg</a:t>
            </a:r>
            <a:endParaRPr lang="fr-BE" sz="1400" dirty="0">
              <a:solidFill>
                <a:srgbClr val="E8A42A"/>
              </a:solidFill>
              <a:latin typeface="+mn-lt"/>
            </a:endParaRPr>
          </a:p>
        </p:txBody>
      </p:sp>
      <p:pic>
        <p:nvPicPr>
          <p:cNvPr id="8" name="Image 11" descr="suite_valeu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6718" y="404814"/>
            <a:ext cx="974513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1669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6157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178051" y="3233738"/>
            <a:ext cx="8252883" cy="1549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comment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946401" y="6282267"/>
            <a:ext cx="587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aujoris@ulb.ac.be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2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logo_soft_inc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1552" y="2276476"/>
            <a:ext cx="4870449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274638"/>
            <a:ext cx="11151029" cy="1027220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371" y="1417639"/>
            <a:ext cx="11151029" cy="4719691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Font typeface="Calibri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B0F0"/>
              </a:buClr>
              <a:buFont typeface="Calibri" panose="020F050202020403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8A42A"/>
              </a:buClr>
              <a:buFont typeface="Calibri" panose="020F0502020204030204" pitchFamily="34" charset="0"/>
              <a:buChar char="•"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92D050"/>
              </a:buClr>
              <a:buFont typeface="Calibri" panose="020F0502020204030204" pitchFamily="34" charset="0"/>
              <a:buChar char="•"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endParaRPr lang="en-US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946401" y="6282268"/>
            <a:ext cx="587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aurelie.joris@stpierre-bru.be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5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ST-PIERRE_Values_COLO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68501" y="2205039"/>
            <a:ext cx="84963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393244" y="760343"/>
            <a:ext cx="798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Merci – </a:t>
            </a:r>
            <a:r>
              <a:rPr lang="fr-FR" sz="4000" kern="12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Dank</a:t>
            </a:r>
            <a:r>
              <a:rPr lang="fr-FR" sz="4000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u</a:t>
            </a:r>
            <a:endParaRPr lang="en-US" sz="40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946401" y="6282267"/>
            <a:ext cx="5870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aujoris@ulb.ac.be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5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63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3" descr="logo_soft_inclin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21552" y="2205038"/>
            <a:ext cx="4870449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28" name="Image 7" descr="logo_chu_um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47768" y="6165851"/>
            <a:ext cx="191981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8" descr="ST-PIERRE_Values_COLO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185" y="6165851"/>
            <a:ext cx="1653116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34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000" kern="1200" dirty="0" smtClean="0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205EF-EDFF-071F-7326-66A8F10EA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370046" cy="3329581"/>
          </a:xfrm>
        </p:spPr>
        <p:txBody>
          <a:bodyPr/>
          <a:lstStyle/>
          <a:p>
            <a:r>
              <a:rPr lang="nl-BE" sz="6600" dirty="0" err="1"/>
              <a:t>Vaginal</a:t>
            </a:r>
            <a:r>
              <a:rPr lang="nl-BE" sz="6600" dirty="0"/>
              <a:t> </a:t>
            </a:r>
            <a:r>
              <a:rPr lang="nl-BE" sz="6600" dirty="0" err="1"/>
              <a:t>dryness</a:t>
            </a:r>
            <a:r>
              <a:rPr lang="nl-BE" sz="6600" dirty="0"/>
              <a:t> </a:t>
            </a:r>
            <a:r>
              <a:rPr lang="nl-BE" sz="6600" dirty="0" err="1"/>
              <a:t>and</a:t>
            </a:r>
            <a:r>
              <a:rPr lang="nl-BE" sz="6600" dirty="0"/>
              <a:t> </a:t>
            </a:r>
            <a:r>
              <a:rPr lang="nl-BE" sz="6600" dirty="0" err="1"/>
              <a:t>urinary</a:t>
            </a:r>
            <a:r>
              <a:rPr lang="nl-BE" sz="6600" dirty="0"/>
              <a:t> </a:t>
            </a:r>
            <a:r>
              <a:rPr lang="nl-BE" sz="6600" dirty="0" err="1"/>
              <a:t>symptoms</a:t>
            </a:r>
            <a:r>
              <a:rPr lang="nl-BE" sz="6600" dirty="0"/>
              <a:t> (GSM)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CEFFA5-A931-6EF4-B3F6-13BF9E6A6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Silke Vasseur </a:t>
            </a:r>
          </a:p>
          <a:p>
            <a:r>
              <a:rPr lang="nl-BE" dirty="0" err="1"/>
              <a:t>Perineology</a:t>
            </a:r>
            <a:r>
              <a:rPr lang="nl-BE" dirty="0"/>
              <a:t> </a:t>
            </a:r>
            <a:r>
              <a:rPr lang="nl-BE" dirty="0" err="1"/>
              <a:t>clinic</a:t>
            </a:r>
            <a:r>
              <a:rPr lang="nl-BE" dirty="0"/>
              <a:t>, UMC St Pieter, Brussels</a:t>
            </a:r>
          </a:p>
        </p:txBody>
      </p:sp>
      <p:pic>
        <p:nvPicPr>
          <p:cNvPr id="7" name="Afbeelding 6" descr="Afbeelding met logo, Lettertype, symbool, tekst&#10;&#10;Door AI gegenereerde inhoud is mogelijk onjuist.">
            <a:extLst>
              <a:ext uri="{FF2B5EF4-FFF2-40B4-BE49-F238E27FC236}">
                <a16:creationId xmlns:a16="http://schemas.microsoft.com/office/drawing/2014/main" id="{0CFE046C-7414-4ACC-A717-64182C92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243" b="23634"/>
          <a:stretch/>
        </p:blipFill>
        <p:spPr>
          <a:xfrm>
            <a:off x="8882313" y="1791092"/>
            <a:ext cx="2936836" cy="1442661"/>
          </a:xfrm>
          <a:prstGeom prst="rect">
            <a:avLst/>
          </a:prstGeom>
          <a:effectLst/>
        </p:spPr>
      </p:pic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F715EBB9-6ADF-EFA0-F2F3-ADEE0672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313" y="4200324"/>
            <a:ext cx="2936836" cy="9218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17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1E188-4821-0DF6-20F5-93F3FE72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C738710-1D3F-7282-75AC-98F29361399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976792" y="1558431"/>
            <a:ext cx="7416094" cy="41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 lang="fr-FR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Font typeface="Calibri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B0F0"/>
              </a:buClr>
              <a:buFont typeface="Calibri" panose="020F0502020204030204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8A42A"/>
              </a:buClr>
              <a:buFont typeface="Calibri" panose="020F0502020204030204" pitchFamily="34" charset="0"/>
              <a:buChar char="•"/>
              <a:defRPr lang="fr-FR" sz="20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92D050"/>
              </a:buClr>
              <a:buFont typeface="Calibri" panose="020F0502020204030204" pitchFamily="34" charset="0"/>
              <a:buChar char="•"/>
              <a:defRPr lang="fr-BE"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At </a:t>
            </a:r>
            <a:r>
              <a:rPr lang="fr-BE" dirty="0" err="1"/>
              <a:t>menopause</a:t>
            </a:r>
            <a:endParaRPr lang="fr-B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FFFF00"/>
                </a:solidFill>
              </a:rPr>
              <a:t>  </a:t>
            </a:r>
            <a:r>
              <a:rPr lang="fr-BE" dirty="0"/>
              <a:t>   </a:t>
            </a:r>
            <a:r>
              <a:rPr lang="fr-BE" b="0" i="0" dirty="0" err="1">
                <a:solidFill>
                  <a:schemeClr val="tx1"/>
                </a:solidFill>
                <a:effectLst/>
              </a:rPr>
              <a:t>estrogen</a:t>
            </a:r>
            <a:r>
              <a:rPr lang="fr-BE" dirty="0"/>
              <a:t> (&lt; 5 </a:t>
            </a:r>
            <a:r>
              <a:rPr lang="fr-BE" dirty="0" err="1"/>
              <a:t>pg</a:t>
            </a:r>
            <a:r>
              <a:rPr lang="fr-BE" dirty="0"/>
              <a:t>/ml)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Most E2 </a:t>
            </a:r>
            <a:r>
              <a:rPr lang="fr-BE" dirty="0" err="1"/>
              <a:t>assays</a:t>
            </a:r>
            <a:r>
              <a:rPr lang="fr-BE" dirty="0"/>
              <a:t> are not </a:t>
            </a:r>
            <a:r>
              <a:rPr lang="fr-BE" dirty="0" err="1"/>
              <a:t>sufficiently</a:t>
            </a:r>
            <a:r>
              <a:rPr lang="fr-BE" dirty="0"/>
              <a:t> sensitive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No routine </a:t>
            </a:r>
            <a:r>
              <a:rPr lang="fr-BE" dirty="0" err="1"/>
              <a:t>measurement</a:t>
            </a:r>
            <a:r>
              <a:rPr lang="fr-BE" dirty="0"/>
              <a:t> of E2 </a:t>
            </a:r>
            <a:r>
              <a:rPr lang="fr-BE" dirty="0" err="1"/>
              <a:t>levels</a:t>
            </a:r>
            <a:r>
              <a:rPr lang="fr-BE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changes in the </a:t>
            </a:r>
            <a:r>
              <a:rPr lang="fr-BE" dirty="0" err="1"/>
              <a:t>mucosa</a:t>
            </a:r>
            <a:r>
              <a:rPr lang="fr-BE" dirty="0"/>
              <a:t> </a:t>
            </a:r>
            <a:r>
              <a:rPr lang="fr-BE" dirty="0" err="1"/>
              <a:t>usually</a:t>
            </a:r>
            <a:r>
              <a:rPr lang="fr-BE" dirty="0"/>
              <a:t> </a:t>
            </a:r>
            <a:r>
              <a:rPr lang="fr-BE" dirty="0" err="1"/>
              <a:t>develop</a:t>
            </a:r>
            <a:r>
              <a:rPr lang="fr-BE" dirty="0"/>
              <a:t> </a:t>
            </a:r>
            <a:r>
              <a:rPr lang="fr-BE" dirty="0" err="1"/>
              <a:t>gradually</a:t>
            </a:r>
            <a:r>
              <a:rPr lang="fr-BE" dirty="0"/>
              <a:t> over a </a:t>
            </a:r>
            <a:r>
              <a:rPr lang="fr-BE" dirty="0" err="1"/>
              <a:t>period</a:t>
            </a:r>
            <a:r>
              <a:rPr lang="fr-BE" dirty="0"/>
              <a:t> of </a:t>
            </a:r>
            <a:r>
              <a:rPr lang="fr-BE" dirty="0" err="1"/>
              <a:t>years</a:t>
            </a:r>
            <a:endParaRPr lang="fr-BE" dirty="0"/>
          </a:p>
          <a:p>
            <a:pPr lvl="1"/>
            <a:endParaRPr lang="fr-BE" sz="1800" dirty="0">
              <a:effectLst/>
            </a:endParaRPr>
          </a:p>
          <a:p>
            <a:pPr lvl="2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FR" dirty="0"/>
          </a:p>
        </p:txBody>
      </p:sp>
      <p:cxnSp>
        <p:nvCxnSpPr>
          <p:cNvPr id="8" name="Connecteur droit avec flèche 5">
            <a:extLst>
              <a:ext uri="{FF2B5EF4-FFF2-40B4-BE49-F238E27FC236}">
                <a16:creationId xmlns:a16="http://schemas.microsoft.com/office/drawing/2014/main" id="{32A47345-4EAA-03C7-D327-13F407B17BAA}"/>
              </a:ext>
            </a:extLst>
          </p:cNvPr>
          <p:cNvCxnSpPr>
            <a:cxnSpLocks/>
          </p:cNvCxnSpPr>
          <p:nvPr/>
        </p:nvCxnSpPr>
        <p:spPr>
          <a:xfrm>
            <a:off x="1865558" y="2107316"/>
            <a:ext cx="199802" cy="298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9D7530-7B3D-AA52-E95E-82231EDD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83" y="1165509"/>
            <a:ext cx="2576769" cy="44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02958C-6E52-DC4D-5D3E-6FE87F6B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39" y="6083136"/>
            <a:ext cx="3212915" cy="7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99AFA21-61D8-3920-2F51-15FF6B97A2F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5B2F6-F664-A180-3126-732FD05E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r>
              <a:rPr lang="nl-BE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B0EB9A-3E19-658C-7A0D-B66BD65A82BF}"/>
              </a:ext>
            </a:extLst>
          </p:cNvPr>
          <p:cNvSpPr txBox="1"/>
          <p:nvPr/>
        </p:nvSpPr>
        <p:spPr>
          <a:xfrm>
            <a:off x="863220" y="1520785"/>
            <a:ext cx="986392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>
              <a:buClr>
                <a:schemeClr val="bg2">
                  <a:lumMod val="40000"/>
                  <a:lumOff val="60000"/>
                </a:schemeClr>
              </a:buClr>
            </a:pPr>
            <a:r>
              <a:rPr lang="fr-BE" sz="2400" b="1" dirty="0"/>
              <a:t>1.  V</a:t>
            </a:r>
            <a:r>
              <a:rPr lang="fr-BE" sz="2400" b="1" dirty="0">
                <a:solidFill>
                  <a:schemeClr val="tx1"/>
                </a:solidFill>
              </a:rPr>
              <a:t>aginal </a:t>
            </a:r>
            <a:r>
              <a:rPr lang="fr-BE" sz="2400" b="1" dirty="0" err="1">
                <a:solidFill>
                  <a:schemeClr val="tx1"/>
                </a:solidFill>
              </a:rPr>
              <a:t>atrophy</a:t>
            </a:r>
            <a:endParaRPr lang="fr-BE" sz="2400" b="1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b="0" i="0" dirty="0" err="1">
                <a:solidFill>
                  <a:schemeClr val="tx1"/>
                </a:solidFill>
                <a:effectLst/>
              </a:rPr>
              <a:t>Thinning</a:t>
            </a:r>
            <a:r>
              <a:rPr lang="fr-BE" sz="2000" b="0" i="0" dirty="0">
                <a:solidFill>
                  <a:schemeClr val="tx1"/>
                </a:solidFill>
                <a:effectLst/>
              </a:rPr>
              <a:t> of the top layer of </a:t>
            </a:r>
            <a:r>
              <a:rPr lang="fr-BE" sz="2000" b="0" i="0" dirty="0" err="1">
                <a:solidFill>
                  <a:schemeClr val="tx1"/>
                </a:solidFill>
                <a:effectLst/>
              </a:rPr>
              <a:t>superficial</a:t>
            </a:r>
            <a:r>
              <a:rPr lang="fr-BE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chemeClr val="tx1"/>
                </a:solidFill>
                <a:effectLst/>
              </a:rPr>
              <a:t>epithelial</a:t>
            </a:r>
            <a:r>
              <a:rPr lang="fr-BE" sz="2000" b="0" i="0" dirty="0">
                <a:solidFill>
                  <a:schemeClr val="tx1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chemeClr val="tx1"/>
                </a:solidFill>
                <a:effectLst/>
              </a:rPr>
              <a:t>cells</a:t>
            </a:r>
            <a:endParaRPr lang="fr-BE" sz="2000" b="0" i="0" dirty="0">
              <a:solidFill>
                <a:schemeClr val="tx1"/>
              </a:solidFill>
              <a:effectLst/>
            </a:endParaRPr>
          </a:p>
          <a:p>
            <a:pPr marL="1257300" lvl="2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i="0" dirty="0" err="1">
                <a:solidFill>
                  <a:schemeClr val="tx1"/>
                </a:solidFill>
              </a:rPr>
              <a:t>increase</a:t>
            </a:r>
            <a:r>
              <a:rPr lang="fr-BE" sz="2000" i="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fragility</a:t>
            </a:r>
            <a:r>
              <a:rPr lang="fr-BE" sz="2000" dirty="0">
                <a:solidFill>
                  <a:schemeClr val="tx1"/>
                </a:solidFill>
              </a:rPr>
              <a:t>, inflammation and </a:t>
            </a:r>
            <a:r>
              <a:rPr lang="fr-BE" sz="2000" dirty="0" err="1">
                <a:solidFill>
                  <a:schemeClr val="tx1"/>
                </a:solidFill>
              </a:rPr>
              <a:t>microabrasions</a:t>
            </a:r>
            <a:endParaRPr lang="fr-BE" sz="2000" dirty="0">
              <a:solidFill>
                <a:schemeClr val="tx1"/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</a:rPr>
              <a:t>this</a:t>
            </a:r>
            <a:r>
              <a:rPr lang="fr-BE" sz="2000" dirty="0">
                <a:solidFill>
                  <a:schemeClr val="tx1"/>
                </a:solidFill>
              </a:rPr>
              <a:t> layer </a:t>
            </a:r>
            <a:r>
              <a:rPr lang="fr-BE" sz="2000" dirty="0" err="1">
                <a:solidFill>
                  <a:schemeClr val="tx1"/>
                </a:solidFill>
              </a:rPr>
              <a:t>may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be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completely</a:t>
            </a:r>
            <a:r>
              <a:rPr lang="fr-BE" sz="2000" dirty="0">
                <a:solidFill>
                  <a:schemeClr val="tx1"/>
                </a:solidFill>
              </a:rPr>
              <a:t> absent in patients </a:t>
            </a:r>
            <a:r>
              <a:rPr lang="fr-BE" sz="2000" dirty="0" err="1">
                <a:solidFill>
                  <a:schemeClr val="tx1"/>
                </a:solidFill>
              </a:rPr>
              <a:t>with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severe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atrophy</a:t>
            </a:r>
            <a:endParaRPr lang="fr-BE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</a:rPr>
              <a:t>Loss</a:t>
            </a:r>
            <a:r>
              <a:rPr lang="fr-BE" sz="2000" dirty="0">
                <a:solidFill>
                  <a:schemeClr val="tx1"/>
                </a:solidFill>
              </a:rPr>
              <a:t> of </a:t>
            </a:r>
            <a:r>
              <a:rPr lang="fr-BE" sz="2000" dirty="0" err="1">
                <a:solidFill>
                  <a:schemeClr val="tx1"/>
                </a:solidFill>
              </a:rPr>
              <a:t>rugae</a:t>
            </a:r>
            <a:endParaRPr lang="fr-BE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</a:rPr>
              <a:t>Loss</a:t>
            </a:r>
            <a:r>
              <a:rPr lang="fr-BE" sz="2000" dirty="0">
                <a:solidFill>
                  <a:schemeClr val="tx1"/>
                </a:solidFill>
              </a:rPr>
              <a:t> of </a:t>
            </a:r>
            <a:r>
              <a:rPr lang="fr-BE" sz="2000" dirty="0" err="1">
                <a:solidFill>
                  <a:schemeClr val="tx1"/>
                </a:solidFill>
              </a:rPr>
              <a:t>elasticity</a:t>
            </a:r>
            <a:r>
              <a:rPr lang="fr-BE" sz="2000" dirty="0">
                <a:solidFill>
                  <a:schemeClr val="tx1"/>
                </a:solidFill>
              </a:rPr>
              <a:t> of the vaginal </a:t>
            </a:r>
            <a:r>
              <a:rPr lang="fr-BE" sz="2000" dirty="0" err="1">
                <a:solidFill>
                  <a:schemeClr val="tx1"/>
                </a:solidFill>
              </a:rPr>
              <a:t>epithelium</a:t>
            </a:r>
            <a:endParaRPr lang="fr-BE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</a:rPr>
              <a:t>Shortening</a:t>
            </a:r>
            <a:r>
              <a:rPr lang="fr-BE" sz="2000" dirty="0">
                <a:solidFill>
                  <a:schemeClr val="tx1"/>
                </a:solidFill>
              </a:rPr>
              <a:t> and </a:t>
            </a:r>
            <a:r>
              <a:rPr lang="fr-BE" sz="2000" dirty="0" err="1">
                <a:solidFill>
                  <a:schemeClr val="tx1"/>
                </a:solidFill>
              </a:rPr>
              <a:t>narrowing</a:t>
            </a:r>
            <a:r>
              <a:rPr lang="fr-BE" sz="2000" dirty="0">
                <a:solidFill>
                  <a:schemeClr val="tx1"/>
                </a:solidFill>
              </a:rPr>
              <a:t> of the vaginal canal, </a:t>
            </a:r>
            <a:r>
              <a:rPr lang="fr-BE" sz="2000" dirty="0" err="1">
                <a:solidFill>
                  <a:schemeClr val="tx1"/>
                </a:solidFill>
              </a:rPr>
              <a:t>with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loss</a:t>
            </a:r>
            <a:r>
              <a:rPr lang="fr-BE" sz="2000" dirty="0">
                <a:solidFill>
                  <a:schemeClr val="tx1"/>
                </a:solidFill>
              </a:rPr>
              <a:t> of </a:t>
            </a:r>
            <a:r>
              <a:rPr lang="fr-BE" sz="2000" dirty="0" err="1">
                <a:solidFill>
                  <a:schemeClr val="tx1"/>
                </a:solidFill>
              </a:rPr>
              <a:t>distensibility</a:t>
            </a:r>
            <a:endParaRPr lang="fr-BE" sz="20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 err="1">
                <a:solidFill>
                  <a:schemeClr val="tx1"/>
                </a:solidFill>
              </a:rPr>
              <a:t>Increased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subepithelial</a:t>
            </a:r>
            <a:r>
              <a:rPr lang="fr-BE" sz="2000" dirty="0">
                <a:solidFill>
                  <a:schemeClr val="tx1"/>
                </a:solidFill>
              </a:rPr>
              <a:t> connective tissue</a:t>
            </a: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chemeClr val="tx1"/>
                </a:solidFill>
              </a:rPr>
              <a:t>Reduction in vaginal </a:t>
            </a:r>
            <a:r>
              <a:rPr lang="fr-BE" sz="2000" dirty="0" err="1">
                <a:solidFill>
                  <a:schemeClr val="tx1"/>
                </a:solidFill>
              </a:rPr>
              <a:t>secretions</a:t>
            </a:r>
            <a:r>
              <a:rPr lang="fr-BE" sz="2000" dirty="0">
                <a:solidFill>
                  <a:schemeClr val="tx1"/>
                </a:solidFill>
              </a:rPr>
              <a:t> </a:t>
            </a:r>
            <a:r>
              <a:rPr lang="fr-BE" sz="2000" dirty="0" err="1">
                <a:solidFill>
                  <a:schemeClr val="tx1"/>
                </a:solidFill>
              </a:rPr>
              <a:t>from</a:t>
            </a:r>
            <a:r>
              <a:rPr lang="fr-BE" sz="2000" dirty="0">
                <a:solidFill>
                  <a:schemeClr val="tx1"/>
                </a:solidFill>
              </a:rPr>
              <a:t> 3 to 4 g/4 </a:t>
            </a:r>
            <a:r>
              <a:rPr lang="fr-BE" sz="2000" dirty="0" err="1">
                <a:solidFill>
                  <a:schemeClr val="tx1"/>
                </a:solidFill>
              </a:rPr>
              <a:t>hours</a:t>
            </a:r>
            <a:r>
              <a:rPr lang="fr-BE" sz="2000" dirty="0">
                <a:solidFill>
                  <a:schemeClr val="tx1"/>
                </a:solidFill>
              </a:rPr>
              <a:t> to 1.7 g/4 </a:t>
            </a:r>
            <a:r>
              <a:rPr lang="fr-BE" sz="2000" dirty="0" err="1">
                <a:solidFill>
                  <a:schemeClr val="tx1"/>
                </a:solidFill>
              </a:rPr>
              <a:t>hours</a:t>
            </a:r>
            <a:endParaRPr lang="fr-BE" sz="2000" dirty="0">
              <a:solidFill>
                <a:schemeClr val="tx1"/>
              </a:solidFill>
            </a:endParaRPr>
          </a:p>
          <a:p>
            <a:pPr marL="1257300" lvl="2" indent="-342900">
              <a:lnSpc>
                <a:spcPct val="15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000" i="0" dirty="0" err="1">
                <a:solidFill>
                  <a:schemeClr val="tx1"/>
                </a:solidFill>
              </a:rPr>
              <a:t>less</a:t>
            </a:r>
            <a:r>
              <a:rPr lang="fr-BE" sz="2000" i="0" dirty="0">
                <a:solidFill>
                  <a:schemeClr val="tx1"/>
                </a:solidFill>
              </a:rPr>
              <a:t> </a:t>
            </a:r>
            <a:r>
              <a:rPr lang="fr-BE" sz="2000" b="1" i="0" dirty="0" err="1">
                <a:solidFill>
                  <a:schemeClr val="tx1"/>
                </a:solidFill>
              </a:rPr>
              <a:t>lubrication</a:t>
            </a:r>
            <a:r>
              <a:rPr lang="fr-BE" sz="2000" b="1" i="0" dirty="0">
                <a:solidFill>
                  <a:schemeClr val="tx1"/>
                </a:solidFill>
              </a:rPr>
              <a:t>, </a:t>
            </a:r>
            <a:r>
              <a:rPr lang="fr-BE" sz="2000" i="0" dirty="0" err="1">
                <a:solidFill>
                  <a:schemeClr val="tx1"/>
                </a:solidFill>
              </a:rPr>
              <a:t>worsening</a:t>
            </a:r>
            <a:r>
              <a:rPr lang="fr-BE" sz="2000" i="0" dirty="0">
                <a:solidFill>
                  <a:schemeClr val="tx1"/>
                </a:solidFill>
              </a:rPr>
              <a:t> vaginal </a:t>
            </a:r>
            <a:r>
              <a:rPr lang="fr-BE" sz="2000" i="0" dirty="0" err="1">
                <a:solidFill>
                  <a:schemeClr val="tx1"/>
                </a:solidFill>
              </a:rPr>
              <a:t>dryness</a:t>
            </a:r>
            <a:endParaRPr lang="fr-BE" sz="2000" dirty="0">
              <a:solidFill>
                <a:schemeClr val="tx1"/>
              </a:solidFill>
            </a:endParaRPr>
          </a:p>
          <a:p>
            <a:pPr lvl="1"/>
            <a:r>
              <a:rPr lang="fr-BE" sz="2400" b="1" dirty="0">
                <a:sym typeface="Wingdings" panose="05000000000000000000" pitchFamily="2" charset="2"/>
              </a:rPr>
              <a:t>                                                           </a:t>
            </a:r>
            <a:r>
              <a:rPr lang="fr-BE" sz="2400" b="1" dirty="0" err="1">
                <a:sym typeface="Wingdings" panose="05000000000000000000" pitchFamily="2" charset="2"/>
              </a:rPr>
              <a:t>Dyspareunia</a:t>
            </a:r>
            <a:endParaRPr lang="fr-BE" sz="2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Afbeelding 2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53392F87-E67C-EBF6-7658-0306F91E0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EB3EC-F5F2-DF07-FE56-C2A8685F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E321B8-9E5F-BCF9-401C-3AC7AB74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11" y="1547950"/>
            <a:ext cx="9561852" cy="4195481"/>
          </a:xfrm>
        </p:spPr>
        <p:txBody>
          <a:bodyPr/>
          <a:lstStyle/>
          <a:p>
            <a:pPr marL="0" indent="0">
              <a:buNone/>
            </a:pPr>
            <a:r>
              <a:rPr lang="fr-BE" sz="2400" b="1" dirty="0"/>
              <a:t>2.  </a:t>
            </a:r>
            <a:r>
              <a:rPr lang="fr-BE" sz="2400" dirty="0"/>
              <a:t>Alteration of </a:t>
            </a:r>
            <a:r>
              <a:rPr lang="fr-BE" sz="2400" b="1" dirty="0"/>
              <a:t>vaginal </a:t>
            </a:r>
            <a:r>
              <a:rPr lang="fr-BE" sz="2400" b="1" dirty="0" err="1"/>
              <a:t>microbiota</a:t>
            </a:r>
            <a:endParaRPr lang="fr-BE" sz="2400" b="1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BE" sz="2000" dirty="0"/>
              <a:t>The </a:t>
            </a:r>
            <a:r>
              <a:rPr lang="fr-BE" sz="2000" dirty="0" err="1"/>
              <a:t>low</a:t>
            </a:r>
            <a:r>
              <a:rPr lang="fr-BE" sz="2000" dirty="0"/>
              <a:t> </a:t>
            </a:r>
            <a:r>
              <a:rPr lang="fr-BE" sz="2000" dirty="0" err="1"/>
              <a:t>glycogen</a:t>
            </a:r>
            <a:r>
              <a:rPr lang="fr-BE" sz="2000" dirty="0"/>
              <a:t> content of the </a:t>
            </a:r>
            <a:r>
              <a:rPr lang="fr-BE" sz="2000" dirty="0" err="1"/>
              <a:t>thinned</a:t>
            </a:r>
            <a:r>
              <a:rPr lang="fr-BE" sz="2000" dirty="0"/>
              <a:t> </a:t>
            </a:r>
            <a:r>
              <a:rPr lang="fr-BE" sz="2000" dirty="0" err="1"/>
              <a:t>epithelium</a:t>
            </a:r>
            <a:r>
              <a:rPr lang="fr-BE" sz="2000" dirty="0"/>
              <a:t> leads 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       </a:t>
            </a:r>
            <a:r>
              <a:rPr lang="fr-BE" sz="2000" dirty="0" err="1"/>
              <a:t>lactic</a:t>
            </a:r>
            <a:r>
              <a:rPr lang="fr-BE" sz="2000" dirty="0"/>
              <a:t> </a:t>
            </a:r>
            <a:r>
              <a:rPr lang="fr-BE" sz="2000" dirty="0" err="1"/>
              <a:t>acid</a:t>
            </a:r>
            <a:r>
              <a:rPr lang="fr-BE" sz="2000" dirty="0"/>
              <a:t> production by </a:t>
            </a:r>
            <a:r>
              <a:rPr lang="fr-BE" sz="2000" dirty="0" err="1"/>
              <a:t>lactobacilli</a:t>
            </a:r>
            <a:r>
              <a:rPr lang="fr-BE" sz="2000" dirty="0"/>
              <a:t>   </a:t>
            </a:r>
            <a:r>
              <a:rPr lang="fr-BE" sz="2000" dirty="0">
                <a:sym typeface="Wingdings" panose="05000000000000000000" pitchFamily="2" charset="2"/>
              </a:rPr>
              <a:t></a:t>
            </a:r>
            <a:r>
              <a:rPr lang="fr-BE" sz="2000" dirty="0"/>
              <a:t>      vaginal pH &gt;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 err="1"/>
              <a:t>These</a:t>
            </a:r>
            <a:r>
              <a:rPr lang="fr-BE" sz="2000" dirty="0"/>
              <a:t> changes encourage </a:t>
            </a:r>
            <a:r>
              <a:rPr lang="fr-BE" sz="2000" dirty="0" err="1"/>
              <a:t>predisposing</a:t>
            </a:r>
            <a:r>
              <a:rPr lang="fr-BE" sz="2000" dirty="0"/>
              <a:t> </a:t>
            </a:r>
            <a:r>
              <a:rPr lang="fr-BE" sz="2000" dirty="0" err="1"/>
              <a:t>affected</a:t>
            </a:r>
            <a:r>
              <a:rPr lang="fr-BE" sz="2000" dirty="0"/>
              <a:t> patients to infection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000" dirty="0"/>
              <a:t>by skin and rectal flora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000" i="1" dirty="0" err="1"/>
              <a:t>Gardnerella</a:t>
            </a:r>
            <a:r>
              <a:rPr lang="fr-BE" sz="2000" i="1" dirty="0"/>
              <a:t> vaginalis</a:t>
            </a:r>
            <a:r>
              <a:rPr lang="fr-BE" sz="2000" dirty="0"/>
              <a:t>, </a:t>
            </a:r>
            <a:r>
              <a:rPr lang="fr-BE" sz="2000" dirty="0" err="1"/>
              <a:t>streptococci</a:t>
            </a:r>
            <a:r>
              <a:rPr lang="fr-BE" sz="2000" dirty="0"/>
              <a:t>, </a:t>
            </a:r>
            <a:r>
              <a:rPr lang="fr-BE" sz="2000" dirty="0" err="1"/>
              <a:t>staphylococci</a:t>
            </a:r>
            <a:r>
              <a:rPr lang="fr-BE" sz="2000" dirty="0"/>
              <a:t>, </a:t>
            </a:r>
            <a:r>
              <a:rPr lang="fr-BE" sz="2000" dirty="0" err="1"/>
              <a:t>coliforms</a:t>
            </a:r>
            <a:r>
              <a:rPr lang="fr-BE" sz="2000" dirty="0"/>
              <a:t>, </a:t>
            </a:r>
            <a:r>
              <a:rPr lang="fr-BE" sz="2000" dirty="0" err="1"/>
              <a:t>diphtheroids</a:t>
            </a:r>
            <a:r>
              <a:rPr lang="fr-BE" sz="2000" dirty="0"/>
              <a:t>  as </a:t>
            </a:r>
            <a:r>
              <a:rPr lang="fr-BE" sz="2000" dirty="0" err="1"/>
              <a:t>well</a:t>
            </a:r>
            <a:r>
              <a:rPr lang="fr-BE" sz="2000" dirty="0"/>
              <a:t> as trichomonas </a:t>
            </a:r>
            <a:r>
              <a:rPr lang="fr-BE" sz="2000" dirty="0" err="1"/>
              <a:t>species</a:t>
            </a:r>
            <a:r>
              <a:rPr lang="fr-BE" sz="2000" dirty="0"/>
              <a:t>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000" dirty="0" err="1"/>
              <a:t>vaginitis</a:t>
            </a:r>
            <a:r>
              <a:rPr lang="fr-BE" sz="2000" dirty="0"/>
              <a:t> and </a:t>
            </a:r>
            <a:r>
              <a:rPr lang="fr-BE" sz="2000" dirty="0" err="1"/>
              <a:t>UTIs</a:t>
            </a:r>
            <a:endParaRPr lang="fr-BE" sz="2000" dirty="0"/>
          </a:p>
          <a:p>
            <a:endParaRPr lang="nl-BE" dirty="0"/>
          </a:p>
        </p:txBody>
      </p:sp>
      <p:cxnSp>
        <p:nvCxnSpPr>
          <p:cNvPr id="5" name="Connecteur droit avec flèche 3">
            <a:extLst>
              <a:ext uri="{FF2B5EF4-FFF2-40B4-BE49-F238E27FC236}">
                <a16:creationId xmlns:a16="http://schemas.microsoft.com/office/drawing/2014/main" id="{5BE05A98-0A64-B7EF-7025-A5176BC20DF8}"/>
              </a:ext>
            </a:extLst>
          </p:cNvPr>
          <p:cNvCxnSpPr>
            <a:cxnSpLocks/>
          </p:cNvCxnSpPr>
          <p:nvPr/>
        </p:nvCxnSpPr>
        <p:spPr>
          <a:xfrm>
            <a:off x="1967292" y="2565776"/>
            <a:ext cx="213229" cy="221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8">
            <a:extLst>
              <a:ext uri="{FF2B5EF4-FFF2-40B4-BE49-F238E27FC236}">
                <a16:creationId xmlns:a16="http://schemas.microsoft.com/office/drawing/2014/main" id="{3027EF31-2D04-C494-A29C-E19539DE2172}"/>
              </a:ext>
            </a:extLst>
          </p:cNvPr>
          <p:cNvCxnSpPr>
            <a:cxnSpLocks/>
          </p:cNvCxnSpPr>
          <p:nvPr/>
        </p:nvCxnSpPr>
        <p:spPr>
          <a:xfrm flipV="1">
            <a:off x="7467865" y="2559762"/>
            <a:ext cx="148281" cy="189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90467DC4-3F46-6EC5-4563-076F9FF9F6AE}"/>
              </a:ext>
            </a:extLst>
          </p:cNvPr>
          <p:cNvSpPr txBox="1"/>
          <p:nvPr/>
        </p:nvSpPr>
        <p:spPr>
          <a:xfrm>
            <a:off x="1364144" y="6315443"/>
            <a:ext cx="5338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400" b="0" i="0" u="none" strike="noStrike" dirty="0" err="1">
                <a:effectLst/>
                <a:latin typeface="Calibri" panose="020F0502020204030204" pitchFamily="34" charset="0"/>
              </a:rPr>
              <a:t>Lactobacilli</a:t>
            </a:r>
            <a:r>
              <a:rPr lang="fr-BE" sz="1400" b="0" i="0" u="none" strike="noStrike" dirty="0">
                <a:effectLst/>
                <a:latin typeface="Calibri" panose="020F0502020204030204" pitchFamily="34" charset="0"/>
              </a:rPr>
              <a:t> Dominance and Vaginal pH: </a:t>
            </a:r>
            <a:r>
              <a:rPr lang="fr-BE" sz="1400" b="0" i="0" u="none" strike="noStrike" dirty="0" err="1">
                <a:effectLst/>
                <a:latin typeface="Calibri" panose="020F0502020204030204" pitchFamily="34" charset="0"/>
              </a:rPr>
              <a:t>Why</a:t>
            </a:r>
            <a:r>
              <a:rPr lang="fr-BE" sz="1400" b="0" i="0" u="none" strike="noStrike" dirty="0">
                <a:effectLst/>
                <a:latin typeface="Calibri" panose="020F0502020204030204" pitchFamily="34" charset="0"/>
              </a:rPr>
              <a:t> Is the Human Vaginal Microbiome Unique? Miller EA et al. Front </a:t>
            </a:r>
            <a:r>
              <a:rPr lang="fr-BE" sz="1400" b="0" i="0" u="none" strike="noStrike" dirty="0" err="1">
                <a:effectLst/>
                <a:latin typeface="Calibri" panose="020F0502020204030204" pitchFamily="34" charset="0"/>
              </a:rPr>
              <a:t>Microbiol</a:t>
            </a:r>
            <a:r>
              <a:rPr lang="fr-BE" sz="1400" b="0" i="0" u="none" strike="noStrike" dirty="0">
                <a:effectLst/>
                <a:latin typeface="Calibri" panose="020F0502020204030204" pitchFamily="34" charset="0"/>
              </a:rPr>
              <a:t>. 2016</a:t>
            </a:r>
            <a:endParaRPr lang="nl-BE" sz="14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9FDCA78-B6B9-A7DA-C938-419AAF0CF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07979-8739-3869-FEEA-33B84591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2AB0D5-3C19-9FA7-BD95-64697D7C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37" y="1616188"/>
            <a:ext cx="9733012" cy="477544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BE" sz="2400" b="1" dirty="0"/>
              <a:t>3.  </a:t>
            </a:r>
            <a:r>
              <a:rPr lang="fr-BE" sz="2400" b="1" dirty="0" err="1"/>
              <a:t>Urinary</a:t>
            </a:r>
            <a:r>
              <a:rPr lang="fr-BE" sz="2400" b="1" dirty="0"/>
              <a:t> tract</a:t>
            </a:r>
            <a:r>
              <a:rPr lang="fr-BE" sz="24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sz="2200" dirty="0"/>
              <a:t>the </a:t>
            </a:r>
            <a:r>
              <a:rPr lang="fr-BE" sz="2200" dirty="0" err="1"/>
              <a:t>bladder</a:t>
            </a:r>
            <a:r>
              <a:rPr lang="fr-BE" sz="2200" dirty="0"/>
              <a:t>, </a:t>
            </a:r>
            <a:r>
              <a:rPr lang="fr-BE" sz="2200" dirty="0" err="1"/>
              <a:t>urethra</a:t>
            </a:r>
            <a:r>
              <a:rPr lang="fr-BE" sz="2200" dirty="0"/>
              <a:t>, </a:t>
            </a:r>
            <a:r>
              <a:rPr lang="fr-BE" sz="2200" dirty="0" err="1"/>
              <a:t>pelvic</a:t>
            </a:r>
            <a:r>
              <a:rPr lang="fr-BE" sz="2200" dirty="0"/>
              <a:t> </a:t>
            </a:r>
            <a:r>
              <a:rPr lang="fr-BE" sz="2200" dirty="0" err="1"/>
              <a:t>floor</a:t>
            </a:r>
            <a:r>
              <a:rPr lang="fr-BE" sz="2200" dirty="0"/>
              <a:t> musculature, and </a:t>
            </a:r>
            <a:r>
              <a:rPr lang="fr-BE" sz="2200" dirty="0" err="1"/>
              <a:t>endopelvic</a:t>
            </a:r>
            <a:r>
              <a:rPr lang="fr-BE" sz="2200" dirty="0"/>
              <a:t> fascia</a:t>
            </a:r>
            <a:r>
              <a:rPr lang="en-US" sz="2200" dirty="0"/>
              <a:t>​ </a:t>
            </a:r>
            <a:r>
              <a:rPr lang="fr-BE" sz="2200" dirty="0" err="1"/>
              <a:t>also</a:t>
            </a:r>
            <a:r>
              <a:rPr lang="fr-BE" sz="2200" dirty="0"/>
              <a:t> </a:t>
            </a:r>
            <a:r>
              <a:rPr lang="fr-BE" sz="2200" dirty="0" err="1"/>
              <a:t>contain</a:t>
            </a:r>
            <a:r>
              <a:rPr lang="fr-BE" sz="2200" dirty="0"/>
              <a:t> </a:t>
            </a:r>
            <a:r>
              <a:rPr lang="fr-BE" sz="2200" dirty="0" err="1"/>
              <a:t>estrogen</a:t>
            </a:r>
            <a:r>
              <a:rPr lang="fr-BE" sz="2200" dirty="0"/>
              <a:t> </a:t>
            </a:r>
            <a:r>
              <a:rPr lang="fr-BE" sz="2200" dirty="0" err="1"/>
              <a:t>receptors</a:t>
            </a:r>
            <a:r>
              <a:rPr lang="fr-BE" sz="2200" dirty="0"/>
              <a:t>​</a:t>
            </a:r>
          </a:p>
          <a:p>
            <a:pPr marL="457200" lvl="1" indent="0" fontAlgn="base">
              <a:buNone/>
            </a:pPr>
            <a:r>
              <a:rPr lang="fr-BE" sz="2200" dirty="0">
                <a:sym typeface="Wingdings" panose="05000000000000000000" pitchFamily="2" charset="2"/>
              </a:rPr>
              <a:t>   </a:t>
            </a:r>
            <a:r>
              <a:rPr lang="fr-BE" sz="2000" dirty="0" err="1"/>
              <a:t>urethral</a:t>
            </a:r>
            <a:r>
              <a:rPr lang="fr-BE" sz="2000" dirty="0"/>
              <a:t> </a:t>
            </a:r>
            <a:r>
              <a:rPr lang="fr-BE" sz="2000" dirty="0" err="1"/>
              <a:t>atrophy</a:t>
            </a:r>
            <a:r>
              <a:rPr lang="fr-BE" sz="2000" dirty="0"/>
              <a:t>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fr-BE" sz="1900" dirty="0" err="1"/>
              <a:t>decreased</a:t>
            </a:r>
            <a:r>
              <a:rPr lang="fr-BE" sz="1900" dirty="0"/>
              <a:t> </a:t>
            </a:r>
            <a:r>
              <a:rPr lang="fr-BE" sz="1900" dirty="0" err="1"/>
              <a:t>resistance</a:t>
            </a:r>
            <a:r>
              <a:rPr lang="fr-BE" sz="1900" dirty="0"/>
              <a:t> </a:t>
            </a:r>
            <a:r>
              <a:rPr lang="en-US" sz="1900" dirty="0"/>
              <a:t>​</a:t>
            </a:r>
          </a:p>
          <a:p>
            <a:pPr lvl="3" fontAlgn="base">
              <a:buFont typeface="Wingdings" panose="05000000000000000000" pitchFamily="2" charset="2"/>
              <a:buChar char="Ø"/>
            </a:pPr>
            <a:r>
              <a:rPr lang="fr-BE" sz="1700" dirty="0"/>
              <a:t>stress </a:t>
            </a:r>
            <a:r>
              <a:rPr lang="fr-BE" sz="1700" dirty="0" err="1"/>
              <a:t>urinary</a:t>
            </a:r>
            <a:r>
              <a:rPr lang="fr-BE" sz="1700" dirty="0"/>
              <a:t> incontinence</a:t>
            </a:r>
            <a:r>
              <a:rPr lang="en-US" sz="1700" dirty="0"/>
              <a:t>​</a:t>
            </a:r>
          </a:p>
          <a:p>
            <a:pPr lvl="3" fontAlgn="base">
              <a:buFont typeface="Wingdings" panose="05000000000000000000" pitchFamily="2" charset="2"/>
              <a:buChar char="Ø"/>
            </a:pPr>
            <a:r>
              <a:rPr lang="fr-BE" sz="1700" dirty="0" err="1"/>
              <a:t>hematuria</a:t>
            </a:r>
            <a:r>
              <a:rPr lang="fr-BE" sz="1700" dirty="0"/>
              <a:t>​</a:t>
            </a:r>
          </a:p>
          <a:p>
            <a:pPr marL="457200" lvl="1" indent="0" fontAlgn="base">
              <a:buNone/>
            </a:pPr>
            <a:r>
              <a:rPr lang="fr-BE" sz="2300" dirty="0">
                <a:sym typeface="Wingdings" panose="05000000000000000000" pitchFamily="2" charset="2"/>
              </a:rPr>
              <a:t>   </a:t>
            </a:r>
            <a:r>
              <a:rPr lang="fr-BE" sz="2300" dirty="0" err="1"/>
              <a:t>weakened</a:t>
            </a:r>
            <a:r>
              <a:rPr lang="fr-BE" sz="2300" dirty="0"/>
              <a:t> </a:t>
            </a:r>
            <a:r>
              <a:rPr lang="fr-BE" sz="2300" dirty="0" err="1"/>
              <a:t>bladder</a:t>
            </a:r>
            <a:r>
              <a:rPr lang="fr-BE" sz="2300" dirty="0"/>
              <a:t> support</a:t>
            </a:r>
            <a:r>
              <a:rPr lang="en-US" sz="2300" dirty="0"/>
              <a:t>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fr-BE" sz="1900" dirty="0"/>
              <a:t>Risk of </a:t>
            </a:r>
            <a:r>
              <a:rPr lang="fr-BE" sz="1900" dirty="0" err="1"/>
              <a:t>urgency</a:t>
            </a:r>
            <a:r>
              <a:rPr lang="fr-BE" sz="1900" dirty="0"/>
              <a:t>, </a:t>
            </a:r>
            <a:r>
              <a:rPr lang="fr-BE" sz="1900" dirty="0" err="1"/>
              <a:t>nocturia</a:t>
            </a:r>
            <a:r>
              <a:rPr lang="fr-BE" sz="1900" dirty="0"/>
              <a:t>, </a:t>
            </a:r>
            <a:r>
              <a:rPr lang="fr-BE" sz="1900" dirty="0" err="1"/>
              <a:t>recurrent</a:t>
            </a:r>
            <a:r>
              <a:rPr lang="fr-BE" sz="1900" dirty="0"/>
              <a:t> </a:t>
            </a:r>
            <a:r>
              <a:rPr lang="fr-BE" sz="1900" dirty="0" err="1"/>
              <a:t>UTIs</a:t>
            </a:r>
            <a:r>
              <a:rPr lang="fr-BE" sz="1900" dirty="0"/>
              <a:t> and </a:t>
            </a:r>
            <a:r>
              <a:rPr lang="fr-BE" sz="1900" dirty="0" err="1"/>
              <a:t>urethral</a:t>
            </a:r>
            <a:r>
              <a:rPr lang="fr-BE" sz="1900" dirty="0"/>
              <a:t> </a:t>
            </a:r>
            <a:r>
              <a:rPr lang="fr-BE" sz="1900" dirty="0" err="1"/>
              <a:t>prolapse</a:t>
            </a:r>
            <a:r>
              <a:rPr lang="fr-BE" sz="1900" dirty="0"/>
              <a:t>​</a:t>
            </a:r>
          </a:p>
          <a:p>
            <a:pPr marL="457200" lvl="1" indent="0" fontAlgn="base">
              <a:buNone/>
            </a:pPr>
            <a:r>
              <a:rPr lang="fr-BE" sz="2300" dirty="0">
                <a:sym typeface="Wingdings" panose="05000000000000000000" pitchFamily="2" charset="2"/>
              </a:rPr>
              <a:t>    </a:t>
            </a:r>
            <a:r>
              <a:rPr lang="fr-BE" sz="2300" dirty="0" err="1"/>
              <a:t>loss</a:t>
            </a:r>
            <a:r>
              <a:rPr lang="fr-BE" sz="2300" dirty="0"/>
              <a:t> of </a:t>
            </a:r>
            <a:r>
              <a:rPr lang="fr-BE" sz="2300" dirty="0" err="1"/>
              <a:t>urethral</a:t>
            </a:r>
            <a:r>
              <a:rPr lang="fr-BE" sz="2300" dirty="0"/>
              <a:t> </a:t>
            </a:r>
            <a:r>
              <a:rPr lang="fr-BE" sz="2300" dirty="0" err="1"/>
              <a:t>seal</a:t>
            </a:r>
            <a:r>
              <a:rPr lang="fr-BE" sz="2300" dirty="0"/>
              <a:t>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fr-BE" sz="1900" dirty="0" err="1"/>
              <a:t>predisposes</a:t>
            </a:r>
            <a:r>
              <a:rPr lang="fr-BE" sz="1900" dirty="0"/>
              <a:t> to </a:t>
            </a:r>
            <a:r>
              <a:rPr lang="fr-BE" sz="1900" dirty="0" err="1"/>
              <a:t>urinary</a:t>
            </a:r>
            <a:r>
              <a:rPr lang="fr-BE" sz="1900" dirty="0"/>
              <a:t> </a:t>
            </a:r>
            <a:r>
              <a:rPr lang="fr-BE" sz="1900" dirty="0" err="1"/>
              <a:t>leakage</a:t>
            </a:r>
            <a:endParaRPr lang="fr-BE" sz="1900" dirty="0"/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BD9A255-7E82-07F5-599C-7FE4627F5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21915DE-3209-165E-AF18-EE732A56F35F}"/>
              </a:ext>
            </a:extLst>
          </p:cNvPr>
          <p:cNvGrpSpPr>
            <a:grpSpLocks/>
          </p:cNvGrpSpPr>
          <p:nvPr/>
        </p:nvGrpSpPr>
        <p:grpSpPr bwMode="auto">
          <a:xfrm>
            <a:off x="1114567" y="721518"/>
            <a:ext cx="9144000" cy="5414963"/>
            <a:chOff x="-136480" y="1442830"/>
            <a:chExt cx="9144000" cy="5415173"/>
          </a:xfrm>
        </p:grpSpPr>
        <p:graphicFrame>
          <p:nvGraphicFramePr>
            <p:cNvPr id="5" name="Diagramme 5">
              <a:extLst>
                <a:ext uri="{FF2B5EF4-FFF2-40B4-BE49-F238E27FC236}">
                  <a16:creationId xmlns:a16="http://schemas.microsoft.com/office/drawing/2014/main" id="{2ABBFE85-22F9-8DB1-9A3D-C77B57EECB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8489663"/>
                </p:ext>
              </p:extLst>
            </p:nvPr>
          </p:nvGraphicFramePr>
          <p:xfrm>
            <a:off x="-136480" y="1442830"/>
            <a:ext cx="9144000" cy="5415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798FA022-ADEE-8BC1-87DE-4CA2ED381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198" y="2383666"/>
              <a:ext cx="3667169" cy="3331137"/>
              <a:chOff x="2416198" y="2383666"/>
              <a:chExt cx="3667169" cy="3331137"/>
            </a:xfrm>
          </p:grpSpPr>
          <p:sp>
            <p:nvSpPr>
              <p:cNvPr id="7" name="Flèche droite 7">
                <a:extLst>
                  <a:ext uri="{FF2B5EF4-FFF2-40B4-BE49-F238E27FC236}">
                    <a16:creationId xmlns:a16="http://schemas.microsoft.com/office/drawing/2014/main" id="{4A37576F-EC6D-50A3-BBF4-D204413DCCDC}"/>
                  </a:ext>
                </a:extLst>
              </p:cNvPr>
              <p:cNvSpPr/>
              <p:nvPr/>
            </p:nvSpPr>
            <p:spPr>
              <a:xfrm>
                <a:off x="2416198" y="3836588"/>
                <a:ext cx="767079" cy="38447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BE" sz="2000"/>
              </a:p>
            </p:txBody>
          </p:sp>
          <p:sp>
            <p:nvSpPr>
              <p:cNvPr id="8" name="Flèche droite 8">
                <a:extLst>
                  <a:ext uri="{FF2B5EF4-FFF2-40B4-BE49-F238E27FC236}">
                    <a16:creationId xmlns:a16="http://schemas.microsoft.com/office/drawing/2014/main" id="{CE41C0C1-0182-1B80-8325-6F17FBC90472}"/>
                  </a:ext>
                </a:extLst>
              </p:cNvPr>
              <p:cNvSpPr/>
              <p:nvPr/>
            </p:nvSpPr>
            <p:spPr>
              <a:xfrm rot="3061338">
                <a:off x="3073842" y="2863340"/>
                <a:ext cx="1296597" cy="33724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BE" sz="2000"/>
              </a:p>
            </p:txBody>
          </p:sp>
          <p:sp>
            <p:nvSpPr>
              <p:cNvPr id="9" name="Flèche droite 9">
                <a:extLst>
                  <a:ext uri="{FF2B5EF4-FFF2-40B4-BE49-F238E27FC236}">
                    <a16:creationId xmlns:a16="http://schemas.microsoft.com/office/drawing/2014/main" id="{FECA34B0-B00C-A232-8912-B054E034ED0F}"/>
                  </a:ext>
                </a:extLst>
              </p:cNvPr>
              <p:cNvSpPr/>
              <p:nvPr/>
            </p:nvSpPr>
            <p:spPr>
              <a:xfrm rot="14042645">
                <a:off x="4597168" y="4994851"/>
                <a:ext cx="1079542" cy="3603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BE" sz="2000"/>
              </a:p>
            </p:txBody>
          </p:sp>
          <p:sp>
            <p:nvSpPr>
              <p:cNvPr id="10" name="Flèche droite 10">
                <a:extLst>
                  <a:ext uri="{FF2B5EF4-FFF2-40B4-BE49-F238E27FC236}">
                    <a16:creationId xmlns:a16="http://schemas.microsoft.com/office/drawing/2014/main" id="{DC3872D8-E38B-71F9-DB2F-C6E05B1CA057}"/>
                  </a:ext>
                </a:extLst>
              </p:cNvPr>
              <p:cNvSpPr/>
              <p:nvPr/>
            </p:nvSpPr>
            <p:spPr>
              <a:xfrm rot="18203047" flipV="1">
                <a:off x="3104965" y="4991412"/>
                <a:ext cx="1079542" cy="355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BE" sz="2000"/>
              </a:p>
            </p:txBody>
          </p:sp>
          <p:sp>
            <p:nvSpPr>
              <p:cNvPr id="11" name="Flèche droite 11">
                <a:extLst>
                  <a:ext uri="{FF2B5EF4-FFF2-40B4-BE49-F238E27FC236}">
                    <a16:creationId xmlns:a16="http://schemas.microsoft.com/office/drawing/2014/main" id="{9877168D-E68B-CD6F-DBFD-7A98CF193916}"/>
                  </a:ext>
                </a:extLst>
              </p:cNvPr>
              <p:cNvSpPr/>
              <p:nvPr/>
            </p:nvSpPr>
            <p:spPr>
              <a:xfrm rot="7331881">
                <a:off x="4744586" y="3055513"/>
                <a:ext cx="1079542" cy="3587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fr-BE" sz="2000"/>
              </a:p>
            </p:txBody>
          </p:sp>
          <p:sp>
            <p:nvSpPr>
              <p:cNvPr id="12" name="ZoneTexte 12">
                <a:extLst>
                  <a:ext uri="{FF2B5EF4-FFF2-40B4-BE49-F238E27FC236}">
                    <a16:creationId xmlns:a16="http://schemas.microsoft.com/office/drawing/2014/main" id="{18603DF8-CE2F-692B-C5DB-8344F4DA9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967" y="3852242"/>
                <a:ext cx="2818400" cy="40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sz="2000" b="1" dirty="0" err="1">
                    <a:solidFill>
                      <a:srgbClr val="FFC000"/>
                    </a:solidFill>
                  </a:rPr>
                  <a:t>Sexual</a:t>
                </a:r>
                <a:r>
                  <a:rPr lang="fr-BE" sz="2000" b="1" dirty="0">
                    <a:solidFill>
                      <a:srgbClr val="FFC000"/>
                    </a:solidFill>
                  </a:rPr>
                  <a:t> </a:t>
                </a:r>
                <a:r>
                  <a:rPr lang="fr-BE" sz="2000" b="1" dirty="0" err="1">
                    <a:solidFill>
                      <a:srgbClr val="FFC000"/>
                    </a:solidFill>
                  </a:rPr>
                  <a:t>dissatisfaction</a:t>
                </a:r>
                <a:endParaRPr lang="fr-BE" sz="2000" b="1" dirty="0">
                  <a:solidFill>
                    <a:srgbClr val="FFC000"/>
                  </a:solidFill>
                </a:endParaRPr>
              </a:p>
            </p:txBody>
          </p:sp>
        </p:grpSp>
      </p:grpSp>
      <p:pic>
        <p:nvPicPr>
          <p:cNvPr id="2" name="Afbeelding 1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E602C10B-953F-D4F5-A8EE-A1FADDB21DE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8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80989-C975-1D1D-95F2-644C8BED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40B74-D321-E3B0-B8B8-6175B372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r-BE" sz="2400" dirty="0" err="1"/>
              <a:t>Emerging</a:t>
            </a:r>
            <a:r>
              <a:rPr lang="fr-BE" sz="2400" dirty="0"/>
              <a:t> data </a:t>
            </a:r>
            <a:r>
              <a:rPr lang="fr-BE" sz="2400" dirty="0" err="1"/>
              <a:t>suggest</a:t>
            </a:r>
            <a:r>
              <a:rPr lang="fr-BE" sz="2400" dirty="0"/>
              <a:t> </a:t>
            </a:r>
            <a:r>
              <a:rPr lang="fr-BE" sz="2400" dirty="0" err="1"/>
              <a:t>that</a:t>
            </a:r>
            <a:r>
              <a:rPr lang="fr-BE" sz="2400" dirty="0"/>
              <a:t> </a:t>
            </a:r>
            <a:r>
              <a:rPr lang="fr-BE" sz="2400" dirty="0" err="1"/>
              <a:t>androgens</a:t>
            </a:r>
            <a:r>
              <a:rPr lang="fr-BE" sz="2400" dirty="0"/>
              <a:t> </a:t>
            </a:r>
            <a:r>
              <a:rPr lang="fr-BE" sz="2400" dirty="0" err="1"/>
              <a:t>also</a:t>
            </a:r>
            <a:r>
              <a:rPr lang="fr-BE" sz="2400" dirty="0"/>
              <a:t> </a:t>
            </a:r>
            <a:r>
              <a:rPr lang="fr-BE" sz="2400" dirty="0" err="1"/>
              <a:t>play</a:t>
            </a:r>
            <a:r>
              <a:rPr lang="fr-BE" sz="2400" dirty="0"/>
              <a:t> a </a:t>
            </a:r>
            <a:r>
              <a:rPr lang="fr-BE" sz="2400" dirty="0" err="1"/>
              <a:t>role</a:t>
            </a:r>
            <a:r>
              <a:rPr lang="fr-BE" sz="2400" dirty="0"/>
              <a:t> </a:t>
            </a:r>
            <a:r>
              <a:rPr lang="en-US" sz="24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BE" sz="2400" dirty="0"/>
              <a:t>AR have been </a:t>
            </a:r>
            <a:r>
              <a:rPr lang="fr-BE" sz="2400" dirty="0" err="1"/>
              <a:t>reported</a:t>
            </a:r>
            <a:r>
              <a:rPr lang="fr-BE" sz="2400" dirty="0"/>
              <a:t> in the </a:t>
            </a:r>
            <a:r>
              <a:rPr lang="fr-BE" sz="2400" dirty="0" err="1"/>
              <a:t>mucosa</a:t>
            </a:r>
            <a:r>
              <a:rPr lang="fr-BE" sz="2400" dirty="0"/>
              <a:t>, </a:t>
            </a:r>
            <a:r>
              <a:rPr lang="fr-BE" sz="2400" dirty="0" err="1"/>
              <a:t>muscularis</a:t>
            </a:r>
            <a:r>
              <a:rPr lang="fr-BE" sz="2400" dirty="0"/>
              <a:t>, and </a:t>
            </a:r>
            <a:r>
              <a:rPr lang="fr-BE" sz="2400" dirty="0" err="1"/>
              <a:t>adventitial</a:t>
            </a:r>
            <a:r>
              <a:rPr lang="fr-BE" sz="2400" dirty="0"/>
              <a:t> </a:t>
            </a:r>
            <a:r>
              <a:rPr lang="fr-BE" sz="2400" dirty="0" err="1"/>
              <a:t>layers</a:t>
            </a:r>
            <a:r>
              <a:rPr lang="fr-BE" sz="2400" dirty="0"/>
              <a:t> of the </a:t>
            </a:r>
            <a:r>
              <a:rPr lang="fr-BE" sz="2400" dirty="0" err="1"/>
              <a:t>vagina</a:t>
            </a:r>
            <a:r>
              <a:rPr lang="fr-BE" sz="2400" dirty="0"/>
              <a:t> </a:t>
            </a:r>
            <a:r>
              <a:rPr lang="en-US" sz="24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BE" sz="2400" dirty="0" err="1"/>
              <a:t>Androgens</a:t>
            </a:r>
            <a:r>
              <a:rPr lang="fr-BE" sz="2400" dirty="0"/>
              <a:t> are </a:t>
            </a:r>
            <a:r>
              <a:rPr lang="fr-BE" sz="2400" dirty="0" err="1"/>
              <a:t>precursors</a:t>
            </a:r>
            <a:r>
              <a:rPr lang="fr-BE" sz="2400" dirty="0"/>
              <a:t> to the </a:t>
            </a:r>
            <a:r>
              <a:rPr lang="fr-BE" sz="2400" dirty="0" err="1"/>
              <a:t>synthesis</a:t>
            </a:r>
            <a:r>
              <a:rPr lang="fr-BE" sz="2400" dirty="0"/>
              <a:t> of </a:t>
            </a:r>
            <a:r>
              <a:rPr lang="fr-BE" sz="2400" dirty="0" err="1"/>
              <a:t>estrogens</a:t>
            </a:r>
            <a:r>
              <a:rPr lang="fr-BE" sz="24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sz="2000" b="1" dirty="0"/>
              <a:t>indirect</a:t>
            </a:r>
            <a:r>
              <a:rPr lang="fr-BE" sz="2000" dirty="0"/>
              <a:t> </a:t>
            </a:r>
            <a:r>
              <a:rPr lang="fr-BE" sz="2000" dirty="0" err="1"/>
              <a:t>effect</a:t>
            </a:r>
            <a:r>
              <a:rPr lang="fr-BE" sz="2000" dirty="0"/>
              <a:t> on </a:t>
            </a:r>
            <a:r>
              <a:rPr lang="fr-BE" sz="2000" dirty="0" err="1"/>
              <a:t>this</a:t>
            </a:r>
            <a:r>
              <a:rPr lang="fr-BE" sz="2000" dirty="0"/>
              <a:t> tissue </a:t>
            </a:r>
            <a:r>
              <a:rPr lang="fr-BE" sz="2000" dirty="0" err="1"/>
              <a:t>through</a:t>
            </a:r>
            <a:r>
              <a:rPr lang="fr-BE" sz="2000" dirty="0"/>
              <a:t> the </a:t>
            </a:r>
            <a:r>
              <a:rPr lang="fr-BE" sz="2000" dirty="0" err="1"/>
              <a:t>aromatization</a:t>
            </a:r>
            <a:r>
              <a:rPr lang="fr-BE" sz="2000" dirty="0"/>
              <a:t> </a:t>
            </a:r>
            <a:r>
              <a:rPr lang="fr-BE" sz="2000" dirty="0" err="1"/>
              <a:t>pathway</a:t>
            </a:r>
            <a:r>
              <a:rPr lang="fr-BE" sz="2000" dirty="0"/>
              <a:t> </a:t>
            </a:r>
            <a:r>
              <a:rPr lang="en-US" sz="20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sz="2000" b="1" dirty="0"/>
              <a:t>direct</a:t>
            </a:r>
            <a:r>
              <a:rPr lang="fr-BE" sz="2000" dirty="0"/>
              <a:t> </a:t>
            </a:r>
            <a:r>
              <a:rPr lang="fr-BE" sz="2000" dirty="0" err="1"/>
              <a:t>effect</a:t>
            </a:r>
            <a:r>
              <a:rPr lang="fr-BE" sz="2000" dirty="0"/>
              <a:t> on </a:t>
            </a:r>
            <a:r>
              <a:rPr lang="fr-BE" sz="2000" dirty="0" err="1"/>
              <a:t>this</a:t>
            </a:r>
            <a:r>
              <a:rPr lang="fr-BE" sz="2000" dirty="0"/>
              <a:t> tissue as </a:t>
            </a:r>
            <a:r>
              <a:rPr lang="fr-BE" sz="2000" dirty="0" err="1"/>
              <a:t>testosterone</a:t>
            </a:r>
            <a:r>
              <a:rPr lang="fr-BE" sz="2000" dirty="0"/>
              <a:t>​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B0CD8-3F16-B46F-6D2F-80A8D368DF7F}"/>
              </a:ext>
            </a:extLst>
          </p:cNvPr>
          <p:cNvSpPr txBox="1"/>
          <p:nvPr/>
        </p:nvSpPr>
        <p:spPr>
          <a:xfrm>
            <a:off x="1103312" y="6092195"/>
            <a:ext cx="8094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effectLst/>
              </a:rPr>
              <a:t>The </a:t>
            </a:r>
            <a:r>
              <a:rPr lang="fr-BE" sz="1400" dirty="0" err="1">
                <a:effectLst/>
              </a:rPr>
              <a:t>role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androgens</a:t>
            </a:r>
            <a:r>
              <a:rPr lang="fr-BE" sz="1400" dirty="0">
                <a:effectLst/>
              </a:rPr>
              <a:t> in the </a:t>
            </a:r>
            <a:r>
              <a:rPr lang="fr-BE" sz="1400" dirty="0" err="1">
                <a:effectLst/>
              </a:rPr>
              <a:t>treatment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genitourinary</a:t>
            </a:r>
            <a:r>
              <a:rPr lang="fr-BE" sz="1400" dirty="0">
                <a:effectLst/>
              </a:rPr>
              <a:t> syndrome of </a:t>
            </a:r>
            <a:r>
              <a:rPr lang="fr-BE" sz="1400" dirty="0" err="1">
                <a:effectLst/>
              </a:rPr>
              <a:t>menopause</a:t>
            </a:r>
            <a:r>
              <a:rPr lang="fr-BE" sz="1400" dirty="0">
                <a:effectLst/>
              </a:rPr>
              <a:t> (GSM): International Society for the </a:t>
            </a:r>
            <a:r>
              <a:rPr lang="fr-BE" sz="1400" dirty="0" err="1">
                <a:effectLst/>
              </a:rPr>
              <a:t>Study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Women's</a:t>
            </a:r>
            <a:r>
              <a:rPr lang="fr-BE" sz="1400" dirty="0">
                <a:effectLst/>
              </a:rPr>
              <a:t> </a:t>
            </a:r>
            <a:r>
              <a:rPr lang="fr-BE" sz="1400" dirty="0" err="1">
                <a:effectLst/>
              </a:rPr>
              <a:t>Sexual</a:t>
            </a:r>
            <a:r>
              <a:rPr lang="fr-BE" sz="1400" dirty="0">
                <a:effectLst/>
              </a:rPr>
              <a:t> </a:t>
            </a:r>
            <a:r>
              <a:rPr lang="fr-BE" sz="1400" dirty="0" err="1">
                <a:effectLst/>
              </a:rPr>
              <a:t>Health</a:t>
            </a:r>
            <a:r>
              <a:rPr lang="fr-BE" sz="1400" dirty="0">
                <a:effectLst/>
              </a:rPr>
              <a:t> (ISSWSH) expert consensus panel </a:t>
            </a:r>
            <a:r>
              <a:rPr lang="fr-BE" sz="1400" dirty="0" err="1">
                <a:effectLst/>
              </a:rPr>
              <a:t>review</a:t>
            </a:r>
            <a:r>
              <a:rPr lang="fr-BE" sz="1400" dirty="0">
                <a:effectLst/>
              </a:rPr>
              <a:t>.</a:t>
            </a:r>
            <a:r>
              <a:rPr lang="fr-BE" sz="1400" dirty="0"/>
              <a:t> </a:t>
            </a:r>
            <a:r>
              <a:rPr lang="fr-BE" sz="1400" dirty="0">
                <a:effectLst/>
              </a:rPr>
              <a:t>Simon JA et al. </a:t>
            </a:r>
            <a:r>
              <a:rPr lang="fr-BE" sz="1400" dirty="0" err="1">
                <a:effectLst/>
              </a:rPr>
              <a:t>Menopause</a:t>
            </a:r>
            <a:r>
              <a:rPr lang="fr-BE" sz="1400" dirty="0">
                <a:effectLst/>
              </a:rPr>
              <a:t>. 2018</a:t>
            </a:r>
            <a:endParaRPr lang="fr-FR" sz="1400" dirty="0"/>
          </a:p>
        </p:txBody>
      </p:sp>
      <p:pic>
        <p:nvPicPr>
          <p:cNvPr id="6" name="Afbeelding 5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FCE9F577-B1E5-47C3-5A70-44AAEA599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9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A6227-1085-A97E-F983-DF05F74C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277D8-F0F2-BF46-1F39-6FF29BDD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/>
              <a:t>Long-</a:t>
            </a:r>
            <a:r>
              <a:rPr lang="fr-FR" sz="2400" dirty="0" err="1"/>
              <a:t>term</a:t>
            </a:r>
            <a:r>
              <a:rPr lang="fr-FR" sz="2400" dirty="0"/>
              <a:t> </a:t>
            </a:r>
            <a:r>
              <a:rPr lang="fr-FR" sz="2400" dirty="0" err="1"/>
              <a:t>consequences</a:t>
            </a:r>
            <a:r>
              <a:rPr lang="fr-FR" sz="2400" dirty="0"/>
              <a:t> if </a:t>
            </a:r>
            <a:r>
              <a:rPr lang="fr-FR" sz="2400" dirty="0" err="1"/>
              <a:t>untreated</a:t>
            </a:r>
            <a:r>
              <a:rPr lang="fr-FR" sz="24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/>
              <a:t>Progressive </a:t>
            </a:r>
            <a:r>
              <a:rPr lang="fr-FR" sz="2400" dirty="0" err="1"/>
              <a:t>worsening</a:t>
            </a:r>
            <a:r>
              <a:rPr lang="fr-FR" sz="2400" dirty="0"/>
              <a:t> of </a:t>
            </a:r>
            <a:r>
              <a:rPr lang="fr-FR" sz="2400" dirty="0" err="1"/>
              <a:t>symptoms</a:t>
            </a:r>
            <a:r>
              <a:rPr lang="fr-FR" sz="24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BE" sz="2400" dirty="0" err="1"/>
              <a:t>Rarely</a:t>
            </a:r>
            <a:r>
              <a:rPr lang="fr-BE" sz="2400" dirty="0"/>
              <a:t> </a:t>
            </a:r>
            <a:r>
              <a:rPr lang="fr-BE" sz="2400" dirty="0" err="1"/>
              <a:t>resolve</a:t>
            </a:r>
            <a:r>
              <a:rPr lang="fr-BE" sz="2400" dirty="0"/>
              <a:t> </a:t>
            </a:r>
            <a:r>
              <a:rPr lang="fr-BE" sz="2400" dirty="0" err="1"/>
              <a:t>spontaneously</a:t>
            </a:r>
            <a:r>
              <a:rPr lang="fr-BE" sz="2400" dirty="0"/>
              <a:t> and </a:t>
            </a:r>
            <a:r>
              <a:rPr lang="en-US" sz="2400" dirty="0"/>
              <a:t>​</a:t>
            </a:r>
            <a:r>
              <a:rPr lang="fr-BE" sz="2400" dirty="0" err="1"/>
              <a:t>deteriorate</a:t>
            </a:r>
            <a:r>
              <a:rPr lang="fr-BE" sz="2400" dirty="0"/>
              <a:t> if </a:t>
            </a:r>
            <a:r>
              <a:rPr lang="fr-BE" sz="2400" dirty="0" err="1"/>
              <a:t>left</a:t>
            </a:r>
            <a:r>
              <a:rPr lang="fr-BE" sz="2400" dirty="0"/>
              <a:t> </a:t>
            </a:r>
            <a:r>
              <a:rPr lang="fr-BE" sz="2400" dirty="0" err="1"/>
              <a:t>untreated</a:t>
            </a:r>
            <a:r>
              <a:rPr lang="fr-BE" sz="24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sz="2000" dirty="0" err="1"/>
              <a:t>negatively</a:t>
            </a:r>
            <a:r>
              <a:rPr lang="fr-BE" sz="2000" dirty="0"/>
              <a:t> </a:t>
            </a:r>
            <a:r>
              <a:rPr lang="fr-BE" sz="2000" dirty="0" err="1"/>
              <a:t>affecting</a:t>
            </a:r>
            <a:r>
              <a:rPr lang="fr-BE" sz="2000" dirty="0"/>
              <a:t> patients confidence and </a:t>
            </a:r>
            <a:r>
              <a:rPr lang="fr-BE" sz="2000" dirty="0" err="1"/>
              <a:t>intimacy</a:t>
            </a:r>
            <a:r>
              <a:rPr lang="fr-BE" sz="2000" dirty="0"/>
              <a:t> 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their</a:t>
            </a:r>
            <a:r>
              <a:rPr lang="fr-BE" sz="2000" dirty="0"/>
              <a:t> </a:t>
            </a:r>
            <a:r>
              <a:rPr lang="fr-BE" sz="2000" dirty="0" err="1"/>
              <a:t>partners</a:t>
            </a:r>
            <a:r>
              <a:rPr lang="fr-FR" sz="20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 err="1"/>
              <a:t>Increased</a:t>
            </a:r>
            <a:r>
              <a:rPr lang="fr-FR" sz="2400" dirty="0"/>
              <a:t> </a:t>
            </a:r>
            <a:r>
              <a:rPr lang="fr-FR" sz="2400" dirty="0" err="1"/>
              <a:t>risk</a:t>
            </a:r>
            <a:r>
              <a:rPr lang="fr-FR" sz="2400" dirty="0"/>
              <a:t> of </a:t>
            </a:r>
            <a:r>
              <a:rPr lang="fr-FR" sz="2400" dirty="0" err="1"/>
              <a:t>pelvic</a:t>
            </a:r>
            <a:r>
              <a:rPr lang="fr-FR" sz="2400" dirty="0"/>
              <a:t> </a:t>
            </a:r>
            <a:r>
              <a:rPr lang="fr-FR" sz="2400" dirty="0" err="1"/>
              <a:t>organ</a:t>
            </a:r>
            <a:r>
              <a:rPr lang="fr-FR" sz="2400" dirty="0"/>
              <a:t> </a:t>
            </a:r>
            <a:r>
              <a:rPr lang="fr-FR" sz="2400" dirty="0" err="1"/>
              <a:t>prolapse</a:t>
            </a:r>
            <a:r>
              <a:rPr lang="fr-FR" sz="2400" dirty="0"/>
              <a:t>​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 err="1"/>
              <a:t>Recurrent</a:t>
            </a:r>
            <a:r>
              <a:rPr lang="fr-FR" sz="2400" dirty="0"/>
              <a:t> </a:t>
            </a:r>
            <a:r>
              <a:rPr lang="fr-FR" sz="2400" dirty="0" err="1"/>
              <a:t>UTIs</a:t>
            </a:r>
            <a:r>
              <a:rPr lang="fr-FR" sz="24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2000" dirty="0" err="1"/>
              <a:t>chronic</a:t>
            </a:r>
            <a:r>
              <a:rPr lang="fr-FR" sz="2000" dirty="0"/>
              <a:t> </a:t>
            </a:r>
            <a:r>
              <a:rPr lang="fr-FR" sz="2000" dirty="0" err="1"/>
              <a:t>bladder</a:t>
            </a:r>
            <a:r>
              <a:rPr lang="fr-FR" sz="2000" dirty="0"/>
              <a:t> irritation </a:t>
            </a:r>
            <a:r>
              <a:rPr lang="en-US" sz="20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2000" dirty="0" err="1"/>
              <a:t>antibiotic</a:t>
            </a:r>
            <a:r>
              <a:rPr lang="fr-FR" sz="2000" dirty="0"/>
              <a:t> </a:t>
            </a:r>
            <a:r>
              <a:rPr lang="fr-FR" sz="2000" dirty="0" err="1"/>
              <a:t>overuse</a:t>
            </a:r>
            <a:r>
              <a:rPr lang="fr-FR" sz="2000" dirty="0"/>
              <a:t>​</a:t>
            </a:r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294AAC9-0487-6B5F-C181-D8C6FB18EF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77E68-3D16-3AD0-EE52-CD8135AF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Etiology</a:t>
            </a:r>
            <a:r>
              <a:rPr lang="nl-BE" dirty="0"/>
              <a:t> – </a:t>
            </a:r>
            <a:r>
              <a:rPr lang="nl-BE" dirty="0" err="1"/>
              <a:t>modifying</a:t>
            </a:r>
            <a:r>
              <a:rPr lang="nl-BE" dirty="0"/>
              <a:t> factors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C1F69-EE48-EE28-28B0-2922C7E6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973" y="1487606"/>
            <a:ext cx="9147838" cy="5158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Natural or </a:t>
            </a:r>
            <a:r>
              <a:rPr lang="fr-BE" sz="2400" dirty="0" err="1"/>
              <a:t>surgical</a:t>
            </a:r>
            <a:r>
              <a:rPr lang="fr-BE" sz="2400" dirty="0"/>
              <a:t> </a:t>
            </a:r>
            <a:r>
              <a:rPr lang="fr-BE" sz="2400" dirty="0" err="1"/>
              <a:t>menopause</a:t>
            </a:r>
            <a:endParaRPr lang="fr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err="1"/>
              <a:t>Premature</a:t>
            </a:r>
            <a:r>
              <a:rPr lang="fr-BE" sz="2400" dirty="0"/>
              <a:t> </a:t>
            </a:r>
            <a:r>
              <a:rPr lang="fr-BE" sz="2400" dirty="0" err="1"/>
              <a:t>ovarian</a:t>
            </a:r>
            <a:r>
              <a:rPr lang="fr-BE" sz="2400" dirty="0"/>
              <a:t> </a:t>
            </a:r>
            <a:r>
              <a:rPr lang="fr-BE" sz="2400" dirty="0" err="1"/>
              <a:t>failure</a:t>
            </a:r>
            <a:endParaRPr lang="fr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err="1"/>
              <a:t>Anti-oestrogen</a:t>
            </a:r>
            <a:r>
              <a:rPr lang="fr-BE" sz="2400" dirty="0"/>
              <a:t> </a:t>
            </a:r>
            <a:r>
              <a:rPr lang="fr-BE" sz="2400" dirty="0" err="1"/>
              <a:t>drugs</a:t>
            </a:r>
            <a:r>
              <a:rPr lang="fr-BE" sz="2400" dirty="0"/>
              <a:t> (</a:t>
            </a:r>
            <a:r>
              <a:rPr lang="fr-BE" sz="2400" dirty="0" err="1"/>
              <a:t>Tamoxifen</a:t>
            </a:r>
            <a:r>
              <a:rPr lang="fr-BE" sz="2400" dirty="0"/>
              <a:t>, Aromatase </a:t>
            </a:r>
            <a:r>
              <a:rPr lang="fr-BE" sz="2400" dirty="0" err="1"/>
              <a:t>inhibitors</a:t>
            </a:r>
            <a:r>
              <a:rPr lang="fr-BE" sz="2400" dirty="0"/>
              <a:t>, GnRH </a:t>
            </a:r>
            <a:r>
              <a:rPr lang="fr-BE" sz="2400" dirty="0" err="1"/>
              <a:t>agonist</a:t>
            </a:r>
            <a:r>
              <a:rPr lang="fr-BE" sz="2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/>
              <a:t>Post partum, </a:t>
            </a:r>
            <a:r>
              <a:rPr lang="fr-BE" sz="2400" dirty="0" err="1"/>
              <a:t>breastfeeding</a:t>
            </a:r>
            <a:endParaRPr lang="fr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err="1"/>
              <a:t>Hypothalamic</a:t>
            </a:r>
            <a:r>
              <a:rPr lang="fr-BE" sz="2400" dirty="0"/>
              <a:t> </a:t>
            </a:r>
            <a:r>
              <a:rPr lang="fr-BE" sz="2400" dirty="0" err="1"/>
              <a:t>amenorrhoea</a:t>
            </a:r>
            <a:endParaRPr lang="fr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err="1"/>
              <a:t>Favouring</a:t>
            </a:r>
            <a:r>
              <a:rPr lang="fr-BE" sz="2400" dirty="0"/>
              <a:t> </a:t>
            </a:r>
            <a:r>
              <a:rPr lang="fr-BE" sz="2400" dirty="0" err="1"/>
              <a:t>factors</a:t>
            </a:r>
            <a:endParaRPr lang="fr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 err="1"/>
              <a:t>nulliparity</a:t>
            </a:r>
            <a:endParaRPr lang="fr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vaginal </a:t>
            </a:r>
            <a:r>
              <a:rPr lang="fr-BE" sz="2000" dirty="0" err="1"/>
              <a:t>surgery</a:t>
            </a:r>
            <a:endParaRPr lang="fr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abstinence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smoking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F21844F-2458-4E51-50DC-8BB1AD84F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03698-6DAD-D14B-A112-F87DBE0B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64746-81D8-1CEB-2552-DED7B5BC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CB82BF57-9524-2C5C-F483-7674686E7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C3DDF128-FB54-C03D-6C14-B1A881823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9819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81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58F98-1133-68E3-BAEB-C1558316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78" y="402001"/>
            <a:ext cx="9404723" cy="1400530"/>
          </a:xfrm>
        </p:spPr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2D545-93F0-D2F3-FEF6-DC96E33CE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sz="2800" dirty="0"/>
              <a:t>Vaginal </a:t>
            </a:r>
            <a:r>
              <a:rPr lang="fr-BE" sz="2800" dirty="0" err="1"/>
              <a:t>symptoms</a:t>
            </a:r>
            <a:endParaRPr lang="fr-BE" sz="28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BE" sz="2400" dirty="0"/>
              <a:t>    vaginal </a:t>
            </a:r>
            <a:r>
              <a:rPr lang="fr-BE" sz="2400" dirty="0" err="1"/>
              <a:t>lubrication</a:t>
            </a:r>
            <a:r>
              <a:rPr lang="fr-BE" sz="2400" dirty="0"/>
              <a:t> </a:t>
            </a:r>
            <a:r>
              <a:rPr lang="fr-BE" sz="2400" dirty="0" err="1"/>
              <a:t>during</a:t>
            </a:r>
            <a:r>
              <a:rPr lang="fr-BE" sz="2400" dirty="0"/>
              <a:t> </a:t>
            </a:r>
            <a:r>
              <a:rPr lang="fr-BE" sz="2400" dirty="0" err="1"/>
              <a:t>sexual</a:t>
            </a:r>
            <a:r>
              <a:rPr lang="fr-BE" sz="2400" dirty="0"/>
              <a:t> </a:t>
            </a:r>
            <a:r>
              <a:rPr lang="fr-BE" sz="2400" dirty="0" err="1"/>
              <a:t>activity</a:t>
            </a:r>
            <a:endParaRPr lang="fr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 err="1"/>
              <a:t>Dyspareunia</a:t>
            </a:r>
            <a:r>
              <a:rPr lang="fr-BE" sz="2400" dirty="0"/>
              <a:t>, </a:t>
            </a:r>
            <a:r>
              <a:rPr lang="fr-BE" sz="2400" dirty="0" err="1"/>
              <a:t>including</a:t>
            </a:r>
            <a:r>
              <a:rPr lang="fr-BE" sz="2400" dirty="0"/>
              <a:t> </a:t>
            </a:r>
            <a:r>
              <a:rPr lang="fr-BE" sz="2400" dirty="0" err="1"/>
              <a:t>vulvar</a:t>
            </a:r>
            <a:r>
              <a:rPr lang="fr-BE" sz="2400" dirty="0"/>
              <a:t> or vaginal pain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 err="1"/>
              <a:t>Vulvar</a:t>
            </a:r>
            <a:r>
              <a:rPr lang="fr-BE" sz="2400" dirty="0"/>
              <a:t> or vaginal </a:t>
            </a:r>
            <a:r>
              <a:rPr lang="fr-BE" sz="2400" dirty="0" err="1"/>
              <a:t>bleeding</a:t>
            </a:r>
            <a:endParaRPr lang="fr-BE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000" dirty="0" err="1"/>
              <a:t>postcoital</a:t>
            </a:r>
            <a:r>
              <a:rPr lang="fr-BE" sz="2000" dirty="0"/>
              <a:t> </a:t>
            </a:r>
            <a:r>
              <a:rPr lang="fr-BE" sz="2000" dirty="0" err="1"/>
              <a:t>bleeding</a:t>
            </a:r>
            <a:r>
              <a:rPr lang="fr-BE" sz="2000" dirty="0"/>
              <a:t>, labial fissures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/>
              <a:t>Vulvovaginal </a:t>
            </a:r>
            <a:r>
              <a:rPr lang="fr-BE" sz="2400" dirty="0" err="1"/>
              <a:t>burning</a:t>
            </a:r>
            <a:r>
              <a:rPr lang="fr-BE" sz="2400" dirty="0"/>
              <a:t>, irritation, or </a:t>
            </a:r>
            <a:r>
              <a:rPr lang="fr-BE" sz="2400" dirty="0" err="1"/>
              <a:t>itching</a:t>
            </a:r>
            <a:endParaRPr lang="fr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400" dirty="0"/>
              <a:t>Vaginal </a:t>
            </a:r>
            <a:r>
              <a:rPr lang="fr-BE" sz="2400" dirty="0" err="1"/>
              <a:t>discharge</a:t>
            </a:r>
            <a:r>
              <a:rPr lang="fr-BE" sz="2400" dirty="0"/>
              <a:t> (</a:t>
            </a:r>
            <a:r>
              <a:rPr lang="fr-BE" sz="2400" dirty="0" err="1"/>
              <a:t>leucorrhea</a:t>
            </a:r>
            <a:r>
              <a:rPr lang="fr-BE" sz="2400" dirty="0"/>
              <a:t>)</a:t>
            </a:r>
            <a:endParaRPr lang="fr-FR" sz="3600" dirty="0"/>
          </a:p>
          <a:p>
            <a:endParaRPr lang="nl-BE" dirty="0"/>
          </a:p>
        </p:txBody>
      </p:sp>
      <p:cxnSp>
        <p:nvCxnSpPr>
          <p:cNvPr id="4" name="Connecteur droit avec flèche 6">
            <a:extLst>
              <a:ext uri="{FF2B5EF4-FFF2-40B4-BE49-F238E27FC236}">
                <a16:creationId xmlns:a16="http://schemas.microsoft.com/office/drawing/2014/main" id="{9ED61A8F-8052-7ED5-58F6-783295845F74}"/>
              </a:ext>
            </a:extLst>
          </p:cNvPr>
          <p:cNvCxnSpPr>
            <a:cxnSpLocks/>
          </p:cNvCxnSpPr>
          <p:nvPr/>
        </p:nvCxnSpPr>
        <p:spPr>
          <a:xfrm>
            <a:off x="2037806" y="2693792"/>
            <a:ext cx="266983" cy="249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D4F991C-4376-D9FC-1F0B-192D8D6D8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4532-4C89-3C49-9B19-35169F4B7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29FC7-39A1-EEC0-B938-CCD7C783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2D9BA54-FD40-4261-06FD-C27D5862F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D6EFAE64-56D7-0A33-40ED-A32B259D6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230705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19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83954-2AD7-A235-C5D6-03FC31EF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721DA4-21FE-2B51-BB56-31DA0F14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sz="2800" dirty="0" err="1"/>
              <a:t>Urinary</a:t>
            </a:r>
            <a:r>
              <a:rPr lang="fr-FR" sz="2800" dirty="0"/>
              <a:t> </a:t>
            </a:r>
            <a:r>
              <a:rPr lang="fr-FR" sz="2800" dirty="0" err="1"/>
              <a:t>symptoms</a:t>
            </a:r>
            <a:endParaRPr lang="fr-FR" sz="28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 err="1"/>
              <a:t>dysuria</a:t>
            </a:r>
            <a:endParaRPr lang="fr-FR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 err="1"/>
              <a:t>urinary</a:t>
            </a:r>
            <a:r>
              <a:rPr lang="fr-FR" sz="2400" dirty="0"/>
              <a:t> </a:t>
            </a:r>
            <a:r>
              <a:rPr lang="fr-FR" sz="2400" dirty="0" err="1"/>
              <a:t>urgency</a:t>
            </a:r>
            <a:r>
              <a:rPr lang="fr-FR" sz="2400" dirty="0"/>
              <a:t> and </a:t>
            </a:r>
            <a:r>
              <a:rPr lang="fr-FR" sz="2400" dirty="0" err="1"/>
              <a:t>frequency</a:t>
            </a:r>
            <a:endParaRPr lang="fr-FR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 err="1"/>
              <a:t>nocturia</a:t>
            </a:r>
            <a:endParaRPr lang="fr-FR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 err="1"/>
              <a:t>recurrent</a:t>
            </a:r>
            <a:r>
              <a:rPr lang="fr-FR" sz="2400" dirty="0"/>
              <a:t> </a:t>
            </a:r>
            <a:r>
              <a:rPr lang="fr-FR" sz="2400" dirty="0" err="1"/>
              <a:t>UTIs</a:t>
            </a:r>
            <a:endParaRPr lang="fr-FR" sz="2400" dirty="0"/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FR" sz="2000" dirty="0"/>
              <a:t>&lt; </a:t>
            </a:r>
            <a:r>
              <a:rPr lang="fr-FR" sz="2000" dirty="0" err="1"/>
              <a:t>altered</a:t>
            </a:r>
            <a:r>
              <a:rPr lang="fr-FR" sz="2000" dirty="0"/>
              <a:t> vaginal flora and </a:t>
            </a:r>
            <a:r>
              <a:rPr lang="fr-FR" sz="2000" dirty="0" err="1"/>
              <a:t>urethral</a:t>
            </a:r>
            <a:r>
              <a:rPr lang="fr-FR" sz="2000" dirty="0"/>
              <a:t> </a:t>
            </a:r>
            <a:r>
              <a:rPr lang="fr-FR" sz="2000" dirty="0" err="1"/>
              <a:t>atrophy</a:t>
            </a:r>
            <a:endParaRPr lang="fr-FR" sz="20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BE" sz="2400" dirty="0" err="1"/>
              <a:t>urethral</a:t>
            </a:r>
            <a:r>
              <a:rPr lang="fr-BE" sz="2400" dirty="0"/>
              <a:t> </a:t>
            </a:r>
            <a:r>
              <a:rPr lang="fr-BE" sz="2400" dirty="0" err="1"/>
              <a:t>prolapse</a:t>
            </a:r>
            <a:endParaRPr lang="fr-FR" sz="2400" dirty="0"/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12AD6C14-9DDB-B4FE-1BD1-A0A08174B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5BE99-8C80-C32C-C5C3-304970D1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Clinical</a:t>
            </a:r>
            <a:r>
              <a:rPr lang="nl-BE" dirty="0"/>
              <a:t> </a:t>
            </a:r>
            <a:r>
              <a:rPr lang="nl-BE" dirty="0" err="1"/>
              <a:t>presentation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35611-4D73-C341-AD87-6D37111F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094209" cy="419548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sz="2800" dirty="0" err="1"/>
              <a:t>Sexual</a:t>
            </a:r>
            <a:r>
              <a:rPr lang="fr-FR" sz="2800" dirty="0"/>
              <a:t> </a:t>
            </a:r>
            <a:r>
              <a:rPr lang="fr-FR" sz="2800" dirty="0" err="1"/>
              <a:t>dysfunction</a:t>
            </a:r>
            <a:endParaRPr lang="fr-FR" sz="28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 err="1"/>
              <a:t>Decreased</a:t>
            </a:r>
            <a:r>
              <a:rPr lang="fr-FR" sz="2400" dirty="0"/>
              <a:t> libido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FR" sz="2000" dirty="0"/>
              <a:t>&lt; </a:t>
            </a:r>
            <a:r>
              <a:rPr lang="fr-FR" sz="2000" dirty="0" err="1"/>
              <a:t>discomfort</a:t>
            </a:r>
            <a:r>
              <a:rPr lang="fr-FR" sz="2000" dirty="0"/>
              <a:t>, pain and hormonal changes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FR" sz="2000" dirty="0" err="1"/>
              <a:t>loss</a:t>
            </a:r>
            <a:r>
              <a:rPr lang="fr-FR" sz="2000" dirty="0"/>
              <a:t> of </a:t>
            </a:r>
            <a:r>
              <a:rPr lang="fr-FR" sz="2000" dirty="0" err="1"/>
              <a:t>interest</a:t>
            </a:r>
            <a:r>
              <a:rPr lang="fr-FR" sz="2000" dirty="0"/>
              <a:t> in </a:t>
            </a:r>
            <a:r>
              <a:rPr lang="fr-FR" sz="2000" dirty="0" err="1"/>
              <a:t>sexual</a:t>
            </a:r>
            <a:r>
              <a:rPr lang="fr-FR" sz="2000" dirty="0"/>
              <a:t> </a:t>
            </a:r>
            <a:r>
              <a:rPr lang="fr-FR" sz="2000" dirty="0" err="1"/>
              <a:t>activity</a:t>
            </a:r>
            <a:endParaRPr lang="fr-FR" sz="20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fr-FR" sz="2400" dirty="0"/>
              <a:t>Arousal </a:t>
            </a:r>
            <a:r>
              <a:rPr lang="fr-FR" sz="2400" dirty="0" err="1"/>
              <a:t>difficulties</a:t>
            </a:r>
            <a:endParaRPr lang="fr-FR" sz="2400" dirty="0"/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fr-FR" sz="2000" dirty="0" err="1"/>
              <a:t>reduced</a:t>
            </a:r>
            <a:r>
              <a:rPr lang="fr-FR" sz="2000" dirty="0"/>
              <a:t> </a:t>
            </a:r>
            <a:r>
              <a:rPr lang="fr-FR" sz="2000" dirty="0" err="1"/>
              <a:t>blood</a:t>
            </a:r>
            <a:r>
              <a:rPr lang="fr-FR" sz="2000" dirty="0"/>
              <a:t> flow and </a:t>
            </a:r>
            <a:r>
              <a:rPr lang="fr-FR" sz="2000" dirty="0" err="1"/>
              <a:t>lubrication</a:t>
            </a:r>
            <a:r>
              <a:rPr lang="fr-FR" sz="2000" dirty="0"/>
              <a:t> can impair </a:t>
            </a:r>
            <a:r>
              <a:rPr lang="fr-FR" sz="2000" dirty="0" err="1"/>
              <a:t>sexual</a:t>
            </a:r>
            <a:r>
              <a:rPr lang="fr-FR" sz="2000" dirty="0"/>
              <a:t> </a:t>
            </a:r>
            <a:r>
              <a:rPr lang="fr-FR" sz="2000" dirty="0" err="1"/>
              <a:t>response</a:t>
            </a:r>
            <a:endParaRPr lang="fr-FR" sz="2000" dirty="0"/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5E131FD-9223-471B-6EAF-F52687CFB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4F823-9E4C-72EB-9AE7-41B483AD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7355C5-826E-0508-CD6E-AC869D660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ASK </a:t>
            </a:r>
            <a:r>
              <a:rPr lang="nl-BE" sz="2400" dirty="0" err="1"/>
              <a:t>about</a:t>
            </a:r>
            <a:r>
              <a:rPr lang="nl-BE" sz="2400" dirty="0"/>
              <a:t> </a:t>
            </a:r>
            <a:r>
              <a:rPr lang="nl-BE" sz="2400" dirty="0" err="1"/>
              <a:t>pelvic</a:t>
            </a:r>
            <a:r>
              <a:rPr lang="nl-BE" sz="2400" dirty="0"/>
              <a:t> floor </a:t>
            </a:r>
            <a:r>
              <a:rPr lang="nl-BE" sz="2400" dirty="0" err="1"/>
              <a:t>problems</a:t>
            </a:r>
            <a:r>
              <a:rPr lang="nl-BE" sz="2400" dirty="0"/>
              <a:t> !!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Ask</a:t>
            </a:r>
            <a:r>
              <a:rPr lang="nl-BE" sz="2000" dirty="0"/>
              <a:t> </a:t>
            </a:r>
            <a:r>
              <a:rPr lang="nl-BE" sz="2000" dirty="0" err="1"/>
              <a:t>about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r>
              <a:rPr lang="nl-BE" sz="2000" dirty="0"/>
              <a:t>, </a:t>
            </a:r>
            <a:r>
              <a:rPr lang="nl-BE" sz="2000" dirty="0" err="1"/>
              <a:t>urgency</a:t>
            </a:r>
            <a:r>
              <a:rPr lang="nl-BE" sz="2000" dirty="0"/>
              <a:t>, </a:t>
            </a:r>
            <a:r>
              <a:rPr lang="nl-BE" sz="2000" dirty="0" err="1"/>
              <a:t>itching</a:t>
            </a:r>
            <a:r>
              <a:rPr lang="nl-BE" sz="2000" dirty="0"/>
              <a:t>, </a:t>
            </a:r>
            <a:r>
              <a:rPr lang="nl-BE" sz="2000" dirty="0" err="1"/>
              <a:t>pain</a:t>
            </a:r>
            <a:r>
              <a:rPr lang="nl-BE" sz="20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Ask</a:t>
            </a:r>
            <a:r>
              <a:rPr lang="nl-BE" sz="2000" dirty="0"/>
              <a:t> </a:t>
            </a:r>
            <a:r>
              <a:rPr lang="nl-BE" sz="2000" dirty="0" err="1"/>
              <a:t>about</a:t>
            </a:r>
            <a:r>
              <a:rPr lang="nl-BE" sz="2000" dirty="0"/>
              <a:t> </a:t>
            </a:r>
            <a:r>
              <a:rPr lang="nl-BE" sz="2000" dirty="0" err="1"/>
              <a:t>sexual</a:t>
            </a:r>
            <a:r>
              <a:rPr lang="nl-BE" sz="2000" dirty="0"/>
              <a:t> </a:t>
            </a:r>
            <a:r>
              <a:rPr lang="nl-BE" sz="2000" dirty="0" err="1"/>
              <a:t>difficulties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Ask</a:t>
            </a:r>
            <a:r>
              <a:rPr lang="nl-BE" sz="2000" dirty="0"/>
              <a:t> </a:t>
            </a:r>
            <a:r>
              <a:rPr lang="nl-BE" sz="2000" dirty="0" err="1"/>
              <a:t>about</a:t>
            </a:r>
            <a:r>
              <a:rPr lang="nl-BE" sz="2000" dirty="0"/>
              <a:t> </a:t>
            </a:r>
            <a:r>
              <a:rPr lang="nl-BE" sz="2000" dirty="0" err="1"/>
              <a:t>quality</a:t>
            </a:r>
            <a:r>
              <a:rPr lang="nl-BE" sz="2000" dirty="0"/>
              <a:t> of life</a:t>
            </a:r>
          </a:p>
          <a:p>
            <a:pPr lvl="1"/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6FCC785-785C-F715-B3D1-1DFE0940A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0BED9-E613-30BF-297C-384DCE3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Pelvic</a:t>
            </a:r>
            <a:r>
              <a:rPr lang="nl-BE" dirty="0"/>
              <a:t> examination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872C1E-667D-E316-7AC8-E530ABE5E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84428"/>
            <a:ext cx="8946541" cy="454342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BE" dirty="0" err="1"/>
              <a:t>Labia</a:t>
            </a:r>
            <a:r>
              <a:rPr lang="fr-BE" dirty="0"/>
              <a:t> minora </a:t>
            </a:r>
            <a:r>
              <a:rPr lang="fr-BE" dirty="0" err="1"/>
              <a:t>resorption</a:t>
            </a:r>
            <a:r>
              <a:rPr lang="fr-BE" dirty="0"/>
              <a:t> or fusion</a:t>
            </a:r>
            <a:r>
              <a:rPr lang="en-US" dirty="0"/>
              <a:t>​</a:t>
            </a:r>
          </a:p>
          <a:p>
            <a:pPr fontAlgn="base"/>
            <a:r>
              <a:rPr lang="fr-BE" dirty="0"/>
              <a:t>Tissue </a:t>
            </a:r>
            <a:r>
              <a:rPr lang="fr-BE" dirty="0" err="1"/>
              <a:t>fragility</a:t>
            </a:r>
            <a:r>
              <a:rPr lang="fr-BE" dirty="0"/>
              <a:t>/fissures/</a:t>
            </a:r>
            <a:r>
              <a:rPr lang="fr-BE" dirty="0" err="1"/>
              <a:t>petechiae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Introital</a:t>
            </a:r>
            <a:r>
              <a:rPr lang="fr-BE" dirty="0"/>
              <a:t> </a:t>
            </a:r>
            <a:r>
              <a:rPr lang="fr-BE" dirty="0" err="1"/>
              <a:t>retraction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Loss</a:t>
            </a:r>
            <a:r>
              <a:rPr lang="fr-BE" dirty="0"/>
              <a:t> of </a:t>
            </a:r>
            <a:r>
              <a:rPr lang="fr-BE" dirty="0" err="1"/>
              <a:t>hymenal</a:t>
            </a:r>
            <a:r>
              <a:rPr lang="fr-BE" dirty="0"/>
              <a:t> </a:t>
            </a:r>
            <a:r>
              <a:rPr lang="fr-BE" dirty="0" err="1"/>
              <a:t>remnants</a:t>
            </a:r>
            <a:r>
              <a:rPr lang="fr-BE" dirty="0"/>
              <a:t>​</a:t>
            </a:r>
          </a:p>
          <a:p>
            <a:pPr fontAlgn="base"/>
            <a:r>
              <a:rPr lang="fr-BE" dirty="0"/>
              <a:t>Prominence of </a:t>
            </a:r>
            <a:r>
              <a:rPr lang="fr-BE" dirty="0" err="1"/>
              <a:t>urethral</a:t>
            </a:r>
            <a:r>
              <a:rPr lang="fr-BE" dirty="0"/>
              <a:t> </a:t>
            </a:r>
            <a:r>
              <a:rPr lang="fr-BE" dirty="0" err="1"/>
              <a:t>meatus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Urethral</a:t>
            </a:r>
            <a:r>
              <a:rPr lang="fr-BE" dirty="0"/>
              <a:t> </a:t>
            </a:r>
            <a:r>
              <a:rPr lang="fr-BE" dirty="0" err="1"/>
              <a:t>eversion</a:t>
            </a:r>
            <a:r>
              <a:rPr lang="fr-BE" dirty="0"/>
              <a:t> or </a:t>
            </a:r>
            <a:r>
              <a:rPr lang="fr-BE" dirty="0" err="1"/>
              <a:t>prolapse</a:t>
            </a:r>
            <a:r>
              <a:rPr lang="fr-BE" dirty="0"/>
              <a:t>​</a:t>
            </a:r>
          </a:p>
          <a:p>
            <a:pPr fontAlgn="base"/>
            <a:r>
              <a:rPr lang="fr-BE" dirty="0"/>
              <a:t>Vulvovaginal </a:t>
            </a:r>
            <a:r>
              <a:rPr lang="fr-BE" dirty="0" err="1"/>
              <a:t>pallor</a:t>
            </a:r>
            <a:r>
              <a:rPr lang="fr-BE" dirty="0"/>
              <a:t>/</a:t>
            </a:r>
            <a:r>
              <a:rPr lang="fr-BE" dirty="0" err="1"/>
              <a:t>erythem</a:t>
            </a:r>
            <a:r>
              <a:rPr lang="fr-BE" dirty="0"/>
              <a:t>​a</a:t>
            </a:r>
          </a:p>
          <a:p>
            <a:pPr fontAlgn="base"/>
            <a:r>
              <a:rPr lang="fr-BE" dirty="0" err="1"/>
              <a:t>Loss</a:t>
            </a:r>
            <a:r>
              <a:rPr lang="fr-BE" dirty="0"/>
              <a:t> of vaginal </a:t>
            </a:r>
            <a:r>
              <a:rPr lang="fr-BE" dirty="0" err="1"/>
              <a:t>rugae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Decreased</a:t>
            </a:r>
            <a:r>
              <a:rPr lang="fr-BE" dirty="0"/>
              <a:t> vulvovaginal </a:t>
            </a:r>
            <a:r>
              <a:rPr lang="fr-BE" dirty="0" err="1"/>
              <a:t>secretions</a:t>
            </a:r>
            <a:r>
              <a:rPr lang="fr-BE" dirty="0"/>
              <a:t>/</a:t>
            </a:r>
            <a:r>
              <a:rPr lang="fr-BE" dirty="0" err="1"/>
              <a:t>lubrication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Decreased</a:t>
            </a:r>
            <a:r>
              <a:rPr lang="fr-BE" dirty="0"/>
              <a:t> </a:t>
            </a:r>
            <a:r>
              <a:rPr lang="fr-BE" dirty="0" err="1"/>
              <a:t>elasticity</a:t>
            </a:r>
            <a:r>
              <a:rPr lang="fr-BE" dirty="0"/>
              <a:t>​</a:t>
            </a:r>
          </a:p>
          <a:p>
            <a:pPr fontAlgn="base"/>
            <a:r>
              <a:rPr lang="fr-BE" dirty="0"/>
              <a:t>vaginal </a:t>
            </a:r>
            <a:r>
              <a:rPr lang="fr-BE" dirty="0" err="1"/>
              <a:t>discharge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thin</a:t>
            </a:r>
            <a:r>
              <a:rPr lang="fr-BE" dirty="0"/>
              <a:t>, white, and </a:t>
            </a:r>
            <a:r>
              <a:rPr lang="fr-BE" dirty="0" err="1"/>
              <a:t>nonodorous</a:t>
            </a:r>
            <a:r>
              <a:rPr lang="fr-BE" dirty="0"/>
              <a:t>​</a:t>
            </a:r>
          </a:p>
          <a:p>
            <a:endParaRPr lang="nl-B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55539E-70EF-2A20-5E6C-DC1476A0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9" y="630147"/>
            <a:ext cx="41529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CE223BB4-E982-A325-D15E-A655BB31B8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09566-290E-6F7E-485F-8882ED9C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Differential</a:t>
            </a:r>
            <a:r>
              <a:rPr lang="nl-BE" dirty="0"/>
              <a:t> diagnosis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5695F4-20D4-7859-6D3F-E76AA81A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52364"/>
          </a:xfrm>
        </p:spPr>
        <p:txBody>
          <a:bodyPr>
            <a:normAutofit/>
          </a:bodyPr>
          <a:lstStyle/>
          <a:p>
            <a:pPr fontAlgn="base"/>
            <a:r>
              <a:rPr lang="fr-BE" dirty="0" err="1"/>
              <a:t>Vaginitis</a:t>
            </a:r>
            <a:r>
              <a:rPr lang="fr-BE" dirty="0"/>
              <a:t> and </a:t>
            </a:r>
            <a:r>
              <a:rPr lang="fr-BE" dirty="0" err="1"/>
              <a:t>vaginosis</a:t>
            </a:r>
            <a:r>
              <a:rPr lang="fr-BE" dirty="0"/>
              <a:t>​</a:t>
            </a:r>
          </a:p>
          <a:p>
            <a:pPr lvl="1" fontAlgn="base"/>
            <a:r>
              <a:rPr lang="fr-BE" dirty="0" err="1"/>
              <a:t>abnormal</a:t>
            </a:r>
            <a:r>
              <a:rPr lang="fr-BE" dirty="0"/>
              <a:t> </a:t>
            </a:r>
            <a:r>
              <a:rPr lang="fr-BE" dirty="0" err="1"/>
              <a:t>discharge</a:t>
            </a:r>
            <a:r>
              <a:rPr lang="fr-BE" dirty="0"/>
              <a:t>, intense </a:t>
            </a:r>
            <a:r>
              <a:rPr lang="fr-BE" dirty="0" err="1"/>
              <a:t>itching</a:t>
            </a:r>
            <a:r>
              <a:rPr lang="fr-BE" dirty="0"/>
              <a:t>, culture + </a:t>
            </a:r>
            <a:r>
              <a:rPr lang="en-US" dirty="0"/>
              <a:t>​</a:t>
            </a:r>
          </a:p>
          <a:p>
            <a:pPr fontAlgn="base"/>
            <a:r>
              <a:rPr lang="fr-BE" dirty="0" err="1"/>
              <a:t>Vulvar</a:t>
            </a:r>
            <a:r>
              <a:rPr lang="fr-BE" dirty="0"/>
              <a:t> </a:t>
            </a:r>
            <a:r>
              <a:rPr lang="fr-BE" dirty="0" err="1"/>
              <a:t>dermatitis</a:t>
            </a:r>
            <a:r>
              <a:rPr lang="fr-BE" dirty="0"/>
              <a:t> in </a:t>
            </a:r>
            <a:r>
              <a:rPr lang="fr-BE" dirty="0" err="1"/>
              <a:t>response</a:t>
            </a:r>
            <a:r>
              <a:rPr lang="fr-BE" dirty="0"/>
              <a:t> to </a:t>
            </a:r>
            <a:r>
              <a:rPr lang="fr-BE" dirty="0" err="1"/>
              <a:t>environmental</a:t>
            </a:r>
            <a:r>
              <a:rPr lang="fr-BE" dirty="0"/>
              <a:t> agents</a:t>
            </a:r>
            <a:r>
              <a:rPr lang="en-US" dirty="0"/>
              <a:t>​</a:t>
            </a:r>
          </a:p>
          <a:p>
            <a:pPr fontAlgn="base"/>
            <a:r>
              <a:rPr lang="fr-BE" dirty="0" err="1"/>
              <a:t>Vulvar</a:t>
            </a:r>
            <a:r>
              <a:rPr lang="fr-BE" dirty="0"/>
              <a:t> lichen </a:t>
            </a:r>
            <a:r>
              <a:rPr lang="fr-BE" dirty="0" err="1"/>
              <a:t>sclerosus</a:t>
            </a:r>
            <a:r>
              <a:rPr lang="fr-BE" dirty="0"/>
              <a:t>​</a:t>
            </a:r>
          </a:p>
          <a:p>
            <a:pPr lvl="1" fontAlgn="base"/>
            <a:r>
              <a:rPr lang="fr-BE" dirty="0"/>
              <a:t>white </a:t>
            </a:r>
            <a:r>
              <a:rPr lang="fr-BE" dirty="0" err="1"/>
              <a:t>lesions</a:t>
            </a:r>
            <a:r>
              <a:rPr lang="fr-BE" dirty="0"/>
              <a:t>, intense </a:t>
            </a:r>
            <a:r>
              <a:rPr lang="fr-BE" dirty="0" err="1"/>
              <a:t>itching</a:t>
            </a:r>
            <a:r>
              <a:rPr lang="fr-BE" dirty="0"/>
              <a:t>, positive </a:t>
            </a:r>
            <a:r>
              <a:rPr lang="fr-BE" dirty="0" err="1"/>
              <a:t>biopsy</a:t>
            </a:r>
            <a:r>
              <a:rPr lang="fr-BE" dirty="0"/>
              <a:t>​</a:t>
            </a:r>
          </a:p>
          <a:p>
            <a:pPr fontAlgn="base"/>
            <a:r>
              <a:rPr lang="fr-BE" dirty="0"/>
              <a:t>Vulvovaginal lichen </a:t>
            </a:r>
            <a:r>
              <a:rPr lang="fr-BE" dirty="0" err="1"/>
              <a:t>planus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Genital</a:t>
            </a:r>
            <a:r>
              <a:rPr lang="fr-BE" dirty="0"/>
              <a:t> tract </a:t>
            </a:r>
            <a:r>
              <a:rPr lang="fr-BE" dirty="0" err="1"/>
              <a:t>ulcers</a:t>
            </a:r>
            <a:r>
              <a:rPr lang="fr-BE" dirty="0"/>
              <a:t> or fissures &lt; herpes </a:t>
            </a:r>
            <a:r>
              <a:rPr lang="fr-BE" dirty="0" err="1"/>
              <a:t>lesions</a:t>
            </a:r>
            <a:r>
              <a:rPr lang="fr-BE" dirty="0"/>
              <a:t> or </a:t>
            </a:r>
            <a:r>
              <a:rPr lang="fr-BE" dirty="0" err="1"/>
              <a:t>systemic</a:t>
            </a:r>
            <a:r>
              <a:rPr lang="fr-BE" dirty="0"/>
              <a:t> </a:t>
            </a:r>
            <a:r>
              <a:rPr lang="fr-BE" dirty="0" err="1"/>
              <a:t>disease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Genital</a:t>
            </a:r>
            <a:r>
              <a:rPr lang="fr-BE" dirty="0"/>
              <a:t> tract </a:t>
            </a:r>
            <a:r>
              <a:rPr lang="fr-BE" dirty="0" err="1"/>
              <a:t>bleeding</a:t>
            </a:r>
            <a:r>
              <a:rPr lang="fr-BE" dirty="0"/>
              <a:t> &lt;  trauma, infection, or </a:t>
            </a:r>
            <a:r>
              <a:rPr lang="fr-BE" dirty="0" err="1"/>
              <a:t>malignancy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Vulvodynia</a:t>
            </a:r>
            <a:r>
              <a:rPr lang="fr-BE" dirty="0"/>
              <a:t>​</a:t>
            </a:r>
          </a:p>
          <a:p>
            <a:pPr fontAlgn="base"/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etiologies</a:t>
            </a:r>
            <a:r>
              <a:rPr lang="fr-BE" dirty="0"/>
              <a:t> of </a:t>
            </a:r>
            <a:r>
              <a:rPr lang="fr-BE" dirty="0" err="1"/>
              <a:t>frequent</a:t>
            </a:r>
            <a:r>
              <a:rPr lang="fr-BE" dirty="0"/>
              <a:t> </a:t>
            </a:r>
            <a:r>
              <a:rPr lang="fr-BE" dirty="0" err="1"/>
              <a:t>urinary</a:t>
            </a:r>
            <a:r>
              <a:rPr lang="fr-BE" dirty="0"/>
              <a:t> tract infection</a:t>
            </a:r>
            <a:r>
              <a:rPr lang="fr-FR" dirty="0"/>
              <a:t>​</a:t>
            </a:r>
          </a:p>
          <a:p>
            <a:endParaRPr lang="nl-BE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FE72F22-3293-8A3A-BC5B-451E430C64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93B43-A0E5-3F83-F2A8-DFDCEBB23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7CB0B-5185-C1D0-AB8C-D7970FCE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3488503A-D490-3277-21D9-263485A459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BA5DBD00-154C-5013-C951-EEA7EB277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94175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8508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1C8C8-0681-4049-73EE-D9374328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A16E9F-31EB-F7D8-F400-E19EC93E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230661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Non-</a:t>
            </a:r>
            <a:r>
              <a:rPr lang="nl-BE" sz="2400" dirty="0" err="1"/>
              <a:t>hormonal</a:t>
            </a:r>
            <a:r>
              <a:rPr lang="nl-BE" sz="2400" dirty="0"/>
              <a:t> </a:t>
            </a:r>
            <a:r>
              <a:rPr lang="nl-BE" sz="2400" dirty="0" err="1"/>
              <a:t>vaginal</a:t>
            </a:r>
            <a:r>
              <a:rPr lang="nl-BE" sz="2400" dirty="0"/>
              <a:t> </a:t>
            </a:r>
            <a:r>
              <a:rPr lang="nl-BE" sz="2400" dirty="0" err="1"/>
              <a:t>creams</a:t>
            </a:r>
            <a:r>
              <a:rPr lang="nl-BE" sz="2400" dirty="0"/>
              <a:t>/ovules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Lubricants</a:t>
            </a:r>
            <a:r>
              <a:rPr lang="nl-BE" sz="2000" dirty="0"/>
              <a:t> </a:t>
            </a:r>
            <a:r>
              <a:rPr lang="nl-BE" sz="2000" dirty="0" err="1"/>
              <a:t>vs</a:t>
            </a:r>
            <a:r>
              <a:rPr lang="nl-BE" sz="2000" dirty="0"/>
              <a:t> </a:t>
            </a:r>
            <a:r>
              <a:rPr lang="nl-BE" sz="2000" dirty="0" err="1"/>
              <a:t>moisturisers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Use</a:t>
            </a:r>
            <a:r>
              <a:rPr lang="nl-BE" sz="2000" dirty="0"/>
              <a:t> of </a:t>
            </a:r>
            <a:r>
              <a:rPr lang="nl-BE" sz="2000" dirty="0" err="1"/>
              <a:t>lubricants</a:t>
            </a:r>
            <a:r>
              <a:rPr lang="nl-BE" sz="2000" dirty="0"/>
              <a:t> </a:t>
            </a:r>
            <a:r>
              <a:rPr lang="nl-BE" sz="2000" dirty="0" err="1"/>
              <a:t>during</a:t>
            </a:r>
            <a:r>
              <a:rPr lang="nl-BE" sz="2000" dirty="0"/>
              <a:t> </a:t>
            </a:r>
            <a:r>
              <a:rPr lang="nl-BE" sz="2000" dirty="0" err="1"/>
              <a:t>intercourse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Moisturisers</a:t>
            </a:r>
            <a:r>
              <a:rPr lang="nl-BE" sz="2000" dirty="0"/>
              <a:t>: 1x/</a:t>
            </a:r>
            <a:r>
              <a:rPr lang="nl-BE" sz="2000" dirty="0" err="1"/>
              <a:t>day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2 weeks, </a:t>
            </a:r>
            <a:r>
              <a:rPr lang="nl-BE" sz="2000" dirty="0" err="1"/>
              <a:t>then</a:t>
            </a:r>
            <a:r>
              <a:rPr lang="nl-BE" sz="2000" dirty="0"/>
              <a:t> 1-2x/week.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Impact on tissue </a:t>
            </a:r>
            <a:r>
              <a:rPr lang="nl-BE" sz="2000" dirty="0" err="1"/>
              <a:t>limited</a:t>
            </a:r>
            <a:r>
              <a:rPr lang="nl-BE" sz="20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Importance</a:t>
            </a:r>
            <a:r>
              <a:rPr lang="nl-BE" sz="2000" dirty="0"/>
              <a:t> of </a:t>
            </a:r>
            <a:r>
              <a:rPr lang="nl-BE" sz="2000" dirty="0" err="1"/>
              <a:t>physiological</a:t>
            </a:r>
            <a:r>
              <a:rPr lang="nl-BE" sz="2000" dirty="0"/>
              <a:t> pH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BE" dirty="0"/>
          </a:p>
        </p:txBody>
      </p:sp>
      <p:pic>
        <p:nvPicPr>
          <p:cNvPr id="5122" name="Picture 2" descr="Une image contenant texte, étiquette, Marque, crème pour la peau&#10;&#10;Le contenu généré par l’IA peut être incorrect.">
            <a:extLst>
              <a:ext uri="{FF2B5EF4-FFF2-40B4-BE49-F238E27FC236}">
                <a16:creationId xmlns:a16="http://schemas.microsoft.com/office/drawing/2014/main" id="{E4F32408-A8D2-B9A7-86FC-E623FD81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18" y="4915696"/>
            <a:ext cx="3798627" cy="10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e image contenant texte, carte de visite&#10;&#10;Le contenu généré par l’IA peut être incorrect.">
            <a:extLst>
              <a:ext uri="{FF2B5EF4-FFF2-40B4-BE49-F238E27FC236}">
                <a16:creationId xmlns:a16="http://schemas.microsoft.com/office/drawing/2014/main" id="{BC6D1505-AF44-AEB5-A6A0-964CA1F9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12" y="4369593"/>
            <a:ext cx="2602698" cy="15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30AD8973-5337-F13E-E232-2C6C7F7878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F2B5645-10AE-080C-2B99-52C067AB9BD2}"/>
              </a:ext>
            </a:extLst>
          </p:cNvPr>
          <p:cNvSpPr txBox="1"/>
          <p:nvPr/>
        </p:nvSpPr>
        <p:spPr>
          <a:xfrm>
            <a:off x="1103312" y="5987669"/>
            <a:ext cx="7816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/>
              <a:t>Nappi</a:t>
            </a:r>
            <a:r>
              <a:rPr lang="nl-BE" sz="1600" dirty="0"/>
              <a:t> RE, </a:t>
            </a:r>
            <a:r>
              <a:rPr lang="nl-BE" sz="1600" dirty="0" err="1"/>
              <a:t>Martella</a:t>
            </a:r>
            <a:r>
              <a:rPr lang="nl-BE" sz="1600" dirty="0"/>
              <a:t> S, </a:t>
            </a:r>
            <a:r>
              <a:rPr lang="nl-BE" sz="1600" dirty="0" err="1"/>
              <a:t>Albani</a:t>
            </a:r>
            <a:r>
              <a:rPr lang="nl-BE" sz="1600" dirty="0"/>
              <a:t> F, </a:t>
            </a:r>
            <a:r>
              <a:rPr lang="nl-BE" sz="1600" dirty="0" err="1"/>
              <a:t>Cassani</a:t>
            </a:r>
            <a:r>
              <a:rPr lang="nl-BE" sz="1600" dirty="0"/>
              <a:t> C, Martini E, </a:t>
            </a:r>
            <a:r>
              <a:rPr lang="nl-BE" sz="1600" dirty="0" err="1"/>
              <a:t>Landoni</a:t>
            </a:r>
            <a:r>
              <a:rPr lang="nl-BE" sz="1600" dirty="0"/>
              <a:t> F. </a:t>
            </a:r>
            <a:r>
              <a:rPr lang="nl-BE" sz="1600" dirty="0" err="1"/>
              <a:t>Hyaluronic</a:t>
            </a:r>
            <a:r>
              <a:rPr lang="nl-BE" sz="1600" dirty="0"/>
              <a:t> Acid: A </a:t>
            </a:r>
            <a:r>
              <a:rPr lang="nl-BE" sz="1600" dirty="0" err="1"/>
              <a:t>Valid</a:t>
            </a:r>
            <a:r>
              <a:rPr lang="nl-BE" sz="1600" dirty="0"/>
              <a:t> </a:t>
            </a:r>
            <a:r>
              <a:rPr lang="nl-BE" sz="1600" dirty="0" err="1"/>
              <a:t>Therapeutic</a:t>
            </a:r>
            <a:r>
              <a:rPr lang="nl-BE" sz="1600" dirty="0"/>
              <a:t> Option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Early</a:t>
            </a:r>
            <a:r>
              <a:rPr lang="nl-BE" sz="1600" dirty="0"/>
              <a:t> Management of </a:t>
            </a:r>
            <a:r>
              <a:rPr lang="nl-BE" sz="1600" dirty="0" err="1"/>
              <a:t>Genitourinary</a:t>
            </a:r>
            <a:r>
              <a:rPr lang="nl-BE" sz="1600" dirty="0"/>
              <a:t> </a:t>
            </a:r>
            <a:r>
              <a:rPr lang="nl-BE" sz="1600" dirty="0" err="1"/>
              <a:t>Syndrome</a:t>
            </a:r>
            <a:r>
              <a:rPr lang="nl-BE" sz="1600" dirty="0"/>
              <a:t> of </a:t>
            </a:r>
            <a:r>
              <a:rPr lang="nl-BE" sz="1600" dirty="0" err="1"/>
              <a:t>Menopause</a:t>
            </a:r>
            <a:r>
              <a:rPr lang="nl-BE" sz="1600" dirty="0"/>
              <a:t> in Cancer </a:t>
            </a:r>
            <a:r>
              <a:rPr lang="nl-BE" sz="1600" dirty="0" err="1"/>
              <a:t>Survivors</a:t>
            </a:r>
            <a:r>
              <a:rPr lang="nl-BE" sz="1600" dirty="0"/>
              <a:t>? Healthcare (</a:t>
            </a:r>
            <a:r>
              <a:rPr lang="nl-BE" sz="1600" dirty="0" err="1"/>
              <a:t>Basel</a:t>
            </a:r>
            <a:r>
              <a:rPr lang="nl-BE" sz="1600" dirty="0"/>
              <a:t>). 2022</a:t>
            </a:r>
          </a:p>
        </p:txBody>
      </p:sp>
      <p:pic>
        <p:nvPicPr>
          <p:cNvPr id="7" name="Afbeelding 6" descr="Afbeelding met toiletartikelen, Huidverzorging, tekst, Cosmetica&#10;&#10;Door AI gegenereerde inhoud is mogelijk onjuist.">
            <a:extLst>
              <a:ext uri="{FF2B5EF4-FFF2-40B4-BE49-F238E27FC236}">
                <a16:creationId xmlns:a16="http://schemas.microsoft.com/office/drawing/2014/main" id="{82652E80-22FC-F355-5DD0-A57ECE4AF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201" y="1613157"/>
            <a:ext cx="2076740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9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A1F14-0320-D74B-C3A5-24ADA16B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6E08C-E2AE-FDC1-1CFA-EE3606BE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 err="1"/>
              <a:t>Pelvic</a:t>
            </a:r>
            <a:r>
              <a:rPr lang="nl-BE" sz="2400" dirty="0"/>
              <a:t> floor </a:t>
            </a:r>
            <a:r>
              <a:rPr lang="nl-BE" sz="2400" dirty="0" err="1"/>
              <a:t>muscle</a:t>
            </a:r>
            <a:r>
              <a:rPr lang="nl-BE" sz="2400" dirty="0"/>
              <a:t> treatment (PFMT)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insufficient</a:t>
            </a:r>
            <a:r>
              <a:rPr lang="nl-BE" sz="2000" dirty="0"/>
              <a:t> </a:t>
            </a:r>
            <a:r>
              <a:rPr lang="nl-BE" sz="2000" dirty="0" err="1"/>
              <a:t>knowledge</a:t>
            </a:r>
            <a:r>
              <a:rPr lang="nl-BE" sz="2000" dirty="0"/>
              <a:t> </a:t>
            </a:r>
            <a:r>
              <a:rPr lang="nl-BE" sz="2000" dirty="0" err="1"/>
              <a:t>about</a:t>
            </a:r>
            <a:r>
              <a:rPr lang="nl-BE" sz="2000" dirty="0"/>
              <a:t> </a:t>
            </a:r>
            <a:r>
              <a:rPr lang="nl-BE" sz="2000" dirty="0" err="1"/>
              <a:t>pelvic</a:t>
            </a:r>
            <a:r>
              <a:rPr lang="nl-BE" sz="2000" dirty="0"/>
              <a:t> floor: </a:t>
            </a:r>
            <a:r>
              <a:rPr lang="nl-BE" sz="2000" dirty="0" err="1"/>
              <a:t>learning</a:t>
            </a:r>
            <a:r>
              <a:rPr lang="nl-BE" sz="2000" dirty="0"/>
              <a:t> </a:t>
            </a:r>
            <a:r>
              <a:rPr lang="nl-BE" sz="2000" dirty="0" err="1"/>
              <a:t>to</a:t>
            </a:r>
            <a:r>
              <a:rPr lang="nl-BE" sz="2000" dirty="0"/>
              <a:t> </a:t>
            </a:r>
            <a:r>
              <a:rPr lang="nl-BE" sz="2000" dirty="0" err="1"/>
              <a:t>use</a:t>
            </a:r>
            <a:r>
              <a:rPr lang="nl-BE" sz="2000" dirty="0"/>
              <a:t> PF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coexistent</a:t>
            </a:r>
            <a:r>
              <a:rPr lang="nl-BE" sz="2000" dirty="0"/>
              <a:t> </a:t>
            </a:r>
            <a:r>
              <a:rPr lang="nl-BE" sz="2000" dirty="0" err="1"/>
              <a:t>vaginismus</a:t>
            </a:r>
            <a:r>
              <a:rPr lang="nl-BE" sz="2000" dirty="0"/>
              <a:t>, </a:t>
            </a:r>
            <a:r>
              <a:rPr lang="nl-BE" sz="2000" dirty="0" err="1"/>
              <a:t>vulvodynia</a:t>
            </a:r>
            <a:r>
              <a:rPr lang="nl-BE" sz="2000" dirty="0"/>
              <a:t>: </a:t>
            </a:r>
            <a:r>
              <a:rPr lang="nl-BE" sz="2000" dirty="0" err="1"/>
              <a:t>relaxation</a:t>
            </a:r>
            <a:r>
              <a:rPr lang="nl-BE" sz="2000" dirty="0"/>
              <a:t>, </a:t>
            </a:r>
            <a:r>
              <a:rPr lang="nl-BE" sz="2000" dirty="0" err="1"/>
              <a:t>desensibilisation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Pilot </a:t>
            </a:r>
            <a:r>
              <a:rPr lang="nl-BE" sz="2000" dirty="0" err="1"/>
              <a:t>study</a:t>
            </a:r>
            <a:r>
              <a:rPr lang="nl-BE" sz="2000" dirty="0"/>
              <a:t> of PFMT </a:t>
            </a:r>
            <a:r>
              <a:rPr lang="nl-BE" sz="2000" dirty="0" err="1"/>
              <a:t>for</a:t>
            </a:r>
            <a:r>
              <a:rPr lang="nl-BE" sz="2000" dirty="0"/>
              <a:t> GSM </a:t>
            </a:r>
            <a:r>
              <a:rPr lang="nl-BE" sz="2000" dirty="0" err="1"/>
              <a:t>suggesting</a:t>
            </a:r>
            <a:r>
              <a:rPr lang="nl-BE" sz="2000" dirty="0"/>
              <a:t> </a:t>
            </a:r>
            <a:r>
              <a:rPr lang="nl-BE" sz="2000" dirty="0" err="1"/>
              <a:t>improved</a:t>
            </a:r>
            <a:r>
              <a:rPr lang="nl-BE" sz="2000" dirty="0"/>
              <a:t> </a:t>
            </a:r>
            <a:r>
              <a:rPr lang="nl-BE" sz="2000" dirty="0" err="1"/>
              <a:t>blood</a:t>
            </a:r>
            <a:r>
              <a:rPr lang="nl-BE" sz="2000" dirty="0"/>
              <a:t> flow, </a:t>
            </a:r>
            <a:r>
              <a:rPr lang="nl-BE" sz="2000" dirty="0" err="1"/>
              <a:t>improved</a:t>
            </a:r>
            <a:r>
              <a:rPr lang="nl-BE" sz="2000" dirty="0"/>
              <a:t> vaginale tissue </a:t>
            </a:r>
            <a:r>
              <a:rPr lang="nl-BE" sz="2000" dirty="0" err="1"/>
              <a:t>elasticity</a:t>
            </a:r>
            <a:r>
              <a:rPr lang="nl-BE" sz="2000" dirty="0"/>
              <a:t>, </a:t>
            </a:r>
            <a:r>
              <a:rPr lang="nl-BE" sz="2000" dirty="0" err="1"/>
              <a:t>better</a:t>
            </a:r>
            <a:r>
              <a:rPr lang="nl-BE" sz="2000" dirty="0"/>
              <a:t> </a:t>
            </a:r>
            <a:r>
              <a:rPr lang="nl-BE" sz="2000" dirty="0" err="1"/>
              <a:t>relaxation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muscle</a:t>
            </a:r>
            <a:r>
              <a:rPr lang="nl-BE" sz="2000" dirty="0"/>
              <a:t> </a:t>
            </a:r>
            <a:r>
              <a:rPr lang="nl-BE" sz="2000" dirty="0" err="1"/>
              <a:t>strength</a:t>
            </a:r>
            <a:endParaRPr lang="nl-BE" sz="20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EF5568E-06AE-3534-A00F-E00BAA415540}"/>
              </a:ext>
            </a:extLst>
          </p:cNvPr>
          <p:cNvSpPr txBox="1"/>
          <p:nvPr/>
        </p:nvSpPr>
        <p:spPr>
          <a:xfrm>
            <a:off x="1457484" y="6248399"/>
            <a:ext cx="6237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0" i="0" dirty="0" err="1">
                <a:effectLst/>
                <a:latin typeface="Lato" panose="020F0502020204030203" pitchFamily="34" charset="0"/>
              </a:rPr>
              <a:t>Mercier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et al.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Pelvic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floor training: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mechanisms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of action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for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the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improvement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 of </a:t>
            </a:r>
            <a:r>
              <a:rPr lang="nl-BE" sz="1400" dirty="0" err="1"/>
              <a:t>genitourinary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 </a:t>
            </a:r>
            <a:r>
              <a:rPr lang="nl-BE" sz="1400" dirty="0" err="1"/>
              <a:t>syndrome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 of </a:t>
            </a:r>
            <a:r>
              <a:rPr lang="nl-BE" sz="1400" b="0" i="0" dirty="0" err="1">
                <a:effectLst/>
                <a:latin typeface="Lato" panose="020F0502020204030203" pitchFamily="34" charset="0"/>
              </a:rPr>
              <a:t>menopause</a:t>
            </a:r>
            <a:r>
              <a:rPr lang="nl-BE" sz="1400" b="0" i="1" dirty="0">
                <a:effectLst/>
                <a:latin typeface="Lato" panose="020F0502020204030203" pitchFamily="34" charset="0"/>
              </a:rPr>
              <a:t>. </a:t>
            </a:r>
            <a:r>
              <a:rPr lang="nl-BE" sz="1400" b="0" dirty="0" err="1">
                <a:effectLst/>
                <a:latin typeface="Lato" panose="020F0502020204030203" pitchFamily="34" charset="0"/>
              </a:rPr>
              <a:t>Climacteri</a:t>
            </a:r>
            <a:r>
              <a:rPr lang="nl-BE" sz="1400" dirty="0" err="1">
                <a:latin typeface="Lato" panose="020F0502020204030203" pitchFamily="34" charset="0"/>
              </a:rPr>
              <a:t>c</a:t>
            </a:r>
            <a:r>
              <a:rPr lang="nl-BE" sz="1400" u="sng" dirty="0">
                <a:latin typeface="Lato" panose="020F0502020204030203" pitchFamily="34" charset="0"/>
              </a:rPr>
              <a:t> </a:t>
            </a:r>
            <a:r>
              <a:rPr lang="nl-BE" sz="1400" b="0" i="0" dirty="0">
                <a:effectLst/>
                <a:latin typeface="Lato" panose="020F0502020204030203" pitchFamily="34" charset="0"/>
              </a:rPr>
              <a:t>2020 </a:t>
            </a:r>
            <a:endParaRPr lang="nl-BE" sz="14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FA248B9-EDC5-2E3A-6DB7-E4B50059C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EA484-9E58-A3C8-58F4-F2D4B337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522A2-E27C-3215-AF55-14844C0D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 err="1"/>
              <a:t>Estriol</a:t>
            </a:r>
            <a:r>
              <a:rPr lang="nl-BE" sz="2400" dirty="0"/>
              <a:t> (E3) &lt;&lt; Estradiol (E2) </a:t>
            </a:r>
            <a:r>
              <a:rPr lang="nl-BE" sz="2400" dirty="0" err="1"/>
              <a:t>vaginal</a:t>
            </a:r>
            <a:r>
              <a:rPr lang="nl-BE" sz="2400" dirty="0"/>
              <a:t> </a:t>
            </a:r>
            <a:r>
              <a:rPr lang="nl-BE" sz="2400" dirty="0" err="1"/>
              <a:t>application</a:t>
            </a:r>
            <a:endParaRPr lang="nl-B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Effective</a:t>
            </a:r>
            <a:r>
              <a:rPr lang="nl-BE" sz="2000" dirty="0"/>
              <a:t> in </a:t>
            </a:r>
            <a:r>
              <a:rPr lang="nl-BE" sz="2000" dirty="0" err="1"/>
              <a:t>reducing</a:t>
            </a:r>
            <a:r>
              <a:rPr lang="nl-BE" sz="2000" dirty="0"/>
              <a:t> </a:t>
            </a:r>
            <a:r>
              <a:rPr lang="nl-BE" sz="2000" dirty="0" err="1"/>
              <a:t>atrophy</a:t>
            </a:r>
            <a:r>
              <a:rPr lang="nl-BE" sz="2000" dirty="0"/>
              <a:t>,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urgency</a:t>
            </a:r>
            <a:r>
              <a:rPr lang="nl-BE" sz="2000" dirty="0"/>
              <a:t>, </a:t>
            </a:r>
            <a:r>
              <a:rPr lang="nl-BE" sz="2000" dirty="0" err="1"/>
              <a:t>recurrent</a:t>
            </a:r>
            <a:r>
              <a:rPr lang="nl-BE" sz="2000" dirty="0"/>
              <a:t> </a:t>
            </a:r>
            <a:r>
              <a:rPr lang="nl-BE" sz="2000" dirty="0" err="1"/>
              <a:t>UTIs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Slight</a:t>
            </a:r>
            <a:r>
              <a:rPr lang="nl-BE" sz="2000" dirty="0"/>
              <a:t> </a:t>
            </a:r>
            <a:r>
              <a:rPr lang="nl-BE" sz="2000" dirty="0" err="1"/>
              <a:t>increase</a:t>
            </a:r>
            <a:r>
              <a:rPr lang="nl-BE" sz="2000" dirty="0"/>
              <a:t> in </a:t>
            </a:r>
            <a:r>
              <a:rPr lang="nl-BE" sz="2000" dirty="0" err="1"/>
              <a:t>systemic</a:t>
            </a:r>
            <a:r>
              <a:rPr lang="nl-BE" sz="2000" dirty="0"/>
              <a:t> estradiol levels </a:t>
            </a:r>
            <a:r>
              <a:rPr lang="nl-BE" sz="2000" dirty="0" err="1"/>
              <a:t>the</a:t>
            </a:r>
            <a:r>
              <a:rPr lang="nl-BE" sz="2000" dirty="0"/>
              <a:t> first weeks (thinner </a:t>
            </a:r>
            <a:r>
              <a:rPr lang="nl-BE" sz="2000" dirty="0" err="1"/>
              <a:t>lining</a:t>
            </a:r>
            <a:r>
              <a:rPr lang="nl-BE" sz="2000" dirty="0"/>
              <a:t>), </a:t>
            </a:r>
            <a:r>
              <a:rPr lang="nl-BE" sz="2000" dirty="0" err="1"/>
              <a:t>then</a:t>
            </a:r>
            <a:r>
              <a:rPr lang="nl-BE" sz="2000" dirty="0"/>
              <a:t> return </a:t>
            </a:r>
            <a:r>
              <a:rPr lang="nl-BE" sz="2000" dirty="0" err="1"/>
              <a:t>to</a:t>
            </a:r>
            <a:r>
              <a:rPr lang="nl-BE" sz="2000" dirty="0"/>
              <a:t> base levels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No </a:t>
            </a:r>
            <a:r>
              <a:rPr lang="nl-BE" sz="2000" dirty="0" err="1"/>
              <a:t>increased</a:t>
            </a:r>
            <a:r>
              <a:rPr lang="nl-BE" sz="2000" dirty="0"/>
              <a:t> risk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thrombosis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No </a:t>
            </a:r>
            <a:r>
              <a:rPr lang="nl-BE" sz="2000" dirty="0" err="1"/>
              <a:t>increased</a:t>
            </a:r>
            <a:r>
              <a:rPr lang="nl-BE" sz="2000" dirty="0"/>
              <a:t> risk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endometrial</a:t>
            </a:r>
            <a:r>
              <a:rPr lang="nl-BE" sz="2000" dirty="0"/>
              <a:t> </a:t>
            </a:r>
            <a:r>
              <a:rPr lang="nl-BE" sz="2000" dirty="0" err="1"/>
              <a:t>cancer</a:t>
            </a:r>
            <a:r>
              <a:rPr lang="nl-BE" sz="20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1800" dirty="0"/>
              <a:t>no </a:t>
            </a:r>
            <a:r>
              <a:rPr lang="nl-BE" sz="1800" dirty="0" err="1"/>
              <a:t>need</a:t>
            </a:r>
            <a:r>
              <a:rPr lang="nl-BE" sz="1800" dirty="0"/>
              <a:t> </a:t>
            </a:r>
            <a:r>
              <a:rPr lang="nl-BE" sz="1800" dirty="0" err="1"/>
              <a:t>for</a:t>
            </a:r>
            <a:r>
              <a:rPr lang="nl-BE" sz="1800" dirty="0"/>
              <a:t> </a:t>
            </a:r>
            <a:r>
              <a:rPr lang="nl-BE" sz="1800" dirty="0" err="1"/>
              <a:t>progestogen</a:t>
            </a:r>
            <a:r>
              <a:rPr lang="nl-BE" sz="1800" dirty="0"/>
              <a:t> 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No </a:t>
            </a:r>
            <a:r>
              <a:rPr lang="nl-BE" sz="2000" dirty="0" err="1"/>
              <a:t>increased</a:t>
            </a:r>
            <a:r>
              <a:rPr lang="nl-BE" sz="2000" dirty="0"/>
              <a:t> risk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breast</a:t>
            </a:r>
            <a:r>
              <a:rPr lang="nl-BE" sz="2000" dirty="0"/>
              <a:t> </a:t>
            </a:r>
            <a:r>
              <a:rPr lang="nl-BE" sz="2000" dirty="0" err="1"/>
              <a:t>cancer</a:t>
            </a:r>
            <a:endParaRPr lang="nl-BE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E8261D3-AFF7-BF6F-8ACA-A74B45B35CB4}"/>
              </a:ext>
            </a:extLst>
          </p:cNvPr>
          <p:cNvSpPr txBox="1"/>
          <p:nvPr/>
        </p:nvSpPr>
        <p:spPr>
          <a:xfrm>
            <a:off x="1280192" y="6248399"/>
            <a:ext cx="693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Hirschberg, et al. </a:t>
            </a:r>
            <a:r>
              <a:rPr lang="nl-BE" sz="1400" dirty="0" err="1"/>
              <a:t>Topical</a:t>
            </a:r>
            <a:r>
              <a:rPr lang="nl-BE" sz="1400" dirty="0"/>
              <a:t> </a:t>
            </a:r>
            <a:r>
              <a:rPr lang="nl-BE" sz="1400" dirty="0" err="1"/>
              <a:t>estrogens</a:t>
            </a:r>
            <a:r>
              <a:rPr lang="nl-BE" sz="1400" dirty="0"/>
              <a:t> </a:t>
            </a:r>
            <a:r>
              <a:rPr lang="nl-BE" sz="1400" dirty="0" err="1"/>
              <a:t>and</a:t>
            </a:r>
            <a:r>
              <a:rPr lang="nl-BE" sz="1400" dirty="0"/>
              <a:t> non-</a:t>
            </a:r>
            <a:r>
              <a:rPr lang="nl-BE" sz="1400" dirty="0" err="1"/>
              <a:t>hormonal</a:t>
            </a:r>
            <a:r>
              <a:rPr lang="nl-BE" sz="1400" dirty="0"/>
              <a:t> </a:t>
            </a:r>
            <a:r>
              <a:rPr lang="nl-BE" sz="1400" dirty="0" err="1"/>
              <a:t>preparations</a:t>
            </a:r>
            <a:r>
              <a:rPr lang="nl-BE" sz="1400" dirty="0"/>
              <a:t> </a:t>
            </a:r>
            <a:r>
              <a:rPr lang="nl-BE" sz="1400" dirty="0" err="1"/>
              <a:t>for</a:t>
            </a:r>
            <a:r>
              <a:rPr lang="nl-BE" sz="1400" dirty="0"/>
              <a:t> </a:t>
            </a:r>
            <a:r>
              <a:rPr lang="nl-BE" sz="1400" dirty="0" err="1"/>
              <a:t>postmenopausal</a:t>
            </a:r>
            <a:r>
              <a:rPr lang="nl-BE" sz="1400" dirty="0"/>
              <a:t> </a:t>
            </a:r>
            <a:r>
              <a:rPr lang="nl-BE" sz="1400" dirty="0" err="1"/>
              <a:t>vulvovaginal</a:t>
            </a:r>
            <a:r>
              <a:rPr lang="nl-BE" sz="1400" dirty="0"/>
              <a:t> </a:t>
            </a:r>
            <a:r>
              <a:rPr lang="nl-BE" sz="1400" dirty="0" err="1"/>
              <a:t>atrophy</a:t>
            </a:r>
            <a:r>
              <a:rPr lang="nl-BE" sz="1400" dirty="0"/>
              <a:t>: An EMAS </a:t>
            </a:r>
            <a:r>
              <a:rPr lang="nl-BE" sz="1400" dirty="0" err="1"/>
              <a:t>clinical</a:t>
            </a:r>
            <a:r>
              <a:rPr lang="nl-BE" sz="1400" dirty="0"/>
              <a:t> guide. </a:t>
            </a:r>
            <a:r>
              <a:rPr lang="nl-BE" sz="1400" dirty="0" err="1"/>
              <a:t>Maturitas</a:t>
            </a:r>
            <a:r>
              <a:rPr lang="nl-BE" sz="1400" dirty="0"/>
              <a:t> 2021</a:t>
            </a:r>
          </a:p>
        </p:txBody>
      </p:sp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7AF9A360-9872-6DB6-F639-3D0BE479D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1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B584D-B0C4-8DB2-C1E9-0C0B3ADCA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A4196-A02F-425A-98D7-F8921334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81389" cy="419548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600" dirty="0" err="1"/>
              <a:t>Estriol</a:t>
            </a:r>
            <a:r>
              <a:rPr lang="nl-BE" sz="2600" dirty="0"/>
              <a:t>/estradiol: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Estriol</a:t>
            </a:r>
            <a:r>
              <a:rPr lang="nl-BE" sz="2000" dirty="0"/>
              <a:t> </a:t>
            </a:r>
            <a:r>
              <a:rPr lang="nl-BE" sz="2000" dirty="0" err="1"/>
              <a:t>vaginal</a:t>
            </a:r>
            <a:r>
              <a:rPr lang="nl-BE" sz="2000" dirty="0"/>
              <a:t> cream (</a:t>
            </a:r>
            <a:r>
              <a:rPr lang="nl-BE" sz="2000" dirty="0" err="1"/>
              <a:t>Blissel</a:t>
            </a:r>
            <a:r>
              <a:rPr lang="nl-BE" sz="2000" dirty="0"/>
              <a:t> 50µg/</a:t>
            </a:r>
            <a:r>
              <a:rPr lang="nl-BE" sz="2000" dirty="0" err="1"/>
              <a:t>dose</a:t>
            </a:r>
            <a:r>
              <a:rPr lang="nl-BE" sz="2000" dirty="0"/>
              <a:t> &lt; </a:t>
            </a:r>
            <a:r>
              <a:rPr lang="nl-BE" sz="2000" dirty="0" err="1"/>
              <a:t>Aacifemine</a:t>
            </a:r>
            <a:r>
              <a:rPr lang="nl-BE" sz="2000" dirty="0"/>
              <a:t> 500µg/</a:t>
            </a:r>
            <a:r>
              <a:rPr lang="nl-BE" sz="2000" dirty="0" err="1"/>
              <a:t>dose</a:t>
            </a:r>
            <a:r>
              <a:rPr lang="nl-BE" sz="2000" dirty="0"/>
              <a:t>),   ovules (</a:t>
            </a:r>
            <a:r>
              <a:rPr lang="nl-BE" sz="2000" dirty="0" err="1"/>
              <a:t>Oekolp</a:t>
            </a:r>
            <a:r>
              <a:rPr lang="nl-BE" sz="2000" dirty="0"/>
              <a:t> 30µg &lt; </a:t>
            </a:r>
            <a:r>
              <a:rPr lang="nl-BE" sz="2000" dirty="0" err="1"/>
              <a:t>Aacifemine</a:t>
            </a:r>
            <a:r>
              <a:rPr lang="nl-BE" sz="2000" dirty="0"/>
              <a:t> 500µg)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Estradiol tablet (</a:t>
            </a:r>
            <a:r>
              <a:rPr lang="nl-BE" sz="2000" dirty="0" err="1"/>
              <a:t>Rewellfem</a:t>
            </a:r>
            <a:r>
              <a:rPr lang="nl-BE" sz="2000" dirty="0"/>
              <a:t> 10µg, </a:t>
            </a:r>
            <a:r>
              <a:rPr lang="nl-BE" sz="2000" dirty="0" err="1"/>
              <a:t>Vagifem</a:t>
            </a:r>
            <a:r>
              <a:rPr lang="nl-BE" sz="2000" dirty="0"/>
              <a:t> 10µg)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First 2 weeks: 1x/ </a:t>
            </a:r>
            <a:r>
              <a:rPr lang="nl-BE" sz="2000" dirty="0" err="1"/>
              <a:t>day</a:t>
            </a:r>
            <a:r>
              <a:rPr lang="nl-BE" sz="2000" dirty="0"/>
              <a:t> </a:t>
            </a:r>
          </a:p>
          <a:p>
            <a:pPr marL="0" indent="0">
              <a:buNone/>
            </a:pPr>
            <a:r>
              <a:rPr lang="nl-BE" sz="2400" dirty="0"/>
              <a:t>	   </a:t>
            </a:r>
            <a:r>
              <a:rPr lang="nl-BE" dirty="0"/>
              <a:t>!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burn</a:t>
            </a:r>
            <a:r>
              <a:rPr lang="nl-BE" dirty="0"/>
              <a:t>,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painful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severe </a:t>
            </a:r>
            <a:r>
              <a:rPr lang="nl-BE" dirty="0" err="1"/>
              <a:t>atrophy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   </a:t>
            </a:r>
            <a:r>
              <a:rPr lang="nl-BE" dirty="0">
                <a:sym typeface="Wingdings" panose="05000000000000000000" pitchFamily="2" charset="2"/>
              </a:rPr>
              <a:t></a:t>
            </a:r>
            <a:r>
              <a:rPr lang="nl-BE" dirty="0"/>
              <a:t> First 2 weeks of non-</a:t>
            </a:r>
            <a:r>
              <a:rPr lang="nl-BE" dirty="0" err="1"/>
              <a:t>hormonal</a:t>
            </a:r>
            <a:r>
              <a:rPr lang="nl-BE" dirty="0"/>
              <a:t> cream </a:t>
            </a:r>
            <a:r>
              <a:rPr lang="nl-BE" dirty="0" err="1"/>
              <a:t>before</a:t>
            </a:r>
            <a:r>
              <a:rPr lang="nl-BE" dirty="0"/>
              <a:t> switch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hormonal</a:t>
            </a:r>
            <a:r>
              <a:rPr lang="nl-BE" dirty="0"/>
              <a:t> cream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Improvement</a:t>
            </a:r>
            <a:r>
              <a:rPr lang="nl-BE" sz="2000" dirty="0"/>
              <a:t> </a:t>
            </a:r>
            <a:r>
              <a:rPr lang="nl-BE" sz="2000" dirty="0" err="1"/>
              <a:t>after</a:t>
            </a:r>
            <a:r>
              <a:rPr lang="nl-BE" sz="2000" dirty="0"/>
              <a:t> 2-4 weeks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After</a:t>
            </a:r>
            <a:r>
              <a:rPr lang="nl-BE" sz="2000" dirty="0"/>
              <a:t> 2 weeks of </a:t>
            </a:r>
            <a:r>
              <a:rPr lang="nl-BE" sz="2000" dirty="0" err="1"/>
              <a:t>daily</a:t>
            </a:r>
            <a:r>
              <a:rPr lang="nl-BE" sz="2000" dirty="0"/>
              <a:t> </a:t>
            </a:r>
            <a:r>
              <a:rPr lang="nl-BE" sz="2000" dirty="0" err="1"/>
              <a:t>application</a:t>
            </a:r>
            <a:r>
              <a:rPr lang="nl-BE" sz="2000" dirty="0"/>
              <a:t> =&gt; 2x/week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Maintenance treatment </a:t>
            </a:r>
            <a:r>
              <a:rPr lang="nl-BE" sz="2000" dirty="0" err="1"/>
              <a:t>for</a:t>
            </a:r>
            <a:r>
              <a:rPr lang="nl-BE" sz="2000" dirty="0"/>
              <a:t> life 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00E9845-E9AB-075F-BFF4-9408C3B1C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5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D4DD5-AB4D-7DFC-0018-5A16B49A6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10969-CACC-0863-255B-2125EFA6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BBE1A16-1E30-6511-78A7-CEC71C7D95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42E544C8-6216-710E-DB57-277087E75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44886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91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EFC39-57BD-D368-0AAF-5DB78837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B1D9E-6AD7-7476-FB8F-3D3F8388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69072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DHEA ovules (</a:t>
            </a:r>
            <a:r>
              <a:rPr lang="nl-BE" sz="2400" dirty="0" err="1"/>
              <a:t>Intrarosa</a:t>
            </a:r>
            <a:r>
              <a:rPr lang="nl-BE" sz="2400" dirty="0"/>
              <a:t>)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2000" dirty="0"/>
              <a:t>Vaginal </a:t>
            </a:r>
            <a:r>
              <a:rPr lang="fr-FR" sz="2000" dirty="0" err="1"/>
              <a:t>dehydroepiandrosterone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improve</a:t>
            </a:r>
            <a:r>
              <a:rPr lang="fr-FR" sz="2000" dirty="0"/>
              <a:t> </a:t>
            </a:r>
            <a:r>
              <a:rPr lang="fr-FR" sz="2000" dirty="0" err="1"/>
              <a:t>dryness</a:t>
            </a:r>
            <a:r>
              <a:rPr lang="fr-FR" sz="2000" dirty="0"/>
              <a:t>, </a:t>
            </a:r>
            <a:r>
              <a:rPr lang="fr-FR" sz="2000" dirty="0" err="1"/>
              <a:t>dyspareunia</a:t>
            </a:r>
            <a:r>
              <a:rPr lang="fr-FR" sz="2000" dirty="0"/>
              <a:t>, and </a:t>
            </a:r>
            <a:r>
              <a:rPr lang="fr-FR" sz="2000" dirty="0" err="1"/>
              <a:t>distress</a:t>
            </a:r>
            <a:r>
              <a:rPr lang="fr-FR" sz="2000" dirty="0"/>
              <a:t>, </a:t>
            </a:r>
            <a:r>
              <a:rPr lang="fr-FR" sz="2000" dirty="0" err="1"/>
              <a:t>bother</a:t>
            </a:r>
            <a:r>
              <a:rPr lang="fr-FR" sz="2000" dirty="0"/>
              <a:t>, or </a:t>
            </a:r>
            <a:r>
              <a:rPr lang="fr-FR" sz="2000" dirty="0" err="1"/>
              <a:t>interference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genitourinary</a:t>
            </a:r>
            <a:r>
              <a:rPr lang="fr-FR" sz="2000" dirty="0"/>
              <a:t> </a:t>
            </a:r>
            <a:r>
              <a:rPr lang="fr-FR" sz="2000" dirty="0" err="1"/>
              <a:t>symptoms</a:t>
            </a:r>
            <a:endParaRPr lang="fr-FR" sz="2000" dirty="0"/>
          </a:p>
          <a:p>
            <a:pPr lvl="1" fontAlgn="base"/>
            <a:r>
              <a:rPr lang="en-US" sz="2000" dirty="0"/>
              <a:t>Administration: 1x/day for 2 weeks, then 2x/week</a:t>
            </a:r>
          </a:p>
          <a:p>
            <a:pPr lvl="1"/>
            <a:endParaRPr lang="nl-B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 err="1"/>
              <a:t>Ospemifene</a:t>
            </a:r>
            <a:r>
              <a:rPr lang="nl-BE" sz="2400" dirty="0"/>
              <a:t> (SERM)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oral </a:t>
            </a:r>
            <a:r>
              <a:rPr lang="fr-FR" sz="2000" dirty="0" err="1"/>
              <a:t>ospemifene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improve</a:t>
            </a:r>
            <a:r>
              <a:rPr lang="fr-FR" sz="2000" dirty="0"/>
              <a:t> </a:t>
            </a:r>
            <a:r>
              <a:rPr lang="fr-FR" sz="2000" dirty="0" err="1"/>
              <a:t>dryness</a:t>
            </a:r>
            <a:r>
              <a:rPr lang="fr-FR" sz="2000" dirty="0"/>
              <a:t>, </a:t>
            </a:r>
            <a:r>
              <a:rPr lang="fr-FR" sz="2000" dirty="0" err="1"/>
              <a:t>dyspareunia</a:t>
            </a:r>
            <a:r>
              <a:rPr lang="nl-BE" sz="2000" dirty="0"/>
              <a:t>. May </a:t>
            </a:r>
            <a:r>
              <a:rPr lang="nl-BE" sz="2000" dirty="0" err="1"/>
              <a:t>worsen</a:t>
            </a:r>
            <a:r>
              <a:rPr lang="nl-BE" sz="2000" dirty="0"/>
              <a:t> VMS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60mg 1x/day, available in the Netherlands (</a:t>
            </a:r>
            <a:r>
              <a:rPr lang="en-US" sz="2000" dirty="0" err="1"/>
              <a:t>Senshio</a:t>
            </a:r>
            <a:r>
              <a:rPr lang="en-US" sz="2000" dirty="0"/>
              <a:t>) not for sale in Belgium/France, only studies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1A20789-A1B6-A7AF-FA34-227C427BB4F9}"/>
              </a:ext>
            </a:extLst>
          </p:cNvPr>
          <p:cNvSpPr txBox="1"/>
          <p:nvPr/>
        </p:nvSpPr>
        <p:spPr>
          <a:xfrm>
            <a:off x="1103312" y="6283888"/>
            <a:ext cx="6705600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Danan</a:t>
            </a:r>
            <a:r>
              <a:rPr lang="fr-FR" sz="1400" dirty="0"/>
              <a:t> et al </a:t>
            </a:r>
            <a:r>
              <a:rPr lang="en-US" sz="1400" dirty="0"/>
              <a:t>Hormonal Treatments and Vaginal Moisturizers for Genitourinary Syndrome of Menopause : A Systematic Review​</a:t>
            </a:r>
            <a:r>
              <a:rPr lang="fr-FR" sz="1400" dirty="0"/>
              <a:t> Ann </a:t>
            </a:r>
            <a:r>
              <a:rPr lang="fr-FR" sz="1400" dirty="0" err="1"/>
              <a:t>Intern</a:t>
            </a:r>
            <a:r>
              <a:rPr lang="fr-FR" sz="1400" dirty="0"/>
              <a:t> Med. 2024</a:t>
            </a:r>
            <a:endParaRPr lang="nl-BE" sz="1400" dirty="0"/>
          </a:p>
        </p:txBody>
      </p:sp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91F89F1-2340-55A1-B7D9-6E021364D9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D2CC3-5D88-7FCB-365A-0FE1C21A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417B93-48F2-A166-FCF7-30E9E64D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/>
              <a:t>Vaginal </a:t>
            </a:r>
            <a:r>
              <a:rPr lang="fr-FR" sz="2400" dirty="0" err="1"/>
              <a:t>testosterone</a:t>
            </a:r>
            <a:r>
              <a:rPr lang="fr-FR" sz="2400" dirty="0"/>
              <a:t>, </a:t>
            </a:r>
            <a:r>
              <a:rPr lang="fr-FR" sz="2400" dirty="0" err="1"/>
              <a:t>systemic</a:t>
            </a:r>
            <a:r>
              <a:rPr lang="fr-FR" sz="2400" dirty="0"/>
              <a:t> DHEA, vaginal </a:t>
            </a:r>
            <a:r>
              <a:rPr lang="fr-FR" sz="2400" dirty="0" err="1"/>
              <a:t>oxytocin</a:t>
            </a:r>
            <a:r>
              <a:rPr lang="fr-FR" sz="2400" dirty="0"/>
              <a:t>, and oral </a:t>
            </a:r>
            <a:r>
              <a:rPr lang="fr-FR" sz="2400" dirty="0" err="1"/>
              <a:t>raloxifene</a:t>
            </a:r>
            <a:r>
              <a:rPr lang="fr-FR" sz="2400" dirty="0"/>
              <a:t> or </a:t>
            </a:r>
            <a:r>
              <a:rPr lang="fr-FR" sz="2400" dirty="0" err="1"/>
              <a:t>bazedoxifene</a:t>
            </a:r>
            <a:r>
              <a:rPr lang="fr-FR" sz="2400" dirty="0"/>
              <a:t> </a:t>
            </a:r>
            <a:r>
              <a:rPr lang="fr-FR" sz="2400" dirty="0" err="1"/>
              <a:t>may</a:t>
            </a:r>
            <a:r>
              <a:rPr lang="fr-FR" sz="2400" dirty="0"/>
              <a:t> </a:t>
            </a:r>
            <a:r>
              <a:rPr lang="fr-FR" sz="2400" dirty="0" err="1"/>
              <a:t>provide</a:t>
            </a:r>
            <a:r>
              <a:rPr lang="fr-FR" sz="2400" dirty="0"/>
              <a:t> no </a:t>
            </a:r>
            <a:r>
              <a:rPr lang="fr-FR" sz="2400" dirty="0" err="1"/>
              <a:t>benefit</a:t>
            </a:r>
            <a:r>
              <a:rPr lang="fr-FR" sz="2400" dirty="0"/>
              <a:t> (</a:t>
            </a:r>
            <a:r>
              <a:rPr lang="fr-FR" sz="2400" dirty="0" err="1"/>
              <a:t>low</a:t>
            </a:r>
            <a:r>
              <a:rPr lang="fr-FR" sz="2400" dirty="0"/>
              <a:t> QOE) or </a:t>
            </a:r>
            <a:r>
              <a:rPr lang="fr-FR" sz="2400" dirty="0" err="1"/>
              <a:t>had</a:t>
            </a:r>
            <a:r>
              <a:rPr lang="fr-FR" sz="2400" dirty="0"/>
              <a:t> </a:t>
            </a:r>
            <a:r>
              <a:rPr lang="fr-FR" sz="2400" dirty="0" err="1"/>
              <a:t>uncertain</a:t>
            </a:r>
            <a:r>
              <a:rPr lang="fr-FR" sz="2400" dirty="0"/>
              <a:t> </a:t>
            </a:r>
            <a:r>
              <a:rPr lang="fr-FR" sz="2400" dirty="0" err="1"/>
              <a:t>effects</a:t>
            </a:r>
            <a:r>
              <a:rPr lang="fr-FR" sz="2400" dirty="0"/>
              <a:t> (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QOE). </a:t>
            </a:r>
            <a:r>
              <a:rPr lang="en-US" sz="2400" dirty="0"/>
              <a:t>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 err="1"/>
              <a:t>Not</a:t>
            </a:r>
            <a:r>
              <a:rPr lang="nl-BE" sz="2400" dirty="0"/>
              <a:t> </a:t>
            </a:r>
            <a:r>
              <a:rPr lang="nl-BE" sz="2400" dirty="0" err="1"/>
              <a:t>recommended</a:t>
            </a: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 err="1"/>
              <a:t>Menopause</a:t>
            </a:r>
            <a:r>
              <a:rPr lang="nl-BE" sz="2400" dirty="0"/>
              <a:t> </a:t>
            </a:r>
            <a:r>
              <a:rPr lang="nl-BE" sz="2400" dirty="0" err="1"/>
              <a:t>hormone</a:t>
            </a:r>
            <a:r>
              <a:rPr lang="nl-BE" sz="2400" dirty="0"/>
              <a:t> </a:t>
            </a:r>
            <a:r>
              <a:rPr lang="nl-BE" sz="2400" dirty="0" err="1"/>
              <a:t>therapy</a:t>
            </a:r>
            <a:r>
              <a:rPr lang="nl-BE" sz="2400" dirty="0"/>
              <a:t> (</a:t>
            </a:r>
            <a:r>
              <a:rPr lang="nl-BE" sz="2400" dirty="0" err="1"/>
              <a:t>systemic</a:t>
            </a:r>
            <a:r>
              <a:rPr lang="nl-BE" sz="2400" dirty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recommended</a:t>
            </a:r>
            <a:r>
              <a:rPr lang="nl-BE" sz="2000" dirty="0"/>
              <a:t> as treatment </a:t>
            </a:r>
            <a:r>
              <a:rPr lang="nl-BE" sz="2000" dirty="0" err="1"/>
              <a:t>for</a:t>
            </a:r>
            <a:r>
              <a:rPr lang="nl-BE" sz="2000" dirty="0"/>
              <a:t> GSM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May </a:t>
            </a:r>
            <a:r>
              <a:rPr lang="nl-BE" sz="2000" dirty="0" err="1"/>
              <a:t>worsen</a:t>
            </a:r>
            <a:r>
              <a:rPr lang="nl-BE" sz="2000" dirty="0"/>
              <a:t> stress </a:t>
            </a:r>
            <a:r>
              <a:rPr lang="nl-BE" sz="2000" dirty="0" err="1"/>
              <a:t>urinary</a:t>
            </a:r>
            <a:r>
              <a:rPr lang="nl-BE" sz="2000" dirty="0"/>
              <a:t> </a:t>
            </a:r>
            <a:r>
              <a:rPr lang="nl-BE" sz="2000" dirty="0" err="1"/>
              <a:t>incontinence</a:t>
            </a:r>
            <a:endParaRPr lang="nl-BE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DB16BF5-20DD-0552-5E19-9C55354A0B70}"/>
              </a:ext>
            </a:extLst>
          </p:cNvPr>
          <p:cNvSpPr txBox="1"/>
          <p:nvPr/>
        </p:nvSpPr>
        <p:spPr>
          <a:xfrm>
            <a:off x="1315232" y="6248399"/>
            <a:ext cx="572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0" i="0" dirty="0">
                <a:effectLst/>
              </a:rPr>
              <a:t>Davis et al. Global Consensus </a:t>
            </a:r>
            <a:r>
              <a:rPr lang="nl-BE" sz="1400" b="0" i="0" dirty="0" err="1">
                <a:effectLst/>
              </a:rPr>
              <a:t>Position</a:t>
            </a:r>
            <a:r>
              <a:rPr lang="nl-BE" sz="1400" b="0" i="0" dirty="0">
                <a:effectLst/>
              </a:rPr>
              <a:t> Statement on </a:t>
            </a:r>
            <a:r>
              <a:rPr lang="nl-BE" sz="1400" b="0" i="0" dirty="0" err="1">
                <a:effectLst/>
              </a:rPr>
              <a:t>the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Use</a:t>
            </a:r>
            <a:r>
              <a:rPr lang="nl-BE" sz="1400" b="0" i="0" dirty="0">
                <a:effectLst/>
              </a:rPr>
              <a:t> of </a:t>
            </a:r>
            <a:r>
              <a:rPr lang="nl-BE" sz="1400" b="0" i="0" dirty="0" err="1">
                <a:effectLst/>
              </a:rPr>
              <a:t>Testosterone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Therapy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for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Women</a:t>
            </a:r>
            <a:r>
              <a:rPr lang="nl-BE" sz="1400" b="0" i="0" dirty="0">
                <a:effectLst/>
              </a:rPr>
              <a:t>. 2019 J </a:t>
            </a:r>
            <a:r>
              <a:rPr lang="nl-BE" sz="1400" b="0" i="0" dirty="0" err="1">
                <a:effectLst/>
              </a:rPr>
              <a:t>Clin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Endocrinol</a:t>
            </a:r>
            <a:r>
              <a:rPr lang="nl-BE" sz="1400" b="0" i="0" dirty="0">
                <a:effectLst/>
              </a:rPr>
              <a:t> </a:t>
            </a:r>
            <a:r>
              <a:rPr lang="nl-BE" sz="1400" b="0" i="0" dirty="0" err="1">
                <a:effectLst/>
              </a:rPr>
              <a:t>Metab</a:t>
            </a:r>
            <a:r>
              <a:rPr lang="nl-BE" sz="1400" b="0" i="0" dirty="0">
                <a:effectLst/>
              </a:rPr>
              <a:t>.</a:t>
            </a:r>
            <a:endParaRPr lang="nl-BE" sz="1400" dirty="0"/>
          </a:p>
        </p:txBody>
      </p:sp>
      <p:pic>
        <p:nvPicPr>
          <p:cNvPr id="6" name="Afbeelding 5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BAEA6330-DB6B-7176-4064-F786E6D9E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4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7EA8A-AFD1-8B61-A980-2517817E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Treatments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2243D8-4039-9235-F25B-343CFBA7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fr-FR" sz="2400" dirty="0"/>
              <a:t>Laser or </a:t>
            </a:r>
            <a:r>
              <a:rPr lang="fr-FR" sz="2400" dirty="0" err="1"/>
              <a:t>radiofrequency</a:t>
            </a:r>
            <a:r>
              <a:rPr lang="fr-FR" sz="2400" dirty="0"/>
              <a:t> </a:t>
            </a:r>
            <a:r>
              <a:rPr lang="fr-FR" sz="2400" dirty="0" err="1"/>
              <a:t>devices</a:t>
            </a:r>
            <a:endParaRPr lang="fr-FR" sz="2400" dirty="0"/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2000" dirty="0"/>
              <a:t>Laser and </a:t>
            </a:r>
            <a:r>
              <a:rPr lang="fr-FR" sz="2000" dirty="0" err="1"/>
              <a:t>other</a:t>
            </a:r>
            <a:r>
              <a:rPr lang="fr-FR" sz="2000" dirty="0"/>
              <a:t> </a:t>
            </a:r>
            <a:r>
              <a:rPr lang="fr-FR" sz="2000" dirty="0" err="1"/>
              <a:t>energy-based</a:t>
            </a:r>
            <a:r>
              <a:rPr lang="fr-FR" sz="2000" dirty="0"/>
              <a:t> </a:t>
            </a:r>
            <a:r>
              <a:rPr lang="fr-FR" sz="2000" dirty="0" err="1"/>
              <a:t>devices</a:t>
            </a:r>
            <a:r>
              <a:rPr lang="fr-FR" sz="2000" dirty="0"/>
              <a:t> (</a:t>
            </a:r>
            <a:r>
              <a:rPr lang="fr-FR" sz="2000" dirty="0" err="1"/>
              <a:t>eg</a:t>
            </a:r>
            <a:r>
              <a:rPr lang="fr-FR" sz="2000" dirty="0"/>
              <a:t>, </a:t>
            </a:r>
            <a:r>
              <a:rPr lang="fr-FR" sz="2000" dirty="0" err="1"/>
              <a:t>fractional</a:t>
            </a:r>
            <a:r>
              <a:rPr lang="fr-FR" sz="2000" dirty="0"/>
              <a:t> </a:t>
            </a:r>
            <a:r>
              <a:rPr lang="fr-FR" sz="2000" dirty="0" err="1"/>
              <a:t>microablative</a:t>
            </a:r>
            <a:r>
              <a:rPr lang="fr-FR" sz="2000" dirty="0"/>
              <a:t> CO</a:t>
            </a:r>
            <a:r>
              <a:rPr lang="fr-FR" sz="1200" dirty="0"/>
              <a:t>2</a:t>
            </a:r>
            <a:r>
              <a:rPr lang="fr-FR" sz="2000" dirty="0"/>
              <a:t> laser, </a:t>
            </a:r>
            <a:r>
              <a:rPr lang="fr-FR" sz="2000" dirty="0" err="1"/>
              <a:t>erbium:YAG</a:t>
            </a:r>
            <a:r>
              <a:rPr lang="fr-FR" sz="2000" dirty="0"/>
              <a:t> [</a:t>
            </a:r>
            <a:r>
              <a:rPr lang="fr-FR" sz="2000" dirty="0" err="1"/>
              <a:t>Er:YAG</a:t>
            </a:r>
            <a:r>
              <a:rPr lang="fr-FR" sz="2000" dirty="0"/>
              <a:t>] laser, </a:t>
            </a:r>
            <a:r>
              <a:rPr lang="fr-FR" sz="2000" dirty="0" err="1"/>
              <a:t>temperature-controlled</a:t>
            </a:r>
            <a:r>
              <a:rPr lang="fr-FR" sz="2000" dirty="0"/>
              <a:t> </a:t>
            </a:r>
            <a:r>
              <a:rPr lang="fr-FR" sz="2000" dirty="0" err="1"/>
              <a:t>radiofrequency</a:t>
            </a:r>
            <a:r>
              <a:rPr lang="fr-FR" sz="2000" dirty="0"/>
              <a:t> [RF] laser) have been </a:t>
            </a:r>
            <a:r>
              <a:rPr lang="fr-FR" sz="2000" dirty="0" err="1"/>
              <a:t>marketed</a:t>
            </a:r>
            <a:r>
              <a:rPr lang="fr-FR" sz="2000" dirty="0"/>
              <a:t> for </a:t>
            </a:r>
            <a:r>
              <a:rPr lang="fr-FR" sz="2000" dirty="0" err="1"/>
              <a:t>treatment</a:t>
            </a:r>
            <a:r>
              <a:rPr lang="fr-FR" sz="2000" dirty="0"/>
              <a:t> of VVA, but </a:t>
            </a:r>
            <a:r>
              <a:rPr lang="fr-FR" sz="2000" dirty="0" err="1"/>
              <a:t>there</a:t>
            </a:r>
            <a:r>
              <a:rPr lang="fr-FR" sz="2000" dirty="0"/>
              <a:t> are </a:t>
            </a:r>
            <a:r>
              <a:rPr lang="fr-FR" sz="2000" dirty="0" err="1"/>
              <a:t>limited</a:t>
            </a:r>
            <a:r>
              <a:rPr lang="fr-FR" sz="2000" dirty="0"/>
              <a:t> data </a:t>
            </a:r>
            <a:r>
              <a:rPr lang="fr-FR" sz="2000" dirty="0" err="1"/>
              <a:t>regarding</a:t>
            </a:r>
            <a:r>
              <a:rPr lang="fr-FR" sz="2000" dirty="0"/>
              <a:t> the </a:t>
            </a:r>
            <a:r>
              <a:rPr lang="fr-FR" sz="2000" dirty="0" err="1"/>
              <a:t>safety</a:t>
            </a:r>
            <a:r>
              <a:rPr lang="fr-FR" sz="2000" dirty="0"/>
              <a:t> and </a:t>
            </a:r>
            <a:r>
              <a:rPr lang="fr-FR" sz="2000" dirty="0" err="1"/>
              <a:t>efficacy</a:t>
            </a:r>
            <a:r>
              <a:rPr lang="fr-FR" sz="2000" dirty="0"/>
              <a:t> of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devices</a:t>
            </a:r>
            <a:r>
              <a:rPr lang="fr-FR" sz="2000" dirty="0"/>
              <a:t>. 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FR" sz="2000" dirty="0"/>
              <a:t>Meta </a:t>
            </a:r>
            <a:r>
              <a:rPr lang="fr-FR" sz="2000" dirty="0" err="1"/>
              <a:t>analysis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2024: </a:t>
            </a:r>
            <a:r>
              <a:rPr lang="fr-FR" sz="2000" dirty="0" err="1"/>
              <a:t>improvement</a:t>
            </a:r>
            <a:r>
              <a:rPr lang="fr-FR" sz="2000" dirty="0"/>
              <a:t> of </a:t>
            </a:r>
            <a:r>
              <a:rPr lang="fr-FR" sz="2000" dirty="0" err="1"/>
              <a:t>dyspareunia</a:t>
            </a:r>
            <a:r>
              <a:rPr lang="fr-FR" sz="2000" dirty="0"/>
              <a:t>, </a:t>
            </a:r>
            <a:r>
              <a:rPr lang="fr-FR" sz="2000" dirty="0" err="1"/>
              <a:t>dryness</a:t>
            </a:r>
            <a:r>
              <a:rPr lang="fr-FR" sz="2000" dirty="0"/>
              <a:t>, </a:t>
            </a:r>
            <a:r>
              <a:rPr lang="fr-FR" sz="2000" dirty="0" err="1"/>
              <a:t>burning</a:t>
            </a:r>
            <a:r>
              <a:rPr lang="fr-FR" sz="2000" dirty="0"/>
              <a:t> (in </a:t>
            </a:r>
            <a:r>
              <a:rPr lang="fr-FR" sz="2000" dirty="0" err="1"/>
              <a:t>comparison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sham</a:t>
            </a:r>
            <a:r>
              <a:rPr lang="fr-FR" sz="2000" dirty="0"/>
              <a:t>-laser), but </a:t>
            </a:r>
            <a:r>
              <a:rPr lang="fr-FR" sz="2000" dirty="0" err="1"/>
              <a:t>low</a:t>
            </a:r>
            <a:r>
              <a:rPr lang="fr-FR" sz="2000" dirty="0"/>
              <a:t> </a:t>
            </a:r>
            <a:r>
              <a:rPr lang="fr-FR" sz="2000" dirty="0" err="1"/>
              <a:t>quality</a:t>
            </a:r>
            <a:r>
              <a:rPr lang="fr-FR" sz="2000" dirty="0"/>
              <a:t> of </a:t>
            </a:r>
            <a:r>
              <a:rPr lang="fr-FR" sz="2000" dirty="0" err="1"/>
              <a:t>evidence</a:t>
            </a:r>
            <a:r>
              <a:rPr lang="fr-FR" sz="2000" dirty="0"/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recommended</a:t>
            </a:r>
            <a:endParaRPr lang="nl-BE" sz="20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EC5B8030-A42A-2989-D361-9C3740B818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3333DA9-4263-11DD-9B7A-66AFEEAD85E5}"/>
              </a:ext>
            </a:extLst>
          </p:cNvPr>
          <p:cNvSpPr txBox="1"/>
          <p:nvPr/>
        </p:nvSpPr>
        <p:spPr>
          <a:xfrm>
            <a:off x="1098247" y="6027003"/>
            <a:ext cx="8099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/>
              <a:t>Pessoa</a:t>
            </a:r>
            <a:r>
              <a:rPr lang="nl-BE" sz="1600" dirty="0"/>
              <a:t>. Laser </a:t>
            </a:r>
            <a:r>
              <a:rPr lang="nl-BE" sz="1600" dirty="0" err="1"/>
              <a:t>therapy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genitourinary</a:t>
            </a:r>
            <a:r>
              <a:rPr lang="nl-BE" sz="1600" dirty="0"/>
              <a:t> </a:t>
            </a:r>
            <a:r>
              <a:rPr lang="nl-BE" sz="1600" dirty="0" err="1"/>
              <a:t>syndrome</a:t>
            </a:r>
            <a:r>
              <a:rPr lang="nl-BE" sz="1600" dirty="0"/>
              <a:t> of </a:t>
            </a:r>
            <a:r>
              <a:rPr lang="nl-BE" sz="1600" dirty="0" err="1"/>
              <a:t>menopause</a:t>
            </a:r>
            <a:r>
              <a:rPr lang="nl-BE" sz="1600" dirty="0"/>
              <a:t>: </a:t>
            </a:r>
            <a:r>
              <a:rPr lang="nl-BE" sz="1600" dirty="0" err="1"/>
              <a:t>systematic</a:t>
            </a:r>
            <a:r>
              <a:rPr lang="nl-BE" sz="1600" dirty="0"/>
              <a:t> review </a:t>
            </a:r>
            <a:r>
              <a:rPr lang="nl-BE" sz="1600" dirty="0" err="1"/>
              <a:t>and</a:t>
            </a:r>
            <a:r>
              <a:rPr lang="nl-BE" sz="1600" dirty="0"/>
              <a:t> meta-analysis of </a:t>
            </a:r>
            <a:r>
              <a:rPr lang="nl-BE" sz="1600" dirty="0" err="1"/>
              <a:t>randomized</a:t>
            </a:r>
            <a:r>
              <a:rPr lang="nl-BE" sz="1600" dirty="0"/>
              <a:t> </a:t>
            </a:r>
            <a:r>
              <a:rPr lang="nl-BE" sz="1600" dirty="0" err="1"/>
              <a:t>controlled</a:t>
            </a:r>
            <a:r>
              <a:rPr lang="nl-BE" sz="1600" dirty="0"/>
              <a:t> trial. </a:t>
            </a:r>
            <a:r>
              <a:rPr lang="nl-BE" sz="1600" dirty="0" err="1"/>
              <a:t>Rev</a:t>
            </a:r>
            <a:r>
              <a:rPr lang="nl-BE" sz="1600" dirty="0"/>
              <a:t> Bras </a:t>
            </a:r>
            <a:r>
              <a:rPr lang="nl-BE" sz="1600" dirty="0" err="1"/>
              <a:t>Ginecol</a:t>
            </a:r>
            <a:r>
              <a:rPr lang="nl-BE" sz="1600" dirty="0"/>
              <a:t> </a:t>
            </a:r>
            <a:r>
              <a:rPr lang="nl-BE" sz="1600" dirty="0" err="1"/>
              <a:t>Obstet</a:t>
            </a:r>
            <a:r>
              <a:rPr lang="nl-BE" sz="1600" dirty="0"/>
              <a:t>. 2024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6091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284DA-E31C-A2CD-B854-CFC05D42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Special </a:t>
            </a:r>
            <a:r>
              <a:rPr lang="nl-BE" dirty="0" err="1"/>
              <a:t>populations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8A6F4-368F-71C1-5F0F-4496A02E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dirty="0" err="1"/>
              <a:t>Breast</a:t>
            </a:r>
            <a:r>
              <a:rPr lang="nl-BE" sz="2400" dirty="0"/>
              <a:t> </a:t>
            </a:r>
            <a:r>
              <a:rPr lang="nl-BE" sz="2400" dirty="0" err="1"/>
              <a:t>cancer</a:t>
            </a:r>
            <a:r>
              <a:rPr lang="nl-BE" sz="2400" dirty="0"/>
              <a:t> </a:t>
            </a:r>
            <a:r>
              <a:rPr lang="nl-BE" sz="2400" dirty="0" err="1"/>
              <a:t>survivors</a:t>
            </a:r>
            <a:r>
              <a:rPr lang="nl-BE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 err="1"/>
              <a:t>Observational</a:t>
            </a:r>
            <a:r>
              <a:rPr lang="nl-BE" sz="2000" dirty="0"/>
              <a:t>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no </a:t>
            </a:r>
            <a:r>
              <a:rPr lang="nl-BE" sz="2000" dirty="0" err="1"/>
              <a:t>increased</a:t>
            </a:r>
            <a:r>
              <a:rPr lang="nl-BE" sz="2000" dirty="0"/>
              <a:t> risk of </a:t>
            </a:r>
            <a:r>
              <a:rPr lang="nl-BE" sz="2000" dirty="0" err="1"/>
              <a:t>recurrent</a:t>
            </a:r>
            <a:r>
              <a:rPr lang="nl-BE" sz="2000" dirty="0"/>
              <a:t> </a:t>
            </a:r>
            <a:r>
              <a:rPr lang="nl-BE" sz="2000" dirty="0" err="1"/>
              <a:t>breast</a:t>
            </a:r>
            <a:r>
              <a:rPr lang="nl-BE" sz="2000" dirty="0"/>
              <a:t> </a:t>
            </a:r>
            <a:r>
              <a:rPr lang="nl-BE" sz="2000" dirty="0" err="1"/>
              <a:t>cancer</a:t>
            </a:r>
            <a:endParaRPr lang="nl-B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000" dirty="0"/>
              <a:t>No </a:t>
            </a:r>
            <a:r>
              <a:rPr lang="nl-BE" sz="2000" dirty="0" err="1"/>
              <a:t>increased</a:t>
            </a:r>
            <a:r>
              <a:rPr lang="nl-BE" sz="2000" dirty="0"/>
              <a:t> risk of </a:t>
            </a:r>
            <a:r>
              <a:rPr lang="nl-BE" sz="2000" dirty="0" err="1"/>
              <a:t>breast</a:t>
            </a:r>
            <a:r>
              <a:rPr lang="nl-BE" sz="2000" dirty="0"/>
              <a:t> </a:t>
            </a:r>
            <a:r>
              <a:rPr lang="nl-BE" sz="2000" dirty="0" err="1"/>
              <a:t>cancer</a:t>
            </a:r>
            <a:r>
              <a:rPr lang="nl-BE" sz="2000" dirty="0"/>
              <a:t> or overall </a:t>
            </a:r>
            <a:r>
              <a:rPr lang="nl-BE" sz="2000" dirty="0" err="1"/>
              <a:t>mortality</a:t>
            </a:r>
            <a:r>
              <a:rPr lang="nl-BE" sz="2000" dirty="0"/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/>
              <a:t>In </a:t>
            </a:r>
            <a:r>
              <a:rPr lang="nl-BE" sz="2400" dirty="0" err="1"/>
              <a:t>practice</a:t>
            </a:r>
            <a:r>
              <a:rPr lang="nl-BE" sz="2400" dirty="0"/>
              <a:t>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000" dirty="0"/>
              <a:t>First line: non </a:t>
            </a:r>
            <a:r>
              <a:rPr lang="nl-BE" sz="2000" dirty="0" err="1"/>
              <a:t>hormonal</a:t>
            </a:r>
            <a:r>
              <a:rPr lang="nl-BE" sz="2000" dirty="0"/>
              <a:t> </a:t>
            </a:r>
            <a:r>
              <a:rPr lang="nl-BE" sz="2000" dirty="0" err="1"/>
              <a:t>creams</a:t>
            </a:r>
            <a:r>
              <a:rPr lang="nl-BE" sz="2000" dirty="0"/>
              <a:t>/ovules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000" dirty="0" err="1"/>
              <a:t>If</a:t>
            </a:r>
            <a:r>
              <a:rPr lang="nl-BE" sz="2000" dirty="0"/>
              <a:t> </a:t>
            </a:r>
            <a:r>
              <a:rPr lang="nl-BE" sz="2000" dirty="0" err="1"/>
              <a:t>not</a:t>
            </a:r>
            <a:r>
              <a:rPr lang="nl-BE" sz="2000" dirty="0"/>
              <a:t> </a:t>
            </a:r>
            <a:r>
              <a:rPr lang="nl-BE" sz="2000" dirty="0" err="1"/>
              <a:t>enough</a:t>
            </a:r>
            <a:r>
              <a:rPr lang="nl-BE" sz="2000" dirty="0"/>
              <a:t> </a:t>
            </a:r>
            <a:r>
              <a:rPr lang="nl-BE" sz="2000" dirty="0" err="1"/>
              <a:t>improvement</a:t>
            </a:r>
            <a:r>
              <a:rPr lang="nl-BE" sz="2000" dirty="0"/>
              <a:t>, </a:t>
            </a:r>
            <a:r>
              <a:rPr lang="nl-BE" sz="2000" dirty="0" err="1"/>
              <a:t>vaginal</a:t>
            </a:r>
            <a:r>
              <a:rPr lang="nl-BE" sz="2000" dirty="0"/>
              <a:t> </a:t>
            </a:r>
            <a:r>
              <a:rPr lang="nl-BE" sz="2000" dirty="0" err="1"/>
              <a:t>estriol</a:t>
            </a:r>
            <a:r>
              <a:rPr lang="nl-BE" sz="2000" dirty="0"/>
              <a:t> </a:t>
            </a:r>
            <a:r>
              <a:rPr lang="nl-BE" sz="2000" dirty="0" err="1"/>
              <a:t>can</a:t>
            </a:r>
            <a:r>
              <a:rPr lang="nl-BE" sz="2000" dirty="0"/>
              <a:t> </a:t>
            </a:r>
            <a:r>
              <a:rPr lang="nl-BE" sz="2000" dirty="0" err="1"/>
              <a:t>be</a:t>
            </a:r>
            <a:r>
              <a:rPr lang="nl-BE" sz="2000" dirty="0"/>
              <a:t> </a:t>
            </a:r>
            <a:r>
              <a:rPr lang="nl-BE" sz="2000" dirty="0" err="1"/>
              <a:t>proposed</a:t>
            </a:r>
            <a:r>
              <a:rPr lang="nl-BE" sz="2000" dirty="0"/>
              <a:t> (</a:t>
            </a:r>
            <a:r>
              <a:rPr lang="nl-BE" sz="2000" dirty="0" err="1"/>
              <a:t>if</a:t>
            </a:r>
            <a:r>
              <a:rPr lang="nl-BE" sz="2000" dirty="0"/>
              <a:t> consent of </a:t>
            </a:r>
            <a:r>
              <a:rPr lang="nl-BE" sz="2000" dirty="0" err="1"/>
              <a:t>patient</a:t>
            </a:r>
            <a:r>
              <a:rPr lang="nl-BE" sz="2000" dirty="0"/>
              <a:t> </a:t>
            </a:r>
            <a:r>
              <a:rPr lang="nl-BE" sz="2000" dirty="0" err="1"/>
              <a:t>and</a:t>
            </a:r>
            <a:r>
              <a:rPr lang="nl-BE" sz="2000" dirty="0"/>
              <a:t> </a:t>
            </a:r>
            <a:r>
              <a:rPr lang="nl-BE" sz="2000" dirty="0" err="1"/>
              <a:t>oncologist</a:t>
            </a:r>
            <a:r>
              <a:rPr lang="nl-BE" sz="2000" dirty="0"/>
              <a:t>)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69DB6439-2C29-8E10-5EFA-C98D778D2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9B9EC09-0FB1-2B1B-8148-83575EB06334}"/>
              </a:ext>
            </a:extLst>
          </p:cNvPr>
          <p:cNvSpPr txBox="1"/>
          <p:nvPr/>
        </p:nvSpPr>
        <p:spPr>
          <a:xfrm>
            <a:off x="1553227" y="5697557"/>
            <a:ext cx="764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Beste et al. </a:t>
            </a:r>
            <a:r>
              <a:rPr lang="nl-BE" sz="1600" dirty="0" err="1"/>
              <a:t>Vaginal</a:t>
            </a:r>
            <a:r>
              <a:rPr lang="nl-BE" sz="1600" dirty="0"/>
              <a:t> </a:t>
            </a:r>
            <a:r>
              <a:rPr lang="nl-BE" sz="1600" dirty="0" err="1"/>
              <a:t>estrogen</a:t>
            </a:r>
            <a:r>
              <a:rPr lang="nl-BE" sz="1600" dirty="0"/>
              <a:t> </a:t>
            </a:r>
            <a:r>
              <a:rPr lang="nl-BE" sz="1600" dirty="0" err="1"/>
              <a:t>use</a:t>
            </a:r>
            <a:r>
              <a:rPr lang="nl-BE" sz="1600" dirty="0"/>
              <a:t> in </a:t>
            </a:r>
            <a:r>
              <a:rPr lang="nl-BE" sz="1600" dirty="0" err="1"/>
              <a:t>breast</a:t>
            </a:r>
            <a:r>
              <a:rPr lang="nl-BE" sz="1600" dirty="0"/>
              <a:t> </a:t>
            </a:r>
            <a:r>
              <a:rPr lang="nl-BE" sz="1600" dirty="0" err="1"/>
              <a:t>cancer</a:t>
            </a:r>
            <a:r>
              <a:rPr lang="nl-BE" sz="1600" dirty="0"/>
              <a:t> </a:t>
            </a:r>
            <a:r>
              <a:rPr lang="nl-BE" sz="1600" dirty="0" err="1"/>
              <a:t>survivors</a:t>
            </a:r>
            <a:r>
              <a:rPr lang="nl-BE" sz="1600" dirty="0"/>
              <a:t>: a </a:t>
            </a:r>
            <a:r>
              <a:rPr lang="nl-BE" sz="1600" dirty="0" err="1"/>
              <a:t>systematic</a:t>
            </a:r>
            <a:r>
              <a:rPr lang="nl-BE" sz="1600" dirty="0"/>
              <a:t> review </a:t>
            </a:r>
            <a:r>
              <a:rPr lang="nl-BE" sz="1600" dirty="0" err="1"/>
              <a:t>and</a:t>
            </a:r>
            <a:r>
              <a:rPr lang="nl-BE" sz="1600" dirty="0"/>
              <a:t> meta-analysis of </a:t>
            </a:r>
            <a:r>
              <a:rPr lang="nl-BE" sz="1600" dirty="0" err="1"/>
              <a:t>recurrence</a:t>
            </a:r>
            <a:r>
              <a:rPr lang="nl-BE" sz="1600" dirty="0"/>
              <a:t>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/>
              <a:t>mortality</a:t>
            </a:r>
            <a:r>
              <a:rPr lang="nl-BE" sz="1600" dirty="0"/>
              <a:t> </a:t>
            </a:r>
            <a:r>
              <a:rPr lang="nl-BE" sz="1600" dirty="0" err="1"/>
              <a:t>risks</a:t>
            </a:r>
            <a:r>
              <a:rPr lang="nl-BE" sz="1600" dirty="0"/>
              <a:t>. Am J </a:t>
            </a:r>
            <a:r>
              <a:rPr lang="nl-BE" sz="1600" dirty="0" err="1"/>
              <a:t>Obstet</a:t>
            </a:r>
            <a:r>
              <a:rPr lang="nl-BE" sz="1600" dirty="0"/>
              <a:t> </a:t>
            </a:r>
            <a:r>
              <a:rPr lang="nl-BE" sz="1600" dirty="0" err="1"/>
              <a:t>Gynecol</a:t>
            </a:r>
            <a:r>
              <a:rPr lang="nl-BE" sz="1600" dirty="0"/>
              <a:t>. 2025</a:t>
            </a:r>
          </a:p>
        </p:txBody>
      </p:sp>
    </p:spTree>
    <p:extLst>
      <p:ext uri="{BB962C8B-B14F-4D97-AF65-F5344CB8AC3E}">
        <p14:creationId xmlns:p14="http://schemas.microsoft.com/office/powerpoint/2010/main" val="3467118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93895-5272-AD42-37A7-D83268FDF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Take home messages</a:t>
            </a:r>
            <a:endParaRPr lang="nl-BE" dirty="0"/>
          </a:p>
        </p:txBody>
      </p:sp>
      <p:pic>
        <p:nvPicPr>
          <p:cNvPr id="5" name="Afbeelding 4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5FAF9AF9-A6E4-46C0-8D17-F626277E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F4BC69A-B6E2-42E7-9800-373DB3FB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080348" cy="419548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sz="2400" dirty="0"/>
              <a:t>GSM </a:t>
            </a:r>
            <a:r>
              <a:rPr lang="en-US" sz="2400" dirty="0"/>
              <a:t>​is </a:t>
            </a:r>
            <a:r>
              <a:rPr lang="fr-FR" sz="2400" dirty="0"/>
              <a:t>a </a:t>
            </a:r>
            <a:r>
              <a:rPr lang="fr-FR" sz="2400" dirty="0" err="1"/>
              <a:t>frequent</a:t>
            </a:r>
            <a:r>
              <a:rPr lang="fr-FR" sz="2400" dirty="0"/>
              <a:t> complication of </a:t>
            </a:r>
            <a:r>
              <a:rPr lang="fr-FR" sz="2400" dirty="0" err="1"/>
              <a:t>hypoestrogenism</a:t>
            </a:r>
            <a:r>
              <a:rPr lang="fr-FR" sz="2400" dirty="0"/>
              <a:t>​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 dirty="0"/>
              <a:t>Vaginal </a:t>
            </a:r>
            <a:r>
              <a:rPr lang="fr-BE" sz="2000" dirty="0" err="1"/>
              <a:t>dryness</a:t>
            </a:r>
            <a:r>
              <a:rPr lang="fr-BE" sz="2000" dirty="0"/>
              <a:t>, </a:t>
            </a:r>
            <a:r>
              <a:rPr lang="fr-BE" sz="2000" dirty="0" err="1"/>
              <a:t>dyspareunia</a:t>
            </a:r>
            <a:r>
              <a:rPr lang="fr-BE" sz="2000" dirty="0"/>
              <a:t>, and </a:t>
            </a:r>
            <a:r>
              <a:rPr lang="fr-BE" sz="2000" dirty="0" err="1"/>
              <a:t>dysuria</a:t>
            </a:r>
            <a:r>
              <a:rPr lang="fr-FR" sz="2000" dirty="0"/>
              <a:t>​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err="1"/>
              <a:t>Quality</a:t>
            </a:r>
            <a:r>
              <a:rPr lang="fr-FR" sz="2000" dirty="0"/>
              <a:t> of life, </a:t>
            </a:r>
            <a:r>
              <a:rPr lang="fr-FR" sz="2000" dirty="0" err="1"/>
              <a:t>sexual</a:t>
            </a:r>
            <a:r>
              <a:rPr lang="fr-FR" sz="2000" dirty="0"/>
              <a:t> </a:t>
            </a:r>
            <a:r>
              <a:rPr lang="fr-FR" sz="2000" dirty="0" err="1"/>
              <a:t>health</a:t>
            </a:r>
            <a:r>
              <a:rPr lang="fr-FR" sz="2000" dirty="0"/>
              <a:t> and </a:t>
            </a:r>
            <a:r>
              <a:rPr lang="fr-FR" sz="2000" dirty="0" err="1"/>
              <a:t>urinary</a:t>
            </a:r>
            <a:r>
              <a:rPr lang="fr-FR" sz="2000" dirty="0"/>
              <a:t> </a:t>
            </a:r>
            <a:r>
              <a:rPr lang="fr-FR" sz="2000" dirty="0" err="1"/>
              <a:t>function</a:t>
            </a:r>
            <a:r>
              <a:rPr lang="fr-FR" sz="2000" dirty="0"/>
              <a:t>​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/>
              <a:t>Common but </a:t>
            </a:r>
            <a:r>
              <a:rPr lang="fr-FR" sz="2400" dirty="0" err="1"/>
              <a:t>underdiagnosed</a:t>
            </a:r>
            <a:r>
              <a:rPr lang="fr-FR" sz="2400" dirty="0"/>
              <a:t> and </a:t>
            </a:r>
            <a:r>
              <a:rPr lang="fr-FR" sz="2400" dirty="0" err="1"/>
              <a:t>worsens</a:t>
            </a:r>
            <a:r>
              <a:rPr lang="fr-FR" sz="2400" dirty="0"/>
              <a:t> over time</a:t>
            </a:r>
            <a:r>
              <a:rPr lang="en-US" sz="2400" dirty="0"/>
              <a:t>​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/>
              <a:t>Important to </a:t>
            </a:r>
            <a:r>
              <a:rPr lang="fr-FR" sz="2400" dirty="0" err="1"/>
              <a:t>ask</a:t>
            </a:r>
            <a:r>
              <a:rPr lang="fr-FR" sz="2400" dirty="0"/>
              <a:t> patients about </a:t>
            </a:r>
            <a:r>
              <a:rPr lang="fr-FR" sz="2400" dirty="0" err="1"/>
              <a:t>symptoms</a:t>
            </a:r>
            <a:r>
              <a:rPr lang="fr-FR" sz="2400" dirty="0"/>
              <a:t> </a:t>
            </a:r>
            <a:r>
              <a:rPr lang="en-US" sz="2400" dirty="0"/>
              <a:t>​!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 err="1"/>
              <a:t>Differentiating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other</a:t>
            </a:r>
            <a:r>
              <a:rPr lang="fr-FR" sz="2400" dirty="0"/>
              <a:t> conditions </a:t>
            </a:r>
            <a:r>
              <a:rPr lang="fr-FR" sz="2400" dirty="0" err="1"/>
              <a:t>is</a:t>
            </a:r>
            <a:r>
              <a:rPr lang="fr-FR" sz="2400" dirty="0"/>
              <a:t> crucial to </a:t>
            </a:r>
            <a:r>
              <a:rPr lang="fr-FR" sz="2400" dirty="0" err="1"/>
              <a:t>avoid</a:t>
            </a:r>
            <a:r>
              <a:rPr lang="fr-FR" sz="2400" dirty="0"/>
              <a:t> </a:t>
            </a:r>
            <a:r>
              <a:rPr lang="fr-FR" sz="2400" dirty="0" err="1"/>
              <a:t>misdiagnosis</a:t>
            </a:r>
            <a:r>
              <a:rPr lang="fr-FR" sz="2400" dirty="0"/>
              <a:t> </a:t>
            </a:r>
            <a:endParaRPr lang="en-US" sz="2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 err="1"/>
              <a:t>Treatment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nonhormonal</a:t>
            </a:r>
            <a:r>
              <a:rPr lang="fr-FR" sz="2400" dirty="0"/>
              <a:t> or hormonal local </a:t>
            </a:r>
            <a:r>
              <a:rPr lang="fr-FR" sz="2400" dirty="0" err="1"/>
              <a:t>therapies</a:t>
            </a:r>
            <a:r>
              <a:rPr lang="en-US" sz="2400" dirty="0"/>
              <a:t>​, for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1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4C55F356-0CBD-27C7-7863-2087FFE8D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EF46670C-78A4-5E7E-51A3-F545D094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454" y="2728735"/>
            <a:ext cx="9404723" cy="1400530"/>
          </a:xfrm>
        </p:spPr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! </a:t>
            </a:r>
            <a:r>
              <a:rPr lang="nl-BE" dirty="0" err="1"/>
              <a:t>Questions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350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B91D7-7221-F17C-888B-55BE6D11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EE6E8A-220A-AB6E-C0FB-33BBDE77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800" dirty="0" err="1"/>
              <a:t>Genitourinary</a:t>
            </a:r>
            <a:r>
              <a:rPr lang="nl-BE" sz="2800" dirty="0"/>
              <a:t> </a:t>
            </a:r>
            <a:r>
              <a:rPr lang="nl-BE" sz="2800" dirty="0" err="1"/>
              <a:t>syndrome</a:t>
            </a:r>
            <a:r>
              <a:rPr lang="nl-BE" sz="2800" dirty="0"/>
              <a:t> of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r>
              <a:rPr lang="nl-BE" sz="2800" dirty="0" err="1"/>
              <a:t>menopause</a:t>
            </a:r>
            <a:endParaRPr lang="nl-BE" sz="2800" dirty="0"/>
          </a:p>
          <a:p>
            <a:pPr>
              <a:buFont typeface="Wingdings" panose="05000000000000000000" pitchFamily="2" charset="2"/>
              <a:buChar char="Ø"/>
            </a:pPr>
            <a:endParaRPr lang="nl-B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 err="1"/>
              <a:t>Introduced</a:t>
            </a:r>
            <a:r>
              <a:rPr lang="nl-BE" sz="2800" dirty="0"/>
              <a:t> </a:t>
            </a:r>
            <a:r>
              <a:rPr lang="nl-BE" sz="2800" dirty="0" err="1"/>
              <a:t>since</a:t>
            </a:r>
            <a:r>
              <a:rPr lang="nl-BE" sz="2800" dirty="0"/>
              <a:t> 2014 in </a:t>
            </a:r>
            <a:r>
              <a:rPr lang="nl-BE" sz="2800" dirty="0" err="1"/>
              <a:t>replacement</a:t>
            </a:r>
            <a:r>
              <a:rPr lang="nl-BE" sz="2800" dirty="0"/>
              <a:t> of “</a:t>
            </a:r>
            <a:r>
              <a:rPr lang="nl-BE" sz="2800" dirty="0" err="1"/>
              <a:t>vulvovaginal</a:t>
            </a:r>
            <a:r>
              <a:rPr lang="nl-BE" sz="2800" dirty="0"/>
              <a:t> </a:t>
            </a:r>
            <a:r>
              <a:rPr lang="nl-BE" sz="2800" dirty="0" err="1"/>
              <a:t>atrophy</a:t>
            </a:r>
            <a:r>
              <a:rPr lang="nl-BE" sz="2800" dirty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/>
              <a:t>=&gt; </a:t>
            </a:r>
            <a:r>
              <a:rPr lang="nl-BE" sz="2800" dirty="0" err="1"/>
              <a:t>much</a:t>
            </a:r>
            <a:r>
              <a:rPr lang="nl-BE" sz="2800" dirty="0"/>
              <a:t> more </a:t>
            </a:r>
            <a:r>
              <a:rPr lang="nl-BE" sz="2800" dirty="0" err="1"/>
              <a:t>than</a:t>
            </a:r>
            <a:r>
              <a:rPr lang="nl-BE" sz="2800" dirty="0"/>
              <a:t> </a:t>
            </a:r>
            <a:r>
              <a:rPr lang="nl-BE" sz="2800" dirty="0" err="1"/>
              <a:t>vulvovaginal</a:t>
            </a:r>
            <a:r>
              <a:rPr lang="nl-BE" sz="2800" dirty="0"/>
              <a:t> </a:t>
            </a:r>
            <a:r>
              <a:rPr lang="nl-BE" sz="2800" dirty="0" err="1"/>
              <a:t>atrophy</a:t>
            </a:r>
            <a:endParaRPr lang="nl-BE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95AB069-7B62-3919-CA10-2C41FEEFA653}"/>
              </a:ext>
            </a:extLst>
          </p:cNvPr>
          <p:cNvSpPr txBox="1"/>
          <p:nvPr/>
        </p:nvSpPr>
        <p:spPr>
          <a:xfrm>
            <a:off x="1103312" y="6035950"/>
            <a:ext cx="75650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0" i="0" dirty="0">
                <a:effectLst/>
                <a:latin typeface="BlinkMacSystemFont"/>
              </a:rPr>
              <a:t>Portman DJ; </a:t>
            </a:r>
            <a:r>
              <a:rPr lang="nl-BE" sz="1400" b="0" i="0" dirty="0" err="1">
                <a:effectLst/>
                <a:latin typeface="BlinkMacSystemFont"/>
              </a:rPr>
              <a:t>Vulvovaginal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Atrophy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Terminology</a:t>
            </a:r>
            <a:r>
              <a:rPr lang="nl-BE" sz="1400" b="0" i="0" dirty="0">
                <a:effectLst/>
                <a:latin typeface="BlinkMacSystemFont"/>
              </a:rPr>
              <a:t> Consensus Conference Panel. </a:t>
            </a:r>
            <a:r>
              <a:rPr lang="nl-BE" sz="1400" b="0" i="0" dirty="0" err="1">
                <a:effectLst/>
                <a:latin typeface="BlinkMacSystemFont"/>
              </a:rPr>
              <a:t>Genitourinary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syndrome</a:t>
            </a:r>
            <a:r>
              <a:rPr lang="nl-BE" sz="1400" b="0" i="0" dirty="0">
                <a:effectLst/>
                <a:latin typeface="BlinkMacSystemFont"/>
              </a:rPr>
              <a:t> of </a:t>
            </a:r>
            <a:r>
              <a:rPr lang="nl-BE" sz="1400" b="0" i="0" dirty="0" err="1">
                <a:effectLst/>
                <a:latin typeface="BlinkMacSystemFont"/>
              </a:rPr>
              <a:t>menopause</a:t>
            </a:r>
            <a:r>
              <a:rPr lang="nl-BE" sz="1400" b="0" i="0" dirty="0">
                <a:effectLst/>
                <a:latin typeface="BlinkMacSystemFont"/>
              </a:rPr>
              <a:t>: new </a:t>
            </a:r>
            <a:r>
              <a:rPr lang="nl-BE" sz="1400" b="0" i="0" dirty="0" err="1">
                <a:effectLst/>
                <a:latin typeface="BlinkMacSystemFont"/>
              </a:rPr>
              <a:t>terminology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for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vulvovaginal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atrophy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from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the</a:t>
            </a:r>
            <a:r>
              <a:rPr lang="nl-BE" sz="1400" b="0" i="0" dirty="0">
                <a:effectLst/>
                <a:latin typeface="BlinkMacSystemFont"/>
              </a:rPr>
              <a:t> International Society </a:t>
            </a:r>
            <a:r>
              <a:rPr lang="nl-BE" sz="1400" b="0" i="0" dirty="0" err="1">
                <a:effectLst/>
                <a:latin typeface="BlinkMacSystemFont"/>
              </a:rPr>
              <a:t>for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the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Study</a:t>
            </a:r>
            <a:r>
              <a:rPr lang="nl-BE" sz="1400" b="0" i="0" dirty="0">
                <a:effectLst/>
                <a:latin typeface="BlinkMacSystemFont"/>
              </a:rPr>
              <a:t> of </a:t>
            </a:r>
            <a:r>
              <a:rPr lang="nl-BE" sz="1400" b="0" i="0" dirty="0" err="1">
                <a:effectLst/>
                <a:latin typeface="BlinkMacSystemFont"/>
              </a:rPr>
              <a:t>Women's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Sexual</a:t>
            </a:r>
            <a:r>
              <a:rPr lang="nl-BE" sz="1400" b="0" i="0" dirty="0">
                <a:effectLst/>
                <a:latin typeface="BlinkMacSystemFont"/>
              </a:rPr>
              <a:t> Health </a:t>
            </a:r>
            <a:r>
              <a:rPr lang="nl-BE" sz="1400" b="0" i="0" dirty="0" err="1">
                <a:effectLst/>
                <a:latin typeface="BlinkMacSystemFont"/>
              </a:rPr>
              <a:t>and</a:t>
            </a:r>
            <a:r>
              <a:rPr lang="nl-BE" sz="1400" b="0" i="0" dirty="0">
                <a:effectLst/>
                <a:latin typeface="BlinkMacSystemFont"/>
              </a:rPr>
              <a:t> </a:t>
            </a:r>
            <a:r>
              <a:rPr lang="nl-BE" sz="1400" b="0" i="0" dirty="0" err="1">
                <a:effectLst/>
                <a:latin typeface="BlinkMacSystemFont"/>
              </a:rPr>
              <a:t>the</a:t>
            </a:r>
            <a:r>
              <a:rPr lang="nl-BE" sz="1400" b="0" i="0" dirty="0">
                <a:effectLst/>
                <a:latin typeface="BlinkMacSystemFont"/>
              </a:rPr>
              <a:t> North American </a:t>
            </a:r>
            <a:r>
              <a:rPr lang="nl-BE" sz="1400" b="0" i="0" dirty="0" err="1">
                <a:effectLst/>
                <a:latin typeface="BlinkMacSystemFont"/>
              </a:rPr>
              <a:t>Menopause</a:t>
            </a:r>
            <a:r>
              <a:rPr lang="nl-BE" sz="1400" b="0" i="0" dirty="0">
                <a:effectLst/>
                <a:latin typeface="BlinkMacSystemFont"/>
              </a:rPr>
              <a:t> Society. </a:t>
            </a:r>
            <a:r>
              <a:rPr lang="nl-BE" sz="1400" b="0" i="0" dirty="0" err="1">
                <a:effectLst/>
                <a:latin typeface="BlinkMacSystemFont"/>
              </a:rPr>
              <a:t>Menopause</a:t>
            </a:r>
            <a:r>
              <a:rPr lang="nl-BE" sz="1400" b="0" i="0" dirty="0">
                <a:effectLst/>
                <a:latin typeface="BlinkMacSystemFont"/>
              </a:rPr>
              <a:t>. 2014.</a:t>
            </a:r>
            <a:endParaRPr lang="nl-BE" sz="1400" dirty="0"/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ABDE72D-288F-E202-5E10-07D22C1EF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7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E8477-7D3E-F69C-AF1C-2801E04E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7689" cy="1400530"/>
          </a:xfrm>
        </p:spPr>
        <p:txBody>
          <a:bodyPr/>
          <a:lstStyle/>
          <a:p>
            <a:r>
              <a:rPr lang="nl-BE" dirty="0"/>
              <a:t>Definition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75233AE-A3C0-A17B-E977-7C80FC32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60" y="1506728"/>
            <a:ext cx="9844953" cy="48985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ea typeface="+mn-lt"/>
                <a:cs typeface="+mn-lt"/>
              </a:rPr>
              <a:t>Collection of </a:t>
            </a:r>
            <a:r>
              <a:rPr lang="fr-FR" sz="2400" dirty="0" err="1">
                <a:ea typeface="+mn-lt"/>
                <a:cs typeface="+mn-lt"/>
              </a:rPr>
              <a:t>symptoms</a:t>
            </a:r>
            <a:r>
              <a:rPr lang="fr-FR" sz="2400" dirty="0">
                <a:ea typeface="+mn-lt"/>
                <a:cs typeface="+mn-lt"/>
              </a:rPr>
              <a:t> and </a:t>
            </a:r>
            <a:r>
              <a:rPr lang="fr-FR" sz="2400" dirty="0" err="1">
                <a:ea typeface="+mn-lt"/>
                <a:cs typeface="+mn-lt"/>
              </a:rPr>
              <a:t>signs</a:t>
            </a:r>
            <a:r>
              <a:rPr lang="fr-FR" sz="2400" dirty="0">
                <a:ea typeface="+mn-lt"/>
                <a:cs typeface="+mn-lt"/>
              </a:rPr>
              <a:t> &lt; hypoE2 changes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err="1">
                <a:ea typeface="+mn-lt"/>
                <a:cs typeface="+mn-lt"/>
              </a:rPr>
              <a:t>labia</a:t>
            </a:r>
            <a:r>
              <a:rPr lang="fr-FR" sz="2000" dirty="0">
                <a:ea typeface="+mn-lt"/>
                <a:cs typeface="+mn-lt"/>
              </a:rPr>
              <a:t> majora/minora, clitoris, </a:t>
            </a:r>
            <a:r>
              <a:rPr lang="fr-FR" sz="2000" dirty="0" err="1">
                <a:ea typeface="+mn-lt"/>
                <a:cs typeface="+mn-lt"/>
              </a:rPr>
              <a:t>introitus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vagina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urethra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bladder</a:t>
            </a:r>
            <a:r>
              <a:rPr lang="fr-FR" sz="3200" dirty="0">
                <a:ea typeface="+mn-lt"/>
                <a:cs typeface="+mn-lt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dirty="0" err="1">
                <a:ea typeface="+mn-lt"/>
                <a:cs typeface="+mn-lt"/>
              </a:rPr>
              <a:t>genital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symptoms</a:t>
            </a:r>
            <a:r>
              <a:rPr lang="fr-FR" sz="2000" dirty="0">
                <a:ea typeface="+mn-lt"/>
                <a:cs typeface="+mn-lt"/>
              </a:rPr>
              <a:t>: </a:t>
            </a:r>
            <a:r>
              <a:rPr lang="fr-FR" sz="2000" dirty="0" err="1">
                <a:ea typeface="+mn-lt"/>
                <a:cs typeface="+mn-lt"/>
              </a:rPr>
              <a:t>dryness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burning</a:t>
            </a:r>
            <a:r>
              <a:rPr lang="fr-FR" sz="2000" dirty="0">
                <a:ea typeface="+mn-lt"/>
                <a:cs typeface="+mn-lt"/>
              </a:rPr>
              <a:t>, irritation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dirty="0" err="1">
                <a:ea typeface="+mn-lt"/>
                <a:cs typeface="+mn-lt"/>
              </a:rPr>
              <a:t>sexual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symptoms</a:t>
            </a:r>
            <a:r>
              <a:rPr lang="fr-FR" sz="2000" dirty="0">
                <a:ea typeface="+mn-lt"/>
                <a:cs typeface="+mn-lt"/>
              </a:rPr>
              <a:t>: </a:t>
            </a:r>
            <a:r>
              <a:rPr lang="fr-FR" sz="2000" dirty="0" err="1">
                <a:ea typeface="+mn-lt"/>
                <a:cs typeface="+mn-lt"/>
              </a:rPr>
              <a:t>lack</a:t>
            </a:r>
            <a:r>
              <a:rPr lang="fr-FR" sz="2000" dirty="0">
                <a:ea typeface="+mn-lt"/>
                <a:cs typeface="+mn-lt"/>
              </a:rPr>
              <a:t> of </a:t>
            </a:r>
            <a:r>
              <a:rPr lang="fr-FR" sz="2000" dirty="0" err="1">
                <a:ea typeface="+mn-lt"/>
                <a:cs typeface="+mn-lt"/>
              </a:rPr>
              <a:t>lubrication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discomfort</a:t>
            </a:r>
            <a:r>
              <a:rPr lang="fr-FR" sz="2000" dirty="0">
                <a:ea typeface="+mn-lt"/>
                <a:cs typeface="+mn-lt"/>
              </a:rPr>
              <a:t>/pain, </a:t>
            </a:r>
            <a:r>
              <a:rPr lang="fr-FR" sz="2000" dirty="0" err="1">
                <a:ea typeface="+mn-lt"/>
                <a:cs typeface="+mn-lt"/>
              </a:rPr>
              <a:t>impaired</a:t>
            </a:r>
            <a:r>
              <a:rPr lang="fr-FR" sz="2000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function</a:t>
            </a:r>
            <a:endParaRPr lang="fr-FR" sz="2000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b="1" dirty="0" err="1">
                <a:ea typeface="+mn-lt"/>
                <a:cs typeface="+mn-lt"/>
              </a:rPr>
              <a:t>urinary</a:t>
            </a:r>
            <a:r>
              <a:rPr lang="fr-FR" sz="2000" b="1" dirty="0">
                <a:ea typeface="+mn-lt"/>
                <a:cs typeface="+mn-lt"/>
              </a:rPr>
              <a:t> </a:t>
            </a:r>
            <a:r>
              <a:rPr lang="fr-FR" sz="2000" dirty="0" err="1">
                <a:ea typeface="+mn-lt"/>
                <a:cs typeface="+mn-lt"/>
              </a:rPr>
              <a:t>symptoms</a:t>
            </a:r>
            <a:r>
              <a:rPr lang="fr-FR" sz="2000" dirty="0">
                <a:ea typeface="+mn-lt"/>
                <a:cs typeface="+mn-lt"/>
              </a:rPr>
              <a:t> of </a:t>
            </a:r>
            <a:r>
              <a:rPr lang="fr-FR" sz="2000" dirty="0" err="1">
                <a:ea typeface="+mn-lt"/>
                <a:cs typeface="+mn-lt"/>
              </a:rPr>
              <a:t>urgency</a:t>
            </a:r>
            <a:r>
              <a:rPr lang="fr-FR" sz="2000" dirty="0">
                <a:ea typeface="+mn-lt"/>
                <a:cs typeface="+mn-lt"/>
              </a:rPr>
              <a:t>, </a:t>
            </a:r>
            <a:r>
              <a:rPr lang="fr-FR" sz="2000" dirty="0" err="1">
                <a:ea typeface="+mn-lt"/>
                <a:cs typeface="+mn-lt"/>
              </a:rPr>
              <a:t>dysuria</a:t>
            </a:r>
            <a:r>
              <a:rPr lang="fr-FR" sz="2000" dirty="0">
                <a:ea typeface="+mn-lt"/>
                <a:cs typeface="+mn-lt"/>
              </a:rPr>
              <a:t>, and </a:t>
            </a:r>
            <a:r>
              <a:rPr lang="fr-FR" sz="2000" dirty="0" err="1">
                <a:ea typeface="+mn-lt"/>
                <a:cs typeface="+mn-lt"/>
              </a:rPr>
              <a:t>recurrent</a:t>
            </a:r>
            <a:r>
              <a:rPr lang="fr-FR" sz="2000" dirty="0">
                <a:ea typeface="+mn-lt"/>
                <a:cs typeface="+mn-lt"/>
              </a:rPr>
              <a:t> UTI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 err="1">
                <a:ea typeface="+mn-lt"/>
                <a:cs typeface="+mn-lt"/>
              </a:rPr>
              <a:t>some</a:t>
            </a:r>
            <a:r>
              <a:rPr lang="fr-FR" sz="2000" dirty="0">
                <a:ea typeface="+mn-lt"/>
                <a:cs typeface="+mn-lt"/>
              </a:rPr>
              <a:t> or all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>
              <a:ea typeface="+mn-lt"/>
              <a:cs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>
                <a:ea typeface="+mn-lt"/>
                <a:cs typeface="+mn-lt"/>
              </a:rPr>
              <a:t>Generally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occurs</a:t>
            </a:r>
            <a:r>
              <a:rPr lang="fr-FR" sz="2400" dirty="0">
                <a:ea typeface="+mn-lt"/>
                <a:cs typeface="+mn-lt"/>
              </a:rPr>
              <a:t> in post-</a:t>
            </a:r>
            <a:r>
              <a:rPr lang="fr-FR" sz="2400" dirty="0" err="1">
                <a:ea typeface="+mn-lt"/>
                <a:cs typeface="+mn-lt"/>
              </a:rPr>
              <a:t>menopausal</a:t>
            </a:r>
            <a:r>
              <a:rPr lang="fr-FR" sz="2400" dirty="0">
                <a:ea typeface="+mn-lt"/>
                <a:cs typeface="+mn-lt"/>
              </a:rPr>
              <a:t>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err="1">
                <a:ea typeface="+mn-lt"/>
                <a:cs typeface="+mn-lt"/>
              </a:rPr>
              <a:t>Women</a:t>
            </a:r>
            <a:r>
              <a:rPr lang="fr-FR" sz="2400" dirty="0">
                <a:ea typeface="+mn-lt"/>
                <a:cs typeface="+mn-lt"/>
              </a:rPr>
              <a:t> of </a:t>
            </a:r>
            <a:r>
              <a:rPr lang="fr-FR" sz="2400" dirty="0" err="1">
                <a:ea typeface="+mn-lt"/>
                <a:cs typeface="+mn-lt"/>
              </a:rPr>
              <a:t>any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age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with</a:t>
            </a:r>
            <a:r>
              <a:rPr lang="fr-FR" sz="2400" dirty="0">
                <a:ea typeface="+mn-lt"/>
                <a:cs typeface="+mn-lt"/>
              </a:rPr>
              <a:t> a </a:t>
            </a:r>
            <a:r>
              <a:rPr lang="fr-FR" sz="2400" dirty="0" err="1">
                <a:ea typeface="+mn-lt"/>
                <a:cs typeface="+mn-lt"/>
              </a:rPr>
              <a:t>decrease</a:t>
            </a:r>
            <a:r>
              <a:rPr lang="fr-FR" sz="2400" dirty="0">
                <a:ea typeface="+mn-lt"/>
                <a:cs typeface="+mn-lt"/>
              </a:rPr>
              <a:t> in E2 (post-partum </a:t>
            </a:r>
            <a:r>
              <a:rPr lang="fr-FR" sz="2400" dirty="0" err="1">
                <a:ea typeface="+mn-lt"/>
                <a:cs typeface="+mn-lt"/>
              </a:rPr>
              <a:t>period</a:t>
            </a:r>
            <a:r>
              <a:rPr lang="fr-FR" sz="2400" dirty="0">
                <a:ea typeface="+mn-lt"/>
                <a:cs typeface="+mn-lt"/>
              </a:rPr>
              <a:t>, </a:t>
            </a:r>
            <a:r>
              <a:rPr lang="fr-FR" sz="2400" dirty="0" err="1">
                <a:ea typeface="+mn-lt"/>
                <a:cs typeface="+mn-lt"/>
              </a:rPr>
              <a:t>during</a:t>
            </a:r>
            <a:r>
              <a:rPr lang="fr-FR" sz="2400" dirty="0">
                <a:ea typeface="+mn-lt"/>
                <a:cs typeface="+mn-lt"/>
              </a:rPr>
              <a:t> </a:t>
            </a:r>
            <a:r>
              <a:rPr lang="fr-FR" sz="2400" dirty="0" err="1">
                <a:ea typeface="+mn-lt"/>
                <a:cs typeface="+mn-lt"/>
              </a:rPr>
              <a:t>breast-feeding</a:t>
            </a:r>
            <a:r>
              <a:rPr lang="fr-FR" sz="2400" dirty="0">
                <a:ea typeface="+mn-lt"/>
                <a:cs typeface="+mn-lt"/>
              </a:rPr>
              <a:t>)</a:t>
            </a:r>
            <a:endParaRPr lang="fr-FR" sz="2400" dirty="0">
              <a:ea typeface="Calibri"/>
              <a:cs typeface="Calibri"/>
            </a:endParaRPr>
          </a:p>
        </p:txBody>
      </p:sp>
      <p:pic>
        <p:nvPicPr>
          <p:cNvPr id="3" name="Afbeelding 2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ACB52887-1110-E5E5-1553-D4EF1A058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6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63283-9DBC-8301-B4B7-6D5DFE4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nl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75CEFBE-153B-DF03-D605-6DE276DA49E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07720" y="1772322"/>
            <a:ext cx="10088880" cy="46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 lang="fr-FR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Font typeface="Calibri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B0F0"/>
              </a:buClr>
              <a:buFont typeface="Calibri" panose="020F0502020204030204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8A42A"/>
              </a:buClr>
              <a:buFont typeface="Calibri" panose="020F0502020204030204" pitchFamily="34" charset="0"/>
              <a:buChar char="•"/>
              <a:defRPr lang="fr-FR" sz="20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92D050"/>
              </a:buClr>
              <a:buFont typeface="Calibri" panose="020F0502020204030204" pitchFamily="34" charset="0"/>
              <a:buChar char="•"/>
              <a:defRPr lang="fr-BE"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GSM affects 50-70% of </a:t>
            </a:r>
            <a:r>
              <a:rPr lang="fr-FR" dirty="0" err="1"/>
              <a:t>postmenopausal</a:t>
            </a:r>
            <a:r>
              <a:rPr lang="fr-FR" dirty="0"/>
              <a:t> </a:t>
            </a:r>
            <a:r>
              <a:rPr lang="fr-FR" dirty="0" err="1"/>
              <a:t>women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Underdiagnosed</a:t>
            </a:r>
            <a:r>
              <a:rPr lang="fr-FR" dirty="0"/>
              <a:t> &lt; embarrassement / </a:t>
            </a:r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awareness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/>
              <a:t>Consequences</a:t>
            </a:r>
            <a:r>
              <a:rPr lang="fr-FR" dirty="0"/>
              <a:t> on QOL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chronic</a:t>
            </a:r>
            <a:r>
              <a:rPr lang="fr-FR" dirty="0"/>
              <a:t> pain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urinary</a:t>
            </a:r>
            <a:r>
              <a:rPr lang="fr-FR" dirty="0"/>
              <a:t> </a:t>
            </a:r>
            <a:r>
              <a:rPr lang="fr-FR" dirty="0" err="1"/>
              <a:t>disorders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dysfunction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psychological</a:t>
            </a:r>
            <a:r>
              <a:rPr lang="fr-FR" dirty="0"/>
              <a:t> </a:t>
            </a:r>
            <a:r>
              <a:rPr lang="fr-FR" dirty="0" err="1"/>
              <a:t>distress</a:t>
            </a:r>
            <a:r>
              <a:rPr lang="fr-FR" dirty="0"/>
              <a:t>, </a:t>
            </a:r>
            <a:r>
              <a:rPr lang="fr-FR" dirty="0" err="1"/>
              <a:t>reduced</a:t>
            </a:r>
            <a:r>
              <a:rPr lang="fr-FR" dirty="0"/>
              <a:t> self-</a:t>
            </a:r>
            <a:r>
              <a:rPr lang="fr-FR" dirty="0" err="1"/>
              <a:t>esteem</a:t>
            </a:r>
            <a:r>
              <a:rPr lang="fr-FR" dirty="0"/>
              <a:t> and </a:t>
            </a:r>
            <a:r>
              <a:rPr lang="fr-FR" dirty="0" err="1"/>
              <a:t>depression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/>
              <a:t>Persists</a:t>
            </a:r>
            <a:r>
              <a:rPr lang="fr-FR" b="1" dirty="0"/>
              <a:t> and </a:t>
            </a:r>
            <a:r>
              <a:rPr lang="fr-FR" b="1" dirty="0" err="1"/>
              <a:t>worsens</a:t>
            </a:r>
            <a:r>
              <a:rPr lang="fr-FR" b="1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treatment</a:t>
            </a:r>
            <a:endParaRPr lang="fr-FR" dirty="0"/>
          </a:p>
        </p:txBody>
      </p:sp>
      <p:pic>
        <p:nvPicPr>
          <p:cNvPr id="3" name="Afbeelding 2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77DF6D1F-ACBE-22C4-C49D-498D901C99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CBB0-4B16-2A55-CBDC-86AD85F3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4BEA98-7F94-47C9-2711-BF9DF33C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19800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2400" dirty="0" err="1"/>
              <a:t>Urogenital</a:t>
            </a:r>
            <a:r>
              <a:rPr lang="fr-BE" sz="2400" dirty="0"/>
              <a:t> </a:t>
            </a:r>
            <a:r>
              <a:rPr lang="fr-BE" sz="2400" dirty="0" err="1"/>
              <a:t>disorders</a:t>
            </a:r>
            <a:r>
              <a:rPr lang="fr-BE" sz="2400" dirty="0"/>
              <a:t> </a:t>
            </a:r>
            <a:r>
              <a:rPr lang="fr-BE" dirty="0"/>
              <a:t>= </a:t>
            </a:r>
            <a:r>
              <a:rPr lang="fr-BE" sz="2400" dirty="0"/>
              <a:t>a </a:t>
            </a:r>
            <a:r>
              <a:rPr lang="fr-BE" sz="2400" dirty="0" err="1"/>
              <a:t>frequent</a:t>
            </a:r>
            <a:r>
              <a:rPr lang="fr-BE" sz="2400" dirty="0"/>
              <a:t> </a:t>
            </a:r>
            <a:r>
              <a:rPr lang="fr-BE" sz="2400" dirty="0" err="1"/>
              <a:t>problem</a:t>
            </a:r>
            <a:endParaRPr lang="fr-BE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400" dirty="0" err="1"/>
              <a:t>rarely</a:t>
            </a:r>
            <a:r>
              <a:rPr lang="fr-BE" sz="2400" dirty="0"/>
              <a:t> </a:t>
            </a:r>
            <a:r>
              <a:rPr lang="fr-BE" sz="2400" dirty="0" err="1"/>
              <a:t>mentioned</a:t>
            </a:r>
            <a:r>
              <a:rPr lang="fr-BE" sz="2400" dirty="0"/>
              <a:t> by patients </a:t>
            </a:r>
            <a:r>
              <a:rPr lang="fr-BE" sz="2400" dirty="0" err="1"/>
              <a:t>during</a:t>
            </a:r>
            <a:r>
              <a:rPr lang="fr-BE" sz="2400" dirty="0"/>
              <a:t> routine consultations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400" dirty="0"/>
              <a:t>55% </a:t>
            </a:r>
            <a:r>
              <a:rPr lang="fr-BE" sz="2400" dirty="0" err="1"/>
              <a:t>suffers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</a:t>
            </a:r>
            <a:r>
              <a:rPr lang="fr-BE" sz="2400" dirty="0" err="1"/>
              <a:t>urinary</a:t>
            </a:r>
            <a:r>
              <a:rPr lang="fr-BE" sz="2400" dirty="0"/>
              <a:t> incontinence at least once a </a:t>
            </a:r>
            <a:r>
              <a:rPr lang="fr-BE" sz="2400" dirty="0" err="1"/>
              <a:t>week</a:t>
            </a:r>
            <a:endParaRPr lang="fr-BE" sz="2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400" dirty="0"/>
              <a:t>70% </a:t>
            </a:r>
            <a:r>
              <a:rPr lang="fr-BE" sz="2400" dirty="0" err="1"/>
              <a:t>with</a:t>
            </a:r>
            <a:r>
              <a:rPr lang="fr-BE" sz="2400" dirty="0"/>
              <a:t> vaginal </a:t>
            </a:r>
            <a:r>
              <a:rPr lang="fr-BE" sz="2400" dirty="0" err="1"/>
              <a:t>dryness</a:t>
            </a:r>
            <a:r>
              <a:rPr lang="fr-BE" sz="2400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BE" sz="2400" dirty="0"/>
              <a:t>40% </a:t>
            </a:r>
            <a:r>
              <a:rPr lang="fr-BE" sz="2400" dirty="0" err="1"/>
              <a:t>reporting</a:t>
            </a:r>
            <a:r>
              <a:rPr lang="fr-BE" sz="2400" dirty="0"/>
              <a:t> pain </a:t>
            </a:r>
            <a:r>
              <a:rPr lang="fr-BE" sz="2400" dirty="0" err="1"/>
              <a:t>during</a:t>
            </a:r>
            <a:r>
              <a:rPr lang="fr-BE" sz="2400" dirty="0"/>
              <a:t> intercourse</a:t>
            </a:r>
          </a:p>
          <a:p>
            <a:pPr lvl="2"/>
            <a:endParaRPr lang="fr-BE" sz="2400" dirty="0"/>
          </a:p>
          <a:p>
            <a:pPr marL="914400" lvl="2" indent="0">
              <a:buNone/>
            </a:pPr>
            <a:r>
              <a:rPr lang="fr-BE" sz="2400" dirty="0">
                <a:sym typeface="Wingdings" panose="05000000000000000000" pitchFamily="2" charset="2"/>
              </a:rPr>
              <a:t> impact +++ on </a:t>
            </a:r>
            <a:r>
              <a:rPr lang="fr-BE" sz="2400" dirty="0" err="1">
                <a:sym typeface="Wingdings" panose="05000000000000000000" pitchFamily="2" charset="2"/>
              </a:rPr>
              <a:t>quality</a:t>
            </a:r>
            <a:r>
              <a:rPr lang="fr-BE" sz="2400" dirty="0">
                <a:sym typeface="Wingdings" panose="05000000000000000000" pitchFamily="2" charset="2"/>
              </a:rPr>
              <a:t> of life</a:t>
            </a:r>
            <a:endParaRPr lang="fr-FR" sz="2400" dirty="0"/>
          </a:p>
          <a:p>
            <a:endParaRPr lang="nl-BE" dirty="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AF4FE125-6B31-E8CD-DC35-271B8114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7" y="6142057"/>
            <a:ext cx="8246559" cy="523219"/>
          </a:xfrm>
          <a:prstGeom prst="rect">
            <a:avLst/>
          </a:prstGeom>
        </p:spPr>
      </p:pic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27B1FCB7-2025-B573-CDD3-F9D306D61A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6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CED72-4831-C38F-13DC-A5D67C2A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DFF96-5501-4806-294B-258C1856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809AF612-36B2-C296-88B1-B3418478BE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EB94ABC3-5DF3-32C8-5A93-6E973C695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29343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87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A62A2-02BA-3141-6646-08926BA6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Pathophysiology</a:t>
            </a:r>
            <a:endParaRPr lang="nl-BE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518326F-32DB-A6BE-5E09-999CFFFF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31" y="1239732"/>
            <a:ext cx="2106655" cy="36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F553CA-C46A-CAE2-EB48-065CAB4CA7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86923" y="1704974"/>
            <a:ext cx="8280877" cy="329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 lang="fr-FR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Font typeface="Calibri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B0F0"/>
              </a:buClr>
              <a:buFont typeface="Calibri" panose="020F0502020204030204" pitchFamily="34" charset="0"/>
              <a:buChar char="•"/>
              <a:defRPr lang="fr-FR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8A42A"/>
              </a:buClr>
              <a:buFont typeface="Calibri" panose="020F0502020204030204" pitchFamily="34" charset="0"/>
              <a:buChar char="•"/>
              <a:defRPr lang="fr-FR" sz="20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92D050"/>
              </a:buClr>
              <a:buFont typeface="Calibri" panose="020F0502020204030204" pitchFamily="34" charset="0"/>
              <a:buChar char="•"/>
              <a:defRPr lang="fr-BE"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ea typeface="+mn-lt"/>
                <a:cs typeface="+mn-lt"/>
              </a:rPr>
              <a:t>ER in </a:t>
            </a:r>
            <a:r>
              <a:rPr lang="fr-FR" dirty="0" err="1">
                <a:ea typeface="+mn-lt"/>
                <a:cs typeface="+mn-lt"/>
              </a:rPr>
              <a:t>vagina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vulva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urethra</a:t>
            </a:r>
            <a:r>
              <a:rPr lang="fr-FR" dirty="0">
                <a:ea typeface="+mn-lt"/>
                <a:cs typeface="+mn-lt"/>
              </a:rPr>
              <a:t>, and </a:t>
            </a:r>
            <a:r>
              <a:rPr lang="fr-FR" dirty="0" err="1">
                <a:ea typeface="+mn-lt"/>
                <a:cs typeface="+mn-lt"/>
              </a:rPr>
              <a:t>bladder</a:t>
            </a:r>
            <a:r>
              <a:rPr lang="fr-FR" dirty="0">
                <a:ea typeface="+mn-lt"/>
                <a:cs typeface="+mn-lt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>
                <a:ea typeface="+mn-lt"/>
                <a:cs typeface="+mn-lt"/>
              </a:rPr>
              <a:t>Maintains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collagen</a:t>
            </a:r>
            <a:r>
              <a:rPr lang="fr-FR" dirty="0">
                <a:ea typeface="+mn-lt"/>
                <a:cs typeface="+mn-lt"/>
              </a:rPr>
              <a:t> content of </a:t>
            </a:r>
            <a:r>
              <a:rPr lang="fr-FR" dirty="0" err="1">
                <a:ea typeface="+mn-lt"/>
                <a:cs typeface="+mn-lt"/>
              </a:rPr>
              <a:t>epithelium</a:t>
            </a:r>
            <a:r>
              <a:rPr lang="fr-FR" dirty="0">
                <a:ea typeface="+mn-lt"/>
                <a:cs typeface="+mn-lt"/>
              </a:rPr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thickness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elasticity</a:t>
            </a:r>
            <a:endParaRPr lang="fr-FR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>
                <a:ea typeface="+mn-lt"/>
                <a:cs typeface="+mn-lt"/>
              </a:rPr>
              <a:t>Maintains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acid</a:t>
            </a:r>
            <a:r>
              <a:rPr lang="fr-FR" dirty="0">
                <a:ea typeface="+mn-lt"/>
                <a:cs typeface="+mn-lt"/>
              </a:rPr>
              <a:t> mucopolysaccharides and </a:t>
            </a:r>
            <a:r>
              <a:rPr lang="fr-FR" dirty="0" err="1">
                <a:ea typeface="+mn-lt"/>
                <a:cs typeface="+mn-lt"/>
              </a:rPr>
              <a:t>hyaluronic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acid</a:t>
            </a:r>
            <a:r>
              <a:rPr lang="fr-FR" dirty="0">
                <a:ea typeface="+mn-lt"/>
                <a:cs typeface="+mn-lt"/>
              </a:rPr>
              <a:t> =&gt; </a:t>
            </a:r>
            <a:r>
              <a:rPr lang="fr-FR" dirty="0" err="1">
                <a:ea typeface="+mn-lt"/>
                <a:cs typeface="+mn-lt"/>
              </a:rPr>
              <a:t>keeps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epithelial</a:t>
            </a:r>
            <a:r>
              <a:rPr lang="fr-FR" dirty="0">
                <a:ea typeface="+mn-lt"/>
                <a:cs typeface="+mn-lt"/>
              </a:rPr>
              <a:t> surfaces </a:t>
            </a:r>
            <a:r>
              <a:rPr lang="fr-FR" dirty="0" err="1">
                <a:ea typeface="+mn-lt"/>
                <a:cs typeface="+mn-lt"/>
              </a:rPr>
              <a:t>moist</a:t>
            </a:r>
            <a:endParaRPr lang="fr-FR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>
                <a:ea typeface="+mn-lt"/>
                <a:cs typeface="+mn-lt"/>
              </a:rPr>
              <a:t>Maintains</a:t>
            </a:r>
            <a:r>
              <a:rPr lang="fr-FR" dirty="0">
                <a:ea typeface="+mn-lt"/>
                <a:cs typeface="+mn-lt"/>
              </a:rPr>
              <a:t> optimal </a:t>
            </a:r>
            <a:r>
              <a:rPr lang="fr-FR" dirty="0" err="1">
                <a:ea typeface="+mn-lt"/>
                <a:cs typeface="+mn-lt"/>
              </a:rPr>
              <a:t>genital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blood</a:t>
            </a:r>
            <a:r>
              <a:rPr lang="fr-FR" dirty="0">
                <a:ea typeface="+mn-lt"/>
                <a:cs typeface="+mn-lt"/>
              </a:rPr>
              <a:t> 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err="1">
                <a:ea typeface="+mn-lt"/>
                <a:cs typeface="+mn-lt"/>
              </a:rPr>
              <a:t>Maintains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healthy</a:t>
            </a:r>
            <a:r>
              <a:rPr lang="fr-FR" dirty="0">
                <a:ea typeface="+mn-lt"/>
                <a:cs typeface="+mn-lt"/>
              </a:rPr>
              <a:t> vaginal microbiome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2900" dirty="0">
              <a:ea typeface="+mn-lt"/>
              <a:cs typeface="+mn-lt"/>
            </a:endParaRPr>
          </a:p>
          <a:p>
            <a:pPr>
              <a:buClr>
                <a:srgbClr val="E46C0A"/>
              </a:buClr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F180AB-C92B-1824-E8D2-AA75B62E8FC6}"/>
              </a:ext>
            </a:extLst>
          </p:cNvPr>
          <p:cNvSpPr txBox="1"/>
          <p:nvPr/>
        </p:nvSpPr>
        <p:spPr>
          <a:xfrm>
            <a:off x="870857" y="5004753"/>
            <a:ext cx="1079862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Nonkeratinized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stratified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squamous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epithelium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of the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vagina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in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response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to E2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742950" lvl="1" indent="-285750" fontAlgn="base"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thick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,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rugated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, and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rich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in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glycogen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(&gt;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acid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742950" lvl="1" indent="-285750" fontAlgn="base"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E2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maintains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a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well-epithelialized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vaginal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vault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during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the</a:t>
            </a:r>
          </a:p>
          <a:p>
            <a:pPr lvl="1" fontAlgn="base"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SzPct val="80000"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  reproductive </a:t>
            </a: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years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4" name="Afbeelding 3" descr="Afbeelding met tekst, Lettertype, logo, ontwerp&#10;&#10;Door AI gegenereerde inhoud is mogelijk onjuist.">
            <a:extLst>
              <a:ext uri="{FF2B5EF4-FFF2-40B4-BE49-F238E27FC236}">
                <a16:creationId xmlns:a16="http://schemas.microsoft.com/office/drawing/2014/main" id="{9B196763-BDC2-6AF5-E186-F43213FBFC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97521" y="5697557"/>
            <a:ext cx="2832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9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presentation auré onco gf CRI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8522</TotalTime>
  <Words>1823</Words>
  <Application>Microsoft Office PowerPoint</Application>
  <PresentationFormat>Breedbeeld</PresentationFormat>
  <Paragraphs>278</Paragraphs>
  <Slides>35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35</vt:i4>
      </vt:variant>
    </vt:vector>
  </HeadingPairs>
  <TitlesOfParts>
    <vt:vector size="45" baseType="lpstr">
      <vt:lpstr>Aptos</vt:lpstr>
      <vt:lpstr>Arial</vt:lpstr>
      <vt:lpstr>BlinkMacSystemFont</vt:lpstr>
      <vt:lpstr>Calibri</vt:lpstr>
      <vt:lpstr>Century Gothic</vt:lpstr>
      <vt:lpstr>Lato</vt:lpstr>
      <vt:lpstr>Wingdings</vt:lpstr>
      <vt:lpstr>Wingdings 3</vt:lpstr>
      <vt:lpstr>Ion</vt:lpstr>
      <vt:lpstr>presentation auré onco gf CRI</vt:lpstr>
      <vt:lpstr>Vaginal dryness and urinary symptoms (GSM)</vt:lpstr>
      <vt:lpstr>Content</vt:lpstr>
      <vt:lpstr>Content</vt:lpstr>
      <vt:lpstr>GSM</vt:lpstr>
      <vt:lpstr>Definition</vt:lpstr>
      <vt:lpstr>Introduction</vt:lpstr>
      <vt:lpstr>Introduction</vt:lpstr>
      <vt:lpstr>Content</vt:lpstr>
      <vt:lpstr>Pathophysiology</vt:lpstr>
      <vt:lpstr>Pathophysiology</vt:lpstr>
      <vt:lpstr>Pathophysiology </vt:lpstr>
      <vt:lpstr>Pathophysiology</vt:lpstr>
      <vt:lpstr>Pathophysiology</vt:lpstr>
      <vt:lpstr>PowerPoint-presentatie</vt:lpstr>
      <vt:lpstr>Pathophysiology</vt:lpstr>
      <vt:lpstr>Pathophysiology</vt:lpstr>
      <vt:lpstr>Etiology – modifying factors</vt:lpstr>
      <vt:lpstr>Content</vt:lpstr>
      <vt:lpstr>Clinical presentation</vt:lpstr>
      <vt:lpstr>Clinical presentation</vt:lpstr>
      <vt:lpstr>Clinical presentation</vt:lpstr>
      <vt:lpstr>Evaluation</vt:lpstr>
      <vt:lpstr>Pelvic examination</vt:lpstr>
      <vt:lpstr>Differential diagnosis</vt:lpstr>
      <vt:lpstr>Content</vt:lpstr>
      <vt:lpstr>Treatments</vt:lpstr>
      <vt:lpstr>Treatments</vt:lpstr>
      <vt:lpstr>Treatments</vt:lpstr>
      <vt:lpstr>Treatments</vt:lpstr>
      <vt:lpstr>Treatments</vt:lpstr>
      <vt:lpstr>Treatments</vt:lpstr>
      <vt:lpstr>Treatments</vt:lpstr>
      <vt:lpstr>Special populations</vt:lpstr>
      <vt:lpstr>Take home messages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Silke Vasseur</dc:creator>
  <cp:lastModifiedBy>Silke Vasseur</cp:lastModifiedBy>
  <cp:revision>14</cp:revision>
  <dcterms:created xsi:type="dcterms:W3CDTF">2026-01-10T15:30:03Z</dcterms:created>
  <dcterms:modified xsi:type="dcterms:W3CDTF">2026-01-16T20:16:34Z</dcterms:modified>
</cp:coreProperties>
</file>