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mp" ContentType="image/p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2"/>
  </p:notesMasterIdLst>
  <p:sldIdLst>
    <p:sldId id="758" r:id="rId2"/>
    <p:sldId id="814" r:id="rId3"/>
    <p:sldId id="760" r:id="rId4"/>
    <p:sldId id="761" r:id="rId5"/>
    <p:sldId id="817" r:id="rId6"/>
    <p:sldId id="2141411779" r:id="rId7"/>
    <p:sldId id="2141411815" r:id="rId8"/>
    <p:sldId id="2141411816" r:id="rId9"/>
    <p:sldId id="849" r:id="rId10"/>
    <p:sldId id="828" r:id="rId11"/>
    <p:sldId id="2141411814" r:id="rId12"/>
    <p:sldId id="886" r:id="rId13"/>
    <p:sldId id="863" r:id="rId14"/>
    <p:sldId id="822" r:id="rId15"/>
    <p:sldId id="823" r:id="rId16"/>
    <p:sldId id="2141411802" r:id="rId17"/>
    <p:sldId id="2141411810" r:id="rId18"/>
    <p:sldId id="824" r:id="rId19"/>
    <p:sldId id="774" r:id="rId20"/>
    <p:sldId id="821" r:id="rId21"/>
    <p:sldId id="826" r:id="rId22"/>
    <p:sldId id="2141411807" r:id="rId23"/>
    <p:sldId id="2141411808" r:id="rId24"/>
    <p:sldId id="818" r:id="rId25"/>
    <p:sldId id="812" r:id="rId26"/>
    <p:sldId id="2141411803" r:id="rId27"/>
    <p:sldId id="829" r:id="rId28"/>
    <p:sldId id="830" r:id="rId29"/>
    <p:sldId id="778" r:id="rId30"/>
    <p:sldId id="779" r:id="rId31"/>
    <p:sldId id="2141411811" r:id="rId32"/>
    <p:sldId id="827" r:id="rId33"/>
    <p:sldId id="2141411812" r:id="rId34"/>
    <p:sldId id="2141411663" r:id="rId35"/>
    <p:sldId id="831" r:id="rId36"/>
    <p:sldId id="785" r:id="rId37"/>
    <p:sldId id="834" r:id="rId38"/>
    <p:sldId id="837" r:id="rId39"/>
    <p:sldId id="842" r:id="rId40"/>
    <p:sldId id="832" r:id="rId41"/>
  </p:sldIdLst>
  <p:sldSz cx="9144000" cy="6858000" type="screen4x3"/>
  <p:notesSz cx="6858000" cy="9144000"/>
  <p:defaultTextStyle>
    <a:defPPr>
      <a:defRPr lang="nl-NL"/>
    </a:defPPr>
    <a:lvl1pPr algn="l" rtl="0" eaLnBrk="0" fontAlgn="base" hangingPunct="0">
      <a:spcBef>
        <a:spcPct val="0"/>
      </a:spcBef>
      <a:spcAft>
        <a:spcPct val="0"/>
      </a:spcAft>
      <a:defRPr sz="2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mn-ea"/>
        <a:cs typeface="+mn-cs"/>
      </a:defRPr>
    </a:lvl5pPr>
    <a:lvl6pPr marL="2286000" algn="l" defTabSz="914400" rtl="0" eaLnBrk="1" latinLnBrk="0" hangingPunct="1">
      <a:defRPr sz="2400" kern="1200">
        <a:solidFill>
          <a:schemeClr val="tx1"/>
        </a:solidFill>
        <a:latin typeface="Arial" pitchFamily="34" charset="0"/>
        <a:ea typeface="+mn-ea"/>
        <a:cs typeface="+mn-cs"/>
      </a:defRPr>
    </a:lvl6pPr>
    <a:lvl7pPr marL="2743200" algn="l" defTabSz="914400" rtl="0" eaLnBrk="1" latinLnBrk="0" hangingPunct="1">
      <a:defRPr sz="2400" kern="1200">
        <a:solidFill>
          <a:schemeClr val="tx1"/>
        </a:solidFill>
        <a:latin typeface="Arial" pitchFamily="34" charset="0"/>
        <a:ea typeface="+mn-ea"/>
        <a:cs typeface="+mn-cs"/>
      </a:defRPr>
    </a:lvl7pPr>
    <a:lvl8pPr marL="3200400" algn="l" defTabSz="914400" rtl="0" eaLnBrk="1" latinLnBrk="0" hangingPunct="1">
      <a:defRPr sz="2400" kern="1200">
        <a:solidFill>
          <a:schemeClr val="tx1"/>
        </a:solidFill>
        <a:latin typeface="Arial" pitchFamily="34" charset="0"/>
        <a:ea typeface="+mn-ea"/>
        <a:cs typeface="+mn-cs"/>
      </a:defRPr>
    </a:lvl8pPr>
    <a:lvl9pPr marL="3657600" algn="l" defTabSz="914400" rtl="0" eaLnBrk="1" latinLnBrk="0" hangingPunct="1">
      <a:defRPr sz="2400"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CC0066"/>
    <a:srgbClr val="CC00CC"/>
    <a:srgbClr val="0099CC"/>
    <a:srgbClr val="CC0000"/>
    <a:srgbClr val="FFCCFF"/>
    <a:srgbClr val="CCECFF"/>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9569" autoAdjust="0"/>
    <p:restoredTop sz="94678"/>
  </p:normalViewPr>
  <p:slideViewPr>
    <p:cSldViewPr>
      <p:cViewPr varScale="1">
        <p:scale>
          <a:sx n="81" d="100"/>
          <a:sy n="81" d="100"/>
        </p:scale>
        <p:origin x="-36" y="300"/>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99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dpypere\AppData\Local\Microsoft\Windows\Temporary%20Internet%20Files\Content.Outlook\XNF1U2A5\AZG_sterftecijfers_Tabel201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Grafiek%20in%20Microsoft%20PowerPoint"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nl-BE" dirty="0" err="1"/>
              <a:t>Cumulative</a:t>
            </a:r>
            <a:r>
              <a:rPr lang="nl-BE" dirty="0"/>
              <a:t> </a:t>
            </a:r>
            <a:r>
              <a:rPr lang="nl-BE" dirty="0" err="1"/>
              <a:t>age</a:t>
            </a:r>
            <a:r>
              <a:rPr lang="nl-BE" baseline="0" dirty="0"/>
              <a:t> </a:t>
            </a:r>
            <a:r>
              <a:rPr lang="nl-BE" baseline="0" dirty="0" err="1"/>
              <a:t>specific</a:t>
            </a:r>
            <a:r>
              <a:rPr lang="nl-BE" baseline="0" dirty="0"/>
              <a:t> </a:t>
            </a:r>
            <a:r>
              <a:rPr lang="nl-BE" baseline="0" dirty="0" err="1"/>
              <a:t>incidence</a:t>
            </a:r>
            <a:r>
              <a:rPr lang="nl-BE" baseline="0" dirty="0"/>
              <a:t> of </a:t>
            </a:r>
            <a:r>
              <a:rPr lang="nl-BE" baseline="0" dirty="0" err="1"/>
              <a:t>mortalitiy</a:t>
            </a:r>
            <a:r>
              <a:rPr lang="nl-BE" baseline="0" dirty="0"/>
              <a:t> in </a:t>
            </a:r>
            <a:r>
              <a:rPr lang="nl-BE" baseline="0" dirty="0" err="1"/>
              <a:t>women</a:t>
            </a:r>
            <a:br>
              <a:rPr lang="nl-BE" baseline="0" dirty="0"/>
            </a:br>
            <a:r>
              <a:rPr lang="nl-BE" baseline="0" dirty="0" err="1"/>
              <a:t>Flemish</a:t>
            </a:r>
            <a:r>
              <a:rPr lang="nl-BE" baseline="0" dirty="0"/>
              <a:t> </a:t>
            </a:r>
            <a:r>
              <a:rPr lang="nl-BE" baseline="0" dirty="0" err="1"/>
              <a:t>region</a:t>
            </a:r>
            <a:r>
              <a:rPr lang="nl-BE" dirty="0"/>
              <a:t>, 2015</a:t>
            </a:r>
          </a:p>
        </c:rich>
      </c:tx>
      <c:overlay val="0"/>
    </c:title>
    <c:autoTitleDeleted val="0"/>
    <c:plotArea>
      <c:layout>
        <c:manualLayout>
          <c:layoutTarget val="inner"/>
          <c:xMode val="edge"/>
          <c:yMode val="edge"/>
          <c:x val="6.9131183737739077E-2"/>
          <c:y val="0.13621068651634433"/>
          <c:w val="0.91799158451460283"/>
          <c:h val="0.73118207295095916"/>
        </c:manualLayout>
      </c:layout>
      <c:lineChart>
        <c:grouping val="standard"/>
        <c:varyColors val="0"/>
        <c:ser>
          <c:idx val="2"/>
          <c:order val="0"/>
          <c:tx>
            <c:strRef>
              <c:f>Vrouwen_selectie!$B$568:$C$568</c:f>
              <c:strCache>
                <c:ptCount val="2"/>
                <c:pt idx="0">
                  <c:v>Borstkanker</c:v>
                </c:pt>
                <c:pt idx="1">
                  <c:v>(ICD10: C50 - Maligne neoplasma van mamma)</c:v>
                </c:pt>
              </c:strCache>
            </c:strRef>
          </c:tx>
          <c:spPr>
            <a:ln>
              <a:solidFill>
                <a:srgbClr val="FF00FF"/>
              </a:solidFill>
            </a:ln>
          </c:spPr>
          <c:marker>
            <c:spPr>
              <a:solidFill>
                <a:srgbClr val="FF00FF"/>
              </a:solidFill>
              <a:ln>
                <a:solidFill>
                  <a:srgbClr val="FF00FF"/>
                </a:solidFill>
              </a:ln>
            </c:spPr>
          </c:marker>
          <c:dLbls>
            <c:dLbl>
              <c:idx val="1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7E8-490F-8AD6-8636C4CA0BD1}"/>
                </c:ext>
              </c:extLst>
            </c:dLbl>
            <c:dLbl>
              <c:idx val="1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7E8-490F-8AD6-8636C4CA0BD1}"/>
                </c:ext>
              </c:extLst>
            </c:dLbl>
            <c:dLbl>
              <c:idx val="1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7E8-490F-8AD6-8636C4CA0BD1}"/>
                </c:ext>
              </c:extLst>
            </c:dLbl>
            <c:dLbl>
              <c:idx val="1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7E8-490F-8AD6-8636C4CA0BD1}"/>
                </c:ext>
              </c:extLst>
            </c:dLbl>
            <c:dLbl>
              <c:idx val="1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7E8-490F-8AD6-8636C4CA0BD1}"/>
                </c:ext>
              </c:extLst>
            </c:dLbl>
            <c:dLbl>
              <c:idx val="19"/>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7E8-490F-8AD6-8636C4CA0BD1}"/>
                </c:ext>
              </c:extLst>
            </c:dLbl>
            <c:dLbl>
              <c:idx val="2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7E8-490F-8AD6-8636C4CA0BD1}"/>
                </c:ext>
              </c:extLst>
            </c:dLbl>
            <c:numFmt formatCode="#,##0.000" sourceLinked="0"/>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Vrouwen_selectie!$E$550:$Y$550</c:f>
              <c:strCache>
                <c:ptCount val="21"/>
                <c:pt idx="0">
                  <c:v>0j</c:v>
                </c:pt>
                <c:pt idx="1">
                  <c:v>0-4j</c:v>
                </c:pt>
                <c:pt idx="2">
                  <c:v>0-9j</c:v>
                </c:pt>
                <c:pt idx="3">
                  <c:v>0-14j</c:v>
                </c:pt>
                <c:pt idx="4">
                  <c:v>0-19j</c:v>
                </c:pt>
                <c:pt idx="5">
                  <c:v>0-24j</c:v>
                </c:pt>
                <c:pt idx="6">
                  <c:v>0-29j</c:v>
                </c:pt>
                <c:pt idx="7">
                  <c:v>0-34j</c:v>
                </c:pt>
                <c:pt idx="8">
                  <c:v>0-39j</c:v>
                </c:pt>
                <c:pt idx="9">
                  <c:v>0-44j</c:v>
                </c:pt>
                <c:pt idx="10">
                  <c:v>0-49j</c:v>
                </c:pt>
                <c:pt idx="11">
                  <c:v>0-54j</c:v>
                </c:pt>
                <c:pt idx="12">
                  <c:v>0-59j</c:v>
                </c:pt>
                <c:pt idx="13">
                  <c:v>0-64j</c:v>
                </c:pt>
                <c:pt idx="14">
                  <c:v>0-69j</c:v>
                </c:pt>
                <c:pt idx="15">
                  <c:v>0-74j</c:v>
                </c:pt>
                <c:pt idx="16">
                  <c:v>0-79j</c:v>
                </c:pt>
                <c:pt idx="17">
                  <c:v>0-84j</c:v>
                </c:pt>
                <c:pt idx="18">
                  <c:v>0-89j</c:v>
                </c:pt>
                <c:pt idx="19">
                  <c:v>0-94j</c:v>
                </c:pt>
                <c:pt idx="20">
                  <c:v>0-95j+</c:v>
                </c:pt>
              </c:strCache>
            </c:strRef>
          </c:cat>
          <c:val>
            <c:numRef>
              <c:f>Vrouwen_selectie!$E$568:$Y$568</c:f>
              <c:numCache>
                <c:formatCode>General</c:formatCode>
                <c:ptCount val="21"/>
                <c:pt idx="0">
                  <c:v>0</c:v>
                </c:pt>
                <c:pt idx="1">
                  <c:v>0</c:v>
                </c:pt>
                <c:pt idx="2">
                  <c:v>0</c:v>
                </c:pt>
                <c:pt idx="3">
                  <c:v>0</c:v>
                </c:pt>
                <c:pt idx="4">
                  <c:v>0</c:v>
                </c:pt>
                <c:pt idx="5">
                  <c:v>0</c:v>
                </c:pt>
                <c:pt idx="6">
                  <c:v>1.8802329232545326E-3</c:v>
                </c:pt>
                <c:pt idx="7">
                  <c:v>8.688303174390042E-3</c:v>
                </c:pt>
                <c:pt idx="8">
                  <c:v>1.6356695920162968E-2</c:v>
                </c:pt>
                <c:pt idx="9">
                  <c:v>2.6195465803010097E-2</c:v>
                </c:pt>
                <c:pt idx="10">
                  <c:v>4.9763727062195756E-2</c:v>
                </c:pt>
                <c:pt idx="11">
                  <c:v>7.2570594674155706E-2</c:v>
                </c:pt>
                <c:pt idx="12">
                  <c:v>0.11170918852337736</c:v>
                </c:pt>
                <c:pt idx="13">
                  <c:v>0.15148045863142665</c:v>
                </c:pt>
                <c:pt idx="14">
                  <c:v>0.19032542736792304</c:v>
                </c:pt>
                <c:pt idx="15">
                  <c:v>0.22500832530803638</c:v>
                </c:pt>
                <c:pt idx="16">
                  <c:v>0.26393626418203209</c:v>
                </c:pt>
                <c:pt idx="17">
                  <c:v>0.30830392791917732</c:v>
                </c:pt>
                <c:pt idx="18">
                  <c:v>0.35262966745408209</c:v>
                </c:pt>
                <c:pt idx="19">
                  <c:v>0.37848834458660285</c:v>
                </c:pt>
                <c:pt idx="20">
                  <c:v>0.3832668748572331</c:v>
                </c:pt>
              </c:numCache>
            </c:numRef>
          </c:val>
          <c:smooth val="0"/>
          <c:extLst>
            <c:ext xmlns:c16="http://schemas.microsoft.com/office/drawing/2014/chart" uri="{C3380CC4-5D6E-409C-BE32-E72D297353CC}">
              <c16:uniqueId val="{00000007-47E8-490F-8AD6-8636C4CA0BD1}"/>
            </c:ext>
          </c:extLst>
        </c:ser>
        <c:ser>
          <c:idx val="5"/>
          <c:order val="1"/>
          <c:tx>
            <c:strRef>
              <c:f>Vrouwen_selectie!$B$571:$C$571</c:f>
              <c:strCache>
                <c:ptCount val="2"/>
                <c:pt idx="0">
                  <c:v>Alle hart- en vaatziekten</c:v>
                </c:pt>
                <c:pt idx="1">
                  <c:v>(ICD10: I00-I99 - Ziekten van hart en vaatstelsel)</c:v>
                </c:pt>
              </c:strCache>
            </c:strRef>
          </c:tx>
          <c:spPr>
            <a:ln>
              <a:solidFill>
                <a:srgbClr val="C00000"/>
              </a:solidFill>
            </a:ln>
          </c:spPr>
          <c:marker>
            <c:spPr>
              <a:solidFill>
                <a:srgbClr val="C00000"/>
              </a:solidFill>
              <a:ln>
                <a:solidFill>
                  <a:srgbClr val="C00000"/>
                </a:solidFill>
              </a:ln>
            </c:spPr>
          </c:marker>
          <c:dLbls>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7E8-490F-8AD6-8636C4CA0BD1}"/>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7E8-490F-8AD6-8636C4CA0BD1}"/>
                </c:ext>
              </c:extLst>
            </c:dLbl>
            <c:dLbl>
              <c:idx val="1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7E8-490F-8AD6-8636C4CA0BD1}"/>
                </c:ext>
              </c:extLst>
            </c:dLbl>
            <c:dLbl>
              <c:idx val="1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7E8-490F-8AD6-8636C4CA0BD1}"/>
                </c:ext>
              </c:extLst>
            </c:dLbl>
            <c:dLbl>
              <c:idx val="18"/>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7E8-490F-8AD6-8636C4CA0BD1}"/>
                </c:ext>
              </c:extLst>
            </c:dLbl>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7E8-490F-8AD6-8636C4CA0BD1}"/>
                </c:ext>
              </c:extLst>
            </c:dLbl>
            <c:dLbl>
              <c:idx val="2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7E8-490F-8AD6-8636C4CA0BD1}"/>
                </c:ext>
              </c:extLst>
            </c:dLbl>
            <c:numFmt formatCode="#,##0.000" sourceLinked="0"/>
            <c:spPr>
              <a:noFill/>
              <a:ln>
                <a:noFill/>
              </a:ln>
              <a:effectLst/>
            </c:sp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Vrouwen_selectie!$E$550:$Y$550</c:f>
              <c:strCache>
                <c:ptCount val="21"/>
                <c:pt idx="0">
                  <c:v>0j</c:v>
                </c:pt>
                <c:pt idx="1">
                  <c:v>0-4j</c:v>
                </c:pt>
                <c:pt idx="2">
                  <c:v>0-9j</c:v>
                </c:pt>
                <c:pt idx="3">
                  <c:v>0-14j</c:v>
                </c:pt>
                <c:pt idx="4">
                  <c:v>0-19j</c:v>
                </c:pt>
                <c:pt idx="5">
                  <c:v>0-24j</c:v>
                </c:pt>
                <c:pt idx="6">
                  <c:v>0-29j</c:v>
                </c:pt>
                <c:pt idx="7">
                  <c:v>0-34j</c:v>
                </c:pt>
                <c:pt idx="8">
                  <c:v>0-39j</c:v>
                </c:pt>
                <c:pt idx="9">
                  <c:v>0-44j</c:v>
                </c:pt>
                <c:pt idx="10">
                  <c:v>0-49j</c:v>
                </c:pt>
                <c:pt idx="11">
                  <c:v>0-54j</c:v>
                </c:pt>
                <c:pt idx="12">
                  <c:v>0-59j</c:v>
                </c:pt>
                <c:pt idx="13">
                  <c:v>0-64j</c:v>
                </c:pt>
                <c:pt idx="14">
                  <c:v>0-69j</c:v>
                </c:pt>
                <c:pt idx="15">
                  <c:v>0-74j</c:v>
                </c:pt>
                <c:pt idx="16">
                  <c:v>0-79j</c:v>
                </c:pt>
                <c:pt idx="17">
                  <c:v>0-84j</c:v>
                </c:pt>
                <c:pt idx="18">
                  <c:v>0-89j</c:v>
                </c:pt>
                <c:pt idx="19">
                  <c:v>0-94j</c:v>
                </c:pt>
                <c:pt idx="20">
                  <c:v>0-95j+</c:v>
                </c:pt>
              </c:strCache>
            </c:strRef>
          </c:cat>
          <c:val>
            <c:numRef>
              <c:f>Vrouwen_selectie!$E$571:$Y$571</c:f>
              <c:numCache>
                <c:formatCode>General</c:formatCode>
                <c:ptCount val="21"/>
                <c:pt idx="0">
                  <c:v>9.1441111923921001E-2</c:v>
                </c:pt>
                <c:pt idx="1">
                  <c:v>2.3392086457151545E-2</c:v>
                </c:pt>
                <c:pt idx="2">
                  <c:v>1.4453164520371736E-2</c:v>
                </c:pt>
                <c:pt idx="3">
                  <c:v>1.1766574691274496E-2</c:v>
                </c:pt>
                <c:pt idx="4">
                  <c:v>1.0270555783790129E-2</c:v>
                </c:pt>
                <c:pt idx="5">
                  <c:v>1.1472231463742013E-2</c:v>
                </c:pt>
                <c:pt idx="6">
                  <c:v>1.2221514001154461E-2</c:v>
                </c:pt>
                <c:pt idx="7">
                  <c:v>1.5007069119400982E-2</c:v>
                </c:pt>
                <c:pt idx="8">
                  <c:v>1.9764340903530252E-2</c:v>
                </c:pt>
                <c:pt idx="9">
                  <c:v>2.6790817298533054E-2</c:v>
                </c:pt>
                <c:pt idx="10">
                  <c:v>3.9287152943838756E-2</c:v>
                </c:pt>
                <c:pt idx="11">
                  <c:v>6.0475495561796426E-2</c:v>
                </c:pt>
                <c:pt idx="12">
                  <c:v>9.611205654086806E-2</c:v>
                </c:pt>
                <c:pt idx="13">
                  <c:v>0.14680753959909471</c:v>
                </c:pt>
                <c:pt idx="14">
                  <c:v>0.22598870056497172</c:v>
                </c:pt>
                <c:pt idx="15">
                  <c:v>0.35585932064101755</c:v>
                </c:pt>
                <c:pt idx="16">
                  <c:v>0.60880417382663976</c:v>
                </c:pt>
                <c:pt idx="17">
                  <c:v>1.1629732703672884</c:v>
                </c:pt>
                <c:pt idx="18">
                  <c:v>1.995958417015623</c:v>
                </c:pt>
                <c:pt idx="19">
                  <c:v>2.7735330965323461</c:v>
                </c:pt>
                <c:pt idx="20">
                  <c:v>3.0554035263618622</c:v>
                </c:pt>
              </c:numCache>
            </c:numRef>
          </c:val>
          <c:smooth val="0"/>
          <c:extLst>
            <c:ext xmlns:c16="http://schemas.microsoft.com/office/drawing/2014/chart" uri="{C3380CC4-5D6E-409C-BE32-E72D297353CC}">
              <c16:uniqueId val="{0000000F-47E8-490F-8AD6-8636C4CA0BD1}"/>
            </c:ext>
          </c:extLst>
        </c:ser>
        <c:dLbls>
          <c:showLegendKey val="0"/>
          <c:showVal val="0"/>
          <c:showCatName val="0"/>
          <c:showSerName val="0"/>
          <c:showPercent val="0"/>
          <c:showBubbleSize val="0"/>
        </c:dLbls>
        <c:marker val="1"/>
        <c:smooth val="0"/>
        <c:axId val="296875880"/>
        <c:axId val="296878232"/>
      </c:lineChart>
      <c:catAx>
        <c:axId val="296875880"/>
        <c:scaling>
          <c:orientation val="minMax"/>
        </c:scaling>
        <c:delete val="0"/>
        <c:axPos val="b"/>
        <c:title>
          <c:tx>
            <c:rich>
              <a:bodyPr/>
              <a:lstStyle/>
              <a:p>
                <a:pPr>
                  <a:defRPr sz="1400"/>
                </a:pPr>
                <a:r>
                  <a:rPr lang="nl-BE" sz="1400" dirty="0"/>
                  <a:t>Age</a:t>
                </a:r>
                <a:r>
                  <a:rPr lang="nl-BE" sz="1400" baseline="0" dirty="0"/>
                  <a:t> </a:t>
                </a:r>
                <a:r>
                  <a:rPr lang="nl-BE" sz="1400" dirty="0"/>
                  <a:t>: cumulatieve </a:t>
                </a:r>
                <a:r>
                  <a:rPr lang="nl-BE" sz="1400" dirty="0" err="1"/>
                  <a:t>from</a:t>
                </a:r>
                <a:r>
                  <a:rPr lang="nl-BE" sz="1400" dirty="0"/>
                  <a:t> 0 </a:t>
                </a:r>
                <a:r>
                  <a:rPr lang="nl-BE" sz="1400" dirty="0" err="1"/>
                  <a:t>to</a:t>
                </a:r>
                <a:r>
                  <a:rPr lang="nl-BE" sz="1400" dirty="0"/>
                  <a:t> ... </a:t>
                </a:r>
                <a:r>
                  <a:rPr lang="nl-BE" sz="1400" dirty="0" err="1"/>
                  <a:t>year</a:t>
                </a:r>
                <a:endParaRPr lang="nl-BE" sz="1400" dirty="0"/>
              </a:p>
            </c:rich>
          </c:tx>
          <c:layout>
            <c:manualLayout>
              <c:xMode val="edge"/>
              <c:yMode val="edge"/>
              <c:x val="0.3360877247862723"/>
              <c:y val="0.92716348324073827"/>
            </c:manualLayout>
          </c:layout>
          <c:overlay val="0"/>
        </c:title>
        <c:numFmt formatCode="General" sourceLinked="0"/>
        <c:majorTickMark val="out"/>
        <c:minorTickMark val="none"/>
        <c:tickLblPos val="nextTo"/>
        <c:txPr>
          <a:bodyPr/>
          <a:lstStyle/>
          <a:p>
            <a:pPr>
              <a:defRPr sz="1000" b="1"/>
            </a:pPr>
            <a:endParaRPr lang="nl-BE"/>
          </a:p>
        </c:txPr>
        <c:crossAx val="296878232"/>
        <c:crosses val="autoZero"/>
        <c:auto val="1"/>
        <c:lblAlgn val="ctr"/>
        <c:lblOffset val="100"/>
        <c:noMultiLvlLbl val="0"/>
      </c:catAx>
      <c:valAx>
        <c:axId val="296878232"/>
        <c:scaling>
          <c:orientation val="minMax"/>
        </c:scaling>
        <c:delete val="0"/>
        <c:axPos val="l"/>
        <c:majorGridlines/>
        <c:title>
          <c:tx>
            <c:rich>
              <a:bodyPr rot="-5400000" vert="horz"/>
              <a:lstStyle/>
              <a:p>
                <a:pPr>
                  <a:defRPr sz="1400"/>
                </a:pPr>
                <a:r>
                  <a:rPr lang="nl-BE" sz="1400" dirty="0" err="1"/>
                  <a:t>Incidence</a:t>
                </a:r>
                <a:r>
                  <a:rPr lang="nl-BE" sz="1400" dirty="0"/>
                  <a:t> per 1000 </a:t>
                </a:r>
                <a:r>
                  <a:rPr lang="nl-BE" sz="1400" dirty="0" err="1"/>
                  <a:t>women</a:t>
                </a:r>
                <a:endParaRPr lang="nl-BE" sz="1400" dirty="0"/>
              </a:p>
            </c:rich>
          </c:tx>
          <c:overlay val="0"/>
        </c:title>
        <c:numFmt formatCode="General" sourceLinked="1"/>
        <c:majorTickMark val="out"/>
        <c:minorTickMark val="none"/>
        <c:tickLblPos val="nextTo"/>
        <c:txPr>
          <a:bodyPr/>
          <a:lstStyle/>
          <a:p>
            <a:pPr>
              <a:defRPr sz="1200" b="1"/>
            </a:pPr>
            <a:endParaRPr lang="nl-BE"/>
          </a:p>
        </c:txPr>
        <c:crossAx val="296875880"/>
        <c:crosses val="autoZero"/>
        <c:crossBetween val="between"/>
      </c:valAx>
    </c:plotArea>
    <c:legend>
      <c:legendPos val="r"/>
      <c:layout>
        <c:manualLayout>
          <c:xMode val="edge"/>
          <c:yMode val="edge"/>
          <c:x val="8.224552850167996E-2"/>
          <c:y val="0.30212176224966247"/>
          <c:w val="0.42157556527920759"/>
          <c:h val="0.10281926201321909"/>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4447938324313173E-2"/>
          <c:y val="3.2882410428973052E-2"/>
          <c:w val="0.68082539440062217"/>
          <c:h val="0.89623587021404405"/>
        </c:manualLayout>
      </c:layout>
      <c:lineChart>
        <c:grouping val="standard"/>
        <c:varyColors val="0"/>
        <c:ser>
          <c:idx val="2"/>
          <c:order val="0"/>
          <c:tx>
            <c:strRef>
              <c:f>'[Grafiek in Microsoft PowerPoint]Blad1'!$B$1</c:f>
              <c:strCache>
                <c:ptCount val="1"/>
                <c:pt idx="0">
                  <c:v>CARDIOVASCULAR DEATH</c:v>
                </c:pt>
              </c:strCache>
            </c:strRef>
          </c:tx>
          <c:spPr>
            <a:ln>
              <a:solidFill>
                <a:schemeClr val="accent1"/>
              </a:solidFill>
            </a:ln>
          </c:spPr>
          <c:marker>
            <c:symbol val="none"/>
          </c:marker>
          <c:cat>
            <c:numRef>
              <c:f>'[Grafiek in Microsoft PowerPoint]Blad1'!$A$12:$A$17</c:f>
              <c:numCache>
                <c:formatCode>General</c:formatCode>
                <c:ptCount val="6"/>
                <c:pt idx="0">
                  <c:v>50</c:v>
                </c:pt>
                <c:pt idx="1">
                  <c:v>55</c:v>
                </c:pt>
                <c:pt idx="2">
                  <c:v>60</c:v>
                </c:pt>
                <c:pt idx="3">
                  <c:v>65</c:v>
                </c:pt>
                <c:pt idx="4">
                  <c:v>70</c:v>
                </c:pt>
                <c:pt idx="5">
                  <c:v>75</c:v>
                </c:pt>
              </c:numCache>
            </c:numRef>
          </c:cat>
          <c:val>
            <c:numRef>
              <c:f>'[Grafiek in Microsoft PowerPoint]Blad1'!$B$12:$B$17</c:f>
              <c:numCache>
                <c:formatCode>General</c:formatCode>
                <c:ptCount val="6"/>
                <c:pt idx="0">
                  <c:v>2</c:v>
                </c:pt>
                <c:pt idx="1">
                  <c:v>2</c:v>
                </c:pt>
                <c:pt idx="2">
                  <c:v>9</c:v>
                </c:pt>
                <c:pt idx="3">
                  <c:v>16</c:v>
                </c:pt>
                <c:pt idx="4">
                  <c:v>28</c:v>
                </c:pt>
                <c:pt idx="5">
                  <c:v>52</c:v>
                </c:pt>
              </c:numCache>
            </c:numRef>
          </c:val>
          <c:smooth val="0"/>
          <c:extLst>
            <c:ext xmlns:c16="http://schemas.microsoft.com/office/drawing/2014/chart" uri="{C3380CC4-5D6E-409C-BE32-E72D297353CC}">
              <c16:uniqueId val="{00000000-9DC6-4B2C-8DF6-045A50B9E03A}"/>
            </c:ext>
          </c:extLst>
        </c:ser>
        <c:ser>
          <c:idx val="0"/>
          <c:order val="1"/>
          <c:tx>
            <c:strRef>
              <c:f>'[Grafiek in Microsoft PowerPoint]Blad1'!$C$1</c:f>
              <c:strCache>
                <c:ptCount val="1"/>
                <c:pt idx="0">
                  <c:v>BREAST CANCER DEATH</c:v>
                </c:pt>
              </c:strCache>
            </c:strRef>
          </c:tx>
          <c:spPr>
            <a:ln>
              <a:solidFill>
                <a:srgbClr val="92D050"/>
              </a:solidFill>
            </a:ln>
          </c:spPr>
          <c:marker>
            <c:symbol val="none"/>
          </c:marker>
          <c:cat>
            <c:numRef>
              <c:f>'[Grafiek in Microsoft PowerPoint]Blad1'!$A$12:$A$17</c:f>
              <c:numCache>
                <c:formatCode>General</c:formatCode>
                <c:ptCount val="6"/>
                <c:pt idx="0">
                  <c:v>50</c:v>
                </c:pt>
                <c:pt idx="1">
                  <c:v>55</c:v>
                </c:pt>
                <c:pt idx="2">
                  <c:v>60</c:v>
                </c:pt>
                <c:pt idx="3">
                  <c:v>65</c:v>
                </c:pt>
                <c:pt idx="4">
                  <c:v>70</c:v>
                </c:pt>
                <c:pt idx="5">
                  <c:v>75</c:v>
                </c:pt>
              </c:numCache>
            </c:numRef>
          </c:cat>
          <c:val>
            <c:numRef>
              <c:f>'[Grafiek in Microsoft PowerPoint]Blad1'!$C$12:$C$17</c:f>
              <c:numCache>
                <c:formatCode>General</c:formatCode>
                <c:ptCount val="6"/>
                <c:pt idx="0">
                  <c:v>3</c:v>
                </c:pt>
                <c:pt idx="1">
                  <c:v>3</c:v>
                </c:pt>
                <c:pt idx="2">
                  <c:v>3</c:v>
                </c:pt>
                <c:pt idx="3">
                  <c:v>4</c:v>
                </c:pt>
                <c:pt idx="4">
                  <c:v>5</c:v>
                </c:pt>
                <c:pt idx="5">
                  <c:v>6</c:v>
                </c:pt>
              </c:numCache>
            </c:numRef>
          </c:val>
          <c:smooth val="0"/>
          <c:extLst>
            <c:ext xmlns:c16="http://schemas.microsoft.com/office/drawing/2014/chart" uri="{C3380CC4-5D6E-409C-BE32-E72D297353CC}">
              <c16:uniqueId val="{00000001-9DC6-4B2C-8DF6-045A50B9E03A}"/>
            </c:ext>
          </c:extLst>
        </c:ser>
        <c:dLbls>
          <c:showLegendKey val="0"/>
          <c:showVal val="0"/>
          <c:showCatName val="0"/>
          <c:showSerName val="0"/>
          <c:showPercent val="0"/>
          <c:showBubbleSize val="0"/>
        </c:dLbls>
        <c:smooth val="0"/>
        <c:axId val="296875488"/>
        <c:axId val="296876664"/>
      </c:lineChart>
      <c:catAx>
        <c:axId val="296875488"/>
        <c:scaling>
          <c:orientation val="minMax"/>
        </c:scaling>
        <c:delete val="0"/>
        <c:axPos val="b"/>
        <c:numFmt formatCode="General" sourceLinked="1"/>
        <c:majorTickMark val="out"/>
        <c:minorTickMark val="none"/>
        <c:tickLblPos val="nextTo"/>
        <c:txPr>
          <a:bodyPr/>
          <a:lstStyle/>
          <a:p>
            <a:pPr>
              <a:defRPr>
                <a:latin typeface="Arial" panose="020B0604020202020204" pitchFamily="34" charset="0"/>
                <a:cs typeface="Arial" panose="020B0604020202020204" pitchFamily="34" charset="0"/>
              </a:defRPr>
            </a:pPr>
            <a:endParaRPr lang="nl-BE"/>
          </a:p>
        </c:txPr>
        <c:crossAx val="296876664"/>
        <c:crosses val="autoZero"/>
        <c:auto val="1"/>
        <c:lblAlgn val="ctr"/>
        <c:lblOffset val="100"/>
        <c:noMultiLvlLbl val="0"/>
      </c:catAx>
      <c:valAx>
        <c:axId val="296876664"/>
        <c:scaling>
          <c:orientation val="minMax"/>
        </c:scaling>
        <c:delete val="0"/>
        <c:axPos val="l"/>
        <c:majorGridlines/>
        <c:numFmt formatCode="General" sourceLinked="1"/>
        <c:majorTickMark val="out"/>
        <c:minorTickMark val="none"/>
        <c:tickLblPos val="nextTo"/>
        <c:txPr>
          <a:bodyPr/>
          <a:lstStyle/>
          <a:p>
            <a:pPr>
              <a:defRPr>
                <a:latin typeface="Arial" panose="020B0604020202020204" pitchFamily="34" charset="0"/>
                <a:cs typeface="Arial" panose="020B0604020202020204" pitchFamily="34" charset="0"/>
              </a:defRPr>
            </a:pPr>
            <a:endParaRPr lang="nl-BE"/>
          </a:p>
        </c:txPr>
        <c:crossAx val="296875488"/>
        <c:crosses val="autoZero"/>
        <c:crossBetween val="between"/>
      </c:valAx>
    </c:plotArea>
    <c:legend>
      <c:legendPos val="r"/>
      <c:legendEntry>
        <c:idx val="0"/>
        <c:txPr>
          <a:bodyPr/>
          <a:lstStyle/>
          <a:p>
            <a:pPr>
              <a:defRPr>
                <a:latin typeface="Arial" panose="020B0604020202020204" pitchFamily="34" charset="0"/>
                <a:cs typeface="Arial" panose="020B0604020202020204" pitchFamily="34" charset="0"/>
              </a:defRPr>
            </a:pPr>
            <a:endParaRPr lang="nl-BE"/>
          </a:p>
        </c:txPr>
      </c:legendEntry>
      <c:legendEntry>
        <c:idx val="1"/>
        <c:txPr>
          <a:bodyPr/>
          <a:lstStyle/>
          <a:p>
            <a:pPr>
              <a:defRPr>
                <a:latin typeface="Arial" panose="020B0604020202020204" pitchFamily="34" charset="0"/>
                <a:cs typeface="Arial" panose="020B0604020202020204" pitchFamily="34" charset="0"/>
              </a:defRPr>
            </a:pPr>
            <a:endParaRPr lang="nl-BE"/>
          </a:p>
        </c:txPr>
      </c:legendEntry>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nl-BE"/>
          </a:p>
        </p:txBody>
      </p:sp>
      <p:sp>
        <p:nvSpPr>
          <p:cNvPr id="4403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nl-BE"/>
          </a:p>
        </p:txBody>
      </p:sp>
      <p:sp>
        <p:nvSpPr>
          <p:cNvPr id="757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het opmaakprofiel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4403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nl-BE"/>
          </a:p>
        </p:txBody>
      </p:sp>
      <p:sp>
        <p:nvSpPr>
          <p:cNvPr id="4403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AC3B1DDD-B7AE-4598-B07E-28D139DB85F9}" type="slidenum">
              <a:rPr lang="nl-NL" altLang="nl-BE"/>
              <a:pPr>
                <a:defRPr/>
              </a:pPr>
              <a:t>‹nr.›</a:t>
            </a:fld>
            <a:endParaRPr lang="nl-NL" altLang="nl-BE"/>
          </a:p>
        </p:txBody>
      </p:sp>
    </p:spTree>
    <p:extLst>
      <p:ext uri="{BB962C8B-B14F-4D97-AF65-F5344CB8AC3E}">
        <p14:creationId xmlns:p14="http://schemas.microsoft.com/office/powerpoint/2010/main" val="33903412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pPr>
              <a:defRPr/>
            </a:pPr>
            <a:fld id="{AC3B1DDD-B7AE-4598-B07E-28D139DB85F9}" type="slidenum">
              <a:rPr lang="nl-NL" altLang="nl-BE" smtClean="0"/>
              <a:pPr>
                <a:defRPr/>
              </a:pPr>
              <a:t>1</a:t>
            </a:fld>
            <a:endParaRPr lang="nl-NL" altLang="nl-BE"/>
          </a:p>
        </p:txBody>
      </p:sp>
    </p:spTree>
    <p:extLst>
      <p:ext uri="{BB962C8B-B14F-4D97-AF65-F5344CB8AC3E}">
        <p14:creationId xmlns:p14="http://schemas.microsoft.com/office/powerpoint/2010/main" val="34548770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xfrm>
            <a:off x="1141413" y="685800"/>
            <a:ext cx="4573587" cy="3430588"/>
          </a:xfrm>
          <a:ln/>
        </p:spPr>
      </p:sp>
      <p:sp>
        <p:nvSpPr>
          <p:cNvPr id="62467" name="Notes Placeholder 4"/>
          <p:cNvSpPr>
            <a:spLocks noGrp="1"/>
          </p:cNvSpPr>
          <p:nvPr/>
        </p:nvSpPr>
        <p:spPr bwMode="auto">
          <a:xfrm>
            <a:off x="915988" y="4343400"/>
            <a:ext cx="50260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68" tIns="46133" rIns="92268" bIns="46133"/>
          <a:lstStyle>
            <a:lvl1pPr defTabSz="966788">
              <a:defRPr sz="2400">
                <a:solidFill>
                  <a:schemeClr val="tx1"/>
                </a:solidFill>
                <a:latin typeface="Arial" panose="020B0604020202020204" pitchFamily="34" charset="0"/>
              </a:defRPr>
            </a:lvl1pPr>
            <a:lvl2pPr marL="742950" indent="-285750" defTabSz="966788">
              <a:defRPr sz="2400">
                <a:solidFill>
                  <a:schemeClr val="tx1"/>
                </a:solidFill>
                <a:latin typeface="Arial" panose="020B0604020202020204" pitchFamily="34" charset="0"/>
              </a:defRPr>
            </a:lvl2pPr>
            <a:lvl3pPr marL="1143000" indent="-228600" defTabSz="966788">
              <a:defRPr sz="2400">
                <a:solidFill>
                  <a:schemeClr val="tx1"/>
                </a:solidFill>
                <a:latin typeface="Arial" panose="020B0604020202020204" pitchFamily="34" charset="0"/>
              </a:defRPr>
            </a:lvl3pPr>
            <a:lvl4pPr marL="1600200" indent="-228600" defTabSz="966788">
              <a:defRPr sz="2400">
                <a:solidFill>
                  <a:schemeClr val="tx1"/>
                </a:solidFill>
                <a:latin typeface="Arial" panose="020B0604020202020204" pitchFamily="34" charset="0"/>
              </a:defRPr>
            </a:lvl4pPr>
            <a:lvl5pPr marL="2057400" indent="-228600" defTabSz="966788">
              <a:defRPr sz="2400">
                <a:solidFill>
                  <a:schemeClr val="tx1"/>
                </a:solidFill>
                <a:latin typeface="Arial" panose="020B0604020202020204" pitchFamily="34" charset="0"/>
              </a:defRPr>
            </a:lvl5pPr>
            <a:lvl6pPr marL="2514600" indent="-228600" defTabSz="966788"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66788"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66788"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66788" eaLnBrk="0" fontAlgn="base" hangingPunct="0">
              <a:spcBef>
                <a:spcPct val="0"/>
              </a:spcBef>
              <a:spcAft>
                <a:spcPct val="0"/>
              </a:spcAft>
              <a:defRPr sz="2400">
                <a:solidFill>
                  <a:schemeClr val="tx1"/>
                </a:solidFill>
                <a:latin typeface="Arial" panose="020B0604020202020204" pitchFamily="34" charset="0"/>
              </a:defRPr>
            </a:lvl9pPr>
          </a:lstStyle>
          <a:p>
            <a:pPr>
              <a:spcBef>
                <a:spcPct val="30000"/>
              </a:spcBef>
            </a:pPr>
            <a:endParaRPr lang="en-GB" altLang="en-US" sz="1400"/>
          </a:p>
        </p:txBody>
      </p:sp>
      <p:sp>
        <p:nvSpPr>
          <p:cNvPr id="62468"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57163" indent="-157163">
              <a:buFontTx/>
              <a:buChar char="•"/>
            </a:pPr>
            <a:r>
              <a:rPr lang="en-GB" altLang="en-US">
                <a:ea typeface="ＭＳ Ｐゴシック" panose="020B0600070205080204" pitchFamily="34" charset="-128"/>
              </a:rPr>
              <a:t>In the French E3N cohort study, 2,354 cases of invasive breast cancer occurred among 80,377 postmenopausal women during </a:t>
            </a:r>
            <a:br>
              <a:rPr lang="en-GB" altLang="en-US">
                <a:ea typeface="ＭＳ Ｐゴシック" panose="020B0600070205080204" pitchFamily="34" charset="-128"/>
              </a:rPr>
            </a:br>
            <a:r>
              <a:rPr lang="en-GB" altLang="en-US">
                <a:ea typeface="ＭＳ Ｐゴシック" panose="020B0600070205080204" pitchFamily="34" charset="-128"/>
              </a:rPr>
              <a:t>8.1 years of follow-up.</a:t>
            </a:r>
            <a:r>
              <a:rPr lang="en-GB" altLang="en-US" baseline="30000">
                <a:ea typeface="ＭＳ Ｐゴシック" panose="020B0600070205080204" pitchFamily="34" charset="-128"/>
              </a:rPr>
              <a:t>1</a:t>
            </a:r>
            <a:r>
              <a:rPr lang="en-GB" altLang="en-US">
                <a:ea typeface="ＭＳ Ｐゴシック" panose="020B0600070205080204" pitchFamily="34" charset="-128"/>
              </a:rPr>
              <a:t> </a:t>
            </a:r>
          </a:p>
          <a:p>
            <a:pPr marL="157163" indent="-157163">
              <a:buFontTx/>
              <a:buChar char="•"/>
            </a:pPr>
            <a:r>
              <a:rPr lang="en-GB" altLang="en-US">
                <a:ea typeface="ＭＳ Ｐゴシック" panose="020B0600070205080204" pitchFamily="34" charset="-128"/>
              </a:rPr>
              <a:t>Compared with HRT never-use, use of E alone was associated with a significant 1.29-fold increased risk of breast cancer (95% CI 1.02–1.65).</a:t>
            </a:r>
            <a:r>
              <a:rPr lang="en-GB" altLang="en-US" baseline="30000">
                <a:ea typeface="ＭＳ Ｐゴシック" panose="020B0600070205080204" pitchFamily="34" charset="-128"/>
              </a:rPr>
              <a:t>1</a:t>
            </a:r>
            <a:r>
              <a:rPr lang="en-GB" altLang="en-US">
                <a:ea typeface="ＭＳ Ｐゴシック" panose="020B0600070205080204" pitchFamily="34" charset="-128"/>
              </a:rPr>
              <a:t> </a:t>
            </a:r>
          </a:p>
          <a:p>
            <a:pPr marL="157163" indent="-157163">
              <a:buFontTx/>
              <a:buChar char="•"/>
            </a:pPr>
            <a:r>
              <a:rPr lang="en-GB" altLang="en-US">
                <a:ea typeface="ＭＳ Ｐゴシック" panose="020B0600070205080204" pitchFamily="34" charset="-128"/>
              </a:rPr>
              <a:t>The risk for all breast cancers associated with combined HRT varied according to progestogen type .</a:t>
            </a:r>
            <a:r>
              <a:rPr lang="en-GB" altLang="en-US" baseline="30000">
                <a:ea typeface="ＭＳ Ｐゴシック" panose="020B0600070205080204" pitchFamily="34" charset="-128"/>
              </a:rPr>
              <a:t>1</a:t>
            </a:r>
            <a:endParaRPr lang="en-GB" altLang="en-US">
              <a:ea typeface="ＭＳ Ｐゴシック" panose="020B0600070205080204" pitchFamily="34" charset="-128"/>
            </a:endParaRPr>
          </a:p>
          <a:p>
            <a:pPr marL="157163" indent="-157163">
              <a:buFontTx/>
              <a:buChar char="•"/>
            </a:pPr>
            <a:r>
              <a:rPr lang="en-GB" altLang="en-US">
                <a:ea typeface="ＭＳ Ｐゴシック" panose="020B0600070205080204" pitchFamily="34" charset="-128"/>
              </a:rPr>
              <a:t>1.00 (0.83–1.22) for E/progesterone</a:t>
            </a:r>
          </a:p>
          <a:p>
            <a:pPr marL="157163" indent="-157163">
              <a:buFontTx/>
              <a:buChar char="•"/>
            </a:pPr>
            <a:r>
              <a:rPr lang="en-GB" altLang="en-US">
                <a:ea typeface="ＭＳ Ｐゴシック" panose="020B0600070205080204" pitchFamily="34" charset="-128"/>
              </a:rPr>
              <a:t>1.16 (0.94–1.43) for E/D</a:t>
            </a:r>
          </a:p>
          <a:p>
            <a:pPr marL="157163" indent="-157163">
              <a:buFontTx/>
              <a:buChar char="•"/>
            </a:pPr>
            <a:r>
              <a:rPr lang="en-GB" altLang="en-US">
                <a:ea typeface="ＭＳ Ｐゴシック" panose="020B0600070205080204" pitchFamily="34" charset="-128"/>
              </a:rPr>
              <a:t>1.69 (1.50–1.91) for E/other progestogens</a:t>
            </a:r>
          </a:p>
          <a:p>
            <a:pPr marL="157163" indent="-157163">
              <a:buFontTx/>
              <a:buChar char="•"/>
            </a:pPr>
            <a:r>
              <a:rPr lang="en-GB" altLang="en-US">
                <a:ea typeface="ＭＳ Ｐゴシック" panose="020B0600070205080204" pitchFamily="34" charset="-128"/>
              </a:rPr>
              <a:t>Compared with never-use of HRT, E/D was associated with a significant increase in risk of lobular carcinoma (relative risk [RR] 1.7; 95% CI 1.1 to 2.6), with increased risk with longer duration of treatment.</a:t>
            </a:r>
            <a:r>
              <a:rPr lang="en-GB" altLang="en-US" baseline="30000">
                <a:ea typeface="ＭＳ Ｐゴシック" panose="020B0600070205080204" pitchFamily="34" charset="-128"/>
              </a:rPr>
              <a:t>2</a:t>
            </a:r>
            <a:r>
              <a:rPr lang="en-GB" altLang="en-US">
                <a:ea typeface="ＭＳ Ｐゴシック" panose="020B0600070205080204" pitchFamily="34" charset="-128"/>
              </a:rPr>
              <a:t> </a:t>
            </a:r>
          </a:p>
          <a:p>
            <a:pPr marL="157163" indent="-157163">
              <a:buFontTx/>
              <a:buChar char="•"/>
            </a:pPr>
            <a:r>
              <a:rPr lang="en-GB" altLang="en-US">
                <a:ea typeface="ＭＳ Ｐゴシック" panose="020B0600070205080204" pitchFamily="34" charset="-128"/>
              </a:rPr>
              <a:t>E/other progestogens was associated with significant increases in risk of ductal (RR 1.6; 95% CI 1.3 to 1.8) and lobular (RR 2.0; 95% CI 1.5 to 2.7) carcinomas compared with never-use of HRT.</a:t>
            </a:r>
            <a:r>
              <a:rPr lang="en-GB" altLang="en-US" baseline="30000">
                <a:ea typeface="ＭＳ Ｐゴシック" panose="020B0600070205080204" pitchFamily="34" charset="-128"/>
              </a:rPr>
              <a:t>2</a:t>
            </a:r>
            <a:r>
              <a:rPr lang="en-GB" altLang="en-US">
                <a:ea typeface="ＭＳ Ｐゴシック" panose="020B0600070205080204" pitchFamily="34" charset="-128"/>
              </a:rPr>
              <a:t> </a:t>
            </a:r>
          </a:p>
          <a:p>
            <a:pPr marL="157163" indent="-157163">
              <a:buFontTx/>
              <a:buChar char="•"/>
            </a:pPr>
            <a:r>
              <a:rPr lang="en-GB" altLang="en-US">
                <a:ea typeface="ＭＳ Ｐゴシック" panose="020B0600070205080204" pitchFamily="34" charset="-128"/>
              </a:rPr>
              <a:t>The authors concluded that the findings suggest that choice of progestogen component for HRT may be an important factor regarding breast cancer risk.</a:t>
            </a:r>
          </a:p>
          <a:p>
            <a:pPr marL="157163" indent="-157163"/>
            <a:endParaRPr lang="en-GB" altLang="en-US">
              <a:ea typeface="ＭＳ Ｐゴシック" panose="020B0600070205080204" pitchFamily="34" charset="-128"/>
            </a:endParaRPr>
          </a:p>
          <a:p>
            <a:pPr marL="157163" indent="-157163">
              <a:buFontTx/>
              <a:buAutoNum type="arabicPeriod"/>
            </a:pPr>
            <a:r>
              <a:rPr lang="en-GB" altLang="en-US">
                <a:ea typeface="ＭＳ Ｐゴシック" panose="020B0600070205080204" pitchFamily="34" charset="-128"/>
              </a:rPr>
              <a:t>Fournier A et al. </a:t>
            </a:r>
            <a:r>
              <a:rPr lang="en-US" altLang="en-US">
                <a:ea typeface="ＭＳ Ｐゴシック" panose="020B0600070205080204" pitchFamily="34" charset="-128"/>
              </a:rPr>
              <a:t>Breast Cancer Res Treat 2008;107:103–11.</a:t>
            </a:r>
            <a:endParaRPr lang="en-GB" altLang="en-US">
              <a:ea typeface="ＭＳ Ｐゴシック" panose="020B0600070205080204" pitchFamily="34" charset="-128"/>
            </a:endParaRPr>
          </a:p>
          <a:p>
            <a:pPr marL="157163" indent="-157163">
              <a:buFontTx/>
              <a:buAutoNum type="arabicPeriod"/>
            </a:pPr>
            <a:r>
              <a:rPr lang="en-GB" altLang="en-US">
                <a:ea typeface="ＭＳ Ｐゴシック" panose="020B0600070205080204" pitchFamily="34" charset="-128"/>
              </a:rPr>
              <a:t>Fournier A et al. J Clin Oncol. 2008 ;26:1260–1268.</a:t>
            </a:r>
            <a:endParaRPr lang="en-US" altLang="en-US">
              <a:ea typeface="ＭＳ Ｐゴシック" panose="020B0600070205080204" pitchFamily="34" charset="-128"/>
            </a:endParaRPr>
          </a:p>
          <a:p>
            <a:pPr marL="157163" indent="-157163"/>
            <a:endParaRPr lang="en-GB" altLang="en-US">
              <a:ea typeface="ＭＳ Ｐゴシック" panose="020B0600070205080204" pitchFamily="34" charset="-128"/>
            </a:endParaRPr>
          </a:p>
        </p:txBody>
      </p:sp>
      <p:sp>
        <p:nvSpPr>
          <p:cNvPr id="62469" name="Slide Number Placeholder 7"/>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a:fld id="{D788F09D-074C-408C-8B7A-8E3AFDE7D338}" type="slidenum">
              <a:rPr lang="en-GB" altLang="en-US" sz="1200">
                <a:latin typeface="Times New Roman" panose="02020603050405020304" pitchFamily="18" charset="0"/>
              </a:rPr>
              <a:pPr algn="r"/>
              <a:t>24</a:t>
            </a:fld>
            <a:endParaRPr lang="en-GB" altLang="en-US" sz="1200">
              <a:latin typeface="Times New Roman" panose="02020603050405020304" pitchFamily="18" charset="0"/>
            </a:endParaRPr>
          </a:p>
        </p:txBody>
      </p:sp>
    </p:spTree>
    <p:extLst>
      <p:ext uri="{BB962C8B-B14F-4D97-AF65-F5344CB8AC3E}">
        <p14:creationId xmlns:p14="http://schemas.microsoft.com/office/powerpoint/2010/main" val="1686553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EC54ADEB-F88C-4EED-B552-BAFD02EB3E5D}" type="slidenum">
              <a:rPr lang="nl-NL" altLang="en-US" sz="1200" smtClean="0">
                <a:latin typeface="Times New Roman" pitchFamily="18" charset="0"/>
              </a:rPr>
              <a:pPr/>
              <a:t>25</a:t>
            </a:fld>
            <a:endParaRPr lang="nl-NL" altLang="en-US" sz="1200">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en-US"/>
          </a:p>
        </p:txBody>
      </p:sp>
    </p:spTree>
    <p:extLst>
      <p:ext uri="{BB962C8B-B14F-4D97-AF65-F5344CB8AC3E}">
        <p14:creationId xmlns:p14="http://schemas.microsoft.com/office/powerpoint/2010/main" val="822967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66415296-A60E-433D-975D-CB026745E7C2}" type="slidenum">
              <a:rPr lang="nl-NL" altLang="nl-NL" sz="1200">
                <a:latin typeface="Times New Roman" panose="02020603050405020304" pitchFamily="18" charset="0"/>
              </a:rPr>
              <a:pPr/>
              <a:t>27</a:t>
            </a:fld>
            <a:endParaRPr lang="nl-NL" altLang="nl-NL" sz="1200">
              <a:latin typeface="Times New Roman" panose="02020603050405020304" pitchFamily="18" charset="0"/>
            </a:endParaRPr>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nl-NL"/>
          </a:p>
        </p:txBody>
      </p:sp>
    </p:spTree>
    <p:extLst>
      <p:ext uri="{BB962C8B-B14F-4D97-AF65-F5344CB8AC3E}">
        <p14:creationId xmlns:p14="http://schemas.microsoft.com/office/powerpoint/2010/main" val="530131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01CEC040-6DAF-4063-B3AF-35C171023128}" type="slidenum">
              <a:rPr lang="nl-NL" altLang="nl-NL" sz="1200">
                <a:latin typeface="Times New Roman" panose="02020603050405020304" pitchFamily="18" charset="0"/>
              </a:rPr>
              <a:pPr/>
              <a:t>28</a:t>
            </a:fld>
            <a:endParaRPr lang="nl-NL" altLang="nl-NL" sz="1200">
              <a:latin typeface="Times New Roman" panose="02020603050405020304" pitchFamily="18" charset="0"/>
            </a:endParaRPr>
          </a:p>
        </p:txBody>
      </p:sp>
      <p:sp>
        <p:nvSpPr>
          <p:cNvPr id="155651" name="Rectangle 2"/>
          <p:cNvSpPr>
            <a:spLocks noGrp="1" noRot="1" noChangeAspect="1" noChangeArrowheads="1" noTextEdit="1"/>
          </p:cNvSpPr>
          <p:nvPr>
            <p:ph type="sldImg"/>
          </p:nvPr>
        </p:nvSpPr>
        <p:spPr>
          <a:xfrm>
            <a:off x="298450" y="533400"/>
            <a:ext cx="6254750" cy="4691063"/>
          </a:xfrm>
          <a:ln/>
        </p:spPr>
      </p:sp>
      <p:sp>
        <p:nvSpPr>
          <p:cNvPr id="155652" name="Rectangle 3"/>
          <p:cNvSpPr>
            <a:spLocks noGrp="1" noChangeArrowheads="1"/>
          </p:cNvSpPr>
          <p:nvPr>
            <p:ph type="body" idx="1"/>
          </p:nvPr>
        </p:nvSpPr>
        <p:spPr>
          <a:xfrm>
            <a:off x="304800" y="5334000"/>
            <a:ext cx="6248400" cy="290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nl-NL"/>
          </a:p>
        </p:txBody>
      </p:sp>
    </p:spTree>
    <p:extLst>
      <p:ext uri="{BB962C8B-B14F-4D97-AF65-F5344CB8AC3E}">
        <p14:creationId xmlns:p14="http://schemas.microsoft.com/office/powerpoint/2010/main" val="38755096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F0BECB6C-72D6-4B17-B69D-83B0BE0449CA}" type="slidenum">
              <a:rPr lang="nl-NL" altLang="en-US" sz="1200" smtClean="0">
                <a:latin typeface="Times New Roman" pitchFamily="18" charset="0"/>
              </a:rPr>
              <a:pPr/>
              <a:t>29</a:t>
            </a:fld>
            <a:endParaRPr lang="nl-NL" altLang="en-US" sz="1200">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en-US"/>
          </a:p>
        </p:txBody>
      </p:sp>
    </p:spTree>
    <p:extLst>
      <p:ext uri="{BB962C8B-B14F-4D97-AF65-F5344CB8AC3E}">
        <p14:creationId xmlns:p14="http://schemas.microsoft.com/office/powerpoint/2010/main" val="3916668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EC54ADEB-F88C-4EED-B552-BAFD02EB3E5D}" type="slidenum">
              <a:rPr lang="nl-NL" altLang="en-US" sz="1200" smtClean="0">
                <a:latin typeface="Times New Roman" pitchFamily="18" charset="0"/>
              </a:rPr>
              <a:pPr/>
              <a:t>30</a:t>
            </a:fld>
            <a:endParaRPr lang="nl-NL" altLang="en-US" sz="1200">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en-US"/>
          </a:p>
        </p:txBody>
      </p:sp>
    </p:spTree>
    <p:extLst>
      <p:ext uri="{BB962C8B-B14F-4D97-AF65-F5344CB8AC3E}">
        <p14:creationId xmlns:p14="http://schemas.microsoft.com/office/powerpoint/2010/main" val="3502275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a:extLst>
              <a:ext uri="{FF2B5EF4-FFF2-40B4-BE49-F238E27FC236}">
                <a16:creationId xmlns:a16="http://schemas.microsoft.com/office/drawing/2014/main" id="{47C372A2-294F-3E08-DB0F-3A85973E3137}"/>
              </a:ext>
            </a:extLst>
          </p:cNvPr>
          <p:cNvSpPr txBox="1">
            <a:spLocks noGrp="1" noChangeArrowheads="1"/>
          </p:cNvSpPr>
          <p:nvPr/>
        </p:nvSpPr>
        <p:spPr bwMode="auto">
          <a:xfrm>
            <a:off x="3902075" y="9140825"/>
            <a:ext cx="29845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48" tIns="47174" rIns="94348" bIns="47174" anchor="b"/>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fld id="{06A3CCE3-58C5-4649-8317-522321BBFED6}" type="slidenum">
              <a:rPr lang="nl-NL" altLang="en-US" sz="1200"/>
              <a:pPr algn="r" eaLnBrk="1" hangingPunct="1"/>
              <a:t>31</a:t>
            </a:fld>
            <a:endParaRPr lang="nl-NL" altLang="en-US" sz="1200"/>
          </a:p>
        </p:txBody>
      </p:sp>
      <p:sp>
        <p:nvSpPr>
          <p:cNvPr id="106499" name="Rectangle 2">
            <a:extLst>
              <a:ext uri="{FF2B5EF4-FFF2-40B4-BE49-F238E27FC236}">
                <a16:creationId xmlns:a16="http://schemas.microsoft.com/office/drawing/2014/main" id="{B6114F07-7FF2-7F70-6B49-358000847293}"/>
              </a:ext>
            </a:extLst>
          </p:cNvPr>
          <p:cNvSpPr>
            <a:spLocks noGrp="1" noRot="1" noChangeAspect="1" noChangeArrowheads="1" noTextEdit="1"/>
          </p:cNvSpPr>
          <p:nvPr>
            <p:ph type="sldImg"/>
          </p:nvPr>
        </p:nvSpPr>
        <p:spPr>
          <a:ln/>
        </p:spPr>
      </p:sp>
      <p:sp>
        <p:nvSpPr>
          <p:cNvPr id="106500" name="Rectangle 3">
            <a:extLst>
              <a:ext uri="{FF2B5EF4-FFF2-40B4-BE49-F238E27FC236}">
                <a16:creationId xmlns:a16="http://schemas.microsoft.com/office/drawing/2014/main" id="{EE59CCA3-7634-1CA6-2AFA-3503C900BA53}"/>
              </a:ext>
            </a:extLst>
          </p:cNvPr>
          <p:cNvSpPr>
            <a:spLocks noGrp="1" noChangeArrowheads="1"/>
          </p:cNvSpPr>
          <p:nvPr>
            <p:ph type="body" idx="1"/>
          </p:nvPr>
        </p:nvSpPr>
        <p:spPr>
          <a:xfrm>
            <a:off x="688975" y="4570413"/>
            <a:ext cx="5510213" cy="43307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BE"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a:extLst>
              <a:ext uri="{FF2B5EF4-FFF2-40B4-BE49-F238E27FC236}">
                <a16:creationId xmlns:a16="http://schemas.microsoft.com/office/drawing/2014/main" id="{11DEC099-1FF3-6662-EB3D-21D01D315B5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18D1FE3A-5A75-433D-8CEE-92EA26AA3390}" type="slidenum">
              <a:rPr lang="nl-NL" altLang="en-US" sz="1200" smtClean="0">
                <a:latin typeface="Times New Roman" panose="02020603050405020304" pitchFamily="18" charset="0"/>
              </a:rPr>
              <a:pPr/>
              <a:t>33</a:t>
            </a:fld>
            <a:endParaRPr lang="nl-NL" altLang="en-US" sz="1200">
              <a:latin typeface="Times New Roman" panose="02020603050405020304" pitchFamily="18" charset="0"/>
            </a:endParaRPr>
          </a:p>
        </p:txBody>
      </p:sp>
      <p:sp>
        <p:nvSpPr>
          <p:cNvPr id="108547" name="Rectangle 2">
            <a:extLst>
              <a:ext uri="{FF2B5EF4-FFF2-40B4-BE49-F238E27FC236}">
                <a16:creationId xmlns:a16="http://schemas.microsoft.com/office/drawing/2014/main" id="{1E007F2B-7BC0-AC2C-6474-14341D2E16CB}"/>
              </a:ext>
            </a:extLst>
          </p:cNvPr>
          <p:cNvSpPr>
            <a:spLocks noGrp="1" noRot="1" noChangeAspect="1" noChangeArrowheads="1" noTextEdit="1"/>
          </p:cNvSpPr>
          <p:nvPr>
            <p:ph type="sldImg"/>
          </p:nvPr>
        </p:nvSpPr>
        <p:spPr>
          <a:ln/>
        </p:spPr>
      </p:sp>
      <p:sp>
        <p:nvSpPr>
          <p:cNvPr id="108548" name="Rectangle 3">
            <a:extLst>
              <a:ext uri="{FF2B5EF4-FFF2-40B4-BE49-F238E27FC236}">
                <a16:creationId xmlns:a16="http://schemas.microsoft.com/office/drawing/2014/main" id="{D785BC64-623A-67B9-2778-39050A62DB41}"/>
              </a:ext>
            </a:extLst>
          </p:cNvPr>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E687BA20-1AD6-9482-4DC7-E5385CC0C61A}"/>
              </a:ext>
            </a:extLst>
          </p:cNvPr>
          <p:cNvSpPr>
            <a:spLocks noGrp="1" noRot="1" noChangeAspect="1" noChangeArrowheads="1" noTextEdit="1"/>
          </p:cNvSpPr>
          <p:nvPr>
            <p:ph type="sldImg"/>
          </p:nvPr>
        </p:nvSpPr>
        <p:spPr>
          <a:ln/>
        </p:spPr>
      </p:sp>
      <p:sp>
        <p:nvSpPr>
          <p:cNvPr id="110595" name="Notes Placeholder 2">
            <a:extLst>
              <a:ext uri="{FF2B5EF4-FFF2-40B4-BE49-F238E27FC236}">
                <a16:creationId xmlns:a16="http://schemas.microsoft.com/office/drawing/2014/main" id="{4BA8A949-F433-0E08-C004-52669A277F9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257300" lvl="2" indent="-342900">
              <a:spcBef>
                <a:spcPts val="600"/>
              </a:spcBef>
              <a:buFontTx/>
              <a:buChar char="•"/>
            </a:pPr>
            <a:r>
              <a:rPr lang="en-GB" altLang="nl-BE" sz="1000"/>
              <a:t>Comparable rates of endometrial cancer and endometrial hyperplasia between both interventions</a:t>
            </a:r>
          </a:p>
          <a:p>
            <a:pPr marL="1257300" lvl="2" indent="-342900">
              <a:spcBef>
                <a:spcPts val="600"/>
              </a:spcBef>
              <a:buFontTx/>
              <a:buChar char="•"/>
            </a:pPr>
            <a:r>
              <a:rPr lang="en-GB" altLang="nl-BE" sz="1000"/>
              <a:t>Rate of endometrial Ca less for both than the general population (61 or 43/100,000 vs 81/100,000 wy</a:t>
            </a:r>
          </a:p>
          <a:p>
            <a:pPr marL="1257300" lvl="2" indent="-342900">
              <a:spcBef>
                <a:spcPts val="600"/>
              </a:spcBef>
              <a:buFontTx/>
              <a:buChar char="•"/>
            </a:pPr>
            <a:r>
              <a:rPr lang="en-GB" altLang="nl-BE" sz="1000"/>
              <a:t>No increased risk of breast cancer</a:t>
            </a:r>
          </a:p>
          <a:p>
            <a:pPr marL="1257300" lvl="2" indent="-342900">
              <a:spcBef>
                <a:spcPts val="600"/>
              </a:spcBef>
              <a:buFontTx/>
              <a:buChar char="•"/>
            </a:pPr>
            <a:r>
              <a:rPr lang="en-GB" altLang="nl-BE" sz="1000"/>
              <a:t>Similar rates of acute cardiovascular events and other cancer outcomes</a:t>
            </a:r>
          </a:p>
          <a:p>
            <a:pPr marL="1257300" lvl="2" indent="-342900">
              <a:spcBef>
                <a:spcPts val="600"/>
              </a:spcBef>
              <a:buFontTx/>
              <a:buChar char="•"/>
            </a:pPr>
            <a:r>
              <a:rPr lang="en-GB" altLang="nl-BE" sz="1000">
                <a:cs typeface="Calibri" panose="020F0502020204030204" pitchFamily="34" charset="0"/>
              </a:rPr>
              <a:t>The </a:t>
            </a:r>
            <a:r>
              <a:rPr lang="en-US" altLang="nl-BE" sz="1000">
                <a:cs typeface="Calibri" panose="020F0502020204030204" pitchFamily="34" charset="0"/>
              </a:rPr>
              <a:t>incidence rate ratio of all these key safety outcomes crosses 1 – in other words, there is no difference between the treatment groups.</a:t>
            </a:r>
          </a:p>
          <a:p>
            <a:pPr marL="1257300" lvl="2" indent="-342900">
              <a:spcBef>
                <a:spcPts val="600"/>
              </a:spcBef>
              <a:buFontTx/>
              <a:buChar char="•"/>
            </a:pPr>
            <a:endParaRPr lang="en-GB" altLang="nl-BE" sz="1000"/>
          </a:p>
          <a:p>
            <a:endParaRPr lang="en-US" altLang="nl-BE" sz="1000">
              <a:cs typeface="Calibri" panose="020F0502020204030204" pitchFamily="34" charset="0"/>
            </a:endParaRPr>
          </a:p>
          <a:p>
            <a:r>
              <a:rPr lang="en-US" altLang="nl-BE" sz="1000">
                <a:cs typeface="Calibri" panose="020F0502020204030204" pitchFamily="34" charset="0"/>
              </a:rPr>
              <a:t>Note: From Figure B1 of submitted manuscript</a:t>
            </a:r>
          </a:p>
          <a:p>
            <a:r>
              <a:rPr lang="en-GB" altLang="nl-BE">
                <a:solidFill>
                  <a:srgbClr val="242424"/>
                </a:solidFill>
                <a:latin typeface="-apple-system"/>
              </a:rPr>
              <a:t>Ref: </a:t>
            </a:r>
            <a:r>
              <a:rPr lang="en-GB" altLang="nl-BE">
                <a:solidFill>
                  <a:srgbClr val="00B050"/>
                </a:solidFill>
              </a:rPr>
              <a:t>PASS CSR 26 March 2021, </a:t>
            </a:r>
            <a:r>
              <a:rPr lang="en-GB" altLang="nl-BE">
                <a:solidFill>
                  <a:srgbClr val="242424"/>
                </a:solidFill>
                <a:latin typeface="-apple-system"/>
              </a:rPr>
              <a:t>Endometrial Hyperplasia on page 42 (section 10.4.1.1) - 48 cases in 38,770 py (=124 in 100,000 py) and on page 29 (142.9 cases per 100,000 py)</a:t>
            </a:r>
            <a:endParaRPr lang="en-US" altLang="nl-BE" sz="1000">
              <a:cs typeface="Calibri" panose="020F0502020204030204" pitchFamily="34" charset="0"/>
            </a:endParaRPr>
          </a:p>
          <a:p>
            <a:endParaRPr lang="en-US" altLang="nl-BE">
              <a:cs typeface="Calibri" panose="020F0502020204030204" pitchFamily="34" charset="0"/>
            </a:endParaRPr>
          </a:p>
        </p:txBody>
      </p:sp>
      <p:sp>
        <p:nvSpPr>
          <p:cNvPr id="110596" name="Slide Number Placeholder 3">
            <a:extLst>
              <a:ext uri="{FF2B5EF4-FFF2-40B4-BE49-F238E27FC236}">
                <a16:creationId xmlns:a16="http://schemas.microsoft.com/office/drawing/2014/main" id="{DFDE6211-9D27-5132-D35E-8EC9D11442E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E124CD68-0F57-485E-AA83-3A1EBC07BA6B}" type="slidenum">
              <a:rPr lang="en-US" altLang="nl-BE" sz="1200" smtClean="0">
                <a:latin typeface="Times New Roman" panose="02020603050405020304" pitchFamily="18" charset="0"/>
              </a:rPr>
              <a:pPr/>
              <a:t>34</a:t>
            </a:fld>
            <a:endParaRPr lang="en-US" altLang="nl-BE" sz="1200">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Tijdelijke aanduiding voor notiti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nl-BE" altLang="nl-BE"/>
              <a:t>Maar hier even niet of er een effect is op de incidentie, maar wat de eventuele werkingsmechanismen zijn van LNG op borstcarcinomen.</a:t>
            </a:r>
          </a:p>
          <a:p>
            <a:pPr eaLnBrk="1" hangingPunct="1">
              <a:spcBef>
                <a:spcPct val="0"/>
              </a:spcBef>
            </a:pPr>
            <a:r>
              <a:rPr lang="nl-BE" altLang="nl-BE"/>
              <a:t>In een studie </a:t>
            </a:r>
            <a:r>
              <a:rPr lang="nl-BE" altLang="nl-BE" b="1"/>
              <a:t>(naam) onlangs hier op het </a:t>
            </a:r>
            <a:r>
              <a:rPr lang="nl-BE" altLang="nl-BE"/>
              <a:t>UZ op de dienst gynaecologie, werd de relatie tussen mirenaspraal gebruikers en de concentratie LNG in serum en borst weefsel onderzocht. </a:t>
            </a:r>
          </a:p>
          <a:p>
            <a:pPr eaLnBrk="1" hangingPunct="1">
              <a:spcBef>
                <a:spcPct val="0"/>
              </a:spcBef>
            </a:pPr>
            <a:r>
              <a:rPr lang="nl-BE" altLang="nl-BE"/>
              <a:t>De resultaten bekomen uit de studie kan u hier zien. Een Mirena IUD is geproduceerd om 20 microgram LNG af te geven per 24 uur. Het principe van een IUD is dat het een lokale werking heft, met lokale vrijgave van zijn product. Wanneer er bij een persoon bloed wordt geprikt dan zien we in het serum een gemiddelde concentratie van 0,18 ng LNG/ ml serum. Bij een punctie naar </a:t>
            </a:r>
            <a:r>
              <a:rPr lang="nl-BE" altLang="nl-BE" b="1">
                <a:solidFill>
                  <a:srgbClr val="FF0000"/>
                </a:solidFill>
              </a:rPr>
              <a:t>borstepitheel </a:t>
            </a:r>
            <a:r>
              <a:rPr lang="nl-BE" altLang="nl-BE">
                <a:solidFill>
                  <a:srgbClr val="FF0000"/>
                </a:solidFill>
              </a:rPr>
              <a:t>wordt hier een concentratie van 0,26 ng LNG / gram worstweefsel gevonden. </a:t>
            </a:r>
          </a:p>
          <a:p>
            <a:pPr eaLnBrk="1" hangingPunct="1">
              <a:spcBef>
                <a:spcPct val="0"/>
              </a:spcBef>
            </a:pPr>
            <a:r>
              <a:rPr lang="nl-BE" altLang="nl-BE"/>
              <a:t>Deze presentatie kadert in het onderzoek van Prof. Depypere dewelke onderzoekt wat de de concentratie LNG is in borstweefstel bij patiënten met een Mirena spiraal. In deze presentatie worden mogelijke effecten van LNG op borstkankercellijnen weergegeven. </a:t>
            </a:r>
          </a:p>
          <a:p>
            <a:pPr eaLnBrk="1" hangingPunct="1">
              <a:spcBef>
                <a:spcPct val="0"/>
              </a:spcBef>
            </a:pPr>
            <a:endParaRPr lang="nl-BE" altLang="nl-BE"/>
          </a:p>
        </p:txBody>
      </p:sp>
      <p:sp>
        <p:nvSpPr>
          <p:cNvPr id="26628" name="Tijdelijke aanduiding voor dia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C7B822C-89A5-4E57-93F4-C884C13071CB}" type="slidenum">
              <a:rPr lang="nl-BE" altLang="nl-BE" smtClean="0">
                <a:latin typeface="Arial" charset="0"/>
              </a:rPr>
              <a:pPr eaLnBrk="1" hangingPunct="1">
                <a:spcBef>
                  <a:spcPct val="0"/>
                </a:spcBef>
              </a:pPr>
              <a:t>35</a:t>
            </a:fld>
            <a:endParaRPr lang="nl-BE" altLang="nl-BE">
              <a:latin typeface="Arial" charset="0"/>
            </a:endParaRPr>
          </a:p>
        </p:txBody>
      </p:sp>
    </p:spTree>
    <p:extLst>
      <p:ext uri="{BB962C8B-B14F-4D97-AF65-F5344CB8AC3E}">
        <p14:creationId xmlns:p14="http://schemas.microsoft.com/office/powerpoint/2010/main" val="1390940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EC54ADEB-F88C-4EED-B552-BAFD02EB3E5D}" type="slidenum">
              <a:rPr lang="nl-NL" altLang="en-US" sz="1200" smtClean="0">
                <a:latin typeface="Times New Roman" pitchFamily="18" charset="0"/>
              </a:rPr>
              <a:pPr/>
              <a:t>2</a:t>
            </a:fld>
            <a:endParaRPr lang="nl-NL" altLang="en-US" sz="1200">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en-US"/>
          </a:p>
        </p:txBody>
      </p:sp>
    </p:spTree>
    <p:extLst>
      <p:ext uri="{BB962C8B-B14F-4D97-AF65-F5344CB8AC3E}">
        <p14:creationId xmlns:p14="http://schemas.microsoft.com/office/powerpoint/2010/main" val="1126028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jdelijke aanduiding voor dia-afbeelding 1">
            <a:extLst>
              <a:ext uri="{FF2B5EF4-FFF2-40B4-BE49-F238E27FC236}">
                <a16:creationId xmlns:a16="http://schemas.microsoft.com/office/drawing/2014/main" id="{2AA5D0AC-17EC-315D-8324-1C2D1E92D1CF}"/>
              </a:ext>
            </a:extLst>
          </p:cNvPr>
          <p:cNvSpPr>
            <a:spLocks noGrp="1" noRot="1" noChangeAspect="1" noTextEdit="1"/>
          </p:cNvSpPr>
          <p:nvPr>
            <p:ph type="sldImg"/>
          </p:nvPr>
        </p:nvSpPr>
        <p:spPr>
          <a:ln/>
        </p:spPr>
      </p:sp>
      <p:sp>
        <p:nvSpPr>
          <p:cNvPr id="8195" name="Tijdelijke aanduiding voor notities 2">
            <a:extLst>
              <a:ext uri="{FF2B5EF4-FFF2-40B4-BE49-F238E27FC236}">
                <a16:creationId xmlns:a16="http://schemas.microsoft.com/office/drawing/2014/main" id="{2B8FA217-DDF6-CE9D-839A-24F830A5F0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nl-BE"/>
          </a:p>
        </p:txBody>
      </p:sp>
      <p:sp>
        <p:nvSpPr>
          <p:cNvPr id="8196" name="Tijdelijke aanduiding voor dianummer 3">
            <a:extLst>
              <a:ext uri="{FF2B5EF4-FFF2-40B4-BE49-F238E27FC236}">
                <a16:creationId xmlns:a16="http://schemas.microsoft.com/office/drawing/2014/main" id="{D4CE7C7A-97E2-2574-F6BA-822AC3CD472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fld id="{8E11661E-A2C3-4EDC-87F6-5BCAE14834FC}" type="slidenum">
              <a:rPr lang="nl-NL" altLang="nl-NL" sz="1200">
                <a:latin typeface="Times New Roman" panose="02020603050405020304" pitchFamily="18" charset="0"/>
              </a:rPr>
              <a:pPr/>
              <a:t>7</a:t>
            </a:fld>
            <a:endParaRPr lang="nl-NL" altLang="nl-NL" sz="1200">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186E5DBE-654E-DD38-7DF9-1246237E4C9F}"/>
              </a:ext>
            </a:extLst>
          </p:cNvPr>
          <p:cNvSpPr>
            <a:spLocks noGrp="1" noChangeArrowheads="1"/>
          </p:cNvSpPr>
          <p:nvPr>
            <p:ph type="sldNum" sz="quarter" idx="5"/>
          </p:nvPr>
        </p:nvSpPr>
        <p:spPr>
          <a:xfrm>
            <a:off x="3884613" y="8685213"/>
            <a:ext cx="29718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1700">
              <a:spcBef>
                <a:spcPct val="30000"/>
              </a:spcBef>
              <a:defRPr sz="1200">
                <a:solidFill>
                  <a:schemeClr val="tx1"/>
                </a:solidFill>
                <a:latin typeface="Times New Roman" panose="02020603050405020304" pitchFamily="18" charset="0"/>
              </a:defRPr>
            </a:lvl1pPr>
            <a:lvl2pPr marL="719138" indent="-276225" defTabSz="901700">
              <a:spcBef>
                <a:spcPct val="30000"/>
              </a:spcBef>
              <a:defRPr sz="1200">
                <a:solidFill>
                  <a:schemeClr val="tx1"/>
                </a:solidFill>
                <a:latin typeface="Times New Roman" panose="02020603050405020304" pitchFamily="18" charset="0"/>
              </a:defRPr>
            </a:lvl2pPr>
            <a:lvl3pPr marL="1106488" indent="-220663" defTabSz="901700">
              <a:spcBef>
                <a:spcPct val="30000"/>
              </a:spcBef>
              <a:defRPr sz="1200">
                <a:solidFill>
                  <a:schemeClr val="tx1"/>
                </a:solidFill>
                <a:latin typeface="Times New Roman" panose="02020603050405020304" pitchFamily="18" charset="0"/>
              </a:defRPr>
            </a:lvl3pPr>
            <a:lvl4pPr marL="1549400" indent="-220663" defTabSz="901700">
              <a:spcBef>
                <a:spcPct val="30000"/>
              </a:spcBef>
              <a:defRPr sz="1200">
                <a:solidFill>
                  <a:schemeClr val="tx1"/>
                </a:solidFill>
                <a:latin typeface="Times New Roman" panose="02020603050405020304" pitchFamily="18" charset="0"/>
              </a:defRPr>
            </a:lvl4pPr>
            <a:lvl5pPr marL="1992313" indent="-220663" defTabSz="901700">
              <a:spcBef>
                <a:spcPct val="30000"/>
              </a:spcBef>
              <a:defRPr sz="1200">
                <a:solidFill>
                  <a:schemeClr val="tx1"/>
                </a:solidFill>
                <a:latin typeface="Times New Roman" panose="02020603050405020304" pitchFamily="18" charset="0"/>
              </a:defRPr>
            </a:lvl5pPr>
            <a:lvl6pPr marL="2449513" indent="-220663" defTabSz="901700" eaLnBrk="0" fontAlgn="base" hangingPunct="0">
              <a:spcBef>
                <a:spcPct val="30000"/>
              </a:spcBef>
              <a:spcAft>
                <a:spcPct val="0"/>
              </a:spcAft>
              <a:defRPr sz="1200">
                <a:solidFill>
                  <a:schemeClr val="tx1"/>
                </a:solidFill>
                <a:latin typeface="Times New Roman" panose="02020603050405020304" pitchFamily="18" charset="0"/>
              </a:defRPr>
            </a:lvl6pPr>
            <a:lvl7pPr marL="2906713" indent="-220663" defTabSz="901700" eaLnBrk="0" fontAlgn="base" hangingPunct="0">
              <a:spcBef>
                <a:spcPct val="30000"/>
              </a:spcBef>
              <a:spcAft>
                <a:spcPct val="0"/>
              </a:spcAft>
              <a:defRPr sz="1200">
                <a:solidFill>
                  <a:schemeClr val="tx1"/>
                </a:solidFill>
                <a:latin typeface="Times New Roman" panose="02020603050405020304" pitchFamily="18" charset="0"/>
              </a:defRPr>
            </a:lvl7pPr>
            <a:lvl8pPr marL="3363913" indent="-220663" defTabSz="901700" eaLnBrk="0" fontAlgn="base" hangingPunct="0">
              <a:spcBef>
                <a:spcPct val="30000"/>
              </a:spcBef>
              <a:spcAft>
                <a:spcPct val="0"/>
              </a:spcAft>
              <a:defRPr sz="1200">
                <a:solidFill>
                  <a:schemeClr val="tx1"/>
                </a:solidFill>
                <a:latin typeface="Times New Roman" panose="02020603050405020304" pitchFamily="18" charset="0"/>
              </a:defRPr>
            </a:lvl8pPr>
            <a:lvl9pPr marL="3821113" indent="-220663" defTabSz="9017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E6D74D64-C859-4D7A-B6F2-3E1A5C8A74F1}" type="slidenum">
              <a:rPr lang="en-US" altLang="en-US" smtClean="0">
                <a:latin typeface="Arial" panose="020B0604020202020204" pitchFamily="34" charset="0"/>
              </a:rPr>
              <a:pPr eaLnBrk="1" hangingPunct="1">
                <a:spcBef>
                  <a:spcPct val="0"/>
                </a:spcBef>
              </a:pPr>
              <a:t>11</a:t>
            </a:fld>
            <a:endParaRPr lang="en-US" altLang="en-US">
              <a:latin typeface="Arial" panose="020B0604020202020204" pitchFamily="34" charset="0"/>
            </a:endParaRPr>
          </a:p>
        </p:txBody>
      </p:sp>
      <p:sp>
        <p:nvSpPr>
          <p:cNvPr id="113667" name="Rectangle 2">
            <a:extLst>
              <a:ext uri="{FF2B5EF4-FFF2-40B4-BE49-F238E27FC236}">
                <a16:creationId xmlns:a16="http://schemas.microsoft.com/office/drawing/2014/main" id="{958AB1CF-59E0-728E-8071-088F9861D149}"/>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73C925BF-C1B0-E6FF-FA28-B1A485EF9DA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BE"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xfrm>
            <a:off x="3901698" y="9140584"/>
            <a:ext cx="2984871" cy="48117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348" tIns="47174" rIns="94348" bIns="47174"/>
          <a:lstStyle>
            <a:lvl1pPr>
              <a:defRPr sz="2500">
                <a:solidFill>
                  <a:schemeClr val="tx1"/>
                </a:solidFill>
                <a:latin typeface="Arial" charset="0"/>
              </a:defRPr>
            </a:lvl1pPr>
            <a:lvl2pPr marL="766576" indent="-294837">
              <a:defRPr sz="2500">
                <a:solidFill>
                  <a:schemeClr val="tx1"/>
                </a:solidFill>
                <a:latin typeface="Arial" charset="0"/>
              </a:defRPr>
            </a:lvl2pPr>
            <a:lvl3pPr marL="1179347" indent="-235869">
              <a:defRPr sz="2500">
                <a:solidFill>
                  <a:schemeClr val="tx1"/>
                </a:solidFill>
                <a:latin typeface="Arial" charset="0"/>
              </a:defRPr>
            </a:lvl3pPr>
            <a:lvl4pPr marL="1651086" indent="-235869">
              <a:defRPr sz="2500">
                <a:solidFill>
                  <a:schemeClr val="tx1"/>
                </a:solidFill>
                <a:latin typeface="Arial" charset="0"/>
              </a:defRPr>
            </a:lvl4pPr>
            <a:lvl5pPr marL="2122825" indent="-235869">
              <a:defRPr sz="2500">
                <a:solidFill>
                  <a:schemeClr val="tx1"/>
                </a:solidFill>
                <a:latin typeface="Arial" charset="0"/>
              </a:defRPr>
            </a:lvl5pPr>
            <a:lvl6pPr marL="2594564" indent="-235869" eaLnBrk="0" fontAlgn="base" hangingPunct="0">
              <a:spcBef>
                <a:spcPct val="0"/>
              </a:spcBef>
              <a:spcAft>
                <a:spcPct val="0"/>
              </a:spcAft>
              <a:defRPr sz="2500">
                <a:solidFill>
                  <a:schemeClr val="tx1"/>
                </a:solidFill>
                <a:latin typeface="Arial" charset="0"/>
              </a:defRPr>
            </a:lvl6pPr>
            <a:lvl7pPr marL="3066303" indent="-235869" eaLnBrk="0" fontAlgn="base" hangingPunct="0">
              <a:spcBef>
                <a:spcPct val="0"/>
              </a:spcBef>
              <a:spcAft>
                <a:spcPct val="0"/>
              </a:spcAft>
              <a:defRPr sz="2500">
                <a:solidFill>
                  <a:schemeClr val="tx1"/>
                </a:solidFill>
                <a:latin typeface="Arial" charset="0"/>
              </a:defRPr>
            </a:lvl7pPr>
            <a:lvl8pPr marL="3538042" indent="-235869" eaLnBrk="0" fontAlgn="base" hangingPunct="0">
              <a:spcBef>
                <a:spcPct val="0"/>
              </a:spcBef>
              <a:spcAft>
                <a:spcPct val="0"/>
              </a:spcAft>
              <a:defRPr sz="2500">
                <a:solidFill>
                  <a:schemeClr val="tx1"/>
                </a:solidFill>
                <a:latin typeface="Arial" charset="0"/>
              </a:defRPr>
            </a:lvl8pPr>
            <a:lvl9pPr marL="4009781" indent="-235869" eaLnBrk="0" fontAlgn="base" hangingPunct="0">
              <a:spcBef>
                <a:spcPct val="0"/>
              </a:spcBef>
              <a:spcAft>
                <a:spcPct val="0"/>
              </a:spcAft>
              <a:defRPr sz="2500">
                <a:solidFill>
                  <a:schemeClr val="tx1"/>
                </a:solidFill>
                <a:latin typeface="Arial" charset="0"/>
              </a:defRPr>
            </a:lvl9pPr>
          </a:lstStyle>
          <a:p>
            <a:fld id="{C592FE47-8A8F-4D4C-A130-647FD244F642}" type="slidenum">
              <a:rPr lang="nl-NL" altLang="en-US" sz="1200">
                <a:latin typeface="Times New Roman" pitchFamily="18" charset="0"/>
              </a:rPr>
              <a:pPr/>
              <a:t>15</a:t>
            </a:fld>
            <a:endParaRPr lang="nl-NL" altLang="en-US" sz="1200">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en-US"/>
          </a:p>
        </p:txBody>
      </p:sp>
    </p:spTree>
    <p:extLst>
      <p:ext uri="{BB962C8B-B14F-4D97-AF65-F5344CB8AC3E}">
        <p14:creationId xmlns:p14="http://schemas.microsoft.com/office/powerpoint/2010/main" val="2506433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a:extLst>
              <a:ext uri="{FF2B5EF4-FFF2-40B4-BE49-F238E27FC236}">
                <a16:creationId xmlns:a16="http://schemas.microsoft.com/office/drawing/2014/main" id="{2E2E8AA8-E415-7A34-0DB7-08243B1041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0"/>
              </a:spcBef>
            </a:pPr>
            <a:fld id="{D836A7ED-1D69-4E37-9E6E-D22E7810D2C9}" type="slidenum">
              <a:rPr lang="nl-NL" altLang="en-US" smtClean="0">
                <a:latin typeface="Arial" panose="020B0604020202020204" pitchFamily="34" charset="0"/>
              </a:rPr>
              <a:pPr eaLnBrk="1" hangingPunct="1">
                <a:spcBef>
                  <a:spcPct val="0"/>
                </a:spcBef>
              </a:pPr>
              <a:t>17</a:t>
            </a:fld>
            <a:endParaRPr lang="nl-NL" altLang="en-US">
              <a:latin typeface="Arial" panose="020B0604020202020204" pitchFamily="34" charset="0"/>
            </a:endParaRPr>
          </a:p>
        </p:txBody>
      </p:sp>
      <p:sp>
        <p:nvSpPr>
          <p:cNvPr id="104451" name="Rectangle 2">
            <a:extLst>
              <a:ext uri="{FF2B5EF4-FFF2-40B4-BE49-F238E27FC236}">
                <a16:creationId xmlns:a16="http://schemas.microsoft.com/office/drawing/2014/main" id="{853E1B4B-00DC-B0DC-D109-D4D8F65388CC}"/>
              </a:ext>
            </a:extLst>
          </p:cNvPr>
          <p:cNvSpPr>
            <a:spLocks noGrp="1" noRot="1" noChangeAspect="1" noChangeArrowheads="1" noTextEdit="1"/>
          </p:cNvSpPr>
          <p:nvPr>
            <p:ph type="sldImg"/>
          </p:nvPr>
        </p:nvSpPr>
        <p:spPr>
          <a:ln/>
        </p:spPr>
      </p:sp>
      <p:sp>
        <p:nvSpPr>
          <p:cNvPr id="104452" name="Rectangle 3">
            <a:extLst>
              <a:ext uri="{FF2B5EF4-FFF2-40B4-BE49-F238E27FC236}">
                <a16:creationId xmlns:a16="http://schemas.microsoft.com/office/drawing/2014/main" id="{BA7C44EA-329E-6836-58B5-1B1F527BCF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nl-BE"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defRPr>
            </a:lvl1pPr>
            <a:lvl2pPr marL="742950" indent="-285750">
              <a:defRPr sz="2400">
                <a:solidFill>
                  <a:schemeClr val="tx1"/>
                </a:solidFill>
                <a:latin typeface="Arial" pitchFamily="34" charset="0"/>
              </a:defRPr>
            </a:lvl2pPr>
            <a:lvl3pPr marL="1143000" indent="-228600">
              <a:defRPr sz="2400">
                <a:solidFill>
                  <a:schemeClr val="tx1"/>
                </a:solidFill>
                <a:latin typeface="Arial" pitchFamily="34" charset="0"/>
              </a:defRPr>
            </a:lvl3pPr>
            <a:lvl4pPr marL="1600200" indent="-228600">
              <a:defRPr sz="2400">
                <a:solidFill>
                  <a:schemeClr val="tx1"/>
                </a:solidFill>
                <a:latin typeface="Arial" pitchFamily="34" charset="0"/>
              </a:defRPr>
            </a:lvl4pPr>
            <a:lvl5pPr marL="2057400" indent="-228600">
              <a:defRPr sz="2400">
                <a:solidFill>
                  <a:schemeClr val="tx1"/>
                </a:solidFill>
                <a:latin typeface="Arial" pitchFamily="34" charset="0"/>
              </a:defRPr>
            </a:lvl5pPr>
            <a:lvl6pPr marL="2514600" indent="-228600" eaLnBrk="0" fontAlgn="base" hangingPunct="0">
              <a:spcBef>
                <a:spcPct val="0"/>
              </a:spcBef>
              <a:spcAft>
                <a:spcPct val="0"/>
              </a:spcAft>
              <a:defRPr sz="2400">
                <a:solidFill>
                  <a:schemeClr val="tx1"/>
                </a:solidFill>
                <a:latin typeface="Arial" pitchFamily="34" charset="0"/>
              </a:defRPr>
            </a:lvl6pPr>
            <a:lvl7pPr marL="2971800" indent="-228600" eaLnBrk="0" fontAlgn="base" hangingPunct="0">
              <a:spcBef>
                <a:spcPct val="0"/>
              </a:spcBef>
              <a:spcAft>
                <a:spcPct val="0"/>
              </a:spcAft>
              <a:defRPr sz="2400">
                <a:solidFill>
                  <a:schemeClr val="tx1"/>
                </a:solidFill>
                <a:latin typeface="Arial" pitchFamily="34" charset="0"/>
              </a:defRPr>
            </a:lvl7pPr>
            <a:lvl8pPr marL="3429000" indent="-228600" eaLnBrk="0" fontAlgn="base" hangingPunct="0">
              <a:spcBef>
                <a:spcPct val="0"/>
              </a:spcBef>
              <a:spcAft>
                <a:spcPct val="0"/>
              </a:spcAft>
              <a:defRPr sz="2400">
                <a:solidFill>
                  <a:schemeClr val="tx1"/>
                </a:solidFill>
                <a:latin typeface="Arial" pitchFamily="34" charset="0"/>
              </a:defRPr>
            </a:lvl8pPr>
            <a:lvl9pPr marL="3886200" indent="-228600" eaLnBrk="0" fontAlgn="base" hangingPunct="0">
              <a:spcBef>
                <a:spcPct val="0"/>
              </a:spcBef>
              <a:spcAft>
                <a:spcPct val="0"/>
              </a:spcAft>
              <a:defRPr sz="2400">
                <a:solidFill>
                  <a:schemeClr val="tx1"/>
                </a:solidFill>
                <a:latin typeface="Arial" pitchFamily="34" charset="0"/>
              </a:defRPr>
            </a:lvl9pPr>
          </a:lstStyle>
          <a:p>
            <a:fld id="{D71CDBBA-541A-4E74-914C-37DB9F878254}" type="slidenum">
              <a:rPr lang="nl-NL" altLang="en-US" sz="1200" smtClean="0">
                <a:latin typeface="Times New Roman" pitchFamily="18" charset="0"/>
              </a:rPr>
              <a:pPr/>
              <a:t>19</a:t>
            </a:fld>
            <a:endParaRPr lang="nl-NL" altLang="en-US" sz="1200">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en-US"/>
          </a:p>
        </p:txBody>
      </p:sp>
    </p:spTree>
    <p:extLst>
      <p:ext uri="{BB962C8B-B14F-4D97-AF65-F5344CB8AC3E}">
        <p14:creationId xmlns:p14="http://schemas.microsoft.com/office/powerpoint/2010/main" val="193489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a:extLst>
              <a:ext uri="{FF2B5EF4-FFF2-40B4-BE49-F238E27FC236}">
                <a16:creationId xmlns:a16="http://schemas.microsoft.com/office/drawing/2014/main" id="{8DA90E44-58C5-7185-644C-3A09B96FA8FD}"/>
              </a:ext>
            </a:extLst>
          </p:cNvPr>
          <p:cNvSpPr txBox="1">
            <a:spLocks noGrp="1" noChangeArrowheads="1"/>
          </p:cNvSpPr>
          <p:nvPr/>
        </p:nvSpPr>
        <p:spPr bwMode="auto">
          <a:xfrm>
            <a:off x="3841750" y="9415463"/>
            <a:ext cx="29384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06D9C7C2-9B25-46BE-BC08-3871814A5158}" type="slidenum">
              <a:rPr lang="nl-NL" altLang="en-US"/>
              <a:pPr algn="r" eaLnBrk="1" hangingPunct="1">
                <a:spcBef>
                  <a:spcPct val="0"/>
                </a:spcBef>
              </a:pPr>
              <a:t>22</a:t>
            </a:fld>
            <a:endParaRPr lang="nl-NL" altLang="en-US"/>
          </a:p>
        </p:txBody>
      </p:sp>
      <p:sp>
        <p:nvSpPr>
          <p:cNvPr id="100355" name="Rectangle 2">
            <a:extLst>
              <a:ext uri="{FF2B5EF4-FFF2-40B4-BE49-F238E27FC236}">
                <a16:creationId xmlns:a16="http://schemas.microsoft.com/office/drawing/2014/main" id="{647B5E27-A64B-7400-DCB9-B7C83C80531C}"/>
              </a:ext>
            </a:extLst>
          </p:cNvPr>
          <p:cNvSpPr>
            <a:spLocks noGrp="1" noRot="1" noChangeAspect="1" noChangeArrowheads="1" noTextEdit="1"/>
          </p:cNvSpPr>
          <p:nvPr>
            <p:ph type="sldImg"/>
          </p:nvPr>
        </p:nvSpPr>
        <p:spPr>
          <a:ln/>
        </p:spPr>
      </p:sp>
      <p:sp>
        <p:nvSpPr>
          <p:cNvPr id="100356" name="Rectangle 3">
            <a:extLst>
              <a:ext uri="{FF2B5EF4-FFF2-40B4-BE49-F238E27FC236}">
                <a16:creationId xmlns:a16="http://schemas.microsoft.com/office/drawing/2014/main" id="{DFA2150B-14E9-49EF-429E-7A4C92F17D4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a:extLst>
              <a:ext uri="{FF2B5EF4-FFF2-40B4-BE49-F238E27FC236}">
                <a16:creationId xmlns:a16="http://schemas.microsoft.com/office/drawing/2014/main" id="{A8969A3C-DA7C-CAE7-2521-957651470D20}"/>
              </a:ext>
            </a:extLst>
          </p:cNvPr>
          <p:cNvSpPr txBox="1">
            <a:spLocks noGrp="1" noChangeArrowheads="1"/>
          </p:cNvSpPr>
          <p:nvPr/>
        </p:nvSpPr>
        <p:spPr bwMode="auto">
          <a:xfrm>
            <a:off x="3841750" y="9415463"/>
            <a:ext cx="29384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lgn="r" eaLnBrk="1" hangingPunct="1">
              <a:spcBef>
                <a:spcPct val="0"/>
              </a:spcBef>
            </a:pPr>
            <a:fld id="{A5A91AFC-DEA6-47F2-9A50-9E14CE31B0D4}" type="slidenum">
              <a:rPr lang="nl-NL" altLang="en-US"/>
              <a:pPr algn="r" eaLnBrk="1" hangingPunct="1">
                <a:spcBef>
                  <a:spcPct val="0"/>
                </a:spcBef>
              </a:pPr>
              <a:t>23</a:t>
            </a:fld>
            <a:endParaRPr lang="nl-NL" altLang="en-US"/>
          </a:p>
        </p:txBody>
      </p:sp>
      <p:sp>
        <p:nvSpPr>
          <p:cNvPr id="102403" name="Rectangle 2">
            <a:extLst>
              <a:ext uri="{FF2B5EF4-FFF2-40B4-BE49-F238E27FC236}">
                <a16:creationId xmlns:a16="http://schemas.microsoft.com/office/drawing/2014/main" id="{660E676A-875D-3981-DB30-CA1FEAA99517}"/>
              </a:ext>
            </a:extLst>
          </p:cNvPr>
          <p:cNvSpPr>
            <a:spLocks noGrp="1" noRot="1" noChangeAspect="1" noChangeArrowheads="1" noTextEdit="1"/>
          </p:cNvSpPr>
          <p:nvPr>
            <p:ph type="sldImg"/>
          </p:nvPr>
        </p:nvSpPr>
        <p:spPr>
          <a:ln/>
        </p:spPr>
      </p:sp>
      <p:sp>
        <p:nvSpPr>
          <p:cNvPr id="102404" name="Rectangle 3">
            <a:extLst>
              <a:ext uri="{FF2B5EF4-FFF2-40B4-BE49-F238E27FC236}">
                <a16:creationId xmlns:a16="http://schemas.microsoft.com/office/drawing/2014/main" id="{77D0DE55-B9DC-247D-33B6-1182BE90450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BE"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nl-BE">
              <a:latin typeface="Arial" charset="0"/>
            </a:endParaRPr>
          </a:p>
        </p:txBody>
      </p:sp>
      <p:sp>
        <p:nvSpPr>
          <p:cNvPr id="5"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miter lim="800000"/>
                <a:headEnd type="none" w="sm" len="sm"/>
                <a:tailEnd type="none" w="sm" len="sm"/>
              </a14:hiddenLine>
            </a:ext>
          </a:extLst>
        </p:spPr>
        <p:txBody>
          <a:bodyPr wrap="none" anchor="ctr"/>
          <a:lstStyle/>
          <a:p>
            <a:endParaRPr lang="en-US"/>
          </a:p>
        </p:txBody>
      </p:sp>
      <p:sp>
        <p:nvSpPr>
          <p:cNvPr id="6" name="Freeform 4"/>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7" name="Freeform 5"/>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8" name="Freeform 6"/>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9" name="Freeform 7"/>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10" name="Freeform 8"/>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11" name="Freeform 9"/>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12" name="Freeform 10"/>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4107" name="Rectangle 11"/>
          <p:cNvSpPr>
            <a:spLocks noGrp="1" noChangeArrowheads="1"/>
          </p:cNvSpPr>
          <p:nvPr>
            <p:ph type="ctrTitle"/>
          </p:nvPr>
        </p:nvSpPr>
        <p:spPr>
          <a:xfrm>
            <a:off x="685800" y="2286000"/>
            <a:ext cx="7772400" cy="1143000"/>
          </a:xfrm>
        </p:spPr>
        <p:txBody>
          <a:bodyPr/>
          <a:lstStyle>
            <a:lvl1pPr>
              <a:defRPr/>
            </a:lvl1pPr>
          </a:lstStyle>
          <a:p>
            <a:r>
              <a:rPr lang="nl-NL"/>
              <a:t>Klik om het opmaakprofiel van de modeltitel te bewerken</a:t>
            </a:r>
          </a:p>
        </p:txBody>
      </p:sp>
      <p:sp>
        <p:nvSpPr>
          <p:cNvPr id="410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nl-NL"/>
              <a:t>Klik om het opmaakprofiel van de modelondertitel te bewerken</a:t>
            </a:r>
          </a:p>
        </p:txBody>
      </p:sp>
      <p:sp>
        <p:nvSpPr>
          <p:cNvPr id="13" name="Rectangle 13"/>
          <p:cNvSpPr>
            <a:spLocks noGrp="1" noChangeArrowheads="1"/>
          </p:cNvSpPr>
          <p:nvPr>
            <p:ph type="dt" sz="half" idx="10"/>
          </p:nvPr>
        </p:nvSpPr>
        <p:spPr/>
        <p:txBody>
          <a:bodyPr/>
          <a:lstStyle>
            <a:lvl1pPr>
              <a:defRPr/>
            </a:lvl1pPr>
          </a:lstStyle>
          <a:p>
            <a:pPr>
              <a:defRPr/>
            </a:pPr>
            <a:fld id="{78A97B83-339A-4ABB-B531-2DAFC07C7746}" type="datetime1">
              <a:rPr lang="nl-NL"/>
              <a:pPr>
                <a:defRPr/>
              </a:pPr>
              <a:t>16-1-2026</a:t>
            </a:fld>
            <a:endParaRPr lang="nl-NL"/>
          </a:p>
        </p:txBody>
      </p:sp>
      <p:sp>
        <p:nvSpPr>
          <p:cNvPr id="14" name="Rectangle 14"/>
          <p:cNvSpPr>
            <a:spLocks noGrp="1" noChangeArrowheads="1"/>
          </p:cNvSpPr>
          <p:nvPr>
            <p:ph type="ftr" sz="quarter" idx="11"/>
          </p:nvPr>
        </p:nvSpPr>
        <p:spPr/>
        <p:txBody>
          <a:bodyPr/>
          <a:lstStyle>
            <a:lvl1pPr>
              <a:defRPr/>
            </a:lvl1pPr>
          </a:lstStyle>
          <a:p>
            <a:pPr>
              <a:defRPr/>
            </a:pPr>
            <a:endParaRPr lang="nl-BE"/>
          </a:p>
        </p:txBody>
      </p:sp>
      <p:sp>
        <p:nvSpPr>
          <p:cNvPr id="15" name="Rectangle 15"/>
          <p:cNvSpPr>
            <a:spLocks noGrp="1" noChangeArrowheads="1"/>
          </p:cNvSpPr>
          <p:nvPr>
            <p:ph type="sldNum" sz="quarter" idx="12"/>
          </p:nvPr>
        </p:nvSpPr>
        <p:spPr/>
        <p:txBody>
          <a:bodyPr/>
          <a:lstStyle>
            <a:lvl1pPr>
              <a:defRPr/>
            </a:lvl1pPr>
          </a:lstStyle>
          <a:p>
            <a:pPr>
              <a:defRPr/>
            </a:pPr>
            <a:fld id="{F15188F3-70EA-46CE-8875-545D545B9F14}" type="slidenum">
              <a:rPr lang="nl-NL" altLang="nl-BE"/>
              <a:pPr>
                <a:defRPr/>
              </a:pPr>
              <a:t>‹nr.›</a:t>
            </a:fld>
            <a:endParaRPr lang="nl-NL" altLang="nl-BE"/>
          </a:p>
        </p:txBody>
      </p:sp>
    </p:spTree>
    <p:extLst>
      <p:ext uri="{BB962C8B-B14F-4D97-AF65-F5344CB8AC3E}">
        <p14:creationId xmlns:p14="http://schemas.microsoft.com/office/powerpoint/2010/main" val="89053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Rectangle 13"/>
          <p:cNvSpPr>
            <a:spLocks noGrp="1" noChangeArrowheads="1"/>
          </p:cNvSpPr>
          <p:nvPr>
            <p:ph type="dt" sz="half" idx="10"/>
          </p:nvPr>
        </p:nvSpPr>
        <p:spPr>
          <a:ln/>
        </p:spPr>
        <p:txBody>
          <a:bodyPr/>
          <a:lstStyle>
            <a:lvl1pPr>
              <a:defRPr/>
            </a:lvl1pPr>
          </a:lstStyle>
          <a:p>
            <a:pPr>
              <a:defRPr/>
            </a:pPr>
            <a:fld id="{B1DD9B85-7AA3-49C4-94BB-836C4894A9B7}" type="datetime1">
              <a:rPr lang="nl-NL"/>
              <a:pPr>
                <a:defRPr/>
              </a:pPr>
              <a:t>16-1-2026</a:t>
            </a:fld>
            <a:endParaRPr lang="nl-NL"/>
          </a:p>
        </p:txBody>
      </p:sp>
      <p:sp>
        <p:nvSpPr>
          <p:cNvPr id="5" name="Rectangle 14"/>
          <p:cNvSpPr>
            <a:spLocks noGrp="1" noChangeArrowheads="1"/>
          </p:cNvSpPr>
          <p:nvPr>
            <p:ph type="ftr" sz="quarter" idx="11"/>
          </p:nvPr>
        </p:nvSpPr>
        <p:spPr>
          <a:ln/>
        </p:spPr>
        <p:txBody>
          <a:bodyPr/>
          <a:lstStyle>
            <a:lvl1pPr>
              <a:defRPr/>
            </a:lvl1pPr>
          </a:lstStyle>
          <a:p>
            <a:pPr>
              <a:defRPr/>
            </a:pPr>
            <a:endParaRPr lang="nl-BE"/>
          </a:p>
        </p:txBody>
      </p:sp>
      <p:sp>
        <p:nvSpPr>
          <p:cNvPr id="6" name="Rectangle 15"/>
          <p:cNvSpPr>
            <a:spLocks noGrp="1" noChangeArrowheads="1"/>
          </p:cNvSpPr>
          <p:nvPr>
            <p:ph type="sldNum" sz="quarter" idx="12"/>
          </p:nvPr>
        </p:nvSpPr>
        <p:spPr>
          <a:ln/>
        </p:spPr>
        <p:txBody>
          <a:bodyPr/>
          <a:lstStyle>
            <a:lvl1pPr>
              <a:defRPr/>
            </a:lvl1pPr>
          </a:lstStyle>
          <a:p>
            <a:pPr>
              <a:defRPr/>
            </a:pPr>
            <a:fld id="{3990ED20-7850-4CF1-A9A4-8F89A8F3FFC5}" type="slidenum">
              <a:rPr lang="nl-NL" altLang="nl-BE"/>
              <a:pPr>
                <a:defRPr/>
              </a:pPr>
              <a:t>‹nr.›</a:t>
            </a:fld>
            <a:endParaRPr lang="nl-NL" altLang="nl-BE"/>
          </a:p>
        </p:txBody>
      </p:sp>
    </p:spTree>
    <p:extLst>
      <p:ext uri="{BB962C8B-B14F-4D97-AF65-F5344CB8AC3E}">
        <p14:creationId xmlns:p14="http://schemas.microsoft.com/office/powerpoint/2010/main" val="948061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515100" y="609600"/>
            <a:ext cx="1943100" cy="5486400"/>
          </a:xfrm>
        </p:spPr>
        <p:txBody>
          <a:bodyPr vert="eaVert"/>
          <a:lstStyle/>
          <a:p>
            <a:r>
              <a:rPr lang="nl-NL"/>
              <a:t>Klik om de stijl te bewerken</a:t>
            </a:r>
            <a:endParaRPr lang="nl-BE"/>
          </a:p>
        </p:txBody>
      </p:sp>
      <p:sp>
        <p:nvSpPr>
          <p:cNvPr id="3" name="Tijdelijke aanduiding voor verticale tekst 2"/>
          <p:cNvSpPr>
            <a:spLocks noGrp="1"/>
          </p:cNvSpPr>
          <p:nvPr>
            <p:ph type="body" orient="vert" idx="1"/>
          </p:nvPr>
        </p:nvSpPr>
        <p:spPr>
          <a:xfrm>
            <a:off x="685800" y="609600"/>
            <a:ext cx="5676900" cy="5486400"/>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Rectangle 13"/>
          <p:cNvSpPr>
            <a:spLocks noGrp="1" noChangeArrowheads="1"/>
          </p:cNvSpPr>
          <p:nvPr>
            <p:ph type="dt" sz="half" idx="10"/>
          </p:nvPr>
        </p:nvSpPr>
        <p:spPr>
          <a:ln/>
        </p:spPr>
        <p:txBody>
          <a:bodyPr/>
          <a:lstStyle>
            <a:lvl1pPr>
              <a:defRPr/>
            </a:lvl1pPr>
          </a:lstStyle>
          <a:p>
            <a:pPr>
              <a:defRPr/>
            </a:pPr>
            <a:fld id="{CB8521FC-0D1E-442B-8F3E-70D487C5CDE7}" type="datetime1">
              <a:rPr lang="nl-NL"/>
              <a:pPr>
                <a:defRPr/>
              </a:pPr>
              <a:t>16-1-2026</a:t>
            </a:fld>
            <a:endParaRPr lang="nl-NL"/>
          </a:p>
        </p:txBody>
      </p:sp>
      <p:sp>
        <p:nvSpPr>
          <p:cNvPr id="5" name="Rectangle 14"/>
          <p:cNvSpPr>
            <a:spLocks noGrp="1" noChangeArrowheads="1"/>
          </p:cNvSpPr>
          <p:nvPr>
            <p:ph type="ftr" sz="quarter" idx="11"/>
          </p:nvPr>
        </p:nvSpPr>
        <p:spPr>
          <a:ln/>
        </p:spPr>
        <p:txBody>
          <a:bodyPr/>
          <a:lstStyle>
            <a:lvl1pPr>
              <a:defRPr/>
            </a:lvl1pPr>
          </a:lstStyle>
          <a:p>
            <a:pPr>
              <a:defRPr/>
            </a:pPr>
            <a:endParaRPr lang="nl-BE"/>
          </a:p>
        </p:txBody>
      </p:sp>
      <p:sp>
        <p:nvSpPr>
          <p:cNvPr id="6" name="Rectangle 15"/>
          <p:cNvSpPr>
            <a:spLocks noGrp="1" noChangeArrowheads="1"/>
          </p:cNvSpPr>
          <p:nvPr>
            <p:ph type="sldNum" sz="quarter" idx="12"/>
          </p:nvPr>
        </p:nvSpPr>
        <p:spPr>
          <a:ln/>
        </p:spPr>
        <p:txBody>
          <a:bodyPr/>
          <a:lstStyle>
            <a:lvl1pPr>
              <a:defRPr/>
            </a:lvl1pPr>
          </a:lstStyle>
          <a:p>
            <a:pPr>
              <a:defRPr/>
            </a:pPr>
            <a:fld id="{1F8AE06A-E821-4C08-917B-C7133DA03AB7}" type="slidenum">
              <a:rPr lang="nl-NL" altLang="nl-BE"/>
              <a:pPr>
                <a:defRPr/>
              </a:pPr>
              <a:t>‹nr.›</a:t>
            </a:fld>
            <a:endParaRPr lang="nl-NL" altLang="nl-BE"/>
          </a:p>
        </p:txBody>
      </p:sp>
    </p:spTree>
    <p:extLst>
      <p:ext uri="{BB962C8B-B14F-4D97-AF65-F5344CB8AC3E}">
        <p14:creationId xmlns:p14="http://schemas.microsoft.com/office/powerpoint/2010/main" val="3621787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a:t>Klik om de stijl te bewerken</a:t>
            </a:r>
            <a:endParaRPr lang="nl-BE"/>
          </a:p>
        </p:txBody>
      </p:sp>
      <p:sp>
        <p:nvSpPr>
          <p:cNvPr id="3" name="Tijdelijke aanduiding voor tabel 2"/>
          <p:cNvSpPr>
            <a:spLocks noGrp="1"/>
          </p:cNvSpPr>
          <p:nvPr>
            <p:ph type="tbl" idx="1"/>
          </p:nvPr>
        </p:nvSpPr>
        <p:spPr>
          <a:xfrm>
            <a:off x="685800" y="1981200"/>
            <a:ext cx="7772400" cy="4114800"/>
          </a:xfrm>
        </p:spPr>
        <p:txBody>
          <a:bodyPr/>
          <a:lstStyle/>
          <a:p>
            <a:pPr lvl="0"/>
            <a:endParaRPr lang="nl-BE" noProof="0"/>
          </a:p>
        </p:txBody>
      </p:sp>
      <p:sp>
        <p:nvSpPr>
          <p:cNvPr id="4" name="Rectangle 13"/>
          <p:cNvSpPr>
            <a:spLocks noGrp="1" noChangeArrowheads="1"/>
          </p:cNvSpPr>
          <p:nvPr>
            <p:ph type="dt" sz="half" idx="10"/>
          </p:nvPr>
        </p:nvSpPr>
        <p:spPr>
          <a:ln/>
        </p:spPr>
        <p:txBody>
          <a:bodyPr/>
          <a:lstStyle>
            <a:lvl1pPr>
              <a:defRPr/>
            </a:lvl1pPr>
          </a:lstStyle>
          <a:p>
            <a:pPr>
              <a:defRPr/>
            </a:pPr>
            <a:fld id="{617A074F-4F41-4E70-AD7C-0B19FFDB1F4A}" type="datetime1">
              <a:rPr lang="nl-NL"/>
              <a:pPr>
                <a:defRPr/>
              </a:pPr>
              <a:t>16-1-2026</a:t>
            </a:fld>
            <a:endParaRPr lang="nl-NL"/>
          </a:p>
        </p:txBody>
      </p:sp>
      <p:sp>
        <p:nvSpPr>
          <p:cNvPr id="5" name="Rectangle 14"/>
          <p:cNvSpPr>
            <a:spLocks noGrp="1" noChangeArrowheads="1"/>
          </p:cNvSpPr>
          <p:nvPr>
            <p:ph type="ftr" sz="quarter" idx="11"/>
          </p:nvPr>
        </p:nvSpPr>
        <p:spPr>
          <a:ln/>
        </p:spPr>
        <p:txBody>
          <a:bodyPr/>
          <a:lstStyle>
            <a:lvl1pPr>
              <a:defRPr/>
            </a:lvl1pPr>
          </a:lstStyle>
          <a:p>
            <a:pPr>
              <a:defRPr/>
            </a:pPr>
            <a:endParaRPr lang="nl-BE"/>
          </a:p>
        </p:txBody>
      </p:sp>
      <p:sp>
        <p:nvSpPr>
          <p:cNvPr id="6" name="Rectangle 15"/>
          <p:cNvSpPr>
            <a:spLocks noGrp="1" noChangeArrowheads="1"/>
          </p:cNvSpPr>
          <p:nvPr>
            <p:ph type="sldNum" sz="quarter" idx="12"/>
          </p:nvPr>
        </p:nvSpPr>
        <p:spPr>
          <a:ln/>
        </p:spPr>
        <p:txBody>
          <a:bodyPr/>
          <a:lstStyle>
            <a:lvl1pPr>
              <a:defRPr/>
            </a:lvl1pPr>
          </a:lstStyle>
          <a:p>
            <a:pPr>
              <a:defRPr/>
            </a:pPr>
            <a:fld id="{28D76F58-D1D7-471F-A607-A42228B4C182}" type="slidenum">
              <a:rPr lang="nl-NL" altLang="nl-BE"/>
              <a:pPr>
                <a:defRPr/>
              </a:pPr>
              <a:t>‹nr.›</a:t>
            </a:fld>
            <a:endParaRPr lang="nl-NL" altLang="nl-BE"/>
          </a:p>
        </p:txBody>
      </p:sp>
    </p:spTree>
    <p:extLst>
      <p:ext uri="{BB962C8B-B14F-4D97-AF65-F5344CB8AC3E}">
        <p14:creationId xmlns:p14="http://schemas.microsoft.com/office/powerpoint/2010/main" val="380698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Object">
    <p:spTree>
      <p:nvGrpSpPr>
        <p:cNvPr id="1" name=""/>
        <p:cNvGrpSpPr/>
        <p:nvPr/>
      </p:nvGrpSpPr>
      <p:grpSpPr>
        <a:xfrm>
          <a:off x="0" y="0"/>
          <a:ext cx="0" cy="0"/>
          <a:chOff x="0" y="0"/>
          <a:chExt cx="0" cy="0"/>
        </a:xfrm>
      </p:grpSpPr>
      <p:sp>
        <p:nvSpPr>
          <p:cNvPr id="2" name="Tijdelijke aanduiding voor inhoud 1"/>
          <p:cNvSpPr>
            <a:spLocks noGrp="1"/>
          </p:cNvSpPr>
          <p:nvPr>
            <p:ph/>
          </p:nvPr>
        </p:nvSpPr>
        <p:spPr>
          <a:xfrm>
            <a:off x="685800" y="609600"/>
            <a:ext cx="7772400" cy="5486400"/>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3" name="Rectangle 13"/>
          <p:cNvSpPr>
            <a:spLocks noGrp="1" noChangeArrowheads="1"/>
          </p:cNvSpPr>
          <p:nvPr>
            <p:ph type="dt" sz="half" idx="10"/>
          </p:nvPr>
        </p:nvSpPr>
        <p:spPr>
          <a:ln/>
        </p:spPr>
        <p:txBody>
          <a:bodyPr/>
          <a:lstStyle>
            <a:lvl1pPr>
              <a:defRPr/>
            </a:lvl1pPr>
          </a:lstStyle>
          <a:p>
            <a:pPr>
              <a:defRPr/>
            </a:pPr>
            <a:fld id="{CDE3012B-E6CC-49EF-9DB2-FEADE751158D}" type="datetime1">
              <a:rPr lang="nl-NL"/>
              <a:pPr>
                <a:defRPr/>
              </a:pPr>
              <a:t>16-1-2026</a:t>
            </a:fld>
            <a:endParaRPr lang="nl-NL"/>
          </a:p>
        </p:txBody>
      </p:sp>
      <p:sp>
        <p:nvSpPr>
          <p:cNvPr id="4" name="Rectangle 14"/>
          <p:cNvSpPr>
            <a:spLocks noGrp="1" noChangeArrowheads="1"/>
          </p:cNvSpPr>
          <p:nvPr>
            <p:ph type="ftr" sz="quarter" idx="11"/>
          </p:nvPr>
        </p:nvSpPr>
        <p:spPr>
          <a:ln/>
        </p:spPr>
        <p:txBody>
          <a:bodyPr/>
          <a:lstStyle>
            <a:lvl1pPr>
              <a:defRPr/>
            </a:lvl1pPr>
          </a:lstStyle>
          <a:p>
            <a:pPr>
              <a:defRPr/>
            </a:pPr>
            <a:endParaRPr lang="nl-BE"/>
          </a:p>
        </p:txBody>
      </p:sp>
      <p:sp>
        <p:nvSpPr>
          <p:cNvPr id="5" name="Rectangle 15"/>
          <p:cNvSpPr>
            <a:spLocks noGrp="1" noChangeArrowheads="1"/>
          </p:cNvSpPr>
          <p:nvPr>
            <p:ph type="sldNum" sz="quarter" idx="12"/>
          </p:nvPr>
        </p:nvSpPr>
        <p:spPr>
          <a:ln/>
        </p:spPr>
        <p:txBody>
          <a:bodyPr/>
          <a:lstStyle>
            <a:lvl1pPr>
              <a:defRPr/>
            </a:lvl1pPr>
          </a:lstStyle>
          <a:p>
            <a:pPr>
              <a:defRPr/>
            </a:pPr>
            <a:fld id="{BC7C2F84-95BE-456B-A0B0-69B962D625AB}" type="slidenum">
              <a:rPr lang="nl-NL" altLang="nl-BE"/>
              <a:pPr>
                <a:defRPr/>
              </a:pPr>
              <a:t>‹nr.›</a:t>
            </a:fld>
            <a:endParaRPr lang="nl-NL" altLang="nl-BE"/>
          </a:p>
        </p:txBody>
      </p:sp>
    </p:spTree>
    <p:extLst>
      <p:ext uri="{BB962C8B-B14F-4D97-AF65-F5344CB8AC3E}">
        <p14:creationId xmlns:p14="http://schemas.microsoft.com/office/powerpoint/2010/main" val="365766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reserve="1">
  <p:cSld name="Titel en grafiek">
    <p:spTree>
      <p:nvGrpSpPr>
        <p:cNvPr id="1" name=""/>
        <p:cNvGrpSpPr/>
        <p:nvPr/>
      </p:nvGrpSpPr>
      <p:grpSpPr>
        <a:xfrm>
          <a:off x="0" y="0"/>
          <a:ext cx="0" cy="0"/>
          <a:chOff x="0" y="0"/>
          <a:chExt cx="0" cy="0"/>
        </a:xfrm>
      </p:grpSpPr>
      <p:sp>
        <p:nvSpPr>
          <p:cNvPr id="2" name="Titel 1"/>
          <p:cNvSpPr>
            <a:spLocks noGrp="1"/>
          </p:cNvSpPr>
          <p:nvPr>
            <p:ph type="title"/>
          </p:nvPr>
        </p:nvSpPr>
        <p:spPr>
          <a:xfrm>
            <a:off x="685800" y="609600"/>
            <a:ext cx="7772400" cy="1143000"/>
          </a:xfrm>
        </p:spPr>
        <p:txBody>
          <a:bodyPr/>
          <a:lstStyle/>
          <a:p>
            <a:r>
              <a:rPr lang="nl-NL"/>
              <a:t>Klik om de stijl te bewerken</a:t>
            </a:r>
            <a:endParaRPr lang="nl-BE"/>
          </a:p>
        </p:txBody>
      </p:sp>
      <p:sp>
        <p:nvSpPr>
          <p:cNvPr id="3" name="Tijdelijke aanduiding voor grafiek 2"/>
          <p:cNvSpPr>
            <a:spLocks noGrp="1"/>
          </p:cNvSpPr>
          <p:nvPr>
            <p:ph type="chart" idx="1"/>
          </p:nvPr>
        </p:nvSpPr>
        <p:spPr>
          <a:xfrm>
            <a:off x="685800" y="1981200"/>
            <a:ext cx="7772400" cy="4114800"/>
          </a:xfrm>
        </p:spPr>
        <p:txBody>
          <a:bodyPr/>
          <a:lstStyle/>
          <a:p>
            <a:pPr lvl="0"/>
            <a:endParaRPr lang="nl-BE" noProof="0"/>
          </a:p>
        </p:txBody>
      </p:sp>
      <p:sp>
        <p:nvSpPr>
          <p:cNvPr id="4" name="Rectangle 13"/>
          <p:cNvSpPr>
            <a:spLocks noGrp="1" noChangeArrowheads="1"/>
          </p:cNvSpPr>
          <p:nvPr>
            <p:ph type="dt" sz="half" idx="10"/>
          </p:nvPr>
        </p:nvSpPr>
        <p:spPr>
          <a:ln/>
        </p:spPr>
        <p:txBody>
          <a:bodyPr/>
          <a:lstStyle>
            <a:lvl1pPr>
              <a:defRPr/>
            </a:lvl1pPr>
          </a:lstStyle>
          <a:p>
            <a:pPr>
              <a:defRPr/>
            </a:pPr>
            <a:fld id="{4390FA6A-0226-4840-877E-D52606BFD63E}" type="datetime1">
              <a:rPr lang="nl-NL"/>
              <a:pPr>
                <a:defRPr/>
              </a:pPr>
              <a:t>16-1-2026</a:t>
            </a:fld>
            <a:endParaRPr lang="nl-NL"/>
          </a:p>
        </p:txBody>
      </p:sp>
      <p:sp>
        <p:nvSpPr>
          <p:cNvPr id="5" name="Rectangle 14"/>
          <p:cNvSpPr>
            <a:spLocks noGrp="1" noChangeArrowheads="1"/>
          </p:cNvSpPr>
          <p:nvPr>
            <p:ph type="ftr" sz="quarter" idx="11"/>
          </p:nvPr>
        </p:nvSpPr>
        <p:spPr>
          <a:ln/>
        </p:spPr>
        <p:txBody>
          <a:bodyPr/>
          <a:lstStyle>
            <a:lvl1pPr>
              <a:defRPr/>
            </a:lvl1pPr>
          </a:lstStyle>
          <a:p>
            <a:pPr>
              <a:defRPr/>
            </a:pPr>
            <a:endParaRPr lang="nl-BE"/>
          </a:p>
        </p:txBody>
      </p:sp>
      <p:sp>
        <p:nvSpPr>
          <p:cNvPr id="6" name="Rectangle 15"/>
          <p:cNvSpPr>
            <a:spLocks noGrp="1" noChangeArrowheads="1"/>
          </p:cNvSpPr>
          <p:nvPr>
            <p:ph type="sldNum" sz="quarter" idx="12"/>
          </p:nvPr>
        </p:nvSpPr>
        <p:spPr>
          <a:ln/>
        </p:spPr>
        <p:txBody>
          <a:bodyPr/>
          <a:lstStyle>
            <a:lvl1pPr>
              <a:defRPr/>
            </a:lvl1pPr>
          </a:lstStyle>
          <a:p>
            <a:pPr>
              <a:defRPr/>
            </a:pPr>
            <a:fld id="{661FB9AE-2EEC-4D7E-A8F5-28FD5BACFDC8}" type="slidenum">
              <a:rPr lang="nl-NL" altLang="nl-BE"/>
              <a:pPr>
                <a:defRPr/>
              </a:pPr>
              <a:t>‹nr.›</a:t>
            </a:fld>
            <a:endParaRPr lang="nl-NL" altLang="nl-BE"/>
          </a:p>
        </p:txBody>
      </p:sp>
    </p:spTree>
    <p:extLst>
      <p:ext uri="{BB962C8B-B14F-4D97-AF65-F5344CB8AC3E}">
        <p14:creationId xmlns:p14="http://schemas.microsoft.com/office/powerpoint/2010/main" val="368787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Rectangle 13"/>
          <p:cNvSpPr>
            <a:spLocks noGrp="1" noChangeArrowheads="1"/>
          </p:cNvSpPr>
          <p:nvPr>
            <p:ph type="dt" sz="half" idx="10"/>
          </p:nvPr>
        </p:nvSpPr>
        <p:spPr>
          <a:ln/>
        </p:spPr>
        <p:txBody>
          <a:bodyPr/>
          <a:lstStyle>
            <a:lvl1pPr>
              <a:defRPr/>
            </a:lvl1pPr>
          </a:lstStyle>
          <a:p>
            <a:pPr>
              <a:defRPr/>
            </a:pPr>
            <a:fld id="{4EA95944-E75D-40B9-B308-B1C03D49CD11}" type="datetime1">
              <a:rPr lang="nl-NL"/>
              <a:pPr>
                <a:defRPr/>
              </a:pPr>
              <a:t>16-1-2026</a:t>
            </a:fld>
            <a:endParaRPr lang="nl-NL"/>
          </a:p>
        </p:txBody>
      </p:sp>
      <p:sp>
        <p:nvSpPr>
          <p:cNvPr id="5" name="Rectangle 14"/>
          <p:cNvSpPr>
            <a:spLocks noGrp="1" noChangeArrowheads="1"/>
          </p:cNvSpPr>
          <p:nvPr>
            <p:ph type="ftr" sz="quarter" idx="11"/>
          </p:nvPr>
        </p:nvSpPr>
        <p:spPr>
          <a:ln/>
        </p:spPr>
        <p:txBody>
          <a:bodyPr/>
          <a:lstStyle>
            <a:lvl1pPr>
              <a:defRPr/>
            </a:lvl1pPr>
          </a:lstStyle>
          <a:p>
            <a:pPr>
              <a:defRPr/>
            </a:pPr>
            <a:endParaRPr lang="nl-BE"/>
          </a:p>
        </p:txBody>
      </p:sp>
      <p:sp>
        <p:nvSpPr>
          <p:cNvPr id="6" name="Rectangle 15"/>
          <p:cNvSpPr>
            <a:spLocks noGrp="1" noChangeArrowheads="1"/>
          </p:cNvSpPr>
          <p:nvPr>
            <p:ph type="sldNum" sz="quarter" idx="12"/>
          </p:nvPr>
        </p:nvSpPr>
        <p:spPr>
          <a:ln/>
        </p:spPr>
        <p:txBody>
          <a:bodyPr/>
          <a:lstStyle>
            <a:lvl1pPr>
              <a:defRPr/>
            </a:lvl1pPr>
          </a:lstStyle>
          <a:p>
            <a:pPr>
              <a:defRPr/>
            </a:pPr>
            <a:fld id="{20D7A37E-4CBF-4A07-85E1-EC4382DD8ED9}" type="slidenum">
              <a:rPr lang="nl-NL" altLang="nl-BE"/>
              <a:pPr>
                <a:defRPr/>
              </a:pPr>
              <a:t>‹nr.›</a:t>
            </a:fld>
            <a:endParaRPr lang="nl-NL" altLang="nl-BE"/>
          </a:p>
        </p:txBody>
      </p:sp>
    </p:spTree>
    <p:extLst>
      <p:ext uri="{BB962C8B-B14F-4D97-AF65-F5344CB8AC3E}">
        <p14:creationId xmlns:p14="http://schemas.microsoft.com/office/powerpoint/2010/main" val="1786209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a:t>Klik om de modelstijlen te bewerken</a:t>
            </a:r>
          </a:p>
        </p:txBody>
      </p:sp>
      <p:sp>
        <p:nvSpPr>
          <p:cNvPr id="4" name="Rectangle 13"/>
          <p:cNvSpPr>
            <a:spLocks noGrp="1" noChangeArrowheads="1"/>
          </p:cNvSpPr>
          <p:nvPr>
            <p:ph type="dt" sz="half" idx="10"/>
          </p:nvPr>
        </p:nvSpPr>
        <p:spPr>
          <a:ln/>
        </p:spPr>
        <p:txBody>
          <a:bodyPr/>
          <a:lstStyle>
            <a:lvl1pPr>
              <a:defRPr/>
            </a:lvl1pPr>
          </a:lstStyle>
          <a:p>
            <a:pPr>
              <a:defRPr/>
            </a:pPr>
            <a:fld id="{9F6A3E95-1559-4EF5-96D8-BAD537C651B1}" type="datetime1">
              <a:rPr lang="nl-NL"/>
              <a:pPr>
                <a:defRPr/>
              </a:pPr>
              <a:t>16-1-2026</a:t>
            </a:fld>
            <a:endParaRPr lang="nl-NL"/>
          </a:p>
        </p:txBody>
      </p:sp>
      <p:sp>
        <p:nvSpPr>
          <p:cNvPr id="5" name="Rectangle 14"/>
          <p:cNvSpPr>
            <a:spLocks noGrp="1" noChangeArrowheads="1"/>
          </p:cNvSpPr>
          <p:nvPr>
            <p:ph type="ftr" sz="quarter" idx="11"/>
          </p:nvPr>
        </p:nvSpPr>
        <p:spPr>
          <a:ln/>
        </p:spPr>
        <p:txBody>
          <a:bodyPr/>
          <a:lstStyle>
            <a:lvl1pPr>
              <a:defRPr/>
            </a:lvl1pPr>
          </a:lstStyle>
          <a:p>
            <a:pPr>
              <a:defRPr/>
            </a:pPr>
            <a:endParaRPr lang="nl-BE"/>
          </a:p>
        </p:txBody>
      </p:sp>
      <p:sp>
        <p:nvSpPr>
          <p:cNvPr id="6" name="Rectangle 15"/>
          <p:cNvSpPr>
            <a:spLocks noGrp="1" noChangeArrowheads="1"/>
          </p:cNvSpPr>
          <p:nvPr>
            <p:ph type="sldNum" sz="quarter" idx="12"/>
          </p:nvPr>
        </p:nvSpPr>
        <p:spPr>
          <a:ln/>
        </p:spPr>
        <p:txBody>
          <a:bodyPr/>
          <a:lstStyle>
            <a:lvl1pPr>
              <a:defRPr/>
            </a:lvl1pPr>
          </a:lstStyle>
          <a:p>
            <a:pPr>
              <a:defRPr/>
            </a:pPr>
            <a:fld id="{D52A204E-1EF5-4912-929A-BE13FE592950}" type="slidenum">
              <a:rPr lang="nl-NL" altLang="nl-BE"/>
              <a:pPr>
                <a:defRPr/>
              </a:pPr>
              <a:t>‹nr.›</a:t>
            </a:fld>
            <a:endParaRPr lang="nl-NL" altLang="nl-BE"/>
          </a:p>
        </p:txBody>
      </p:sp>
    </p:spTree>
    <p:extLst>
      <p:ext uri="{BB962C8B-B14F-4D97-AF65-F5344CB8AC3E}">
        <p14:creationId xmlns:p14="http://schemas.microsoft.com/office/powerpoint/2010/main" val="4662324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Tijdelijke aanduiding voor inhoud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Rectangle 13"/>
          <p:cNvSpPr>
            <a:spLocks noGrp="1" noChangeArrowheads="1"/>
          </p:cNvSpPr>
          <p:nvPr>
            <p:ph type="dt" sz="half" idx="10"/>
          </p:nvPr>
        </p:nvSpPr>
        <p:spPr>
          <a:ln/>
        </p:spPr>
        <p:txBody>
          <a:bodyPr/>
          <a:lstStyle>
            <a:lvl1pPr>
              <a:defRPr/>
            </a:lvl1pPr>
          </a:lstStyle>
          <a:p>
            <a:pPr>
              <a:defRPr/>
            </a:pPr>
            <a:fld id="{8F997B9E-FDAD-4321-892A-41DDF580FD6E}" type="datetime1">
              <a:rPr lang="nl-NL"/>
              <a:pPr>
                <a:defRPr/>
              </a:pPr>
              <a:t>16-1-2026</a:t>
            </a:fld>
            <a:endParaRPr lang="nl-NL"/>
          </a:p>
        </p:txBody>
      </p:sp>
      <p:sp>
        <p:nvSpPr>
          <p:cNvPr id="6" name="Rectangle 14"/>
          <p:cNvSpPr>
            <a:spLocks noGrp="1" noChangeArrowheads="1"/>
          </p:cNvSpPr>
          <p:nvPr>
            <p:ph type="ftr" sz="quarter" idx="11"/>
          </p:nvPr>
        </p:nvSpPr>
        <p:spPr>
          <a:ln/>
        </p:spPr>
        <p:txBody>
          <a:bodyPr/>
          <a:lstStyle>
            <a:lvl1pPr>
              <a:defRPr/>
            </a:lvl1pPr>
          </a:lstStyle>
          <a:p>
            <a:pPr>
              <a:defRPr/>
            </a:pPr>
            <a:endParaRPr lang="nl-BE"/>
          </a:p>
        </p:txBody>
      </p:sp>
      <p:sp>
        <p:nvSpPr>
          <p:cNvPr id="7" name="Rectangle 15"/>
          <p:cNvSpPr>
            <a:spLocks noGrp="1" noChangeArrowheads="1"/>
          </p:cNvSpPr>
          <p:nvPr>
            <p:ph type="sldNum" sz="quarter" idx="12"/>
          </p:nvPr>
        </p:nvSpPr>
        <p:spPr>
          <a:ln/>
        </p:spPr>
        <p:txBody>
          <a:bodyPr/>
          <a:lstStyle>
            <a:lvl1pPr>
              <a:defRPr/>
            </a:lvl1pPr>
          </a:lstStyle>
          <a:p>
            <a:pPr>
              <a:defRPr/>
            </a:pPr>
            <a:fld id="{F2FAC536-83F8-4A61-8C20-8BDF58062286}" type="slidenum">
              <a:rPr lang="nl-NL" altLang="nl-BE"/>
              <a:pPr>
                <a:defRPr/>
              </a:pPr>
              <a:t>‹nr.›</a:t>
            </a:fld>
            <a:endParaRPr lang="nl-NL" altLang="nl-BE"/>
          </a:p>
        </p:txBody>
      </p:sp>
    </p:spTree>
    <p:extLst>
      <p:ext uri="{BB962C8B-B14F-4D97-AF65-F5344CB8AC3E}">
        <p14:creationId xmlns:p14="http://schemas.microsoft.com/office/powerpoint/2010/main" val="1254812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Rectangle 13"/>
          <p:cNvSpPr>
            <a:spLocks noGrp="1" noChangeArrowheads="1"/>
          </p:cNvSpPr>
          <p:nvPr>
            <p:ph type="dt" sz="half" idx="10"/>
          </p:nvPr>
        </p:nvSpPr>
        <p:spPr>
          <a:ln/>
        </p:spPr>
        <p:txBody>
          <a:bodyPr/>
          <a:lstStyle>
            <a:lvl1pPr>
              <a:defRPr/>
            </a:lvl1pPr>
          </a:lstStyle>
          <a:p>
            <a:pPr>
              <a:defRPr/>
            </a:pPr>
            <a:fld id="{A229942B-2CF2-4C2B-AD54-8F6375888289}" type="datetime1">
              <a:rPr lang="nl-NL"/>
              <a:pPr>
                <a:defRPr/>
              </a:pPr>
              <a:t>16-1-2026</a:t>
            </a:fld>
            <a:endParaRPr lang="nl-NL"/>
          </a:p>
        </p:txBody>
      </p:sp>
      <p:sp>
        <p:nvSpPr>
          <p:cNvPr id="8" name="Rectangle 14"/>
          <p:cNvSpPr>
            <a:spLocks noGrp="1" noChangeArrowheads="1"/>
          </p:cNvSpPr>
          <p:nvPr>
            <p:ph type="ftr" sz="quarter" idx="11"/>
          </p:nvPr>
        </p:nvSpPr>
        <p:spPr>
          <a:ln/>
        </p:spPr>
        <p:txBody>
          <a:bodyPr/>
          <a:lstStyle>
            <a:lvl1pPr>
              <a:defRPr/>
            </a:lvl1pPr>
          </a:lstStyle>
          <a:p>
            <a:pPr>
              <a:defRPr/>
            </a:pPr>
            <a:endParaRPr lang="nl-BE"/>
          </a:p>
        </p:txBody>
      </p:sp>
      <p:sp>
        <p:nvSpPr>
          <p:cNvPr id="9" name="Rectangle 15"/>
          <p:cNvSpPr>
            <a:spLocks noGrp="1" noChangeArrowheads="1"/>
          </p:cNvSpPr>
          <p:nvPr>
            <p:ph type="sldNum" sz="quarter" idx="12"/>
          </p:nvPr>
        </p:nvSpPr>
        <p:spPr>
          <a:ln/>
        </p:spPr>
        <p:txBody>
          <a:bodyPr/>
          <a:lstStyle>
            <a:lvl1pPr>
              <a:defRPr/>
            </a:lvl1pPr>
          </a:lstStyle>
          <a:p>
            <a:pPr>
              <a:defRPr/>
            </a:pPr>
            <a:fld id="{1FBC7EC3-BE86-445F-BC01-293A5979FB08}" type="slidenum">
              <a:rPr lang="nl-NL" altLang="nl-BE"/>
              <a:pPr>
                <a:defRPr/>
              </a:pPr>
              <a:t>‹nr.›</a:t>
            </a:fld>
            <a:endParaRPr lang="nl-NL" altLang="nl-BE"/>
          </a:p>
        </p:txBody>
      </p:sp>
    </p:spTree>
    <p:extLst>
      <p:ext uri="{BB962C8B-B14F-4D97-AF65-F5344CB8AC3E}">
        <p14:creationId xmlns:p14="http://schemas.microsoft.com/office/powerpoint/2010/main" val="2502636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BE"/>
          </a:p>
        </p:txBody>
      </p:sp>
      <p:sp>
        <p:nvSpPr>
          <p:cNvPr id="3" name="Rectangle 13"/>
          <p:cNvSpPr>
            <a:spLocks noGrp="1" noChangeArrowheads="1"/>
          </p:cNvSpPr>
          <p:nvPr>
            <p:ph type="dt" sz="half" idx="10"/>
          </p:nvPr>
        </p:nvSpPr>
        <p:spPr>
          <a:ln/>
        </p:spPr>
        <p:txBody>
          <a:bodyPr/>
          <a:lstStyle>
            <a:lvl1pPr>
              <a:defRPr/>
            </a:lvl1pPr>
          </a:lstStyle>
          <a:p>
            <a:pPr>
              <a:defRPr/>
            </a:pPr>
            <a:fld id="{C4A60743-64A4-46D8-AFC0-FEFCD200DC01}" type="datetime1">
              <a:rPr lang="nl-NL"/>
              <a:pPr>
                <a:defRPr/>
              </a:pPr>
              <a:t>16-1-2026</a:t>
            </a:fld>
            <a:endParaRPr lang="nl-NL"/>
          </a:p>
        </p:txBody>
      </p:sp>
      <p:sp>
        <p:nvSpPr>
          <p:cNvPr id="4" name="Rectangle 14"/>
          <p:cNvSpPr>
            <a:spLocks noGrp="1" noChangeArrowheads="1"/>
          </p:cNvSpPr>
          <p:nvPr>
            <p:ph type="ftr" sz="quarter" idx="11"/>
          </p:nvPr>
        </p:nvSpPr>
        <p:spPr>
          <a:ln/>
        </p:spPr>
        <p:txBody>
          <a:bodyPr/>
          <a:lstStyle>
            <a:lvl1pPr>
              <a:defRPr/>
            </a:lvl1pPr>
          </a:lstStyle>
          <a:p>
            <a:pPr>
              <a:defRPr/>
            </a:pPr>
            <a:endParaRPr lang="nl-BE"/>
          </a:p>
        </p:txBody>
      </p:sp>
      <p:sp>
        <p:nvSpPr>
          <p:cNvPr id="5" name="Rectangle 15"/>
          <p:cNvSpPr>
            <a:spLocks noGrp="1" noChangeArrowheads="1"/>
          </p:cNvSpPr>
          <p:nvPr>
            <p:ph type="sldNum" sz="quarter" idx="12"/>
          </p:nvPr>
        </p:nvSpPr>
        <p:spPr>
          <a:ln/>
        </p:spPr>
        <p:txBody>
          <a:bodyPr/>
          <a:lstStyle>
            <a:lvl1pPr>
              <a:defRPr/>
            </a:lvl1pPr>
          </a:lstStyle>
          <a:p>
            <a:pPr>
              <a:defRPr/>
            </a:pPr>
            <a:fld id="{773B7F93-4832-40FF-B2FE-5249C078FBF5}" type="slidenum">
              <a:rPr lang="nl-NL" altLang="nl-BE"/>
              <a:pPr>
                <a:defRPr/>
              </a:pPr>
              <a:t>‹nr.›</a:t>
            </a:fld>
            <a:endParaRPr lang="nl-NL" altLang="nl-BE"/>
          </a:p>
        </p:txBody>
      </p:sp>
    </p:spTree>
    <p:extLst>
      <p:ext uri="{BB962C8B-B14F-4D97-AF65-F5344CB8AC3E}">
        <p14:creationId xmlns:p14="http://schemas.microsoft.com/office/powerpoint/2010/main" val="1256308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fld id="{F5B690C0-BA1D-48FA-AC74-E683EBC85DDF}" type="datetime1">
              <a:rPr lang="nl-NL"/>
              <a:pPr>
                <a:defRPr/>
              </a:pPr>
              <a:t>16-1-2026</a:t>
            </a:fld>
            <a:endParaRPr lang="nl-NL"/>
          </a:p>
        </p:txBody>
      </p:sp>
      <p:sp>
        <p:nvSpPr>
          <p:cNvPr id="3" name="Rectangle 14"/>
          <p:cNvSpPr>
            <a:spLocks noGrp="1" noChangeArrowheads="1"/>
          </p:cNvSpPr>
          <p:nvPr>
            <p:ph type="ftr" sz="quarter" idx="11"/>
          </p:nvPr>
        </p:nvSpPr>
        <p:spPr>
          <a:ln/>
        </p:spPr>
        <p:txBody>
          <a:bodyPr/>
          <a:lstStyle>
            <a:lvl1pPr>
              <a:defRPr/>
            </a:lvl1pPr>
          </a:lstStyle>
          <a:p>
            <a:pPr>
              <a:defRPr/>
            </a:pPr>
            <a:endParaRPr lang="nl-BE"/>
          </a:p>
        </p:txBody>
      </p:sp>
      <p:sp>
        <p:nvSpPr>
          <p:cNvPr id="4" name="Rectangle 15"/>
          <p:cNvSpPr>
            <a:spLocks noGrp="1" noChangeArrowheads="1"/>
          </p:cNvSpPr>
          <p:nvPr>
            <p:ph type="sldNum" sz="quarter" idx="12"/>
          </p:nvPr>
        </p:nvSpPr>
        <p:spPr>
          <a:ln/>
        </p:spPr>
        <p:txBody>
          <a:bodyPr/>
          <a:lstStyle>
            <a:lvl1pPr>
              <a:defRPr/>
            </a:lvl1pPr>
          </a:lstStyle>
          <a:p>
            <a:pPr>
              <a:defRPr/>
            </a:pPr>
            <a:fld id="{6386FBE1-3DDF-4882-8146-0A86709C7C8D}" type="slidenum">
              <a:rPr lang="nl-NL" altLang="nl-BE"/>
              <a:pPr>
                <a:defRPr/>
              </a:pPr>
              <a:t>‹nr.›</a:t>
            </a:fld>
            <a:endParaRPr lang="nl-NL" altLang="nl-BE"/>
          </a:p>
        </p:txBody>
      </p:sp>
    </p:spTree>
    <p:extLst>
      <p:ext uri="{BB962C8B-B14F-4D97-AF65-F5344CB8AC3E}">
        <p14:creationId xmlns:p14="http://schemas.microsoft.com/office/powerpoint/2010/main" val="1664360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3"/>
          <p:cNvSpPr>
            <a:spLocks noGrp="1" noChangeArrowheads="1"/>
          </p:cNvSpPr>
          <p:nvPr>
            <p:ph type="dt" sz="half" idx="10"/>
          </p:nvPr>
        </p:nvSpPr>
        <p:spPr>
          <a:ln/>
        </p:spPr>
        <p:txBody>
          <a:bodyPr/>
          <a:lstStyle>
            <a:lvl1pPr>
              <a:defRPr/>
            </a:lvl1pPr>
          </a:lstStyle>
          <a:p>
            <a:pPr>
              <a:defRPr/>
            </a:pPr>
            <a:fld id="{2F35489B-8C44-48CB-8D65-5D8E3FAE6673}" type="datetime1">
              <a:rPr lang="nl-NL"/>
              <a:pPr>
                <a:defRPr/>
              </a:pPr>
              <a:t>16-1-2026</a:t>
            </a:fld>
            <a:endParaRPr lang="nl-NL"/>
          </a:p>
        </p:txBody>
      </p:sp>
      <p:sp>
        <p:nvSpPr>
          <p:cNvPr id="6" name="Rectangle 14"/>
          <p:cNvSpPr>
            <a:spLocks noGrp="1" noChangeArrowheads="1"/>
          </p:cNvSpPr>
          <p:nvPr>
            <p:ph type="ftr" sz="quarter" idx="11"/>
          </p:nvPr>
        </p:nvSpPr>
        <p:spPr>
          <a:ln/>
        </p:spPr>
        <p:txBody>
          <a:bodyPr/>
          <a:lstStyle>
            <a:lvl1pPr>
              <a:defRPr/>
            </a:lvl1pPr>
          </a:lstStyle>
          <a:p>
            <a:pPr>
              <a:defRPr/>
            </a:pPr>
            <a:endParaRPr lang="nl-BE"/>
          </a:p>
        </p:txBody>
      </p:sp>
      <p:sp>
        <p:nvSpPr>
          <p:cNvPr id="7" name="Rectangle 15"/>
          <p:cNvSpPr>
            <a:spLocks noGrp="1" noChangeArrowheads="1"/>
          </p:cNvSpPr>
          <p:nvPr>
            <p:ph type="sldNum" sz="quarter" idx="12"/>
          </p:nvPr>
        </p:nvSpPr>
        <p:spPr>
          <a:ln/>
        </p:spPr>
        <p:txBody>
          <a:bodyPr/>
          <a:lstStyle>
            <a:lvl1pPr>
              <a:defRPr/>
            </a:lvl1pPr>
          </a:lstStyle>
          <a:p>
            <a:pPr>
              <a:defRPr/>
            </a:pPr>
            <a:fld id="{AD0FDA64-01F7-40DF-AE72-DDF5B2C7C030}" type="slidenum">
              <a:rPr lang="nl-NL" altLang="nl-BE"/>
              <a:pPr>
                <a:defRPr/>
              </a:pPr>
              <a:t>‹nr.›</a:t>
            </a:fld>
            <a:endParaRPr lang="nl-NL" altLang="nl-BE"/>
          </a:p>
        </p:txBody>
      </p:sp>
    </p:spTree>
    <p:extLst>
      <p:ext uri="{BB962C8B-B14F-4D97-AF65-F5344CB8AC3E}">
        <p14:creationId xmlns:p14="http://schemas.microsoft.com/office/powerpoint/2010/main" val="2447913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BE" noProof="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Rectangle 13"/>
          <p:cNvSpPr>
            <a:spLocks noGrp="1" noChangeArrowheads="1"/>
          </p:cNvSpPr>
          <p:nvPr>
            <p:ph type="dt" sz="half" idx="10"/>
          </p:nvPr>
        </p:nvSpPr>
        <p:spPr>
          <a:ln/>
        </p:spPr>
        <p:txBody>
          <a:bodyPr/>
          <a:lstStyle>
            <a:lvl1pPr>
              <a:defRPr/>
            </a:lvl1pPr>
          </a:lstStyle>
          <a:p>
            <a:pPr>
              <a:defRPr/>
            </a:pPr>
            <a:fld id="{EA748A9A-58A8-41E1-AEF9-1069527DF978}" type="datetime1">
              <a:rPr lang="nl-NL"/>
              <a:pPr>
                <a:defRPr/>
              </a:pPr>
              <a:t>16-1-2026</a:t>
            </a:fld>
            <a:endParaRPr lang="nl-NL"/>
          </a:p>
        </p:txBody>
      </p:sp>
      <p:sp>
        <p:nvSpPr>
          <p:cNvPr id="6" name="Rectangle 14"/>
          <p:cNvSpPr>
            <a:spLocks noGrp="1" noChangeArrowheads="1"/>
          </p:cNvSpPr>
          <p:nvPr>
            <p:ph type="ftr" sz="quarter" idx="11"/>
          </p:nvPr>
        </p:nvSpPr>
        <p:spPr>
          <a:ln/>
        </p:spPr>
        <p:txBody>
          <a:bodyPr/>
          <a:lstStyle>
            <a:lvl1pPr>
              <a:defRPr/>
            </a:lvl1pPr>
          </a:lstStyle>
          <a:p>
            <a:pPr>
              <a:defRPr/>
            </a:pPr>
            <a:endParaRPr lang="nl-BE"/>
          </a:p>
        </p:txBody>
      </p:sp>
      <p:sp>
        <p:nvSpPr>
          <p:cNvPr id="7" name="Rectangle 15"/>
          <p:cNvSpPr>
            <a:spLocks noGrp="1" noChangeArrowheads="1"/>
          </p:cNvSpPr>
          <p:nvPr>
            <p:ph type="sldNum" sz="quarter" idx="12"/>
          </p:nvPr>
        </p:nvSpPr>
        <p:spPr>
          <a:ln/>
        </p:spPr>
        <p:txBody>
          <a:bodyPr/>
          <a:lstStyle>
            <a:lvl1pPr>
              <a:defRPr/>
            </a:lvl1pPr>
          </a:lstStyle>
          <a:p>
            <a:pPr>
              <a:defRPr/>
            </a:pPr>
            <a:fld id="{480E7E73-80D3-4DF1-B70D-B543E04DFE88}" type="slidenum">
              <a:rPr lang="nl-NL" altLang="nl-BE"/>
              <a:pPr>
                <a:defRPr/>
              </a:pPr>
              <a:t>‹nr.›</a:t>
            </a:fld>
            <a:endParaRPr lang="nl-NL" altLang="nl-BE"/>
          </a:p>
        </p:txBody>
      </p:sp>
    </p:spTree>
    <p:extLst>
      <p:ext uri="{BB962C8B-B14F-4D97-AF65-F5344CB8AC3E}">
        <p14:creationId xmlns:p14="http://schemas.microsoft.com/office/powerpoint/2010/main" val="3983390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5400000" scaled="1"/>
        </a:gra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defRPr/>
            </a:pPr>
            <a:endParaRPr lang="nl-BE">
              <a:latin typeface="Arial" charset="0"/>
            </a:endParaRPr>
          </a:p>
        </p:txBody>
      </p:sp>
      <p:sp>
        <p:nvSpPr>
          <p:cNvPr id="1027" name="Freeform 3"/>
          <p:cNvSpPr>
            <a:spLocks/>
          </p:cNvSpPr>
          <p:nvPr/>
        </p:nvSpPr>
        <p:spPr bwMode="white">
          <a:xfrm>
            <a:off x="-9525" y="4489450"/>
            <a:ext cx="5754688" cy="2368550"/>
          </a:xfrm>
          <a:custGeom>
            <a:avLst/>
            <a:gdLst>
              <a:gd name="T0" fmla="*/ 0 w 3625"/>
              <a:gd name="T1" fmla="*/ 2147483647 h 1492"/>
              <a:gd name="T2" fmla="*/ 0 w 3625"/>
              <a:gd name="T3" fmla="*/ 0 h 1492"/>
              <a:gd name="T4" fmla="*/ 2147483647 w 3625"/>
              <a:gd name="T5" fmla="*/ 2147483647 h 1492"/>
              <a:gd name="T6" fmla="*/ 2147483647 w 3625"/>
              <a:gd name="T7" fmla="*/ 2147483647 h 1492"/>
              <a:gd name="T8" fmla="*/ 2147483647 w 3625"/>
              <a:gd name="T9" fmla="*/ 2147483647 h 1492"/>
              <a:gd name="T10" fmla="*/ 2147483647 w 3625"/>
              <a:gd name="T11" fmla="*/ 2147483647 h 1492"/>
              <a:gd name="T12" fmla="*/ 2147483647 w 3625"/>
              <a:gd name="T13" fmla="*/ 2147483647 h 1492"/>
              <a:gd name="T14" fmla="*/ 2147483647 w 3625"/>
              <a:gd name="T15" fmla="*/ 2147483647 h 1492"/>
              <a:gd name="T16" fmla="*/ 2147483647 w 3625"/>
              <a:gd name="T17" fmla="*/ 2147483647 h 1492"/>
              <a:gd name="T18" fmla="*/ 2147483647 w 3625"/>
              <a:gd name="T19" fmla="*/ 2147483647 h 1492"/>
              <a:gd name="T20" fmla="*/ 2147483647 w 3625"/>
              <a:gd name="T21" fmla="*/ 2147483647 h 1492"/>
              <a:gd name="T22" fmla="*/ 2147483647 w 3625"/>
              <a:gd name="T23" fmla="*/ 2147483647 h 1492"/>
              <a:gd name="T24" fmla="*/ 2147483647 w 3625"/>
              <a:gd name="T25" fmla="*/ 2147483647 h 1492"/>
              <a:gd name="T26" fmla="*/ 2147483647 w 3625"/>
              <a:gd name="T27" fmla="*/ 2147483647 h 1492"/>
              <a:gd name="T28" fmla="*/ 2147483647 w 3625"/>
              <a:gd name="T29" fmla="*/ 2147483647 h 1492"/>
              <a:gd name="T30" fmla="*/ 2147483647 w 3625"/>
              <a:gd name="T31" fmla="*/ 2147483647 h 1492"/>
              <a:gd name="T32" fmla="*/ 2147483647 w 3625"/>
              <a:gd name="T33" fmla="*/ 2147483647 h 1492"/>
              <a:gd name="T34" fmla="*/ 2147483647 w 3625"/>
              <a:gd name="T35" fmla="*/ 2147483647 h 1492"/>
              <a:gd name="T36" fmla="*/ 2147483647 w 3625"/>
              <a:gd name="T37" fmla="*/ 2147483647 h 1492"/>
              <a:gd name="T38" fmla="*/ 2147483647 w 3625"/>
              <a:gd name="T39" fmla="*/ 2147483647 h 1492"/>
              <a:gd name="T40" fmla="*/ 2147483647 w 3625"/>
              <a:gd name="T41" fmla="*/ 2147483647 h 1492"/>
              <a:gd name="T42" fmla="*/ 2147483647 w 3625"/>
              <a:gd name="T43" fmla="*/ 2147483647 h 1492"/>
              <a:gd name="T44" fmla="*/ 2147483647 w 3625"/>
              <a:gd name="T45" fmla="*/ 2147483647 h 1492"/>
              <a:gd name="T46" fmla="*/ 2147483647 w 3625"/>
              <a:gd name="T47" fmla="*/ 2147483647 h 1492"/>
              <a:gd name="T48" fmla="*/ 2147483647 w 3625"/>
              <a:gd name="T49" fmla="*/ 2147483647 h 1492"/>
              <a:gd name="T50" fmla="*/ 2147483647 w 3625"/>
              <a:gd name="T51" fmla="*/ 2147483647 h 1492"/>
              <a:gd name="T52" fmla="*/ 0 w 3625"/>
              <a:gd name="T53" fmla="*/ 2147483647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cap="flat" cmpd="sng">
                <a:solidFill>
                  <a:srgbClr val="000000"/>
                </a:solidFill>
                <a:prstDash val="solid"/>
                <a:miter lim="800000"/>
                <a:headEnd type="none" w="sm" len="sm"/>
                <a:tailEnd type="none" w="sm" len="sm"/>
              </a14:hiddenLine>
            </a:ext>
          </a:extLst>
        </p:spPr>
        <p:txBody>
          <a:bodyPr wrap="none" anchor="ctr"/>
          <a:lstStyle/>
          <a:p>
            <a:endParaRPr lang="en-US"/>
          </a:p>
        </p:txBody>
      </p:sp>
      <p:sp>
        <p:nvSpPr>
          <p:cNvPr id="1028" name="Freeform 4"/>
          <p:cNvSpPr>
            <a:spLocks/>
          </p:cNvSpPr>
          <p:nvPr/>
        </p:nvSpPr>
        <p:spPr bwMode="white">
          <a:xfrm>
            <a:off x="0" y="3817938"/>
            <a:ext cx="8164513" cy="3019425"/>
          </a:xfrm>
          <a:custGeom>
            <a:avLst/>
            <a:gdLst>
              <a:gd name="T0" fmla="*/ 2147483647 w 5143"/>
              <a:gd name="T1" fmla="*/ 2147483647 h 1902"/>
              <a:gd name="T2" fmla="*/ 2147483647 w 5143"/>
              <a:gd name="T3" fmla="*/ 2147483647 h 1902"/>
              <a:gd name="T4" fmla="*/ 2147483647 w 5143"/>
              <a:gd name="T5" fmla="*/ 2147483647 h 1902"/>
              <a:gd name="T6" fmla="*/ 2147483647 w 5143"/>
              <a:gd name="T7" fmla="*/ 2147483647 h 1902"/>
              <a:gd name="T8" fmla="*/ 2147483647 w 5143"/>
              <a:gd name="T9" fmla="*/ 2147483647 h 1902"/>
              <a:gd name="T10" fmla="*/ 2147483647 w 5143"/>
              <a:gd name="T11" fmla="*/ 2147483647 h 1902"/>
              <a:gd name="T12" fmla="*/ 2147483647 w 5143"/>
              <a:gd name="T13" fmla="*/ 2147483647 h 1902"/>
              <a:gd name="T14" fmla="*/ 2147483647 w 5143"/>
              <a:gd name="T15" fmla="*/ 2147483647 h 1902"/>
              <a:gd name="T16" fmla="*/ 2147483647 w 5143"/>
              <a:gd name="T17" fmla="*/ 2147483647 h 1902"/>
              <a:gd name="T18" fmla="*/ 2147483647 w 5143"/>
              <a:gd name="T19" fmla="*/ 2147483647 h 1902"/>
              <a:gd name="T20" fmla="*/ 2147483647 w 5143"/>
              <a:gd name="T21" fmla="*/ 2147483647 h 1902"/>
              <a:gd name="T22" fmla="*/ 0 w 5143"/>
              <a:gd name="T23" fmla="*/ 0 h 1902"/>
              <a:gd name="T24" fmla="*/ 0 w 5143"/>
              <a:gd name="T25" fmla="*/ 2147483647 h 1902"/>
              <a:gd name="T26" fmla="*/ 0 w 5143"/>
              <a:gd name="T27" fmla="*/ 2147483647 h 1902"/>
              <a:gd name="T28" fmla="*/ 0 w 5143"/>
              <a:gd name="T29" fmla="*/ 2147483647 h 1902"/>
              <a:gd name="T30" fmla="*/ 0 w 5143"/>
              <a:gd name="T31" fmla="*/ 2147483647 h 1902"/>
              <a:gd name="T32" fmla="*/ 2147483647 w 5143"/>
              <a:gd name="T33" fmla="*/ 2147483647 h 1902"/>
              <a:gd name="T34" fmla="*/ 2147483647 w 5143"/>
              <a:gd name="T35" fmla="*/ 2147483647 h 1902"/>
              <a:gd name="T36" fmla="*/ 2147483647 w 5143"/>
              <a:gd name="T37" fmla="*/ 2147483647 h 1902"/>
              <a:gd name="T38" fmla="*/ 2147483647 w 5143"/>
              <a:gd name="T39" fmla="*/ 2147483647 h 1902"/>
              <a:gd name="T40" fmla="*/ 2147483647 w 5143"/>
              <a:gd name="T41" fmla="*/ 2147483647 h 1902"/>
              <a:gd name="T42" fmla="*/ 2147483647 w 5143"/>
              <a:gd name="T43" fmla="*/ 2147483647 h 1902"/>
              <a:gd name="T44" fmla="*/ 2147483647 w 5143"/>
              <a:gd name="T45" fmla="*/ 2147483647 h 1902"/>
              <a:gd name="T46" fmla="*/ 2147483647 w 5143"/>
              <a:gd name="T47" fmla="*/ 2147483647 h 1902"/>
              <a:gd name="T48" fmla="*/ 2147483647 w 5143"/>
              <a:gd name="T49" fmla="*/ 2147483647 h 1902"/>
              <a:gd name="T50" fmla="*/ 2147483647 w 5143"/>
              <a:gd name="T51" fmla="*/ 2147483647 h 1902"/>
              <a:gd name="T52" fmla="*/ 2147483647 w 5143"/>
              <a:gd name="T53" fmla="*/ 2147483647 h 1902"/>
              <a:gd name="T54" fmla="*/ 2147483647 w 5143"/>
              <a:gd name="T55" fmla="*/ 2147483647 h 1902"/>
              <a:gd name="T56" fmla="*/ 2147483647 w 5143"/>
              <a:gd name="T57" fmla="*/ 2147483647 h 1902"/>
              <a:gd name="T58" fmla="*/ 2147483647 w 5143"/>
              <a:gd name="T59" fmla="*/ 2147483647 h 1902"/>
              <a:gd name="T60" fmla="*/ 2147483647 w 5143"/>
              <a:gd name="T61" fmla="*/ 2147483647 h 1902"/>
              <a:gd name="T62" fmla="*/ 2147483647 w 5143"/>
              <a:gd name="T63" fmla="*/ 2147483647 h 1902"/>
              <a:gd name="T64" fmla="*/ 2147483647 w 5143"/>
              <a:gd name="T65" fmla="*/ 2147483647 h 1902"/>
              <a:gd name="T66" fmla="*/ 2147483647 w 5143"/>
              <a:gd name="T67" fmla="*/ 2147483647 h 1902"/>
              <a:gd name="T68" fmla="*/ 2147483647 w 5143"/>
              <a:gd name="T69" fmla="*/ 2147483647 h 1902"/>
              <a:gd name="T70" fmla="*/ 2147483647 w 5143"/>
              <a:gd name="T71" fmla="*/ 2147483647 h 1902"/>
              <a:gd name="T72" fmla="*/ 2147483647 w 5143"/>
              <a:gd name="T73" fmla="*/ 2147483647 h 1902"/>
              <a:gd name="T74" fmla="*/ 2147483647 w 5143"/>
              <a:gd name="T75" fmla="*/ 2147483647 h 1902"/>
              <a:gd name="T76" fmla="*/ 2147483647 w 5143"/>
              <a:gd name="T77" fmla="*/ 2147483647 h 1902"/>
              <a:gd name="T78" fmla="*/ 2147483647 w 5143"/>
              <a:gd name="T79" fmla="*/ 2147483647 h 1902"/>
              <a:gd name="T80" fmla="*/ 2147483647 w 5143"/>
              <a:gd name="T81" fmla="*/ 2147483647 h 1902"/>
              <a:gd name="T82" fmla="*/ 2147483647 w 5143"/>
              <a:gd name="T83" fmla="*/ 2147483647 h 1902"/>
              <a:gd name="T84" fmla="*/ 2147483647 w 5143"/>
              <a:gd name="T85" fmla="*/ 2147483647 h 1902"/>
              <a:gd name="T86" fmla="*/ 2147483647 w 5143"/>
              <a:gd name="T87" fmla="*/ 2147483647 h 1902"/>
              <a:gd name="T88" fmla="*/ 2147483647 w 5143"/>
              <a:gd name="T89" fmla="*/ 2147483647 h 1902"/>
              <a:gd name="T90" fmla="*/ 2147483647 w 5143"/>
              <a:gd name="T91" fmla="*/ 2147483647 h 1902"/>
              <a:gd name="T92" fmla="*/ 2147483647 w 5143"/>
              <a:gd name="T93" fmla="*/ 2147483647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1029" name="Freeform 5"/>
          <p:cNvSpPr>
            <a:spLocks/>
          </p:cNvSpPr>
          <p:nvPr/>
        </p:nvSpPr>
        <p:spPr bwMode="white">
          <a:xfrm>
            <a:off x="0" y="3146425"/>
            <a:ext cx="9144000" cy="3690938"/>
          </a:xfrm>
          <a:custGeom>
            <a:avLst/>
            <a:gdLst>
              <a:gd name="T0" fmla="*/ 0 w 5760"/>
              <a:gd name="T1" fmla="*/ 0 h 2325"/>
              <a:gd name="T2" fmla="*/ 0 w 5760"/>
              <a:gd name="T3" fmla="*/ 2147483647 h 2325"/>
              <a:gd name="T4" fmla="*/ 2147483647 w 5760"/>
              <a:gd name="T5" fmla="*/ 2147483647 h 2325"/>
              <a:gd name="T6" fmla="*/ 2147483647 w 5760"/>
              <a:gd name="T7" fmla="*/ 2147483647 h 2325"/>
              <a:gd name="T8" fmla="*/ 2147483647 w 5760"/>
              <a:gd name="T9" fmla="*/ 2147483647 h 2325"/>
              <a:gd name="T10" fmla="*/ 2147483647 w 5760"/>
              <a:gd name="T11" fmla="*/ 2147483647 h 2325"/>
              <a:gd name="T12" fmla="*/ 2147483647 w 5760"/>
              <a:gd name="T13" fmla="*/ 2147483647 h 2325"/>
              <a:gd name="T14" fmla="*/ 2147483647 w 5760"/>
              <a:gd name="T15" fmla="*/ 2147483647 h 2325"/>
              <a:gd name="T16" fmla="*/ 2147483647 w 5760"/>
              <a:gd name="T17" fmla="*/ 2147483647 h 2325"/>
              <a:gd name="T18" fmla="*/ 2147483647 w 5760"/>
              <a:gd name="T19" fmla="*/ 2147483647 h 2325"/>
              <a:gd name="T20" fmla="*/ 2147483647 w 5760"/>
              <a:gd name="T21" fmla="*/ 2147483647 h 2325"/>
              <a:gd name="T22" fmla="*/ 2147483647 w 5760"/>
              <a:gd name="T23" fmla="*/ 2147483647 h 2325"/>
              <a:gd name="T24" fmla="*/ 2147483647 w 5760"/>
              <a:gd name="T25" fmla="*/ 2147483647 h 2325"/>
              <a:gd name="T26" fmla="*/ 2147483647 w 5760"/>
              <a:gd name="T27" fmla="*/ 2147483647 h 2325"/>
              <a:gd name="T28" fmla="*/ 2147483647 w 5760"/>
              <a:gd name="T29" fmla="*/ 2147483647 h 2325"/>
              <a:gd name="T30" fmla="*/ 2147483647 w 5760"/>
              <a:gd name="T31" fmla="*/ 2147483647 h 2325"/>
              <a:gd name="T32" fmla="*/ 2147483647 w 5760"/>
              <a:gd name="T33" fmla="*/ 2147483647 h 2325"/>
              <a:gd name="T34" fmla="*/ 2147483647 w 5760"/>
              <a:gd name="T35" fmla="*/ 2147483647 h 2325"/>
              <a:gd name="T36" fmla="*/ 2147483647 w 5760"/>
              <a:gd name="T37" fmla="*/ 2147483647 h 2325"/>
              <a:gd name="T38" fmla="*/ 2147483647 w 5760"/>
              <a:gd name="T39" fmla="*/ 2147483647 h 2325"/>
              <a:gd name="T40" fmla="*/ 2147483647 w 5760"/>
              <a:gd name="T41" fmla="*/ 2147483647 h 2325"/>
              <a:gd name="T42" fmla="*/ 2147483647 w 5760"/>
              <a:gd name="T43" fmla="*/ 2147483647 h 2325"/>
              <a:gd name="T44" fmla="*/ 2147483647 w 5760"/>
              <a:gd name="T45" fmla="*/ 2147483647 h 2325"/>
              <a:gd name="T46" fmla="*/ 2147483647 w 5760"/>
              <a:gd name="T47" fmla="*/ 2147483647 h 2325"/>
              <a:gd name="T48" fmla="*/ 2147483647 w 5760"/>
              <a:gd name="T49" fmla="*/ 2147483647 h 2325"/>
              <a:gd name="T50" fmla="*/ 2147483647 w 5760"/>
              <a:gd name="T51" fmla="*/ 2147483647 h 2325"/>
              <a:gd name="T52" fmla="*/ 2147483647 w 5760"/>
              <a:gd name="T53" fmla="*/ 2147483647 h 2325"/>
              <a:gd name="T54" fmla="*/ 2147483647 w 5760"/>
              <a:gd name="T55" fmla="*/ 2147483647 h 2325"/>
              <a:gd name="T56" fmla="*/ 2147483647 w 5760"/>
              <a:gd name="T57" fmla="*/ 2147483647 h 2325"/>
              <a:gd name="T58" fmla="*/ 2147483647 w 5760"/>
              <a:gd name="T59" fmla="*/ 2147483647 h 2325"/>
              <a:gd name="T60" fmla="*/ 2147483647 w 5760"/>
              <a:gd name="T61" fmla="*/ 2147483647 h 2325"/>
              <a:gd name="T62" fmla="*/ 2147483647 w 5760"/>
              <a:gd name="T63" fmla="*/ 2147483647 h 2325"/>
              <a:gd name="T64" fmla="*/ 2147483647 w 5760"/>
              <a:gd name="T65" fmla="*/ 2147483647 h 2325"/>
              <a:gd name="T66" fmla="*/ 2147483647 w 5760"/>
              <a:gd name="T67" fmla="*/ 2147483647 h 2325"/>
              <a:gd name="T68" fmla="*/ 2147483647 w 5760"/>
              <a:gd name="T69" fmla="*/ 2147483647 h 2325"/>
              <a:gd name="T70" fmla="*/ 2147483647 w 5760"/>
              <a:gd name="T71" fmla="*/ 2147483647 h 2325"/>
              <a:gd name="T72" fmla="*/ 2147483647 w 5760"/>
              <a:gd name="T73" fmla="*/ 2147483647 h 2325"/>
              <a:gd name="T74" fmla="*/ 2147483647 w 5760"/>
              <a:gd name="T75" fmla="*/ 2147483647 h 2325"/>
              <a:gd name="T76" fmla="*/ 2147483647 w 5760"/>
              <a:gd name="T77" fmla="*/ 2147483647 h 2325"/>
              <a:gd name="T78" fmla="*/ 2147483647 w 5760"/>
              <a:gd name="T79" fmla="*/ 2147483647 h 2325"/>
              <a:gd name="T80" fmla="*/ 2147483647 w 5760"/>
              <a:gd name="T81" fmla="*/ 2147483647 h 2325"/>
              <a:gd name="T82" fmla="*/ 2147483647 w 5760"/>
              <a:gd name="T83" fmla="*/ 2147483647 h 2325"/>
              <a:gd name="T84" fmla="*/ 2147483647 w 5760"/>
              <a:gd name="T85" fmla="*/ 2147483647 h 2325"/>
              <a:gd name="T86" fmla="*/ 2147483647 w 5760"/>
              <a:gd name="T87" fmla="*/ 2147483647 h 2325"/>
              <a:gd name="T88" fmla="*/ 2147483647 w 5760"/>
              <a:gd name="T89" fmla="*/ 2147483647 h 2325"/>
              <a:gd name="T90" fmla="*/ 2147483647 w 5760"/>
              <a:gd name="T91" fmla="*/ 2147483647 h 2325"/>
              <a:gd name="T92" fmla="*/ 2147483647 w 5760"/>
              <a:gd name="T93" fmla="*/ 2147483647 h 2325"/>
              <a:gd name="T94" fmla="*/ 2147483647 w 5760"/>
              <a:gd name="T95" fmla="*/ 2147483647 h 2325"/>
              <a:gd name="T96" fmla="*/ 2147483647 w 5760"/>
              <a:gd name="T97" fmla="*/ 2147483647 h 2325"/>
              <a:gd name="T98" fmla="*/ 2147483647 w 5760"/>
              <a:gd name="T99" fmla="*/ 2147483647 h 2325"/>
              <a:gd name="T100" fmla="*/ 2147483647 w 5760"/>
              <a:gd name="T101" fmla="*/ 2147483647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1030" name="Freeform 6"/>
          <p:cNvSpPr>
            <a:spLocks/>
          </p:cNvSpPr>
          <p:nvPr/>
        </p:nvSpPr>
        <p:spPr bwMode="white">
          <a:xfrm>
            <a:off x="0" y="2460625"/>
            <a:ext cx="9144000" cy="2497138"/>
          </a:xfrm>
          <a:custGeom>
            <a:avLst/>
            <a:gdLst>
              <a:gd name="T0" fmla="*/ 0 w 5760"/>
              <a:gd name="T1" fmla="*/ 0 h 1573"/>
              <a:gd name="T2" fmla="*/ 0 w 5760"/>
              <a:gd name="T3" fmla="*/ 2147483647 h 1573"/>
              <a:gd name="T4" fmla="*/ 2147483647 w 5760"/>
              <a:gd name="T5" fmla="*/ 2147483647 h 1573"/>
              <a:gd name="T6" fmla="*/ 2147483647 w 5760"/>
              <a:gd name="T7" fmla="*/ 2147483647 h 1573"/>
              <a:gd name="T8" fmla="*/ 2147483647 w 5760"/>
              <a:gd name="T9" fmla="*/ 2147483647 h 1573"/>
              <a:gd name="T10" fmla="*/ 2147483647 w 5760"/>
              <a:gd name="T11" fmla="*/ 2147483647 h 1573"/>
              <a:gd name="T12" fmla="*/ 2147483647 w 5760"/>
              <a:gd name="T13" fmla="*/ 2147483647 h 1573"/>
              <a:gd name="T14" fmla="*/ 2147483647 w 5760"/>
              <a:gd name="T15" fmla="*/ 2147483647 h 1573"/>
              <a:gd name="T16" fmla="*/ 2147483647 w 5760"/>
              <a:gd name="T17" fmla="*/ 2147483647 h 1573"/>
              <a:gd name="T18" fmla="*/ 2147483647 w 5760"/>
              <a:gd name="T19" fmla="*/ 2147483647 h 1573"/>
              <a:gd name="T20" fmla="*/ 2147483647 w 5760"/>
              <a:gd name="T21" fmla="*/ 2147483647 h 1573"/>
              <a:gd name="T22" fmla="*/ 2147483647 w 5760"/>
              <a:gd name="T23" fmla="*/ 2147483647 h 1573"/>
              <a:gd name="T24" fmla="*/ 2147483647 w 5760"/>
              <a:gd name="T25" fmla="*/ 2147483647 h 1573"/>
              <a:gd name="T26" fmla="*/ 2147483647 w 5760"/>
              <a:gd name="T27" fmla="*/ 2147483647 h 1573"/>
              <a:gd name="T28" fmla="*/ 2147483647 w 5760"/>
              <a:gd name="T29" fmla="*/ 2147483647 h 1573"/>
              <a:gd name="T30" fmla="*/ 2147483647 w 5760"/>
              <a:gd name="T31" fmla="*/ 2147483647 h 1573"/>
              <a:gd name="T32" fmla="*/ 2147483647 w 5760"/>
              <a:gd name="T33" fmla="*/ 2147483647 h 1573"/>
              <a:gd name="T34" fmla="*/ 2147483647 w 5760"/>
              <a:gd name="T35" fmla="*/ 2147483647 h 1573"/>
              <a:gd name="T36" fmla="*/ 2147483647 w 5760"/>
              <a:gd name="T37" fmla="*/ 2147483647 h 1573"/>
              <a:gd name="T38" fmla="*/ 2147483647 w 5760"/>
              <a:gd name="T39" fmla="*/ 2147483647 h 1573"/>
              <a:gd name="T40" fmla="*/ 2147483647 w 5760"/>
              <a:gd name="T41" fmla="*/ 2147483647 h 1573"/>
              <a:gd name="T42" fmla="*/ 2147483647 w 5760"/>
              <a:gd name="T43" fmla="*/ 2147483647 h 1573"/>
              <a:gd name="T44" fmla="*/ 2147483647 w 5760"/>
              <a:gd name="T45" fmla="*/ 2147483647 h 1573"/>
              <a:gd name="T46" fmla="*/ 2147483647 w 5760"/>
              <a:gd name="T47" fmla="*/ 2147483647 h 1573"/>
              <a:gd name="T48" fmla="*/ 2147483647 w 5760"/>
              <a:gd name="T49" fmla="*/ 2147483647 h 1573"/>
              <a:gd name="T50" fmla="*/ 2147483647 w 5760"/>
              <a:gd name="T51" fmla="*/ 2147483647 h 1573"/>
              <a:gd name="T52" fmla="*/ 2147483647 w 5760"/>
              <a:gd name="T53" fmla="*/ 2147483647 h 1573"/>
              <a:gd name="T54" fmla="*/ 2147483647 w 5760"/>
              <a:gd name="T55" fmla="*/ 2147483647 h 1573"/>
              <a:gd name="T56" fmla="*/ 2147483647 w 5760"/>
              <a:gd name="T57" fmla="*/ 2147483647 h 1573"/>
              <a:gd name="T58" fmla="*/ 2147483647 w 5760"/>
              <a:gd name="T59" fmla="*/ 2147483647 h 1573"/>
              <a:gd name="T60" fmla="*/ 2147483647 w 5760"/>
              <a:gd name="T61" fmla="*/ 2147483647 h 1573"/>
              <a:gd name="T62" fmla="*/ 2147483647 w 5760"/>
              <a:gd name="T63" fmla="*/ 2147483647 h 1573"/>
              <a:gd name="T64" fmla="*/ 2147483647 w 5760"/>
              <a:gd name="T65" fmla="*/ 2147483647 h 1573"/>
              <a:gd name="T66" fmla="*/ 2147483647 w 5760"/>
              <a:gd name="T67" fmla="*/ 2147483647 h 1573"/>
              <a:gd name="T68" fmla="*/ 2147483647 w 5760"/>
              <a:gd name="T69" fmla="*/ 2147483647 h 1573"/>
              <a:gd name="T70" fmla="*/ 2147483647 w 5760"/>
              <a:gd name="T71" fmla="*/ 2147483647 h 1573"/>
              <a:gd name="T72" fmla="*/ 2147483647 w 5760"/>
              <a:gd name="T73" fmla="*/ 2147483647 h 1573"/>
              <a:gd name="T74" fmla="*/ 2147483647 w 5760"/>
              <a:gd name="T75" fmla="*/ 2147483647 h 1573"/>
              <a:gd name="T76" fmla="*/ 2147483647 w 5760"/>
              <a:gd name="T77" fmla="*/ 2147483647 h 1573"/>
              <a:gd name="T78" fmla="*/ 2147483647 w 5760"/>
              <a:gd name="T79" fmla="*/ 2147483647 h 1573"/>
              <a:gd name="T80" fmla="*/ 2147483647 w 5760"/>
              <a:gd name="T81" fmla="*/ 2147483647 h 1573"/>
              <a:gd name="T82" fmla="*/ 2147483647 w 5760"/>
              <a:gd name="T83" fmla="*/ 2147483647 h 1573"/>
              <a:gd name="T84" fmla="*/ 2147483647 w 5760"/>
              <a:gd name="T85" fmla="*/ 2147483647 h 1573"/>
              <a:gd name="T86" fmla="*/ 2147483647 w 5760"/>
              <a:gd name="T87" fmla="*/ 2147483647 h 1573"/>
              <a:gd name="T88" fmla="*/ 2147483647 w 5760"/>
              <a:gd name="T89" fmla="*/ 2147483647 h 1573"/>
              <a:gd name="T90" fmla="*/ 2147483647 w 5760"/>
              <a:gd name="T91" fmla="*/ 2147483647 h 1573"/>
              <a:gd name="T92" fmla="*/ 2147483647 w 5760"/>
              <a:gd name="T93" fmla="*/ 2147483647 h 1573"/>
              <a:gd name="T94" fmla="*/ 2147483647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1031" name="Freeform 7"/>
          <p:cNvSpPr>
            <a:spLocks/>
          </p:cNvSpPr>
          <p:nvPr/>
        </p:nvSpPr>
        <p:spPr bwMode="white">
          <a:xfrm>
            <a:off x="0" y="1793875"/>
            <a:ext cx="9144000" cy="1539875"/>
          </a:xfrm>
          <a:custGeom>
            <a:avLst/>
            <a:gdLst>
              <a:gd name="T0" fmla="*/ 0 w 5760"/>
              <a:gd name="T1" fmla="*/ 0 h 970"/>
              <a:gd name="T2" fmla="*/ 0 w 5760"/>
              <a:gd name="T3" fmla="*/ 2147483647 h 970"/>
              <a:gd name="T4" fmla="*/ 2147483647 w 5760"/>
              <a:gd name="T5" fmla="*/ 2147483647 h 970"/>
              <a:gd name="T6" fmla="*/ 2147483647 w 5760"/>
              <a:gd name="T7" fmla="*/ 2147483647 h 970"/>
              <a:gd name="T8" fmla="*/ 2147483647 w 5760"/>
              <a:gd name="T9" fmla="*/ 2147483647 h 970"/>
              <a:gd name="T10" fmla="*/ 2147483647 w 5760"/>
              <a:gd name="T11" fmla="*/ 2147483647 h 970"/>
              <a:gd name="T12" fmla="*/ 2147483647 w 5760"/>
              <a:gd name="T13" fmla="*/ 2147483647 h 970"/>
              <a:gd name="T14" fmla="*/ 2147483647 w 5760"/>
              <a:gd name="T15" fmla="*/ 2147483647 h 970"/>
              <a:gd name="T16" fmla="*/ 2147483647 w 5760"/>
              <a:gd name="T17" fmla="*/ 2147483647 h 970"/>
              <a:gd name="T18" fmla="*/ 2147483647 w 5760"/>
              <a:gd name="T19" fmla="*/ 2147483647 h 970"/>
              <a:gd name="T20" fmla="*/ 2147483647 w 5760"/>
              <a:gd name="T21" fmla="*/ 2147483647 h 970"/>
              <a:gd name="T22" fmla="*/ 2147483647 w 5760"/>
              <a:gd name="T23" fmla="*/ 2147483647 h 970"/>
              <a:gd name="T24" fmla="*/ 2147483647 w 5760"/>
              <a:gd name="T25" fmla="*/ 2147483647 h 970"/>
              <a:gd name="T26" fmla="*/ 2147483647 w 5760"/>
              <a:gd name="T27" fmla="*/ 2147483647 h 970"/>
              <a:gd name="T28" fmla="*/ 2147483647 w 5760"/>
              <a:gd name="T29" fmla="*/ 2147483647 h 970"/>
              <a:gd name="T30" fmla="*/ 2147483647 w 5760"/>
              <a:gd name="T31" fmla="*/ 2147483647 h 970"/>
              <a:gd name="T32" fmla="*/ 2147483647 w 5760"/>
              <a:gd name="T33" fmla="*/ 2147483647 h 970"/>
              <a:gd name="T34" fmla="*/ 2147483647 w 5760"/>
              <a:gd name="T35" fmla="*/ 2147483647 h 970"/>
              <a:gd name="T36" fmla="*/ 2147483647 w 5760"/>
              <a:gd name="T37" fmla="*/ 2147483647 h 970"/>
              <a:gd name="T38" fmla="*/ 2147483647 w 5760"/>
              <a:gd name="T39" fmla="*/ 2147483647 h 970"/>
              <a:gd name="T40" fmla="*/ 2147483647 w 5760"/>
              <a:gd name="T41" fmla="*/ 2147483647 h 970"/>
              <a:gd name="T42" fmla="*/ 2147483647 w 5760"/>
              <a:gd name="T43" fmla="*/ 2147483647 h 970"/>
              <a:gd name="T44" fmla="*/ 2147483647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1032" name="Freeform 8"/>
          <p:cNvSpPr>
            <a:spLocks/>
          </p:cNvSpPr>
          <p:nvPr/>
        </p:nvSpPr>
        <p:spPr bwMode="white">
          <a:xfrm>
            <a:off x="0" y="-20638"/>
            <a:ext cx="9144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1033" name="Freeform 9"/>
          <p:cNvSpPr>
            <a:spLocks/>
          </p:cNvSpPr>
          <p:nvPr/>
        </p:nvSpPr>
        <p:spPr bwMode="white">
          <a:xfrm>
            <a:off x="0" y="-20638"/>
            <a:ext cx="83883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cap="flat" cmpd="sng">
                <a:solidFill>
                  <a:srgbClr val="000000"/>
                </a:solidFill>
                <a:prstDash val="solid"/>
                <a:round/>
                <a:headEnd type="none" w="sm" len="sm"/>
                <a:tailEnd type="none" w="sm" len="sm"/>
              </a14:hiddenLine>
            </a:ext>
          </a:extLst>
        </p:spPr>
        <p:txBody>
          <a:bodyPr/>
          <a:lstStyle/>
          <a:p>
            <a:endParaRPr lang="en-US"/>
          </a:p>
        </p:txBody>
      </p:sp>
      <p:sp>
        <p:nvSpPr>
          <p:cNvPr id="1034" name="Freeform 10"/>
          <p:cNvSpPr>
            <a:spLocks/>
          </p:cNvSpPr>
          <p:nvPr/>
        </p:nvSpPr>
        <p:spPr bwMode="white">
          <a:xfrm>
            <a:off x="0" y="-20638"/>
            <a:ext cx="4578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endParaRPr lang="en-US"/>
          </a:p>
        </p:txBody>
      </p:sp>
      <p:sp>
        <p:nvSpPr>
          <p:cNvPr id="1035" name="Rectangle 11"/>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en-US"/>
              <a:t>Klik om het opmaakprofiel van de modeltitel te bewerken</a:t>
            </a:r>
          </a:p>
        </p:txBody>
      </p:sp>
      <p:sp>
        <p:nvSpPr>
          <p:cNvPr id="1036" name="Rectangle 12"/>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en-US"/>
              <a:t>Klik om het opmaakprofiel van de modeltekst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sp>
        <p:nvSpPr>
          <p:cNvPr id="3085" name="Rectangle 13"/>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fld id="{F4B438C4-A217-4874-B849-C1DF363F8E57}" type="datetime1">
              <a:rPr lang="nl-NL"/>
              <a:pPr>
                <a:defRPr/>
              </a:pPr>
              <a:t>16-1-2026</a:t>
            </a:fld>
            <a:endParaRPr lang="nl-NL"/>
          </a:p>
        </p:txBody>
      </p:sp>
      <p:sp>
        <p:nvSpPr>
          <p:cNvPr id="3086" name="Rectangle 14"/>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pPr>
              <a:defRPr/>
            </a:pPr>
            <a:endParaRPr lang="nl-BE"/>
          </a:p>
        </p:txBody>
      </p:sp>
      <p:sp>
        <p:nvSpPr>
          <p:cNvPr id="3087" name="Rectangle 15"/>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pPr>
              <a:defRPr/>
            </a:pPr>
            <a:fld id="{1A58738C-560D-47B8-A23F-7F40DC43EE53}" type="slidenum">
              <a:rPr lang="nl-NL" altLang="nl-BE"/>
              <a:pPr>
                <a:defRPr/>
              </a:pPr>
              <a:t>‹nr.›</a:t>
            </a:fld>
            <a:endParaRPr lang="nl-NL" altLang="nl-BE"/>
          </a:p>
        </p:txBody>
      </p:sp>
    </p:spTree>
  </p:cSld>
  <p:clrMap bg1="dk2" tx1="lt1" bg2="dk1" tx2="lt2" accent1="accent1" accent2="accent2" accent3="accent3" accent4="accent4" accent5="accent5" accent6="accent6" hlink="hlink" folHlink="folHlink"/>
  <p:sldLayoutIdLst>
    <p:sldLayoutId id="2147484066" r:id="rId1"/>
    <p:sldLayoutId id="2147484053" r:id="rId2"/>
    <p:sldLayoutId id="2147484054" r:id="rId3"/>
    <p:sldLayoutId id="2147484055" r:id="rId4"/>
    <p:sldLayoutId id="2147484056" r:id="rId5"/>
    <p:sldLayoutId id="2147484057" r:id="rId6"/>
    <p:sldLayoutId id="2147484058" r:id="rId7"/>
    <p:sldLayoutId id="2147484059" r:id="rId8"/>
    <p:sldLayoutId id="2147484060" r:id="rId9"/>
    <p:sldLayoutId id="2147484061" r:id="rId10"/>
    <p:sldLayoutId id="2147484062" r:id="rId11"/>
    <p:sldLayoutId id="2147484063" r:id="rId12"/>
    <p:sldLayoutId id="2147484064" r:id="rId13"/>
    <p:sldLayoutId id="2147484065" r:id="rId14"/>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0-#ppt_w/2"/>
                                          </p:val>
                                        </p:tav>
                                        <p:tav tm="100000">
                                          <p:val>
                                            <p:strVal val="#ppt_x"/>
                                          </p:val>
                                        </p:tav>
                                      </p:tavLst>
                                    </p:anim>
                                    <p:anim calcmode="lin" valueType="num">
                                      <p:cBhvr additive="base">
                                        <p:cTn id="8" dur="500" fill="hold"/>
                                        <p:tgtEl>
                                          <p:spTgt spid="307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07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Lst>
  </p:timing>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9.emf"/><Relationship Id="rId7" Type="http://schemas.openxmlformats.org/officeDocument/2006/relationships/image" Target="../media/image11.emf"/><Relationship Id="rId2" Type="http://schemas.openxmlformats.org/officeDocument/2006/relationships/oleObject" Target="../embeddings/oleObject1.bin"/><Relationship Id="rId1" Type="http://schemas.openxmlformats.org/officeDocument/2006/relationships/slideLayout" Target="../slideLayouts/slideLayout7.xml"/><Relationship Id="rId6" Type="http://schemas.openxmlformats.org/officeDocument/2006/relationships/oleObject" Target="../embeddings/oleObject3.bin"/><Relationship Id="rId11" Type="http://schemas.openxmlformats.org/officeDocument/2006/relationships/image" Target="../media/image13.emf"/><Relationship Id="rId5" Type="http://schemas.openxmlformats.org/officeDocument/2006/relationships/image" Target="../media/image10.emf"/><Relationship Id="rId10" Type="http://schemas.openxmlformats.org/officeDocument/2006/relationships/oleObject" Target="../embeddings/oleObject5.bin"/><Relationship Id="rId4" Type="http://schemas.openxmlformats.org/officeDocument/2006/relationships/oleObject" Target="../embeddings/oleObject2.bin"/><Relationship Id="rId9" Type="http://schemas.openxmlformats.org/officeDocument/2006/relationships/image" Target="../media/image12.emf"/></Relationships>
</file>

<file path=ppt/slides/_rels/slide11.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oleObject" Target="../embeddings/oleObject11.bin"/><Relationship Id="rId3" Type="http://schemas.openxmlformats.org/officeDocument/2006/relationships/oleObject" Target="../embeddings/oleObject6.bin"/><Relationship Id="rId7" Type="http://schemas.openxmlformats.org/officeDocument/2006/relationships/oleObject" Target="../embeddings/oleObject8.bin"/><Relationship Id="rId12" Type="http://schemas.openxmlformats.org/officeDocument/2006/relationships/image" Target="../media/image18.emf"/><Relationship Id="rId2" Type="http://schemas.openxmlformats.org/officeDocument/2006/relationships/notesSlide" Target="../notesSlides/notesSlide4.xml"/><Relationship Id="rId16" Type="http://schemas.openxmlformats.org/officeDocument/2006/relationships/image" Target="../media/image20.emf"/><Relationship Id="rId1" Type="http://schemas.openxmlformats.org/officeDocument/2006/relationships/slideLayout" Target="../slideLayouts/slideLayout7.xml"/><Relationship Id="rId6" Type="http://schemas.openxmlformats.org/officeDocument/2006/relationships/image" Target="../media/image15.e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17.emf"/><Relationship Id="rId4" Type="http://schemas.openxmlformats.org/officeDocument/2006/relationships/image" Target="../media/image14.emf"/><Relationship Id="rId9" Type="http://schemas.openxmlformats.org/officeDocument/2006/relationships/oleObject" Target="../embeddings/oleObject9.bin"/><Relationship Id="rId14" Type="http://schemas.openxmlformats.org/officeDocument/2006/relationships/image" Target="../media/image19.emf"/></Relationships>
</file>

<file path=ppt/slides/_rels/slide12.xml.rels><?xml version="1.0" encoding="UTF-8" standalone="yes"?>
<Relationships xmlns="http://schemas.openxmlformats.org/package/2006/relationships"><Relationship Id="rId3" Type="http://schemas.openxmlformats.org/officeDocument/2006/relationships/hyperlink" Target="https://journals.lww.com/eurjcancerprev/toc/9000/00000" TargetMode="External"/><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pubmed.ncbi.nlm.nih.gov/?term=Su+Y&amp;cauthor_id=35881946" TargetMode="External"/><Relationship Id="rId2" Type="http://schemas.openxmlformats.org/officeDocument/2006/relationships/image" Target="../media/image22.png"/><Relationship Id="rId1" Type="http://schemas.openxmlformats.org/officeDocument/2006/relationships/slideLayout" Target="../slideLayouts/slideLayout1.xml"/><Relationship Id="rId4" Type="http://schemas.openxmlformats.org/officeDocument/2006/relationships/hyperlink" Target="https://pubmed.ncbi.nlm.nih.gov/?term=Dang+NM&amp;cauthor_id=35881946"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hyperlink" Target="https://www.x-mol.com/paper/journal/783" TargetMode="External"/><Relationship Id="rId5" Type="http://schemas.openxmlformats.org/officeDocument/2006/relationships/hyperlink" Target="https://www.x-mol.com/paperRedirect/1255570718063484928" TargetMode="Externa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hyperlink" Target="http://www.ncbi.nlm.nih.gov/pubmed?term=%22Gass%20M%22%5bAuthor%5d" TargetMode="External"/><Relationship Id="rId13" Type="http://schemas.openxmlformats.org/officeDocument/2006/relationships/hyperlink" Target="http://www.ncbi.nlm.nih.gov/pubmed?term=%22Martin%20L%22%5bAuthor%5d" TargetMode="External"/><Relationship Id="rId3" Type="http://schemas.openxmlformats.org/officeDocument/2006/relationships/hyperlink" Target="http://www.ncbi.nlm.nih.gov/pubmed?term=%22Anderson%20GL%22%5bAuthor%5d" TargetMode="External"/><Relationship Id="rId7" Type="http://schemas.openxmlformats.org/officeDocument/2006/relationships/hyperlink" Target="http://www.ncbi.nlm.nih.gov/pubmed?term=%22Manson%20JE%22%5bAuthor%5d" TargetMode="External"/><Relationship Id="rId12" Type="http://schemas.openxmlformats.org/officeDocument/2006/relationships/hyperlink" Target="http://www.ncbi.nlm.nih.gov/pubmed?term=%22Lane%20D%22%5bAuthor%5d" TargetMode="External"/><Relationship Id="rId17" Type="http://schemas.openxmlformats.org/officeDocument/2006/relationships/hyperlink" Target="http://www.ncbi.nlm.nih.gov/pubmed?term=%22Wactawski-Wende%20J%22%5bAuthor%5d" TargetMode="External"/><Relationship Id="rId2" Type="http://schemas.openxmlformats.org/officeDocument/2006/relationships/notesSlide" Target="../notesSlides/notesSlide8.xml"/><Relationship Id="rId16" Type="http://schemas.openxmlformats.org/officeDocument/2006/relationships/hyperlink" Target="http://www.ncbi.nlm.nih.gov/pubmed?term=%22Schenken%20R%22%5bAuthor%5d" TargetMode="External"/><Relationship Id="rId1" Type="http://schemas.openxmlformats.org/officeDocument/2006/relationships/slideLayout" Target="../slideLayouts/slideLayout7.xml"/><Relationship Id="rId6" Type="http://schemas.openxmlformats.org/officeDocument/2006/relationships/hyperlink" Target="http://www.ncbi.nlm.nih.gov/pubmed?term=%22Kuller%20LH%22%5bAuthor%5d" TargetMode="External"/><Relationship Id="rId11" Type="http://schemas.openxmlformats.org/officeDocument/2006/relationships/hyperlink" Target="http://www.ncbi.nlm.nih.gov/pubmed?term=%22Hubbell%20FA%22%5bAuthor%5d" TargetMode="External"/><Relationship Id="rId5" Type="http://schemas.openxmlformats.org/officeDocument/2006/relationships/hyperlink" Target="http://www.ncbi.nlm.nih.gov/pubmed?term=%22Aragaki%20AK%22%5bAuthor%5d" TargetMode="External"/><Relationship Id="rId15" Type="http://schemas.openxmlformats.org/officeDocument/2006/relationships/hyperlink" Target="http://www.ncbi.nlm.nih.gov/pubmed?term=%22Rohan%20T%22%5bAuthor%5d" TargetMode="External"/><Relationship Id="rId10" Type="http://schemas.openxmlformats.org/officeDocument/2006/relationships/hyperlink" Target="http://www.ncbi.nlm.nih.gov/pubmed?term=%22Connelly%20S%22%5bAuthor%5d" TargetMode="External"/><Relationship Id="rId4" Type="http://schemas.openxmlformats.org/officeDocument/2006/relationships/hyperlink" Target="http://www.ncbi.nlm.nih.gov/pubmed?term=%22Chlebowski%20RT%22%5bAuthor%5d" TargetMode="External"/><Relationship Id="rId9" Type="http://schemas.openxmlformats.org/officeDocument/2006/relationships/hyperlink" Target="http://www.ncbi.nlm.nih.gov/pubmed?term=%22Bluhm%20E%22%5bAuthor%5d" TargetMode="External"/><Relationship Id="rId14" Type="http://schemas.openxmlformats.org/officeDocument/2006/relationships/hyperlink" Target="http://www.ncbi.nlm.nih.gov/pubmed?term=%22Ockene%20J%22%5bAuthor%5d"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31.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image" Target="../media/image32.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ncbi.nlm.nih.gov/core/lw/2.0/html/tileshop_pmc/tileshop_pmc_inline.html?title=Click%20on%20image%20to%20zoom&amp;p=PMC3&amp;id=3743641_ijwh-5-465Fig7.jpg" TargetMode="External"/><Relationship Id="rId2" Type="http://schemas.openxmlformats.org/officeDocument/2006/relationships/hyperlink" Target="http://www.ncbi.nlm.nih.gov/core/lw/2.0/html/tileshop_pmc/tileshop_pmc_inline.html?title=Click%20on%20image%20to%20zoom&amp;p=PMC3&amp;id=3743641_ijwh-5-465Fig1.jpg" TargetMode="External"/><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s://www.encepp.eu/encepp/openAttachment/documents.otherDocument-1/46639;jsessionid=oVW03JKE9Bw0mPI9WK5mN9y502QlpUYAkyHbb6syIdzMA06I6SZd!-594103221"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38.jpeg"/><Relationship Id="rId4" Type="http://schemas.openxmlformats.org/officeDocument/2006/relationships/image" Target="../media/image3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1.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4"/>
          <p:cNvSpPr txBox="1">
            <a:spLocks noChangeArrowheads="1"/>
          </p:cNvSpPr>
          <p:nvPr/>
        </p:nvSpPr>
        <p:spPr bwMode="auto">
          <a:xfrm>
            <a:off x="395288" y="2804735"/>
            <a:ext cx="84248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Tx/>
              <a:buNone/>
            </a:pPr>
            <a:r>
              <a:rPr lang="en-GB" altLang="en-US" sz="2400" dirty="0" err="1">
                <a:latin typeface="Arial" pitchFamily="34" charset="0"/>
              </a:rPr>
              <a:t>Prof.</a:t>
            </a:r>
            <a:r>
              <a:rPr lang="en-GB" altLang="en-US" sz="2400" dirty="0">
                <a:latin typeface="Arial" pitchFamily="34" charset="0"/>
              </a:rPr>
              <a:t> Herman Depypere, MD, PhD </a:t>
            </a:r>
          </a:p>
          <a:p>
            <a:pPr>
              <a:buFontTx/>
              <a:buNone/>
            </a:pPr>
            <a:endParaRPr lang="en-GB" altLang="en-US" sz="2000" b="1" dirty="0">
              <a:latin typeface="Arial" pitchFamily="34" charset="0"/>
            </a:endParaRPr>
          </a:p>
          <a:p>
            <a:pPr>
              <a:buFontTx/>
              <a:buNone/>
            </a:pPr>
            <a:r>
              <a:rPr lang="en-GB" altLang="en-US" sz="2000" b="1" dirty="0">
                <a:latin typeface="Arial" pitchFamily="34" charset="0"/>
              </a:rPr>
              <a:t>Breast and Menopause Clinic, University Hospital, Ghent, Belgium</a:t>
            </a:r>
            <a:endParaRPr lang="en-GB" altLang="en-US" sz="1600" b="1" dirty="0">
              <a:latin typeface="Arial" pitchFamily="34" charset="0"/>
            </a:endParaRPr>
          </a:p>
        </p:txBody>
      </p:sp>
      <p:sp>
        <p:nvSpPr>
          <p:cNvPr id="7172" name="Text Box 8"/>
          <p:cNvSpPr txBox="1">
            <a:spLocks noChangeArrowheads="1"/>
          </p:cNvSpPr>
          <p:nvPr/>
        </p:nvSpPr>
        <p:spPr bwMode="auto">
          <a:xfrm>
            <a:off x="7000875" y="4908550"/>
            <a:ext cx="1841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buFontTx/>
              <a:buNone/>
            </a:pPr>
            <a:endParaRPr lang="en-GB" altLang="en-US" sz="2800">
              <a:solidFill>
                <a:schemeClr val="bg1"/>
              </a:solidFill>
              <a:latin typeface="Arial" pitchFamily="34" charset="0"/>
            </a:endParaRPr>
          </a:p>
        </p:txBody>
      </p:sp>
      <p:pic>
        <p:nvPicPr>
          <p:cNvPr id="7173" name="Afbeelding 7" descr="Beeld+P3P44-v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04025" y="4149725"/>
            <a:ext cx="233997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Afbeelding 4" descr="gent3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149725"/>
            <a:ext cx="2627313"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Afbeelding 8" descr="gent31_0.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11413" y="4149725"/>
            <a:ext cx="2490787"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4" descr="C:\Users\Herman\Desktop\300px-Bijloke_gen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46625" y="4149725"/>
            <a:ext cx="2232025"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hoek 1"/>
          <p:cNvSpPr/>
          <p:nvPr/>
        </p:nvSpPr>
        <p:spPr>
          <a:xfrm>
            <a:off x="395288" y="620688"/>
            <a:ext cx="8281168" cy="941796"/>
          </a:xfrm>
          <a:prstGeom prst="rect">
            <a:avLst/>
          </a:prstGeom>
        </p:spPr>
        <p:txBody>
          <a:bodyPr wrap="square">
            <a:spAutoFit/>
          </a:bodyPr>
          <a:lstStyle/>
          <a:p>
            <a:pPr>
              <a:lnSpc>
                <a:spcPct val="115000"/>
              </a:lnSpc>
              <a:spcAft>
                <a:spcPts val="0"/>
              </a:spcAft>
            </a:pPr>
            <a:r>
              <a:rPr lang="nl-BE" b="1" dirty="0">
                <a:ea typeface="Calibri" panose="020F0502020204030204" pitchFamily="34" charset="0"/>
                <a:cs typeface="Arial" panose="020B0604020202020204" pitchFamily="34" charset="0"/>
              </a:rPr>
              <a:t>The impact of </a:t>
            </a:r>
            <a:r>
              <a:rPr lang="nl-BE" b="1" dirty="0" err="1">
                <a:ea typeface="Calibri" panose="020F0502020204030204" pitchFamily="34" charset="0"/>
                <a:cs typeface="Arial" panose="020B0604020202020204" pitchFamily="34" charset="0"/>
              </a:rPr>
              <a:t>combined</a:t>
            </a:r>
            <a:r>
              <a:rPr lang="nl-BE" b="1" dirty="0">
                <a:ea typeface="Calibri" panose="020F0502020204030204" pitchFamily="34" charset="0"/>
                <a:cs typeface="Arial" panose="020B0604020202020204" pitchFamily="34" charset="0"/>
              </a:rPr>
              <a:t> MHT on </a:t>
            </a:r>
            <a:r>
              <a:rPr lang="nl-BE" b="1" dirty="0" err="1">
                <a:ea typeface="Calibri" panose="020F0502020204030204" pitchFamily="34" charset="0"/>
                <a:cs typeface="Arial" panose="020B0604020202020204" pitchFamily="34" charset="0"/>
              </a:rPr>
              <a:t>breast</a:t>
            </a:r>
            <a:r>
              <a:rPr lang="nl-BE" b="1" dirty="0">
                <a:ea typeface="Calibri" panose="020F0502020204030204" pitchFamily="34" charset="0"/>
                <a:cs typeface="Arial" panose="020B0604020202020204" pitchFamily="34" charset="0"/>
              </a:rPr>
              <a:t> </a:t>
            </a:r>
            <a:r>
              <a:rPr lang="nl-BE" b="1" dirty="0" err="1">
                <a:ea typeface="Calibri" panose="020F0502020204030204" pitchFamily="34" charset="0"/>
                <a:cs typeface="Arial" panose="020B0604020202020204" pitchFamily="34" charset="0"/>
              </a:rPr>
              <a:t>cancer</a:t>
            </a:r>
            <a:r>
              <a:rPr lang="nl-BE" b="1" dirty="0">
                <a:ea typeface="Calibri" panose="020F0502020204030204" pitchFamily="34" charset="0"/>
                <a:cs typeface="Arial" panose="020B0604020202020204" pitchFamily="34" charset="0"/>
              </a:rPr>
              <a:t> risk (</a:t>
            </a:r>
            <a:r>
              <a:rPr lang="nl-BE" b="1" dirty="0" err="1">
                <a:ea typeface="Calibri" panose="020F0502020204030204" pitchFamily="34" charset="0"/>
                <a:cs typeface="Arial" panose="020B0604020202020204" pitchFamily="34" charset="0"/>
              </a:rPr>
              <a:t>including</a:t>
            </a:r>
            <a:r>
              <a:rPr lang="nl-BE" b="1" dirty="0">
                <a:ea typeface="Calibri" panose="020F0502020204030204" pitchFamily="34" charset="0"/>
                <a:cs typeface="Arial" panose="020B0604020202020204" pitchFamily="34" charset="0"/>
              </a:rPr>
              <a:t> </a:t>
            </a:r>
            <a:r>
              <a:rPr lang="nl-BE" b="1" dirty="0" err="1">
                <a:ea typeface="Calibri" panose="020F0502020204030204" pitchFamily="34" charset="0"/>
                <a:cs typeface="Arial" panose="020B0604020202020204" pitchFamily="34" charset="0"/>
              </a:rPr>
              <a:t>Mirena</a:t>
            </a:r>
            <a:r>
              <a:rPr lang="nl-BE" b="1" dirty="0">
                <a:ea typeface="Calibri" panose="020F0502020204030204" pitchFamily="34" charset="0"/>
                <a:cs typeface="Arial" panose="020B0604020202020204" pitchFamily="34" charset="0"/>
              </a:rPr>
              <a:t>®) </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Object 2"/>
          <p:cNvGraphicFramePr>
            <a:graphicFrameLocks noChangeAspect="1"/>
          </p:cNvGraphicFramePr>
          <p:nvPr/>
        </p:nvGraphicFramePr>
        <p:xfrm>
          <a:off x="609600" y="2811463"/>
          <a:ext cx="457200" cy="1773237"/>
        </p:xfrm>
        <a:graphic>
          <a:graphicData uri="http://schemas.openxmlformats.org/presentationml/2006/ole">
            <mc:AlternateContent xmlns:mc="http://schemas.openxmlformats.org/markup-compatibility/2006">
              <mc:Choice xmlns:v="urn:schemas-microsoft-com:vml" Requires="v">
                <p:oleObj name="CorelDRAW" r:id="rId2" imgW="306324" imgH="1187196" progId="CorelDraw.Graphic.7">
                  <p:embed/>
                </p:oleObj>
              </mc:Choice>
              <mc:Fallback>
                <p:oleObj name="CorelDRAW" r:id="rId2" imgW="306324" imgH="1187196" progId="CorelDraw.Graphic.7">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811463"/>
                        <a:ext cx="457200" cy="177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3" name="Object 3"/>
          <p:cNvGraphicFramePr>
            <a:graphicFrameLocks noChangeAspect="1"/>
          </p:cNvGraphicFramePr>
          <p:nvPr/>
        </p:nvGraphicFramePr>
        <p:xfrm>
          <a:off x="6705600" y="2273300"/>
          <a:ext cx="2211388" cy="2311400"/>
        </p:xfrm>
        <a:graphic>
          <a:graphicData uri="http://schemas.openxmlformats.org/presentationml/2006/ole">
            <mc:AlternateContent xmlns:mc="http://schemas.openxmlformats.org/markup-compatibility/2006">
              <mc:Choice xmlns:v="urn:schemas-microsoft-com:vml" Requires="v">
                <p:oleObj name="CorelDRAW" r:id="rId4" imgW="1475842" imgH="1543507" progId="CorelDraw.Graphic.7">
                  <p:embed/>
                </p:oleObj>
              </mc:Choice>
              <mc:Fallback>
                <p:oleObj name="CorelDRAW" r:id="rId4" imgW="1475842" imgH="1543507" progId="CorelDraw.Graphic.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2273300"/>
                        <a:ext cx="2211388" cy="231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4"/>
          <p:cNvGraphicFramePr>
            <a:graphicFrameLocks noChangeAspect="1"/>
          </p:cNvGraphicFramePr>
          <p:nvPr/>
        </p:nvGraphicFramePr>
        <p:xfrm>
          <a:off x="5014913" y="2357438"/>
          <a:ext cx="1690687" cy="2227262"/>
        </p:xfrm>
        <a:graphic>
          <a:graphicData uri="http://schemas.openxmlformats.org/presentationml/2006/ole">
            <mc:AlternateContent xmlns:mc="http://schemas.openxmlformats.org/markup-compatibility/2006">
              <mc:Choice xmlns:v="urn:schemas-microsoft-com:vml" Requires="v">
                <p:oleObj name="CorelDRAW" r:id="rId6" imgW="1121664" imgH="1477975" progId="CorelDraw.Graphic.7">
                  <p:embed/>
                </p:oleObj>
              </mc:Choice>
              <mc:Fallback>
                <p:oleObj name="CorelDRAW" r:id="rId6" imgW="1121664" imgH="1477975" progId="CorelDraw.Graphic.7">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4913" y="2357438"/>
                        <a:ext cx="1690687"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5" name="Object 5"/>
          <p:cNvGraphicFramePr>
            <a:graphicFrameLocks noChangeAspect="1"/>
          </p:cNvGraphicFramePr>
          <p:nvPr/>
        </p:nvGraphicFramePr>
        <p:xfrm>
          <a:off x="3097213" y="2538413"/>
          <a:ext cx="1627187" cy="2046287"/>
        </p:xfrm>
        <a:graphic>
          <a:graphicData uri="http://schemas.openxmlformats.org/presentationml/2006/ole">
            <mc:AlternateContent xmlns:mc="http://schemas.openxmlformats.org/markup-compatibility/2006">
              <mc:Choice xmlns:v="urn:schemas-microsoft-com:vml" Requires="v">
                <p:oleObj name="CorelDRAW" r:id="rId8" imgW="1083869" imgH="1364285" progId="CorelDraw.Graphic.7">
                  <p:embed/>
                </p:oleObj>
              </mc:Choice>
              <mc:Fallback>
                <p:oleObj name="CorelDRAW" r:id="rId8" imgW="1083869" imgH="1364285" progId="CorelDraw.Graphic.7">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97213" y="2538413"/>
                        <a:ext cx="1627187" cy="204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6" name="Object 6"/>
          <p:cNvGraphicFramePr>
            <a:graphicFrameLocks noChangeAspect="1"/>
          </p:cNvGraphicFramePr>
          <p:nvPr/>
        </p:nvGraphicFramePr>
        <p:xfrm>
          <a:off x="1585913" y="2803525"/>
          <a:ext cx="1233487" cy="1781175"/>
        </p:xfrm>
        <a:graphic>
          <a:graphicData uri="http://schemas.openxmlformats.org/presentationml/2006/ole">
            <mc:AlternateContent xmlns:mc="http://schemas.openxmlformats.org/markup-compatibility/2006">
              <mc:Choice xmlns:v="urn:schemas-microsoft-com:vml" Requires="v">
                <p:oleObj name="CorelDRAW" r:id="rId10" imgW="822350" imgH="1187196" progId="CorelDraw.Graphic.7">
                  <p:embed/>
                </p:oleObj>
              </mc:Choice>
              <mc:Fallback>
                <p:oleObj name="CorelDRAW" r:id="rId10" imgW="822350" imgH="1187196" progId="CorelDraw.Graphic.7">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85913" y="2803525"/>
                        <a:ext cx="1233487"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7" name="Line 7"/>
          <p:cNvSpPr>
            <a:spLocks noChangeShapeType="1"/>
          </p:cNvSpPr>
          <p:nvPr/>
        </p:nvSpPr>
        <p:spPr bwMode="auto">
          <a:xfrm>
            <a:off x="1219200" y="3810000"/>
            <a:ext cx="381000" cy="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8" name="Line 8"/>
          <p:cNvSpPr>
            <a:spLocks noChangeShapeType="1"/>
          </p:cNvSpPr>
          <p:nvPr/>
        </p:nvSpPr>
        <p:spPr bwMode="auto">
          <a:xfrm>
            <a:off x="2819400" y="3833813"/>
            <a:ext cx="381000" cy="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69" name="Line 9"/>
          <p:cNvSpPr>
            <a:spLocks noChangeShapeType="1"/>
          </p:cNvSpPr>
          <p:nvPr/>
        </p:nvSpPr>
        <p:spPr bwMode="auto">
          <a:xfrm>
            <a:off x="4800600" y="3833813"/>
            <a:ext cx="381000" cy="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0" name="Line 10"/>
          <p:cNvSpPr>
            <a:spLocks noChangeShapeType="1"/>
          </p:cNvSpPr>
          <p:nvPr/>
        </p:nvSpPr>
        <p:spPr bwMode="auto">
          <a:xfrm>
            <a:off x="6705600" y="3833813"/>
            <a:ext cx="381000" cy="0"/>
          </a:xfrm>
          <a:prstGeom prst="line">
            <a:avLst/>
          </a:prstGeom>
          <a:noFill/>
          <a:ln w="762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371" name="Text Box 11"/>
          <p:cNvSpPr txBox="1">
            <a:spLocks noChangeArrowheads="1"/>
          </p:cNvSpPr>
          <p:nvPr/>
        </p:nvSpPr>
        <p:spPr bwMode="auto">
          <a:xfrm>
            <a:off x="2057400" y="1871079"/>
            <a:ext cx="1344612"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000" b="1" i="1" dirty="0"/>
              <a:t>Puberty</a:t>
            </a:r>
          </a:p>
        </p:txBody>
      </p:sp>
      <p:sp>
        <p:nvSpPr>
          <p:cNvPr id="15373" name="Text Box 13"/>
          <p:cNvSpPr txBox="1">
            <a:spLocks noChangeArrowheads="1"/>
          </p:cNvSpPr>
          <p:nvPr/>
        </p:nvSpPr>
        <p:spPr bwMode="auto">
          <a:xfrm>
            <a:off x="4644008" y="1863011"/>
            <a:ext cx="1984755" cy="40011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000" b="1" i="1" dirty="0"/>
              <a:t>pregnancy</a:t>
            </a:r>
          </a:p>
        </p:txBody>
      </p:sp>
      <p:sp>
        <p:nvSpPr>
          <p:cNvPr id="15374" name="Text Box 14"/>
          <p:cNvSpPr txBox="1">
            <a:spLocks noChangeArrowheads="1"/>
          </p:cNvSpPr>
          <p:nvPr/>
        </p:nvSpPr>
        <p:spPr bwMode="auto">
          <a:xfrm>
            <a:off x="7341092" y="1863011"/>
            <a:ext cx="1524000" cy="396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000" b="1" i="1" dirty="0"/>
              <a:t>Lactation</a:t>
            </a:r>
          </a:p>
        </p:txBody>
      </p:sp>
      <p:sp>
        <p:nvSpPr>
          <p:cNvPr id="15376" name="Text Box 16"/>
          <p:cNvSpPr txBox="1">
            <a:spLocks noChangeArrowheads="1"/>
          </p:cNvSpPr>
          <p:nvPr/>
        </p:nvSpPr>
        <p:spPr bwMode="auto">
          <a:xfrm>
            <a:off x="1382341" y="4705731"/>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altLang="en-US" sz="2000" b="1" i="1" dirty="0"/>
              <a:t>Lobule</a:t>
            </a:r>
          </a:p>
          <a:p>
            <a:pPr algn="ctr" eaLnBrk="1" hangingPunct="1">
              <a:lnSpc>
                <a:spcPct val="90000"/>
              </a:lnSpc>
            </a:pPr>
            <a:r>
              <a:rPr lang="en-US" altLang="en-US" sz="2000" b="1" i="1" dirty="0"/>
              <a:t>Type 1</a:t>
            </a:r>
          </a:p>
        </p:txBody>
      </p:sp>
      <p:sp>
        <p:nvSpPr>
          <p:cNvPr id="15377" name="Text Box 17"/>
          <p:cNvSpPr txBox="1">
            <a:spLocks noChangeArrowheads="1"/>
          </p:cNvSpPr>
          <p:nvPr/>
        </p:nvSpPr>
        <p:spPr bwMode="auto">
          <a:xfrm>
            <a:off x="3120008" y="4724400"/>
            <a:ext cx="152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altLang="en-US" sz="2000" b="1" i="1" dirty="0"/>
              <a:t>Lobule</a:t>
            </a:r>
          </a:p>
          <a:p>
            <a:pPr algn="ctr" eaLnBrk="1" hangingPunct="1">
              <a:lnSpc>
                <a:spcPct val="90000"/>
              </a:lnSpc>
            </a:pPr>
            <a:r>
              <a:rPr lang="en-US" altLang="en-US" sz="2000" b="1" i="1" dirty="0"/>
              <a:t>Type 2</a:t>
            </a:r>
          </a:p>
        </p:txBody>
      </p:sp>
      <p:sp>
        <p:nvSpPr>
          <p:cNvPr id="15378" name="Text Box 18"/>
          <p:cNvSpPr txBox="1">
            <a:spLocks noChangeArrowheads="1"/>
          </p:cNvSpPr>
          <p:nvPr/>
        </p:nvSpPr>
        <p:spPr bwMode="auto">
          <a:xfrm>
            <a:off x="4953000" y="4724400"/>
            <a:ext cx="137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altLang="en-US" sz="2000" b="1" i="1" dirty="0"/>
              <a:t>Lobule</a:t>
            </a:r>
          </a:p>
          <a:p>
            <a:pPr algn="ctr" eaLnBrk="1" hangingPunct="1">
              <a:lnSpc>
                <a:spcPct val="90000"/>
              </a:lnSpc>
            </a:pPr>
            <a:r>
              <a:rPr lang="en-US" altLang="en-US" sz="2000" b="1" i="1" dirty="0"/>
              <a:t>Type 3</a:t>
            </a:r>
          </a:p>
        </p:txBody>
      </p:sp>
      <p:sp>
        <p:nvSpPr>
          <p:cNvPr id="15379" name="Text Box 19"/>
          <p:cNvSpPr txBox="1">
            <a:spLocks noChangeArrowheads="1"/>
          </p:cNvSpPr>
          <p:nvPr/>
        </p:nvSpPr>
        <p:spPr bwMode="auto">
          <a:xfrm>
            <a:off x="7391400" y="4724400"/>
            <a:ext cx="990600" cy="590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US" altLang="en-US" sz="1800" b="1" i="1" dirty="0"/>
              <a:t>Lobule</a:t>
            </a:r>
          </a:p>
          <a:p>
            <a:pPr algn="ctr" eaLnBrk="1" hangingPunct="1">
              <a:lnSpc>
                <a:spcPct val="90000"/>
              </a:lnSpc>
            </a:pPr>
            <a:r>
              <a:rPr lang="en-US" altLang="en-US" sz="1800" b="1" i="1" dirty="0"/>
              <a:t>Type 4</a:t>
            </a:r>
          </a:p>
        </p:txBody>
      </p:sp>
      <p:sp>
        <p:nvSpPr>
          <p:cNvPr id="15380" name="Text Box 20"/>
          <p:cNvSpPr txBox="1">
            <a:spLocks noChangeArrowheads="1"/>
          </p:cNvSpPr>
          <p:nvPr/>
        </p:nvSpPr>
        <p:spPr bwMode="auto">
          <a:xfrm>
            <a:off x="533400" y="5791200"/>
            <a:ext cx="68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b="1" i="1">
                <a:solidFill>
                  <a:srgbClr val="FF3300"/>
                </a:solidFill>
              </a:rPr>
              <a:t>60</a:t>
            </a:r>
          </a:p>
        </p:txBody>
      </p:sp>
      <p:sp>
        <p:nvSpPr>
          <p:cNvPr id="15381" name="Text Box 21"/>
          <p:cNvSpPr txBox="1">
            <a:spLocks noChangeArrowheads="1"/>
          </p:cNvSpPr>
          <p:nvPr/>
        </p:nvSpPr>
        <p:spPr bwMode="auto">
          <a:xfrm>
            <a:off x="1676400" y="5791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b="1" i="1">
                <a:solidFill>
                  <a:srgbClr val="FF3300"/>
                </a:solidFill>
              </a:rPr>
              <a:t>22</a:t>
            </a:r>
          </a:p>
        </p:txBody>
      </p:sp>
      <p:sp>
        <p:nvSpPr>
          <p:cNvPr id="15382" name="Text Box 22"/>
          <p:cNvSpPr txBox="1">
            <a:spLocks noChangeArrowheads="1"/>
          </p:cNvSpPr>
          <p:nvPr/>
        </p:nvSpPr>
        <p:spPr bwMode="auto">
          <a:xfrm>
            <a:off x="3429000" y="57912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b="1" i="1">
                <a:solidFill>
                  <a:srgbClr val="FF3300"/>
                </a:solidFill>
              </a:rPr>
              <a:t>4</a:t>
            </a:r>
          </a:p>
        </p:txBody>
      </p:sp>
      <p:sp>
        <p:nvSpPr>
          <p:cNvPr id="15383" name="Text Box 23"/>
          <p:cNvSpPr txBox="1">
            <a:spLocks noChangeArrowheads="1"/>
          </p:cNvSpPr>
          <p:nvPr/>
        </p:nvSpPr>
        <p:spPr bwMode="auto">
          <a:xfrm>
            <a:off x="5334000" y="5791200"/>
            <a:ext cx="762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b="1" i="1">
                <a:solidFill>
                  <a:srgbClr val="FF3300"/>
                </a:solidFill>
              </a:rPr>
              <a:t>1</a:t>
            </a:r>
          </a:p>
        </p:txBody>
      </p:sp>
      <p:sp>
        <p:nvSpPr>
          <p:cNvPr id="15384" name="Text Box 24"/>
          <p:cNvSpPr txBox="1">
            <a:spLocks noChangeArrowheads="1"/>
          </p:cNvSpPr>
          <p:nvPr/>
        </p:nvSpPr>
        <p:spPr bwMode="auto">
          <a:xfrm>
            <a:off x="228600" y="5334000"/>
            <a:ext cx="3733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2400" b="1" i="1" dirty="0" err="1">
                <a:solidFill>
                  <a:srgbClr val="FF3300"/>
                </a:solidFill>
              </a:rPr>
              <a:t>Proliferatie</a:t>
            </a:r>
            <a:r>
              <a:rPr lang="en-US" altLang="en-US" sz="2400" b="1" i="1" dirty="0">
                <a:solidFill>
                  <a:srgbClr val="FF3300"/>
                </a:solidFill>
              </a:rPr>
              <a:t> </a:t>
            </a:r>
          </a:p>
        </p:txBody>
      </p:sp>
      <p:sp>
        <p:nvSpPr>
          <p:cNvPr id="2" name="Tekstvak 1"/>
          <p:cNvSpPr txBox="1"/>
          <p:nvPr/>
        </p:nvSpPr>
        <p:spPr>
          <a:xfrm>
            <a:off x="788988" y="332656"/>
            <a:ext cx="6879356" cy="830997"/>
          </a:xfrm>
          <a:prstGeom prst="rect">
            <a:avLst/>
          </a:prstGeom>
          <a:noFill/>
        </p:spPr>
        <p:txBody>
          <a:bodyPr wrap="square" rtlCol="0">
            <a:spAutoFit/>
          </a:bodyPr>
          <a:lstStyle/>
          <a:p>
            <a:r>
              <a:rPr lang="nl-NL" dirty="0" err="1">
                <a:latin typeface="Arial" charset="0"/>
                <a:ea typeface="Arial" charset="0"/>
                <a:cs typeface="Arial" charset="0"/>
              </a:rPr>
              <a:t>Parous</a:t>
            </a:r>
            <a:r>
              <a:rPr lang="nl-NL" dirty="0">
                <a:latin typeface="Arial" charset="0"/>
                <a:ea typeface="Arial" charset="0"/>
                <a:cs typeface="Arial" charset="0"/>
              </a:rPr>
              <a:t> </a:t>
            </a:r>
            <a:r>
              <a:rPr lang="nl-NL" dirty="0" err="1">
                <a:latin typeface="Arial" charset="0"/>
                <a:ea typeface="Arial" charset="0"/>
                <a:cs typeface="Arial" charset="0"/>
              </a:rPr>
              <a:t>women</a:t>
            </a:r>
            <a:r>
              <a:rPr lang="nl-NL" dirty="0">
                <a:latin typeface="Arial" charset="0"/>
                <a:ea typeface="Arial" charset="0"/>
                <a:cs typeface="Arial" charset="0"/>
              </a:rPr>
              <a:t> has 80-100 % type 3 </a:t>
            </a:r>
            <a:r>
              <a:rPr lang="nl-NL" dirty="0" err="1">
                <a:latin typeface="Arial" charset="0"/>
                <a:ea typeface="Arial" charset="0"/>
                <a:cs typeface="Arial" charset="0"/>
              </a:rPr>
              <a:t>lobules</a:t>
            </a:r>
            <a:endParaRPr lang="nl-NL" dirty="0">
              <a:latin typeface="Arial" charset="0"/>
              <a:ea typeface="Arial" charset="0"/>
              <a:cs typeface="Arial" charset="0"/>
            </a:endParaRPr>
          </a:p>
          <a:p>
            <a:r>
              <a:rPr lang="nl-NL" dirty="0" err="1">
                <a:latin typeface="Arial" charset="0"/>
                <a:ea typeface="Arial" charset="0"/>
                <a:cs typeface="Arial" charset="0"/>
              </a:rPr>
              <a:t>Nulliparous</a:t>
            </a:r>
            <a:r>
              <a:rPr lang="nl-NL" dirty="0">
                <a:latin typeface="Arial" charset="0"/>
                <a:ea typeface="Arial" charset="0"/>
                <a:cs typeface="Arial" charset="0"/>
              </a:rPr>
              <a:t> </a:t>
            </a:r>
            <a:r>
              <a:rPr lang="nl-NL" dirty="0" err="1">
                <a:latin typeface="Arial" charset="0"/>
                <a:ea typeface="Arial" charset="0"/>
                <a:cs typeface="Arial" charset="0"/>
              </a:rPr>
              <a:t>women</a:t>
            </a:r>
            <a:r>
              <a:rPr lang="nl-NL" dirty="0">
                <a:latin typeface="Arial" charset="0"/>
                <a:ea typeface="Arial" charset="0"/>
                <a:cs typeface="Arial" charset="0"/>
              </a:rPr>
              <a:t> has 50-60 % type 1 </a:t>
            </a:r>
            <a:r>
              <a:rPr lang="nl-NL" dirty="0" err="1">
                <a:latin typeface="Arial" charset="0"/>
                <a:ea typeface="Arial" charset="0"/>
                <a:cs typeface="Arial" charset="0"/>
              </a:rPr>
              <a:t>lobules</a:t>
            </a:r>
            <a:endParaRPr lang="nl-NL" dirty="0">
              <a:latin typeface="Arial" charset="0"/>
              <a:ea typeface="Arial" charset="0"/>
              <a:cs typeface="Arial" charset="0"/>
            </a:endParaRPr>
          </a:p>
        </p:txBody>
      </p:sp>
    </p:spTree>
    <p:extLst>
      <p:ext uri="{BB962C8B-B14F-4D97-AF65-F5344CB8AC3E}">
        <p14:creationId xmlns:p14="http://schemas.microsoft.com/office/powerpoint/2010/main" val="26958111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37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76"/>
                                        </p:tgtEl>
                                        <p:attrNameLst>
                                          <p:attrName>style.visibility</p:attrName>
                                        </p:attrNameLst>
                                      </p:cBhvr>
                                      <p:to>
                                        <p:strVal val="visible"/>
                                      </p:to>
                                    </p:set>
                                  </p:childTnLst>
                                </p:cTn>
                              </p:par>
                              <p:par>
                                <p:cTn id="15" presetID="9" presetClass="entr" presetSubtype="0" fill="hold" nodeType="withEffect">
                                  <p:stCondLst>
                                    <p:cond delay="0"/>
                                  </p:stCondLst>
                                  <p:childTnLst>
                                    <p:set>
                                      <p:cBhvr>
                                        <p:cTn id="16" dur="1" fill="hold">
                                          <p:stCondLst>
                                            <p:cond delay="0"/>
                                          </p:stCondLst>
                                        </p:cTn>
                                        <p:tgtEl>
                                          <p:spTgt spid="15366"/>
                                        </p:tgtEl>
                                        <p:attrNameLst>
                                          <p:attrName>style.visibility</p:attrName>
                                        </p:attrNameLst>
                                      </p:cBhvr>
                                      <p:to>
                                        <p:strVal val="visible"/>
                                      </p:to>
                                    </p:set>
                                    <p:animEffect transition="in" filter="dissolve">
                                      <p:cBhvr>
                                        <p:cTn id="17" dur="1000"/>
                                        <p:tgtEl>
                                          <p:spTgt spid="15366"/>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15368"/>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5377"/>
                                        </p:tgtEl>
                                        <p:attrNameLst>
                                          <p:attrName>style.visibility</p:attrName>
                                        </p:attrNameLst>
                                      </p:cBhvr>
                                      <p:to>
                                        <p:strVal val="visible"/>
                                      </p:to>
                                    </p:set>
                                  </p:childTnLst>
                                </p:cTn>
                              </p:par>
                              <p:par>
                                <p:cTn id="22" presetID="9" presetClass="entr" presetSubtype="0" fill="hold" nodeType="withEffect">
                                  <p:stCondLst>
                                    <p:cond delay="0"/>
                                  </p:stCondLst>
                                  <p:childTnLst>
                                    <p:set>
                                      <p:cBhvr>
                                        <p:cTn id="23" dur="1" fill="hold">
                                          <p:stCondLst>
                                            <p:cond delay="0"/>
                                          </p:stCondLst>
                                        </p:cTn>
                                        <p:tgtEl>
                                          <p:spTgt spid="15365"/>
                                        </p:tgtEl>
                                        <p:attrNameLst>
                                          <p:attrName>style.visibility</p:attrName>
                                        </p:attrNameLst>
                                      </p:cBhvr>
                                      <p:to>
                                        <p:strVal val="visible"/>
                                      </p:to>
                                    </p:set>
                                    <p:animEffect transition="in" filter="dissolve">
                                      <p:cBhvr>
                                        <p:cTn id="24" dur="1000"/>
                                        <p:tgtEl>
                                          <p:spTgt spid="1536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37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36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378"/>
                                        </p:tgtEl>
                                        <p:attrNameLst>
                                          <p:attrName>style.visibility</p:attrName>
                                        </p:attrNameLst>
                                      </p:cBhvr>
                                      <p:to>
                                        <p:strVal val="visible"/>
                                      </p:to>
                                    </p:set>
                                  </p:childTnLst>
                                </p:cTn>
                              </p:par>
                            </p:childTnLst>
                          </p:cTn>
                        </p:par>
                        <p:par>
                          <p:cTn id="33" fill="hold" nodeType="afterGroup">
                            <p:stCondLst>
                              <p:cond delay="0"/>
                            </p:stCondLst>
                            <p:childTnLst>
                              <p:par>
                                <p:cTn id="34" presetID="9" presetClass="entr" presetSubtype="0" fill="hold" nodeType="afterEffect">
                                  <p:stCondLst>
                                    <p:cond delay="0"/>
                                  </p:stCondLst>
                                  <p:childTnLst>
                                    <p:set>
                                      <p:cBhvr>
                                        <p:cTn id="35" dur="1" fill="hold">
                                          <p:stCondLst>
                                            <p:cond delay="0"/>
                                          </p:stCondLst>
                                        </p:cTn>
                                        <p:tgtEl>
                                          <p:spTgt spid="15364"/>
                                        </p:tgtEl>
                                        <p:attrNameLst>
                                          <p:attrName>style.visibility</p:attrName>
                                        </p:attrNameLst>
                                      </p:cBhvr>
                                      <p:to>
                                        <p:strVal val="visible"/>
                                      </p:to>
                                    </p:set>
                                    <p:animEffect transition="in" filter="dissolve">
                                      <p:cBhvr>
                                        <p:cTn id="36" dur="1000"/>
                                        <p:tgtEl>
                                          <p:spTgt spid="15364"/>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37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37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5379"/>
                                        </p:tgtEl>
                                        <p:attrNameLst>
                                          <p:attrName>style.visibility</p:attrName>
                                        </p:attrNameLst>
                                      </p:cBhvr>
                                      <p:to>
                                        <p:strVal val="visible"/>
                                      </p:to>
                                    </p:set>
                                  </p:childTnLst>
                                </p:cTn>
                              </p:par>
                              <p:par>
                                <p:cTn id="45" presetID="9" presetClass="entr" presetSubtype="0" fill="hold" nodeType="withEffect">
                                  <p:stCondLst>
                                    <p:cond delay="0"/>
                                  </p:stCondLst>
                                  <p:childTnLst>
                                    <p:set>
                                      <p:cBhvr>
                                        <p:cTn id="46" dur="1" fill="hold">
                                          <p:stCondLst>
                                            <p:cond delay="0"/>
                                          </p:stCondLst>
                                        </p:cTn>
                                        <p:tgtEl>
                                          <p:spTgt spid="15363"/>
                                        </p:tgtEl>
                                        <p:attrNameLst>
                                          <p:attrName>style.visibility</p:attrName>
                                        </p:attrNameLst>
                                      </p:cBhvr>
                                      <p:to>
                                        <p:strVal val="visible"/>
                                      </p:to>
                                    </p:set>
                                    <p:animEffect transition="in" filter="dissolve">
                                      <p:cBhvr>
                                        <p:cTn id="47" dur="1000"/>
                                        <p:tgtEl>
                                          <p:spTgt spid="1536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538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15380"/>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5381"/>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15382"/>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53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nimBg="1"/>
      <p:bldP spid="15368" grpId="0" animBg="1"/>
      <p:bldP spid="15369" grpId="0" animBg="1"/>
      <p:bldP spid="15370" grpId="0" animBg="1"/>
      <p:bldP spid="15371" grpId="0" animBg="1"/>
      <p:bldP spid="15373" grpId="0" animBg="1"/>
      <p:bldP spid="15374" grpId="0" animBg="1"/>
      <p:bldP spid="15376" grpId="0"/>
      <p:bldP spid="15377" grpId="0"/>
      <p:bldP spid="15378" grpId="0"/>
      <p:bldP spid="15379" grpId="0"/>
      <p:bldP spid="15380" grpId="0"/>
      <p:bldP spid="15381" grpId="0"/>
      <p:bldP spid="15382" grpId="0"/>
      <p:bldP spid="15383" grpId="0"/>
      <p:bldP spid="1538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3">
            <a:extLst>
              <a:ext uri="{FF2B5EF4-FFF2-40B4-BE49-F238E27FC236}">
                <a16:creationId xmlns:a16="http://schemas.microsoft.com/office/drawing/2014/main" id="{99FBB26B-3A7A-D255-D52B-87090258AAFA}"/>
              </a:ext>
            </a:extLst>
          </p:cNvPr>
          <p:cNvSpPr>
            <a:spLocks noChangeArrowheads="1"/>
          </p:cNvSpPr>
          <p:nvPr/>
        </p:nvSpPr>
        <p:spPr bwMode="auto">
          <a:xfrm>
            <a:off x="1049338" y="612775"/>
            <a:ext cx="7248525" cy="676275"/>
          </a:xfrm>
          <a:prstGeom prst="rect">
            <a:avLst/>
          </a:prstGeom>
          <a:solidFill>
            <a:schemeClr val="bg1"/>
          </a:solidFill>
          <a:ln w="9525">
            <a:solidFill>
              <a:srgbClr val="FF3300"/>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defRPr/>
            </a:pPr>
            <a:endParaRPr lang="nl-BE" altLang="en-US" sz="2133">
              <a:latin typeface="Arial" panose="020B0604020202020204" pitchFamily="34" charset="0"/>
            </a:endParaRPr>
          </a:p>
        </p:txBody>
      </p:sp>
      <p:graphicFrame>
        <p:nvGraphicFramePr>
          <p:cNvPr id="112643" name="Object 2">
            <a:extLst>
              <a:ext uri="{FF2B5EF4-FFF2-40B4-BE49-F238E27FC236}">
                <a16:creationId xmlns:a16="http://schemas.microsoft.com/office/drawing/2014/main" id="{DE6F0089-AC54-3F4D-C92F-F49EC013B740}"/>
              </a:ext>
            </a:extLst>
          </p:cNvPr>
          <p:cNvGraphicFramePr>
            <a:graphicFrameLocks noChangeAspect="1"/>
          </p:cNvGraphicFramePr>
          <p:nvPr/>
        </p:nvGraphicFramePr>
        <p:xfrm>
          <a:off x="3162300" y="2101850"/>
          <a:ext cx="3022600" cy="600075"/>
        </p:xfrm>
        <a:graphic>
          <a:graphicData uri="http://schemas.openxmlformats.org/presentationml/2006/ole">
            <mc:AlternateContent xmlns:mc="http://schemas.openxmlformats.org/markup-compatibility/2006">
              <mc:Choice xmlns:v="urn:schemas-microsoft-com:vml" Requires="v">
                <p:oleObj name="CorelDRAW" r:id="rId3" imgW="4014000" imgH="796320" progId="">
                  <p:embed/>
                </p:oleObj>
              </mc:Choice>
              <mc:Fallback>
                <p:oleObj name="CorelDRAW" r:id="rId3" imgW="4014000" imgH="796320" progId="">
                  <p:embed/>
                  <p:pic>
                    <p:nvPicPr>
                      <p:cNvPr id="112643" name="Object 2">
                        <a:extLst>
                          <a:ext uri="{FF2B5EF4-FFF2-40B4-BE49-F238E27FC236}">
                            <a16:creationId xmlns:a16="http://schemas.microsoft.com/office/drawing/2014/main" id="{DE6F0089-AC54-3F4D-C92F-F49EC013B74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2300" y="2101850"/>
                        <a:ext cx="3022600" cy="60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2" name="Group 3">
            <a:extLst>
              <a:ext uri="{FF2B5EF4-FFF2-40B4-BE49-F238E27FC236}">
                <a16:creationId xmlns:a16="http://schemas.microsoft.com/office/drawing/2014/main" id="{B79AC0D9-BFBB-3962-E613-8837BFE4E3B7}"/>
              </a:ext>
            </a:extLst>
          </p:cNvPr>
          <p:cNvGrpSpPr>
            <a:grpSpLocks/>
          </p:cNvGrpSpPr>
          <p:nvPr/>
        </p:nvGrpSpPr>
        <p:grpSpPr bwMode="auto">
          <a:xfrm>
            <a:off x="3987800" y="1708150"/>
            <a:ext cx="1138238" cy="628650"/>
            <a:chOff x="2400" y="646"/>
            <a:chExt cx="807" cy="445"/>
          </a:xfrm>
        </p:grpSpPr>
        <p:graphicFrame>
          <p:nvGraphicFramePr>
            <p:cNvPr id="112656" name="Object 4">
              <a:extLst>
                <a:ext uri="{FF2B5EF4-FFF2-40B4-BE49-F238E27FC236}">
                  <a16:creationId xmlns:a16="http://schemas.microsoft.com/office/drawing/2014/main" id="{76D34778-868D-9B98-E771-99A56FBCD3E3}"/>
                </a:ext>
              </a:extLst>
            </p:cNvPr>
            <p:cNvGraphicFramePr>
              <a:graphicFrameLocks noChangeAspect="1"/>
            </p:cNvGraphicFramePr>
            <p:nvPr/>
          </p:nvGraphicFramePr>
          <p:xfrm>
            <a:off x="2731" y="912"/>
            <a:ext cx="149" cy="179"/>
          </p:xfrm>
          <a:graphic>
            <a:graphicData uri="http://schemas.openxmlformats.org/presentationml/2006/ole">
              <mc:AlternateContent xmlns:mc="http://schemas.openxmlformats.org/markup-compatibility/2006">
                <mc:Choice xmlns:v="urn:schemas-microsoft-com:vml" Requires="v">
                  <p:oleObj name="CorelDRAW" r:id="rId5" imgW="279000" imgH="335160" progId="">
                    <p:embed/>
                  </p:oleObj>
                </mc:Choice>
                <mc:Fallback>
                  <p:oleObj name="CorelDRAW" r:id="rId5" imgW="279000" imgH="335160" progId="">
                    <p:embed/>
                    <p:pic>
                      <p:nvPicPr>
                        <p:cNvPr id="112656" name="Object 4">
                          <a:extLst>
                            <a:ext uri="{FF2B5EF4-FFF2-40B4-BE49-F238E27FC236}">
                              <a16:creationId xmlns:a16="http://schemas.microsoft.com/office/drawing/2014/main" id="{76D34778-868D-9B98-E771-99A56FBCD3E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1" y="912"/>
                          <a:ext cx="149"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12657" name="Object 5">
              <a:extLst>
                <a:ext uri="{FF2B5EF4-FFF2-40B4-BE49-F238E27FC236}">
                  <a16:creationId xmlns:a16="http://schemas.microsoft.com/office/drawing/2014/main" id="{00E900B8-AEC3-3502-53BB-0A65F03D9733}"/>
                </a:ext>
              </a:extLst>
            </p:cNvPr>
            <p:cNvGraphicFramePr>
              <a:graphicFrameLocks noChangeAspect="1"/>
            </p:cNvGraphicFramePr>
            <p:nvPr/>
          </p:nvGraphicFramePr>
          <p:xfrm>
            <a:off x="2400" y="646"/>
            <a:ext cx="807" cy="314"/>
          </p:xfrm>
          <a:graphic>
            <a:graphicData uri="http://schemas.openxmlformats.org/presentationml/2006/ole">
              <mc:AlternateContent xmlns:mc="http://schemas.openxmlformats.org/markup-compatibility/2006">
                <mc:Choice xmlns:v="urn:schemas-microsoft-com:vml" Requires="v">
                  <p:oleObj name="CorelDRAW" r:id="rId7" imgW="1512360" imgH="589680" progId="">
                    <p:embed/>
                  </p:oleObj>
                </mc:Choice>
                <mc:Fallback>
                  <p:oleObj name="CorelDRAW" r:id="rId7" imgW="1512360" imgH="589680" progId="">
                    <p:embed/>
                    <p:pic>
                      <p:nvPicPr>
                        <p:cNvPr id="112657" name="Object 5">
                          <a:extLst>
                            <a:ext uri="{FF2B5EF4-FFF2-40B4-BE49-F238E27FC236}">
                              <a16:creationId xmlns:a16="http://schemas.microsoft.com/office/drawing/2014/main" id="{00E900B8-AEC3-3502-53BB-0A65F03D973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00" y="646"/>
                          <a:ext cx="807" cy="3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aphicFrame>
        <p:nvGraphicFramePr>
          <p:cNvPr id="26632" name="Object 8">
            <a:extLst>
              <a:ext uri="{FF2B5EF4-FFF2-40B4-BE49-F238E27FC236}">
                <a16:creationId xmlns:a16="http://schemas.microsoft.com/office/drawing/2014/main" id="{1D07B297-5AFC-9E30-4B20-249D57622D9C}"/>
              </a:ext>
            </a:extLst>
          </p:cNvPr>
          <p:cNvGraphicFramePr>
            <a:graphicFrameLocks noChangeAspect="1"/>
          </p:cNvGraphicFramePr>
          <p:nvPr/>
        </p:nvGraphicFramePr>
        <p:xfrm>
          <a:off x="5219700" y="2876550"/>
          <a:ext cx="1452563" cy="823913"/>
        </p:xfrm>
        <a:graphic>
          <a:graphicData uri="http://schemas.openxmlformats.org/presentationml/2006/ole">
            <mc:AlternateContent xmlns:mc="http://schemas.openxmlformats.org/markup-compatibility/2006">
              <mc:Choice xmlns:v="urn:schemas-microsoft-com:vml" Requires="v">
                <p:oleObj name="CorelDRAW" r:id="rId9" imgW="1929240" imgH="1094760" progId="">
                  <p:embed/>
                </p:oleObj>
              </mc:Choice>
              <mc:Fallback>
                <p:oleObj name="CorelDRAW" r:id="rId9" imgW="1929240" imgH="1094760" progId="">
                  <p:embed/>
                  <p:pic>
                    <p:nvPicPr>
                      <p:cNvPr id="26632" name="Object 8">
                        <a:extLst>
                          <a:ext uri="{FF2B5EF4-FFF2-40B4-BE49-F238E27FC236}">
                            <a16:creationId xmlns:a16="http://schemas.microsoft.com/office/drawing/2014/main" id="{1D07B297-5AFC-9E30-4B20-249D57622D9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19700" y="2876550"/>
                        <a:ext cx="1452563"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14" name="Text Box 10">
            <a:extLst>
              <a:ext uri="{FF2B5EF4-FFF2-40B4-BE49-F238E27FC236}">
                <a16:creationId xmlns:a16="http://schemas.microsoft.com/office/drawing/2014/main" id="{EFD861E4-FAAD-F17C-82A1-7BED5387C6E5}"/>
              </a:ext>
            </a:extLst>
          </p:cNvPr>
          <p:cNvSpPr txBox="1">
            <a:spLocks noChangeArrowheads="1"/>
          </p:cNvSpPr>
          <p:nvPr/>
        </p:nvSpPr>
        <p:spPr bwMode="auto">
          <a:xfrm>
            <a:off x="846138" y="868363"/>
            <a:ext cx="7654925" cy="420687"/>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50000"/>
              </a:spcBef>
              <a:buFontTx/>
              <a:buNone/>
              <a:defRPr/>
            </a:pPr>
            <a:r>
              <a:rPr lang="en-US" altLang="en-US" sz="2133" b="1" i="1">
                <a:solidFill>
                  <a:srgbClr val="EA4524"/>
                </a:solidFill>
                <a:latin typeface="Arial Black" panose="020B0A04020102020204" pitchFamily="34" charset="0"/>
              </a:rPr>
              <a:t>Proliferationrate reduces mutation recovery</a:t>
            </a:r>
          </a:p>
        </p:txBody>
      </p:sp>
      <p:sp>
        <p:nvSpPr>
          <p:cNvPr id="43015" name="Text Box 17">
            <a:extLst>
              <a:ext uri="{FF2B5EF4-FFF2-40B4-BE49-F238E27FC236}">
                <a16:creationId xmlns:a16="http://schemas.microsoft.com/office/drawing/2014/main" id="{A7C0F1D7-BB86-B8DF-A70F-76E731EC9338}"/>
              </a:ext>
            </a:extLst>
          </p:cNvPr>
          <p:cNvSpPr txBox="1">
            <a:spLocks noChangeArrowheads="1"/>
          </p:cNvSpPr>
          <p:nvPr/>
        </p:nvSpPr>
        <p:spPr bwMode="auto">
          <a:xfrm>
            <a:off x="3827463" y="2616200"/>
            <a:ext cx="1489075" cy="311150"/>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defRPr/>
            </a:pPr>
            <a:r>
              <a:rPr lang="en-US" altLang="en-US" sz="1422" b="1" i="1">
                <a:solidFill>
                  <a:srgbClr val="3333FF"/>
                </a:solidFill>
                <a:latin typeface="Arial" panose="020B0604020202020204" pitchFamily="34" charset="0"/>
              </a:rPr>
              <a:t>In een cel</a:t>
            </a:r>
          </a:p>
        </p:txBody>
      </p:sp>
      <p:sp>
        <p:nvSpPr>
          <p:cNvPr id="3" name="Tekstvak 2">
            <a:extLst>
              <a:ext uri="{FF2B5EF4-FFF2-40B4-BE49-F238E27FC236}">
                <a16:creationId xmlns:a16="http://schemas.microsoft.com/office/drawing/2014/main" id="{AFE60910-D4A6-C1D1-2AB1-ADB44F5B6A33}"/>
              </a:ext>
            </a:extLst>
          </p:cNvPr>
          <p:cNvSpPr txBox="1"/>
          <p:nvPr/>
        </p:nvSpPr>
        <p:spPr>
          <a:xfrm>
            <a:off x="3752850" y="2495550"/>
            <a:ext cx="1563688" cy="420688"/>
          </a:xfrm>
          <a:prstGeom prst="rect">
            <a:avLst/>
          </a:prstGeom>
          <a:solidFill>
            <a:schemeClr val="accent1">
              <a:lumMod val="50000"/>
            </a:schemeClr>
          </a:solidFill>
        </p:spPr>
        <p:txBody>
          <a:bodyPr>
            <a:spAutoFit/>
          </a:bodyPr>
          <a:lstStyle/>
          <a:p>
            <a:pPr>
              <a:defRPr/>
            </a:pPr>
            <a:r>
              <a:rPr lang="nl-NL" sz="2133" dirty="0">
                <a:latin typeface="Arial" charset="0"/>
                <a:ea typeface="Arial" charset="0"/>
                <a:cs typeface="Arial" charset="0"/>
              </a:rPr>
              <a:t>oncogene </a:t>
            </a:r>
          </a:p>
        </p:txBody>
      </p:sp>
      <p:sp>
        <p:nvSpPr>
          <p:cNvPr id="21" name="Text Box 18">
            <a:extLst>
              <a:ext uri="{FF2B5EF4-FFF2-40B4-BE49-F238E27FC236}">
                <a16:creationId xmlns:a16="http://schemas.microsoft.com/office/drawing/2014/main" id="{72BF4B3C-8C0E-5A94-D47C-BD3FD5670651}"/>
              </a:ext>
            </a:extLst>
          </p:cNvPr>
          <p:cNvSpPr txBox="1">
            <a:spLocks noChangeArrowheads="1"/>
          </p:cNvSpPr>
          <p:nvPr/>
        </p:nvSpPr>
        <p:spPr bwMode="auto">
          <a:xfrm>
            <a:off x="4859338" y="5468938"/>
            <a:ext cx="2913062" cy="366712"/>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defRPr/>
            </a:pPr>
            <a:r>
              <a:rPr lang="en-US" altLang="en-US" sz="1778" b="1" i="1">
                <a:latin typeface="Arial" panose="020B0604020202020204" pitchFamily="34" charset="0"/>
              </a:rPr>
              <a:t>In each daughter cell</a:t>
            </a:r>
          </a:p>
        </p:txBody>
      </p:sp>
      <p:sp>
        <p:nvSpPr>
          <p:cNvPr id="24" name="Text Box 11">
            <a:extLst>
              <a:ext uri="{FF2B5EF4-FFF2-40B4-BE49-F238E27FC236}">
                <a16:creationId xmlns:a16="http://schemas.microsoft.com/office/drawing/2014/main" id="{A1BE88EC-7B45-C104-E2CE-CB680BA91BCE}"/>
              </a:ext>
            </a:extLst>
          </p:cNvPr>
          <p:cNvSpPr txBox="1">
            <a:spLocks noChangeArrowheads="1"/>
          </p:cNvSpPr>
          <p:nvPr/>
        </p:nvSpPr>
        <p:spPr bwMode="auto">
          <a:xfrm>
            <a:off x="6364288" y="2212975"/>
            <a:ext cx="2120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600" b="1" i="1">
                <a:latin typeface="Arial Black" panose="020B0A04020102020204" pitchFamily="34" charset="0"/>
              </a:rPr>
              <a:t>No time for DNA repair before duplification</a:t>
            </a:r>
          </a:p>
        </p:txBody>
      </p:sp>
      <p:graphicFrame>
        <p:nvGraphicFramePr>
          <p:cNvPr id="18" name="Object 9">
            <a:extLst>
              <a:ext uri="{FF2B5EF4-FFF2-40B4-BE49-F238E27FC236}">
                <a16:creationId xmlns:a16="http://schemas.microsoft.com/office/drawing/2014/main" id="{91EFC276-4271-3605-725F-6CF44CBAE78B}"/>
              </a:ext>
            </a:extLst>
          </p:cNvPr>
          <p:cNvGraphicFramePr>
            <a:graphicFrameLocks noChangeAspect="1"/>
          </p:cNvGraphicFramePr>
          <p:nvPr/>
        </p:nvGraphicFramePr>
        <p:xfrm>
          <a:off x="4829175" y="3824288"/>
          <a:ext cx="2741613" cy="1638300"/>
        </p:xfrm>
        <a:graphic>
          <a:graphicData uri="http://schemas.openxmlformats.org/presentationml/2006/ole">
            <mc:AlternateContent xmlns:mc="http://schemas.openxmlformats.org/markup-compatibility/2006">
              <mc:Choice xmlns:v="urn:schemas-microsoft-com:vml" Requires="v">
                <p:oleObj name="CorelDRAW" r:id="rId11" imgW="3643920" imgH="2176560" progId="">
                  <p:embed/>
                </p:oleObj>
              </mc:Choice>
              <mc:Fallback>
                <p:oleObj name="CorelDRAW" r:id="rId11" imgW="3643920" imgH="2176560" progId="">
                  <p:embed/>
                  <p:pic>
                    <p:nvPicPr>
                      <p:cNvPr id="18" name="Object 9">
                        <a:extLst>
                          <a:ext uri="{FF2B5EF4-FFF2-40B4-BE49-F238E27FC236}">
                            <a16:creationId xmlns:a16="http://schemas.microsoft.com/office/drawing/2014/main" id="{91EFC276-4271-3605-725F-6CF44CBAE78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29175" y="3824288"/>
                        <a:ext cx="2741613"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 name="Object 6">
            <a:extLst>
              <a:ext uri="{FF2B5EF4-FFF2-40B4-BE49-F238E27FC236}">
                <a16:creationId xmlns:a16="http://schemas.microsoft.com/office/drawing/2014/main" id="{87F663B4-0908-ABD2-CFAF-EF5143D7A5E5}"/>
              </a:ext>
            </a:extLst>
          </p:cNvPr>
          <p:cNvGraphicFramePr>
            <a:graphicFrameLocks noChangeAspect="1"/>
          </p:cNvGraphicFramePr>
          <p:nvPr/>
        </p:nvGraphicFramePr>
        <p:xfrm>
          <a:off x="2336800" y="2816225"/>
          <a:ext cx="1452563" cy="815975"/>
        </p:xfrm>
        <a:graphic>
          <a:graphicData uri="http://schemas.openxmlformats.org/presentationml/2006/ole">
            <mc:AlternateContent xmlns:mc="http://schemas.openxmlformats.org/markup-compatibility/2006">
              <mc:Choice xmlns:v="urn:schemas-microsoft-com:vml" Requires="v">
                <p:oleObj name="CorelDRAW" r:id="rId13" imgW="1929240" imgH="1083240" progId="">
                  <p:embed/>
                </p:oleObj>
              </mc:Choice>
              <mc:Fallback>
                <p:oleObj name="CorelDRAW" r:id="rId13" imgW="1929240" imgH="1083240" progId="">
                  <p:embed/>
                  <p:pic>
                    <p:nvPicPr>
                      <p:cNvPr id="4" name="Object 6">
                        <a:extLst>
                          <a:ext uri="{FF2B5EF4-FFF2-40B4-BE49-F238E27FC236}">
                            <a16:creationId xmlns:a16="http://schemas.microsoft.com/office/drawing/2014/main" id="{87F663B4-0908-ABD2-CFAF-EF5143D7A5E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36800" y="2816225"/>
                        <a:ext cx="1452563"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11">
            <a:extLst>
              <a:ext uri="{FF2B5EF4-FFF2-40B4-BE49-F238E27FC236}">
                <a16:creationId xmlns:a16="http://schemas.microsoft.com/office/drawing/2014/main" id="{73EAE9BE-D87E-4F7E-9A15-27FDDF67B118}"/>
              </a:ext>
            </a:extLst>
          </p:cNvPr>
          <p:cNvSpPr txBox="1">
            <a:spLocks noChangeArrowheads="1"/>
          </p:cNvSpPr>
          <p:nvPr/>
        </p:nvSpPr>
        <p:spPr bwMode="auto">
          <a:xfrm>
            <a:off x="650875" y="2212975"/>
            <a:ext cx="18954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pPr>
            <a:r>
              <a:rPr lang="en-US" altLang="en-US" sz="1600" b="1" i="1">
                <a:latin typeface="Arial Black" panose="020B0A04020102020204" pitchFamily="34" charset="0"/>
              </a:rPr>
              <a:t>Time for DNA repair before duplification</a:t>
            </a:r>
          </a:p>
        </p:txBody>
      </p:sp>
      <p:graphicFrame>
        <p:nvGraphicFramePr>
          <p:cNvPr id="8" name="Object 7">
            <a:extLst>
              <a:ext uri="{FF2B5EF4-FFF2-40B4-BE49-F238E27FC236}">
                <a16:creationId xmlns:a16="http://schemas.microsoft.com/office/drawing/2014/main" id="{92A14199-02A5-F686-9280-CED10D58BB46}"/>
              </a:ext>
            </a:extLst>
          </p:cNvPr>
          <p:cNvGraphicFramePr>
            <a:graphicFrameLocks noChangeAspect="1"/>
          </p:cNvGraphicFramePr>
          <p:nvPr/>
        </p:nvGraphicFramePr>
        <p:xfrm>
          <a:off x="1042988" y="3817938"/>
          <a:ext cx="2647950" cy="1643062"/>
        </p:xfrm>
        <a:graphic>
          <a:graphicData uri="http://schemas.openxmlformats.org/presentationml/2006/ole">
            <mc:AlternateContent xmlns:mc="http://schemas.openxmlformats.org/markup-compatibility/2006">
              <mc:Choice xmlns:v="urn:schemas-microsoft-com:vml" Requires="v">
                <p:oleObj name="CorelDRAW" r:id="rId15" imgW="3519360" imgH="2182680" progId="">
                  <p:embed/>
                </p:oleObj>
              </mc:Choice>
              <mc:Fallback>
                <p:oleObj name="CorelDRAW" r:id="rId15" imgW="3519360" imgH="2182680" progId="">
                  <p:embed/>
                  <p:pic>
                    <p:nvPicPr>
                      <p:cNvPr id="5" name="Object 7">
                        <a:extLst>
                          <a:ext uri="{FF2B5EF4-FFF2-40B4-BE49-F238E27FC236}">
                            <a16:creationId xmlns:a16="http://schemas.microsoft.com/office/drawing/2014/main" id="{9E7C018A-D786-C592-6628-B621086E862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42988" y="3817938"/>
                        <a:ext cx="2647950" cy="164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18">
            <a:extLst>
              <a:ext uri="{FF2B5EF4-FFF2-40B4-BE49-F238E27FC236}">
                <a16:creationId xmlns:a16="http://schemas.microsoft.com/office/drawing/2014/main" id="{1ACE7701-F5B1-70FF-7D03-4A70B058BB2E}"/>
              </a:ext>
            </a:extLst>
          </p:cNvPr>
          <p:cNvSpPr txBox="1">
            <a:spLocks noChangeArrowheads="1"/>
          </p:cNvSpPr>
          <p:nvPr/>
        </p:nvSpPr>
        <p:spPr bwMode="auto">
          <a:xfrm>
            <a:off x="914400" y="5461000"/>
            <a:ext cx="2913063" cy="366713"/>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defRPr/>
            </a:pPr>
            <a:r>
              <a:rPr lang="en-US" altLang="en-US" sz="1778" b="1" i="1" dirty="0">
                <a:latin typeface="Arial" panose="020B0604020202020204" pitchFamily="34" charset="0"/>
              </a:rPr>
              <a:t>In each daughter cell</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63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4">
                                            <p:txEl>
                                              <p:pRg st="0" end="0"/>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AutoShape 2" descr="Afbeeldingsresultaat voor russo jose">
            <a:extLst>
              <a:ext uri="{FF2B5EF4-FFF2-40B4-BE49-F238E27FC236}">
                <a16:creationId xmlns:a16="http://schemas.microsoft.com/office/drawing/2014/main" id="{CCF1C3AE-5BDF-C05D-C12D-E1E75B935E81}"/>
              </a:ext>
            </a:extLst>
          </p:cNvPr>
          <p:cNvSpPr>
            <a:spLocks noChangeAspect="1" noChangeArrowheads="1"/>
          </p:cNvSpPr>
          <p:nvPr/>
        </p:nvSpPr>
        <p:spPr bwMode="auto">
          <a:xfrm>
            <a:off x="1476375" y="1341438"/>
            <a:ext cx="1439863"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BE" altLang="nl-BE" sz="2400">
              <a:latin typeface="Arial" panose="020B0604020202020204" pitchFamily="34" charset="0"/>
            </a:endParaRPr>
          </a:p>
        </p:txBody>
      </p:sp>
      <p:pic>
        <p:nvPicPr>
          <p:cNvPr id="78851" name="Picture 18">
            <a:extLst>
              <a:ext uri="{FF2B5EF4-FFF2-40B4-BE49-F238E27FC236}">
                <a16:creationId xmlns:a16="http://schemas.microsoft.com/office/drawing/2014/main" id="{FEB28014-C699-C6A1-20C9-B8DCC260AB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33375"/>
            <a:ext cx="7920038"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2" name="Rechthoek 1">
            <a:extLst>
              <a:ext uri="{FF2B5EF4-FFF2-40B4-BE49-F238E27FC236}">
                <a16:creationId xmlns:a16="http://schemas.microsoft.com/office/drawing/2014/main" id="{5F47E374-356A-C48E-85E2-7B3732E42AF5}"/>
              </a:ext>
            </a:extLst>
          </p:cNvPr>
          <p:cNvSpPr>
            <a:spLocks noChangeArrowheads="1"/>
          </p:cNvSpPr>
          <p:nvPr/>
        </p:nvSpPr>
        <p:spPr bwMode="auto">
          <a:xfrm>
            <a:off x="539750" y="5424488"/>
            <a:ext cx="8064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BE" altLang="nl-BE" sz="1200">
                <a:latin typeface="Arial" panose="020B0604020202020204" pitchFamily="34" charset="0"/>
              </a:rPr>
              <a:t>Depypere, Herman</a:t>
            </a:r>
            <a:r>
              <a:rPr lang="nl-BE" altLang="nl-BE" sz="1200" baseline="30000">
                <a:latin typeface="Arial" panose="020B0604020202020204" pitchFamily="34" charset="0"/>
              </a:rPr>
              <a:t>a</a:t>
            </a:r>
            <a:r>
              <a:rPr lang="nl-BE" altLang="nl-BE" sz="1200">
                <a:latin typeface="Arial" panose="020B0604020202020204" pitchFamily="34" charset="0"/>
              </a:rPr>
              <a:t>; Su, Yanrong</a:t>
            </a:r>
            <a:r>
              <a:rPr lang="nl-BE" altLang="nl-BE" sz="1200" baseline="30000">
                <a:latin typeface="Arial" panose="020B0604020202020204" pitchFamily="34" charset="0"/>
              </a:rPr>
              <a:t>b</a:t>
            </a:r>
            <a:r>
              <a:rPr lang="nl-BE" altLang="nl-BE" sz="1200">
                <a:latin typeface="Arial" panose="020B0604020202020204" pitchFamily="34" charset="0"/>
              </a:rPr>
              <a:t>; Dang, Nhi</a:t>
            </a:r>
            <a:r>
              <a:rPr lang="nl-BE" altLang="nl-BE" sz="1200" baseline="30000">
                <a:latin typeface="Arial" panose="020B0604020202020204" pitchFamily="34" charset="0"/>
              </a:rPr>
              <a:t>b</a:t>
            </a:r>
            <a:r>
              <a:rPr lang="nl-BE" altLang="nl-BE" sz="1200">
                <a:latin typeface="Arial" panose="020B0604020202020204" pitchFamily="34" charset="0"/>
              </a:rPr>
              <a:t>; Poppe, Bruce</a:t>
            </a:r>
            <a:r>
              <a:rPr lang="nl-BE" altLang="nl-BE" sz="1200" baseline="30000">
                <a:latin typeface="Arial" panose="020B0604020202020204" pitchFamily="34" charset="0"/>
              </a:rPr>
              <a:t>c</a:t>
            </a:r>
            <a:r>
              <a:rPr lang="nl-BE" altLang="nl-BE" sz="1200">
                <a:latin typeface="Arial" panose="020B0604020202020204" pitchFamily="34" charset="0"/>
              </a:rPr>
              <a:t>; Stanczyk, Frank</a:t>
            </a:r>
            <a:r>
              <a:rPr lang="nl-BE" altLang="nl-BE" sz="1200" baseline="30000">
                <a:latin typeface="Arial" panose="020B0604020202020204" pitchFamily="34" charset="0"/>
              </a:rPr>
              <a:t>d</a:t>
            </a:r>
            <a:r>
              <a:rPr lang="nl-BE" altLang="nl-BE" sz="1200">
                <a:latin typeface="Arial" panose="020B0604020202020204" pitchFamily="34" charset="0"/>
              </a:rPr>
              <a:t>; Janssens, Jaak</a:t>
            </a:r>
            <a:r>
              <a:rPr lang="nl-BE" altLang="nl-BE" sz="1200" baseline="30000">
                <a:latin typeface="Arial" panose="020B0604020202020204" pitchFamily="34" charset="0"/>
              </a:rPr>
              <a:t>e</a:t>
            </a:r>
            <a:r>
              <a:rPr lang="nl-BE" altLang="nl-BE" sz="1200">
                <a:latin typeface="Arial" panose="020B0604020202020204" pitchFamily="34" charset="0"/>
              </a:rPr>
              <a:t>; Russo, Jose</a:t>
            </a:r>
            <a:r>
              <a:rPr lang="nl-BE" altLang="nl-BE" sz="1200" baseline="30000">
                <a:latin typeface="Arial" panose="020B0604020202020204" pitchFamily="34" charset="0"/>
              </a:rPr>
              <a:t>b</a:t>
            </a:r>
            <a:endParaRPr lang="nl-BE" altLang="nl-BE" sz="1200">
              <a:latin typeface="Arial" panose="020B0604020202020204" pitchFamily="34" charset="0"/>
            </a:endParaRPr>
          </a:p>
          <a:p>
            <a:pPr>
              <a:spcBef>
                <a:spcPct val="0"/>
              </a:spcBef>
              <a:buFontTx/>
              <a:buNone/>
            </a:pPr>
            <a:r>
              <a:rPr lang="nl-BE" altLang="nl-BE" sz="1200">
                <a:latin typeface="fira sans" panose="020B0503050000020004" pitchFamily="34" charset="0"/>
              </a:rPr>
              <a:t>Prolonged recombinant pregnancy hormone use in BRCA1 and BRCA2 mutation carriers. </a:t>
            </a:r>
            <a:r>
              <a:rPr lang="nl-BE" altLang="nl-BE" sz="1200">
                <a:latin typeface="Arial" panose="020B0604020202020204" pitchFamily="34" charset="0"/>
              </a:rPr>
              <a:t>European Journal of Cancer Prevention: </a:t>
            </a:r>
            <a:r>
              <a:rPr lang="nl-BE" altLang="nl-BE" sz="1200">
                <a:latin typeface="Arial" panose="020B0604020202020204" pitchFamily="34" charset="0"/>
                <a:hlinkClick r:id="rId3"/>
              </a:rPr>
              <a:t>March 12, 2021 - Volume Publish Ahead of Print - Issue -</a:t>
            </a:r>
            <a:r>
              <a:rPr lang="nl-BE" altLang="nl-BE" sz="1200">
                <a:latin typeface="Arial" panose="020B0604020202020204" pitchFamily="34" charset="0"/>
              </a:rPr>
              <a:t> doi: 10.1097/CEJ.0000000000000664</a:t>
            </a:r>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AutoShape 4" descr="Afbeeldingsresultaat voor spirotome biopsy needle">
            <a:extLst>
              <a:ext uri="{FF2B5EF4-FFF2-40B4-BE49-F238E27FC236}">
                <a16:creationId xmlns:a16="http://schemas.microsoft.com/office/drawing/2014/main" id="{A98B1D39-5076-2BB1-71D9-3A3E3D9F21AE}"/>
              </a:ext>
            </a:extLst>
          </p:cNvPr>
          <p:cNvSpPr>
            <a:spLocks noChangeAspect="1" noChangeArrowheads="1"/>
          </p:cNvSpPr>
          <p:nvPr/>
        </p:nvSpPr>
        <p:spPr bwMode="auto">
          <a:xfrm>
            <a:off x="176213" y="-1825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BE" altLang="nl-BE" sz="2400">
              <a:latin typeface="Arial" panose="020B0604020202020204" pitchFamily="34" charset="0"/>
            </a:endParaRPr>
          </a:p>
        </p:txBody>
      </p:sp>
      <p:sp>
        <p:nvSpPr>
          <p:cNvPr id="79875" name="AutoShape 6" descr="Afbeeldingsresultaat voor spirotome biopsy needle">
            <a:extLst>
              <a:ext uri="{FF2B5EF4-FFF2-40B4-BE49-F238E27FC236}">
                <a16:creationId xmlns:a16="http://schemas.microsoft.com/office/drawing/2014/main" id="{91945118-77EF-7488-AFC0-7D876FC28DC3}"/>
              </a:ext>
            </a:extLst>
          </p:cNvPr>
          <p:cNvSpPr>
            <a:spLocks noChangeAspect="1" noChangeArrowheads="1"/>
          </p:cNvSpPr>
          <p:nvPr/>
        </p:nvSpPr>
        <p:spPr bwMode="auto">
          <a:xfrm>
            <a:off x="328613" y="-301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nl-BE" altLang="nl-BE" sz="2400">
              <a:latin typeface="Arial" panose="020B0604020202020204" pitchFamily="34" charset="0"/>
            </a:endParaRPr>
          </a:p>
        </p:txBody>
      </p:sp>
      <p:pic>
        <p:nvPicPr>
          <p:cNvPr id="79876" name="Picture 4">
            <a:extLst>
              <a:ext uri="{FF2B5EF4-FFF2-40B4-BE49-F238E27FC236}">
                <a16:creationId xmlns:a16="http://schemas.microsoft.com/office/drawing/2014/main" id="{9D705413-932C-2E0D-80F8-C79D00882B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15875"/>
            <a:ext cx="9144000" cy="688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Tekstvak 5">
            <a:extLst>
              <a:ext uri="{FF2B5EF4-FFF2-40B4-BE49-F238E27FC236}">
                <a16:creationId xmlns:a16="http://schemas.microsoft.com/office/drawing/2014/main" id="{E3B7667F-AC46-F1A8-8303-5A5DCCBB7297}"/>
              </a:ext>
            </a:extLst>
          </p:cNvPr>
          <p:cNvSpPr txBox="1">
            <a:spLocks noChangeArrowheads="1"/>
          </p:cNvSpPr>
          <p:nvPr/>
        </p:nvSpPr>
        <p:spPr bwMode="auto">
          <a:xfrm>
            <a:off x="5508625" y="5157788"/>
            <a:ext cx="3311525" cy="1600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BE" sz="1400" u="sng">
                <a:solidFill>
                  <a:schemeClr val="bg1"/>
                </a:solidFill>
                <a:latin typeface="Arial" panose="020B0604020202020204" pitchFamily="34" charset="0"/>
                <a:cs typeface="Times New Roman" panose="02020603050405020304" pitchFamily="18" charset="0"/>
                <a:hlinkClick r:id="rId3"/>
              </a:rPr>
              <a:t>Y Su</a:t>
            </a:r>
            <a:r>
              <a:rPr lang="en-US" altLang="nl-BE" sz="1400" u="sng">
                <a:solidFill>
                  <a:schemeClr val="bg1"/>
                </a:solidFill>
                <a:latin typeface="Arial" panose="020B0604020202020204" pitchFamily="34" charset="0"/>
                <a:cs typeface="Times New Roman" panose="02020603050405020304" pitchFamily="18" charset="0"/>
              </a:rPr>
              <a:t>, </a:t>
            </a:r>
            <a:r>
              <a:rPr lang="en-US" altLang="nl-BE" sz="1400" u="sng">
                <a:solidFill>
                  <a:schemeClr val="bg1"/>
                </a:solidFill>
                <a:latin typeface="Arial" panose="020B0604020202020204" pitchFamily="34" charset="0"/>
                <a:cs typeface="Times New Roman" panose="02020603050405020304" pitchFamily="18" charset="0"/>
                <a:hlinkClick r:id="rId4"/>
              </a:rPr>
              <a:t>N Dang, H Depypere, et al.</a:t>
            </a:r>
            <a:r>
              <a:rPr lang="en-US" altLang="nl-BE" sz="1400" u="sng" baseline="30000">
                <a:solidFill>
                  <a:schemeClr val="bg1"/>
                </a:solidFill>
                <a:latin typeface="Arial" panose="020B0604020202020204" pitchFamily="34" charset="0"/>
                <a:cs typeface="Times New Roman" panose="02020603050405020304" pitchFamily="18" charset="0"/>
                <a:hlinkClick r:id="rId4"/>
              </a:rPr>
              <a:t> </a:t>
            </a:r>
            <a:r>
              <a:rPr lang="en-US" altLang="nl-BE" sz="1400" u="sng">
                <a:solidFill>
                  <a:schemeClr val="bg1"/>
                </a:solidFill>
                <a:latin typeface="Arial" panose="020B0604020202020204" pitchFamily="34" charset="0"/>
                <a:cs typeface="Times New Roman" panose="02020603050405020304" pitchFamily="18" charset="0"/>
                <a:hlinkClick r:id="rId4"/>
              </a:rPr>
              <a:t>Recombinant Human chorionic gonadotropin induces signaling pathways towards cancer prevention in the breast of BRCA1/2 mutation carriers. Eur J Cancer Prev. </a:t>
            </a:r>
            <a:r>
              <a:rPr lang="nl-NL" altLang="nl-BE" sz="1400" u="sng">
                <a:solidFill>
                  <a:schemeClr val="bg1"/>
                </a:solidFill>
                <a:latin typeface="Arial" panose="020B0604020202020204" pitchFamily="34" charset="0"/>
                <a:cs typeface="Times New Roman" panose="02020603050405020304" pitchFamily="18" charset="0"/>
                <a:hlinkClick r:id="rId4"/>
              </a:rPr>
              <a:t>2023 Mar 1;32(2):126-138. </a:t>
            </a:r>
            <a:endParaRPr lang="nl-BE" altLang="nl-BE" sz="1400" u="sng">
              <a:solidFill>
                <a:schemeClr val="bg1"/>
              </a:solidFill>
              <a:latin typeface="Arial" panose="020B0604020202020204" pitchFamily="34" charset="0"/>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22288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nl-BE" altLang="nl-NL"/>
          </a:p>
        </p:txBody>
      </p:sp>
      <p:pic>
        <p:nvPicPr>
          <p:cNvPr id="2048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l="26669" t="53894" r="6747" b="5792"/>
          <a:stretch>
            <a:fillRect/>
          </a:stretch>
        </p:blipFill>
        <p:spPr bwMode="auto">
          <a:xfrm>
            <a:off x="539750" y="188913"/>
            <a:ext cx="8280400" cy="345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kstvak 3"/>
          <p:cNvSpPr txBox="1">
            <a:spLocks noChangeArrowheads="1"/>
          </p:cNvSpPr>
          <p:nvPr/>
        </p:nvSpPr>
        <p:spPr bwMode="auto">
          <a:xfrm>
            <a:off x="1042988" y="6381750"/>
            <a:ext cx="73453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nl-BE" altLang="nl-NL" sz="1200"/>
              <a:t>Santen R et al. Horm canc, 2013; Santen R J of steroid biochemistry and molecular biology 2013</a:t>
            </a:r>
            <a:r>
              <a:rPr lang="nl-BE" altLang="nl-NL" sz="1600"/>
              <a:t>. </a:t>
            </a:r>
          </a:p>
        </p:txBody>
      </p:sp>
      <p:sp>
        <p:nvSpPr>
          <p:cNvPr id="20485" name="Tekstvak 4"/>
          <p:cNvSpPr txBox="1">
            <a:spLocks noChangeArrowheads="1"/>
          </p:cNvSpPr>
          <p:nvPr/>
        </p:nvSpPr>
        <p:spPr bwMode="auto">
          <a:xfrm>
            <a:off x="179388" y="3933825"/>
            <a:ext cx="89646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buFont typeface="Arial" charset="0"/>
              <a:buChar char="•"/>
            </a:pPr>
            <a:r>
              <a:rPr lang="nl-BE" altLang="nl-NL" sz="2000" dirty="0"/>
              <a:t>Occult </a:t>
            </a:r>
            <a:r>
              <a:rPr lang="nl-BE" altLang="nl-NL" sz="2000" dirty="0" err="1"/>
              <a:t>breast</a:t>
            </a:r>
            <a:r>
              <a:rPr lang="nl-BE" altLang="nl-NL" sz="2000" dirty="0"/>
              <a:t> </a:t>
            </a:r>
            <a:r>
              <a:rPr lang="nl-BE" altLang="nl-NL" sz="2000" dirty="0" err="1"/>
              <a:t>cancer</a:t>
            </a:r>
            <a:r>
              <a:rPr lang="nl-BE" altLang="nl-NL" sz="2000" dirty="0"/>
              <a:t> reservoir </a:t>
            </a:r>
          </a:p>
          <a:p>
            <a:pPr>
              <a:buFont typeface="Arial" charset="0"/>
              <a:buChar char="•"/>
            </a:pPr>
            <a:r>
              <a:rPr lang="nl-BE" altLang="nl-NL" sz="2000" dirty="0"/>
              <a:t>Santen model (200 </a:t>
            </a:r>
            <a:r>
              <a:rPr lang="nl-BE" altLang="nl-NL" sz="2000" dirty="0" err="1"/>
              <a:t>days</a:t>
            </a:r>
            <a:r>
              <a:rPr lang="nl-BE" altLang="nl-NL" sz="2000" dirty="0"/>
              <a:t> </a:t>
            </a:r>
            <a:r>
              <a:rPr lang="nl-BE" altLang="nl-NL" sz="2000" dirty="0" err="1"/>
              <a:t>doubling</a:t>
            </a:r>
            <a:r>
              <a:rPr lang="nl-BE" altLang="nl-NL" sz="2000" dirty="0"/>
              <a:t> time, 1.16 cm </a:t>
            </a:r>
            <a:r>
              <a:rPr lang="nl-BE" altLang="nl-NL" sz="2000" dirty="0" err="1"/>
              <a:t>detection</a:t>
            </a:r>
            <a:r>
              <a:rPr lang="nl-BE" altLang="nl-NL" sz="2000" dirty="0"/>
              <a:t>, 7 % </a:t>
            </a:r>
            <a:r>
              <a:rPr lang="nl-BE" altLang="nl-NL" sz="2000" dirty="0" err="1"/>
              <a:t>prevalence</a:t>
            </a:r>
            <a:r>
              <a:rPr lang="nl-BE" altLang="nl-NL" sz="2000" dirty="0"/>
              <a:t>)</a:t>
            </a:r>
          </a:p>
        </p:txBody>
      </p:sp>
    </p:spTree>
    <p:extLst>
      <p:ext uri="{BB962C8B-B14F-4D97-AF65-F5344CB8AC3E}">
        <p14:creationId xmlns:p14="http://schemas.microsoft.com/office/powerpoint/2010/main" val="2747221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5"/>
          <p:cNvSpPr>
            <a:spLocks noGrp="1" noChangeArrowheads="1"/>
          </p:cNvSpPr>
          <p:nvPr>
            <p:ph type="sldNum" sz="quarter" idx="12"/>
          </p:nvPr>
        </p:nvSpPr>
        <p:spPr/>
        <p:txBody>
          <a:bodyPr/>
          <a:lstStyle/>
          <a:p>
            <a:pPr>
              <a:defRPr/>
            </a:pPr>
            <a:fld id="{E5009793-DF3D-45BF-A5B3-CDFCD7E24312}" type="slidenum">
              <a:rPr lang="nl-NL"/>
              <a:pPr>
                <a:defRPr/>
              </a:pPr>
              <a:t>15</a:t>
            </a:fld>
            <a:endParaRPr lang="nl-NL"/>
          </a:p>
        </p:txBody>
      </p:sp>
      <p:pic>
        <p:nvPicPr>
          <p:cNvPr id="24579" name="Picture 4" descr="app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2175" y="327025"/>
            <a:ext cx="3778250"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5" descr="obesitas-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333375"/>
            <a:ext cx="3384550" cy="518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Text Box 6"/>
          <p:cNvSpPr txBox="1">
            <a:spLocks noChangeArrowheads="1"/>
          </p:cNvSpPr>
          <p:nvPr/>
        </p:nvSpPr>
        <p:spPr bwMode="auto">
          <a:xfrm>
            <a:off x="2187736" y="5229200"/>
            <a:ext cx="5256212" cy="156966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a:spcBef>
                <a:spcPct val="50000"/>
              </a:spcBef>
            </a:pPr>
            <a:r>
              <a:rPr lang="nl-BE" altLang="en-US" b="1" dirty="0">
                <a:solidFill>
                  <a:schemeClr val="bg2"/>
                </a:solidFill>
              </a:rPr>
              <a:t>Apple  – </a:t>
            </a:r>
            <a:r>
              <a:rPr lang="nl-BE" altLang="en-US" b="1" dirty="0" err="1">
                <a:solidFill>
                  <a:schemeClr val="bg2"/>
                </a:solidFill>
              </a:rPr>
              <a:t>metabolic</a:t>
            </a:r>
            <a:r>
              <a:rPr lang="nl-BE" altLang="en-US" b="1" dirty="0">
                <a:solidFill>
                  <a:schemeClr val="bg2"/>
                </a:solidFill>
              </a:rPr>
              <a:t> </a:t>
            </a:r>
            <a:r>
              <a:rPr lang="nl-BE" altLang="en-US" b="1" dirty="0" err="1">
                <a:solidFill>
                  <a:schemeClr val="bg2"/>
                </a:solidFill>
              </a:rPr>
              <a:t>syndrome</a:t>
            </a:r>
            <a:r>
              <a:rPr lang="nl-BE" altLang="en-US" b="1" dirty="0"/>
              <a:t> </a:t>
            </a:r>
          </a:p>
          <a:p>
            <a:pPr>
              <a:spcBef>
                <a:spcPct val="50000"/>
              </a:spcBef>
            </a:pPr>
            <a:r>
              <a:rPr lang="nl-BE" altLang="en-US" b="1" dirty="0"/>
              <a:t>–</a:t>
            </a:r>
          </a:p>
          <a:p>
            <a:pPr>
              <a:spcBef>
                <a:spcPct val="50000"/>
              </a:spcBef>
            </a:pPr>
            <a:endParaRPr lang="nl-NL" altLang="en-US" dirty="0"/>
          </a:p>
        </p:txBody>
      </p:sp>
      <p:sp>
        <p:nvSpPr>
          <p:cNvPr id="2" name="Rechthoek 1"/>
          <p:cNvSpPr/>
          <p:nvPr/>
        </p:nvSpPr>
        <p:spPr bwMode="auto">
          <a:xfrm>
            <a:off x="2195735" y="4365104"/>
            <a:ext cx="2160241" cy="936104"/>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3227625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5">
            <a:extLst>
              <a:ext uri="{FF2B5EF4-FFF2-40B4-BE49-F238E27FC236}">
                <a16:creationId xmlns:a16="http://schemas.microsoft.com/office/drawing/2014/main" id="{A6EF8098-3D4C-4ACF-32B9-A908591DAA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03938" y="4197350"/>
            <a:ext cx="2112962" cy="217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7" name="Picture 6">
            <a:extLst>
              <a:ext uri="{FF2B5EF4-FFF2-40B4-BE49-F238E27FC236}">
                <a16:creationId xmlns:a16="http://schemas.microsoft.com/office/drawing/2014/main" id="{25876A29-EF28-8CBB-DB26-86BCF2AC90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738" y="4197350"/>
            <a:ext cx="2112962" cy="217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Rectangle 7">
            <a:extLst>
              <a:ext uri="{FF2B5EF4-FFF2-40B4-BE49-F238E27FC236}">
                <a16:creationId xmlns:a16="http://schemas.microsoft.com/office/drawing/2014/main" id="{E0C6FCAE-652A-4454-926A-A607BF705C3B}"/>
              </a:ext>
            </a:extLst>
          </p:cNvPr>
          <p:cNvSpPr>
            <a:spLocks noChangeArrowheads="1"/>
          </p:cNvSpPr>
          <p:nvPr/>
        </p:nvSpPr>
        <p:spPr bwMode="auto">
          <a:xfrm>
            <a:off x="3803650" y="3935413"/>
            <a:ext cx="4864100" cy="282575"/>
          </a:xfrm>
          <a:prstGeom prst="rect">
            <a:avLst/>
          </a:prstGeom>
          <a:noFill/>
          <a:ln>
            <a:noFill/>
          </a:ln>
          <a:effectLst>
            <a:prstShdw prst="shdw17" dist="17961" dir="2700000">
              <a:srgbClr val="995C00"/>
            </a:prstShdw>
          </a:effectLst>
        </p:spPr>
        <p:txBody>
          <a:bodyPr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en-GB" altLang="en-US" sz="1244" b="1">
                <a:latin typeface="Arial" panose="020B0604020202020204" pitchFamily="34" charset="0"/>
              </a:rPr>
              <a:t>Van de Voorde J,  Depypere H. Inflamm res 1999, 48, 100-101.</a:t>
            </a:r>
          </a:p>
        </p:txBody>
      </p:sp>
      <p:pic>
        <p:nvPicPr>
          <p:cNvPr id="93189" name="Picture 6">
            <a:extLst>
              <a:ext uri="{FF2B5EF4-FFF2-40B4-BE49-F238E27FC236}">
                <a16:creationId xmlns:a16="http://schemas.microsoft.com/office/drawing/2014/main" id="{EB732E3A-29CB-4AF6-FE01-33E4C6389B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442913"/>
            <a:ext cx="8053388" cy="592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kstvak 1">
            <a:extLst>
              <a:ext uri="{FF2B5EF4-FFF2-40B4-BE49-F238E27FC236}">
                <a16:creationId xmlns:a16="http://schemas.microsoft.com/office/drawing/2014/main" id="{E62EE7C9-F41C-4446-1C92-1A03828064AC}"/>
              </a:ext>
            </a:extLst>
          </p:cNvPr>
          <p:cNvSpPr txBox="1">
            <a:spLocks noChangeArrowheads="1"/>
          </p:cNvSpPr>
          <p:nvPr/>
        </p:nvSpPr>
        <p:spPr bwMode="auto">
          <a:xfrm>
            <a:off x="1820863" y="4837113"/>
            <a:ext cx="6527800" cy="1377950"/>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nl-BE" altLang="nl-BE" sz="1244" b="1">
                <a:solidFill>
                  <a:schemeClr val="bg2"/>
                </a:solidFill>
                <a:latin typeface="Arial" panose="020B0604020202020204" pitchFamily="34" charset="0"/>
                <a:hlinkClick r:id="rId5"/>
              </a:rPr>
              <a:t>A randomized trial on the effect of oral combined estradiol and drospirenone on glucose and insulin metabolism in healthy menopausal women with a normal oral glucose tolerance test.</a:t>
            </a:r>
            <a:r>
              <a:rPr lang="nl-BE" altLang="nl-BE" sz="1244" b="1">
                <a:solidFill>
                  <a:schemeClr val="bg2"/>
                </a:solidFill>
                <a:latin typeface="Arial" panose="020B0604020202020204" pitchFamily="34" charset="0"/>
              </a:rPr>
              <a:t> </a:t>
            </a:r>
            <a:r>
              <a:rPr lang="nl-BE" altLang="nl-BE" sz="1244" i="1">
                <a:solidFill>
                  <a:schemeClr val="bg2"/>
                </a:solidFill>
                <a:latin typeface="Arial" panose="020B0604020202020204" pitchFamily="34" charset="0"/>
                <a:hlinkClick r:id="rId6"/>
              </a:rPr>
              <a:t>Maturitas</a:t>
            </a:r>
            <a:r>
              <a:rPr lang="nl-BE" altLang="nl-BE" sz="1244">
                <a:solidFill>
                  <a:schemeClr val="bg2"/>
                </a:solidFill>
                <a:latin typeface="Arial" panose="020B0604020202020204" pitchFamily="34" charset="0"/>
              </a:rPr>
              <a:t> ( IF 3.630 )</a:t>
            </a:r>
          </a:p>
          <a:p>
            <a:pPr>
              <a:spcBef>
                <a:spcPct val="0"/>
              </a:spcBef>
              <a:buFontTx/>
              <a:buNone/>
              <a:defRPr/>
            </a:pPr>
            <a:r>
              <a:rPr lang="nl-BE" altLang="nl-BE" sz="1244">
                <a:solidFill>
                  <a:schemeClr val="bg2"/>
                </a:solidFill>
                <a:latin typeface="Arial" panose="020B0604020202020204" pitchFamily="34" charset="0"/>
              </a:rPr>
              <a:t>H Depypere,A Dierickx,F Vandevelde,F Stanczyk,L Ottoy,J Delanghe,B Lapauw</a:t>
            </a:r>
            <a:br>
              <a:rPr lang="nl-BE" altLang="nl-BE" sz="1244">
                <a:solidFill>
                  <a:schemeClr val="bg2"/>
                </a:solidFill>
                <a:latin typeface="Arial" panose="020B0604020202020204" pitchFamily="34" charset="0"/>
              </a:rPr>
            </a:br>
            <a:endParaRPr lang="nl-BE" altLang="nl-BE" sz="1244">
              <a:solidFill>
                <a:schemeClr val="bg2"/>
              </a:solidFill>
              <a:latin typeface="Arial" panose="020B0604020202020204" pitchFamily="34" charset="0"/>
            </a:endParaRPr>
          </a:p>
          <a:p>
            <a:pPr>
              <a:spcBef>
                <a:spcPct val="0"/>
              </a:spcBef>
              <a:buFontTx/>
              <a:buNone/>
              <a:defRPr/>
            </a:pPr>
            <a:endParaRPr lang="nl-BE" altLang="nl-BE" sz="2133">
              <a:latin typeface="Arial" panose="020B0604020202020204"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E7462092-8D8F-AF38-ED68-8D064F34AC8C}"/>
              </a:ext>
            </a:extLst>
          </p:cNvPr>
          <p:cNvSpPr txBox="1"/>
          <p:nvPr/>
        </p:nvSpPr>
        <p:spPr>
          <a:xfrm>
            <a:off x="1435100" y="996950"/>
            <a:ext cx="6145213" cy="5014913"/>
          </a:xfrm>
          <a:prstGeom prst="rect">
            <a:avLst/>
          </a:prstGeom>
          <a:noFill/>
        </p:spPr>
        <p:txBody>
          <a:bodyPr>
            <a:spAutoFit/>
          </a:bodyPr>
          <a:lstStyle/>
          <a:p>
            <a:pPr>
              <a:defRPr/>
            </a:pPr>
            <a:r>
              <a:rPr lang="nl-BE" sz="2133" dirty="0" err="1"/>
              <a:t>Operate</a:t>
            </a:r>
            <a:r>
              <a:rPr lang="nl-BE" sz="2133" dirty="0"/>
              <a:t> studie</a:t>
            </a:r>
          </a:p>
          <a:p>
            <a:pPr>
              <a:defRPr/>
            </a:pPr>
            <a:endParaRPr lang="nl-BE" sz="2133" dirty="0"/>
          </a:p>
          <a:p>
            <a:pPr>
              <a:defRPr/>
            </a:pPr>
            <a:r>
              <a:rPr lang="nl-BE" sz="2133" dirty="0"/>
              <a:t>Randomisatie: </a:t>
            </a:r>
          </a:p>
          <a:p>
            <a:pPr>
              <a:defRPr/>
            </a:pPr>
            <a:endParaRPr lang="nl-BE" sz="2133" dirty="0"/>
          </a:p>
          <a:p>
            <a:pPr>
              <a:defRPr/>
            </a:pPr>
            <a:r>
              <a:rPr lang="nl-BE" sz="2133" dirty="0"/>
              <a:t>inspanning met </a:t>
            </a:r>
            <a:r>
              <a:rPr lang="nl-BE" sz="2133" dirty="0" err="1"/>
              <a:t>lenzetto</a:t>
            </a:r>
            <a:r>
              <a:rPr lang="nl-BE" sz="2133" dirty="0"/>
              <a:t> en </a:t>
            </a:r>
            <a:r>
              <a:rPr lang="nl-BE" sz="2133" dirty="0" err="1"/>
              <a:t>progebel</a:t>
            </a:r>
            <a:r>
              <a:rPr lang="nl-BE" sz="2133" dirty="0"/>
              <a:t> </a:t>
            </a:r>
          </a:p>
          <a:p>
            <a:pPr>
              <a:defRPr/>
            </a:pPr>
            <a:endParaRPr lang="nl-BE" sz="2133" dirty="0"/>
          </a:p>
          <a:p>
            <a:pPr>
              <a:defRPr/>
            </a:pPr>
            <a:r>
              <a:rPr lang="nl-BE" sz="2133" dirty="0" err="1"/>
              <a:t>Lenzetto</a:t>
            </a:r>
            <a:r>
              <a:rPr lang="nl-BE" sz="2133" dirty="0"/>
              <a:t> en </a:t>
            </a:r>
            <a:r>
              <a:rPr lang="nl-BE" sz="2133" dirty="0" err="1"/>
              <a:t>progebel</a:t>
            </a:r>
            <a:endParaRPr lang="nl-BE" sz="2133" dirty="0"/>
          </a:p>
          <a:p>
            <a:pPr>
              <a:defRPr/>
            </a:pPr>
            <a:endParaRPr lang="nl-BE" sz="2133" dirty="0"/>
          </a:p>
          <a:p>
            <a:pPr>
              <a:defRPr/>
            </a:pPr>
            <a:r>
              <a:rPr lang="nl-BE" sz="2133" dirty="0"/>
              <a:t>Inspanning, uithouding, spierkracht, </a:t>
            </a:r>
            <a:r>
              <a:rPr lang="nl-BE" sz="2133" dirty="0" err="1"/>
              <a:t>homa</a:t>
            </a:r>
            <a:r>
              <a:rPr lang="nl-BE" sz="2133" dirty="0"/>
              <a:t> IR, </a:t>
            </a:r>
            <a:r>
              <a:rPr lang="nl-BE" sz="2133" dirty="0" err="1"/>
              <a:t>ctx</a:t>
            </a:r>
            <a:r>
              <a:rPr lang="nl-BE" sz="2133" dirty="0"/>
              <a:t>, P1NP, DNA </a:t>
            </a:r>
            <a:r>
              <a:rPr lang="nl-BE" sz="2133" dirty="0" err="1"/>
              <a:t>methylatie</a:t>
            </a:r>
            <a:r>
              <a:rPr lang="nl-BE" sz="2133" dirty="0"/>
              <a:t>, </a:t>
            </a:r>
            <a:r>
              <a:rPr lang="nl-BE" sz="2133" dirty="0" err="1"/>
              <a:t>amyloid</a:t>
            </a:r>
            <a:r>
              <a:rPr lang="nl-BE" sz="2133" dirty="0"/>
              <a:t>, P </a:t>
            </a:r>
            <a:r>
              <a:rPr lang="nl-BE" sz="2133" dirty="0" err="1"/>
              <a:t>tau</a:t>
            </a:r>
            <a:r>
              <a:rPr lang="nl-BE" sz="2133" dirty="0"/>
              <a:t>, </a:t>
            </a:r>
            <a:r>
              <a:rPr lang="nl-BE" sz="2133" dirty="0" err="1"/>
              <a:t>apo</a:t>
            </a:r>
            <a:endParaRPr lang="nl-BE" sz="2133" dirty="0"/>
          </a:p>
          <a:p>
            <a:pPr>
              <a:defRPr/>
            </a:pPr>
            <a:endParaRPr lang="nl-BE" sz="2133" dirty="0"/>
          </a:p>
          <a:p>
            <a:pPr>
              <a:defRPr/>
            </a:pPr>
            <a:endParaRPr lang="nl-BE" sz="2133" dirty="0"/>
          </a:p>
          <a:p>
            <a:pPr>
              <a:defRPr/>
            </a:pPr>
            <a:endParaRPr lang="nl-BE" sz="2133" dirty="0"/>
          </a:p>
          <a:p>
            <a:pPr>
              <a:defRPr/>
            </a:pPr>
            <a:r>
              <a:rPr lang="nl-BE" sz="2133" dirty="0"/>
              <a:t>Prof </a:t>
            </a:r>
            <a:r>
              <a:rPr lang="nl-BE" sz="2133" dirty="0" err="1"/>
              <a:t>Calders</a:t>
            </a:r>
            <a:r>
              <a:rPr lang="nl-BE" sz="2133" dirty="0"/>
              <a:t>, Prof </a:t>
            </a:r>
            <a:r>
              <a:rPr lang="nl-BE" sz="2133" dirty="0" err="1"/>
              <a:t>Lapauw</a:t>
            </a:r>
            <a:r>
              <a:rPr lang="nl-BE" sz="2133" dirty="0"/>
              <a:t>, Prof Kaufman, Prof Depypere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jdelijke aanduiding voor voettekst 4"/>
          <p:cNvSpPr txBox="1">
            <a:spLocks noGrp="1"/>
          </p:cNvSpPr>
          <p:nvPr/>
        </p:nvSpPr>
        <p:spPr bwMode="auto">
          <a:xfrm>
            <a:off x="3124200" y="6356350"/>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ctr">
              <a:spcBef>
                <a:spcPct val="0"/>
              </a:spcBef>
              <a:buFontTx/>
              <a:buNone/>
            </a:pPr>
            <a:r>
              <a:rPr lang="nl-NL" altLang="nl-NL" sz="1200">
                <a:solidFill>
                  <a:srgbClr val="898989"/>
                </a:solidFill>
                <a:latin typeface="Arial" charset="0"/>
              </a:rPr>
              <a:t>biomedische les hormonen en kanker-2014- Prof  Depypere -Prof  Bracke</a:t>
            </a:r>
          </a:p>
        </p:txBody>
      </p:sp>
      <p:sp>
        <p:nvSpPr>
          <p:cNvPr id="33795" name="Text Box 2"/>
          <p:cNvSpPr txBox="1">
            <a:spLocks noChangeArrowheads="1"/>
          </p:cNvSpPr>
          <p:nvPr/>
        </p:nvSpPr>
        <p:spPr bwMode="auto">
          <a:xfrm>
            <a:off x="179388" y="260350"/>
            <a:ext cx="896461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50000"/>
              </a:spcBef>
              <a:buFontTx/>
              <a:buNone/>
            </a:pPr>
            <a:endParaRPr lang="nl-BE" altLang="nl-NL" sz="2400">
              <a:latin typeface="Arial" charset="0"/>
            </a:endParaRPr>
          </a:p>
        </p:txBody>
      </p:sp>
      <p:pic>
        <p:nvPicPr>
          <p:cNvPr id="337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71438"/>
            <a:ext cx="7848600" cy="674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Stroomdiagram: Proces 3"/>
          <p:cNvSpPr>
            <a:spLocks noChangeArrowheads="1"/>
          </p:cNvSpPr>
          <p:nvPr/>
        </p:nvSpPr>
        <p:spPr bwMode="auto">
          <a:xfrm>
            <a:off x="684213" y="1773238"/>
            <a:ext cx="7559675" cy="1584325"/>
          </a:xfrm>
          <a:prstGeom prst="flowChartProcess">
            <a:avLst/>
          </a:prstGeom>
          <a:noFill/>
          <a:ln w="57150">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spcBef>
                <a:spcPct val="0"/>
              </a:spcBef>
              <a:buFontTx/>
              <a:buNone/>
            </a:pPr>
            <a:endParaRPr lang="nl-BE" altLang="nl-NL" sz="2400">
              <a:latin typeface="Arial" charset="0"/>
            </a:endParaRPr>
          </a:p>
        </p:txBody>
      </p:sp>
      <p:sp>
        <p:nvSpPr>
          <p:cNvPr id="33798" name="Tijdelijke aanduiding voor dianummer 5"/>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charset="0"/>
              </a:defRPr>
            </a:lvl1pPr>
            <a:lvl2pPr marL="742950" indent="-285750">
              <a:spcBef>
                <a:spcPct val="20000"/>
              </a:spcBef>
              <a:buChar char="–"/>
              <a:defRPr sz="2800">
                <a:solidFill>
                  <a:schemeClr val="tx1"/>
                </a:solidFill>
                <a:latin typeface="Times New Roman" charset="0"/>
              </a:defRPr>
            </a:lvl2pPr>
            <a:lvl3pPr marL="1143000" indent="-228600">
              <a:spcBef>
                <a:spcPct val="20000"/>
              </a:spcBef>
              <a:buChar char="•"/>
              <a:defRPr sz="2400">
                <a:solidFill>
                  <a:schemeClr val="tx1"/>
                </a:solidFill>
                <a:latin typeface="Times New Roman" charset="0"/>
              </a:defRPr>
            </a:lvl3pPr>
            <a:lvl4pPr marL="1600200" indent="-228600">
              <a:spcBef>
                <a:spcPct val="20000"/>
              </a:spcBef>
              <a:buChar char="–"/>
              <a:defRPr sz="2000">
                <a:solidFill>
                  <a:schemeClr val="tx1"/>
                </a:solidFill>
                <a:latin typeface="Times New Roman" charset="0"/>
              </a:defRPr>
            </a:lvl4pPr>
            <a:lvl5pPr marL="2057400" indent="-228600">
              <a:spcBef>
                <a:spcPct val="20000"/>
              </a:spcBef>
              <a:buChar char="»"/>
              <a:defRPr sz="2000">
                <a:solidFill>
                  <a:schemeClr val="tx1"/>
                </a:solidFill>
                <a:latin typeface="Times New Roman" charset="0"/>
              </a:defRPr>
            </a:lvl5pPr>
            <a:lvl6pPr marL="2514600" indent="-228600" eaLnBrk="0" fontAlgn="base" hangingPunct="0">
              <a:spcBef>
                <a:spcPct val="20000"/>
              </a:spcBef>
              <a:spcAft>
                <a:spcPct val="0"/>
              </a:spcAft>
              <a:buChar char="»"/>
              <a:defRPr sz="2000">
                <a:solidFill>
                  <a:schemeClr val="tx1"/>
                </a:solidFill>
                <a:latin typeface="Times New Roman" charset="0"/>
              </a:defRPr>
            </a:lvl6pPr>
            <a:lvl7pPr marL="2971800" indent="-228600" eaLnBrk="0" fontAlgn="base" hangingPunct="0">
              <a:spcBef>
                <a:spcPct val="20000"/>
              </a:spcBef>
              <a:spcAft>
                <a:spcPct val="0"/>
              </a:spcAft>
              <a:buChar char="»"/>
              <a:defRPr sz="2000">
                <a:solidFill>
                  <a:schemeClr val="tx1"/>
                </a:solidFill>
                <a:latin typeface="Times New Roman" charset="0"/>
              </a:defRPr>
            </a:lvl7pPr>
            <a:lvl8pPr marL="3429000" indent="-228600" eaLnBrk="0" fontAlgn="base" hangingPunct="0">
              <a:spcBef>
                <a:spcPct val="20000"/>
              </a:spcBef>
              <a:spcAft>
                <a:spcPct val="0"/>
              </a:spcAft>
              <a:buChar char="»"/>
              <a:defRPr sz="2000">
                <a:solidFill>
                  <a:schemeClr val="tx1"/>
                </a:solidFill>
                <a:latin typeface="Times New Roman" charset="0"/>
              </a:defRPr>
            </a:lvl8pPr>
            <a:lvl9pPr marL="3886200" indent="-228600" eaLnBrk="0" fontAlgn="base" hangingPunct="0">
              <a:spcBef>
                <a:spcPct val="20000"/>
              </a:spcBef>
              <a:spcAft>
                <a:spcPct val="0"/>
              </a:spcAft>
              <a:buChar char="»"/>
              <a:defRPr sz="2000">
                <a:solidFill>
                  <a:schemeClr val="tx1"/>
                </a:solidFill>
                <a:latin typeface="Times New Roman" charset="0"/>
              </a:defRPr>
            </a:lvl9pPr>
          </a:lstStyle>
          <a:p>
            <a:pPr algn="r">
              <a:spcBef>
                <a:spcPct val="0"/>
              </a:spcBef>
              <a:buFontTx/>
              <a:buNone/>
            </a:pPr>
            <a:fld id="{DF6CF0C1-7E74-A549-B3A4-A3B468AAEB30}" type="slidenum">
              <a:rPr lang="nl-NL" altLang="nl-NL" sz="1200">
                <a:solidFill>
                  <a:srgbClr val="FFFFFF"/>
                </a:solidFill>
                <a:latin typeface="Arial" charset="0"/>
              </a:rPr>
              <a:pPr algn="r">
                <a:spcBef>
                  <a:spcPct val="0"/>
                </a:spcBef>
                <a:buFontTx/>
                <a:buNone/>
              </a:pPr>
              <a:t>18</a:t>
            </a:fld>
            <a:endParaRPr lang="nl-NL" altLang="nl-NL" sz="1200">
              <a:solidFill>
                <a:srgbClr val="FFFFFF"/>
              </a:solidFill>
              <a:latin typeface="Arial" charset="0"/>
            </a:endParaRPr>
          </a:p>
        </p:txBody>
      </p:sp>
    </p:spTree>
    <p:extLst>
      <p:ext uri="{BB962C8B-B14F-4D97-AF65-F5344CB8AC3E}">
        <p14:creationId xmlns:p14="http://schemas.microsoft.com/office/powerpoint/2010/main" val="919103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761C4548-8CB8-411A-BF8E-70F64CD7C3BA}" type="slidenum">
              <a:rPr lang="nl-NL" altLang="nl-BE" sz="1400" smtClean="0"/>
              <a:pPr>
                <a:spcBef>
                  <a:spcPct val="0"/>
                </a:spcBef>
                <a:buFontTx/>
                <a:buNone/>
              </a:pPr>
              <a:t>19</a:t>
            </a:fld>
            <a:endParaRPr lang="nl-NL" altLang="nl-BE" sz="1400"/>
          </a:p>
        </p:txBody>
      </p:sp>
      <p:sp>
        <p:nvSpPr>
          <p:cNvPr id="37891" name="Text Box 2"/>
          <p:cNvSpPr txBox="1">
            <a:spLocks noChangeArrowheads="1"/>
          </p:cNvSpPr>
          <p:nvPr/>
        </p:nvSpPr>
        <p:spPr bwMode="auto">
          <a:xfrm>
            <a:off x="611560" y="332656"/>
            <a:ext cx="8064500" cy="6001643"/>
          </a:xfrm>
          <a:prstGeom prst="rect">
            <a:avLst/>
          </a:prstGeom>
          <a:gradFill rotWithShape="1">
            <a:gsLst>
              <a:gs pos="0">
                <a:srgbClr val="003399"/>
              </a:gs>
              <a:gs pos="100000">
                <a:srgbClr val="001847"/>
              </a:gs>
            </a:gsLst>
            <a:path path="shape">
              <a:fillToRect l="50000" t="50000" r="50000" b="50000"/>
            </a:path>
          </a:gradFill>
          <a:ln w="9525">
            <a:solidFill>
              <a:srgbClr val="EED410"/>
            </a:solidFill>
            <a:miter lim="800000"/>
            <a:headEnd/>
            <a:tailEnd/>
          </a:ln>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50000"/>
              </a:spcBef>
              <a:buFontTx/>
              <a:buNone/>
            </a:pPr>
            <a:r>
              <a:rPr lang="nl-NL" altLang="en-US" sz="2400" b="1" dirty="0">
                <a:solidFill>
                  <a:srgbClr val="FFFFFF"/>
                </a:solidFill>
                <a:latin typeface="Arial" pitchFamily="34" charset="0"/>
              </a:rPr>
              <a:t>Nurses health </a:t>
            </a:r>
            <a:r>
              <a:rPr lang="nl-NL" altLang="en-US" sz="2400" b="1" dirty="0" err="1">
                <a:solidFill>
                  <a:srgbClr val="FFFFFF"/>
                </a:solidFill>
                <a:latin typeface="Arial" pitchFamily="34" charset="0"/>
              </a:rPr>
              <a:t>study</a:t>
            </a:r>
            <a:r>
              <a:rPr lang="nl-NL" altLang="en-US" sz="2400" b="1" dirty="0">
                <a:solidFill>
                  <a:srgbClr val="FFFFFF"/>
                </a:solidFill>
                <a:latin typeface="Arial" pitchFamily="34" charset="0"/>
              </a:rPr>
              <a:t> </a:t>
            </a:r>
          </a:p>
          <a:p>
            <a:pPr>
              <a:spcBef>
                <a:spcPct val="50000"/>
              </a:spcBef>
              <a:buFontTx/>
              <a:buNone/>
            </a:pPr>
            <a:r>
              <a:rPr lang="nl-NL" altLang="en-US" sz="2400" b="1" dirty="0" err="1">
                <a:solidFill>
                  <a:srgbClr val="FFFFFF"/>
                </a:solidFill>
                <a:latin typeface="Arial" pitchFamily="34" charset="0"/>
              </a:rPr>
              <a:t>Pepi</a:t>
            </a:r>
            <a:r>
              <a:rPr lang="nl-NL" altLang="en-US" sz="2400" b="1" dirty="0">
                <a:solidFill>
                  <a:srgbClr val="FFFFFF"/>
                </a:solidFill>
                <a:latin typeface="Arial" pitchFamily="34" charset="0"/>
              </a:rPr>
              <a:t> trial, …..</a:t>
            </a:r>
          </a:p>
          <a:p>
            <a:pPr>
              <a:spcBef>
                <a:spcPct val="50000"/>
              </a:spcBef>
              <a:buFontTx/>
              <a:buNone/>
            </a:pPr>
            <a:r>
              <a:rPr lang="nl-NL" altLang="en-US" sz="2400" b="1" dirty="0" err="1">
                <a:solidFill>
                  <a:srgbClr val="FFFFFF"/>
                </a:solidFill>
                <a:latin typeface="Arial" pitchFamily="34" charset="0"/>
              </a:rPr>
              <a:t>Hers</a:t>
            </a:r>
            <a:r>
              <a:rPr lang="nl-NL" altLang="en-US" sz="2400" b="1" dirty="0">
                <a:solidFill>
                  <a:srgbClr val="FFFFFF"/>
                </a:solidFill>
                <a:latin typeface="Arial" pitchFamily="34" charset="0"/>
              </a:rPr>
              <a:t> </a:t>
            </a:r>
            <a:r>
              <a:rPr lang="nl-NL" altLang="en-US" sz="2400" b="1" dirty="0" err="1">
                <a:solidFill>
                  <a:srgbClr val="FFFFFF"/>
                </a:solidFill>
                <a:latin typeface="Arial" pitchFamily="34" charset="0"/>
              </a:rPr>
              <a:t>study</a:t>
            </a:r>
            <a:endParaRPr lang="nl-NL" altLang="en-US" sz="2400" b="1" dirty="0">
              <a:solidFill>
                <a:srgbClr val="FFFFFF"/>
              </a:solidFill>
              <a:latin typeface="Arial" pitchFamily="34" charset="0"/>
            </a:endParaRPr>
          </a:p>
          <a:p>
            <a:pPr>
              <a:spcBef>
                <a:spcPct val="50000"/>
              </a:spcBef>
              <a:buFontTx/>
              <a:buNone/>
            </a:pPr>
            <a:r>
              <a:rPr lang="nl-NL" altLang="en-US" sz="2400" b="1" dirty="0" err="1">
                <a:solidFill>
                  <a:srgbClr val="FFFFFF"/>
                </a:solidFill>
                <a:latin typeface="Arial" pitchFamily="34" charset="0"/>
              </a:rPr>
              <a:t>Danish</a:t>
            </a:r>
            <a:r>
              <a:rPr lang="nl-NL" altLang="en-US" sz="2400" b="1" dirty="0">
                <a:solidFill>
                  <a:srgbClr val="FFFFFF"/>
                </a:solidFill>
                <a:latin typeface="Arial" pitchFamily="34" charset="0"/>
              </a:rPr>
              <a:t> </a:t>
            </a:r>
            <a:r>
              <a:rPr lang="nl-NL" altLang="en-US" sz="2400" b="1" dirty="0" err="1">
                <a:solidFill>
                  <a:srgbClr val="FFFFFF"/>
                </a:solidFill>
                <a:latin typeface="Arial" pitchFamily="34" charset="0"/>
              </a:rPr>
              <a:t>dahors</a:t>
            </a:r>
            <a:endParaRPr lang="nl-NL" altLang="en-US" sz="2400" b="1" dirty="0">
              <a:solidFill>
                <a:srgbClr val="FFFFFF"/>
              </a:solidFill>
              <a:latin typeface="Arial" pitchFamily="34" charset="0"/>
            </a:endParaRPr>
          </a:p>
          <a:p>
            <a:pPr>
              <a:spcBef>
                <a:spcPct val="50000"/>
              </a:spcBef>
              <a:buFontTx/>
              <a:buNone/>
            </a:pPr>
            <a:r>
              <a:rPr lang="nl-NL" altLang="en-US" sz="2400" b="1" dirty="0">
                <a:solidFill>
                  <a:srgbClr val="FFFFFF"/>
                </a:solidFill>
                <a:latin typeface="Arial" pitchFamily="34" charset="0"/>
              </a:rPr>
              <a:t>WHI </a:t>
            </a:r>
            <a:r>
              <a:rPr lang="nl-NL" altLang="en-US" sz="2400" b="1" dirty="0" err="1">
                <a:solidFill>
                  <a:srgbClr val="FFFFFF"/>
                </a:solidFill>
                <a:latin typeface="Arial" pitchFamily="34" charset="0"/>
              </a:rPr>
              <a:t>global</a:t>
            </a:r>
            <a:r>
              <a:rPr lang="nl-NL" altLang="en-US" sz="2400" b="1" dirty="0">
                <a:solidFill>
                  <a:srgbClr val="FFFFFF"/>
                </a:solidFill>
                <a:latin typeface="Arial" pitchFamily="34" charset="0"/>
              </a:rPr>
              <a:t> </a:t>
            </a:r>
            <a:r>
              <a:rPr lang="nl-NL" altLang="en-US" sz="2400" b="1" dirty="0" err="1">
                <a:solidFill>
                  <a:srgbClr val="FFFFFF"/>
                </a:solidFill>
                <a:latin typeface="Arial" pitchFamily="34" charset="0"/>
              </a:rPr>
              <a:t>study</a:t>
            </a:r>
            <a:r>
              <a:rPr lang="nl-NL" altLang="en-US" sz="2400" b="1" dirty="0">
                <a:solidFill>
                  <a:srgbClr val="FFFFFF"/>
                </a:solidFill>
                <a:latin typeface="Arial" pitchFamily="34" charset="0"/>
              </a:rPr>
              <a:t> cc</a:t>
            </a:r>
          </a:p>
          <a:p>
            <a:pPr>
              <a:spcBef>
                <a:spcPct val="50000"/>
              </a:spcBef>
              <a:buFontTx/>
              <a:buNone/>
            </a:pPr>
            <a:r>
              <a:rPr lang="nl-NL" altLang="en-US" sz="2400" b="1" dirty="0">
                <a:solidFill>
                  <a:srgbClr val="FFFFFF"/>
                </a:solidFill>
                <a:latin typeface="Arial" pitchFamily="34" charset="0"/>
              </a:rPr>
              <a:t>WHI </a:t>
            </a:r>
            <a:r>
              <a:rPr lang="nl-NL" altLang="en-US" sz="2400" b="1" dirty="0" err="1">
                <a:solidFill>
                  <a:srgbClr val="FFFFFF"/>
                </a:solidFill>
                <a:latin typeface="Arial" pitchFamily="34" charset="0"/>
              </a:rPr>
              <a:t>estrogen</a:t>
            </a:r>
            <a:r>
              <a:rPr lang="nl-NL" altLang="en-US" sz="2400" b="1" dirty="0">
                <a:solidFill>
                  <a:srgbClr val="FFFFFF"/>
                </a:solidFill>
                <a:latin typeface="Arial" pitchFamily="34" charset="0"/>
              </a:rPr>
              <a:t> </a:t>
            </a:r>
            <a:r>
              <a:rPr lang="nl-NL" altLang="en-US" sz="2400" b="1" dirty="0" err="1">
                <a:solidFill>
                  <a:srgbClr val="FFFFFF"/>
                </a:solidFill>
                <a:latin typeface="Arial" pitchFamily="34" charset="0"/>
              </a:rPr>
              <a:t>only</a:t>
            </a:r>
            <a:endParaRPr lang="nl-NL" altLang="en-US" sz="2400" b="1" dirty="0">
              <a:solidFill>
                <a:srgbClr val="FFFFFF"/>
              </a:solidFill>
              <a:latin typeface="Arial" pitchFamily="34" charset="0"/>
            </a:endParaRPr>
          </a:p>
          <a:p>
            <a:pPr>
              <a:spcBef>
                <a:spcPct val="50000"/>
              </a:spcBef>
              <a:buFontTx/>
              <a:buNone/>
            </a:pPr>
            <a:r>
              <a:rPr lang="nl-BE" altLang="en-US" sz="2400" b="1" dirty="0">
                <a:solidFill>
                  <a:srgbClr val="FFFFFF"/>
                </a:solidFill>
                <a:latin typeface="Arial" pitchFamily="34" charset="0"/>
              </a:rPr>
              <a:t>Salpeter </a:t>
            </a:r>
          </a:p>
          <a:p>
            <a:pPr>
              <a:spcBef>
                <a:spcPct val="50000"/>
              </a:spcBef>
              <a:buFontTx/>
              <a:buNone/>
            </a:pPr>
            <a:r>
              <a:rPr lang="nl-BE" altLang="en-US" sz="2400" b="1" dirty="0" err="1">
                <a:solidFill>
                  <a:srgbClr val="FFFFFF"/>
                </a:solidFill>
                <a:latin typeface="Arial" pitchFamily="34" charset="0"/>
              </a:rPr>
              <a:t>Cohrane</a:t>
            </a:r>
            <a:endParaRPr lang="nl-BE" altLang="en-US" sz="2400" b="1" dirty="0">
              <a:solidFill>
                <a:srgbClr val="FFFFFF"/>
              </a:solidFill>
              <a:latin typeface="Arial" pitchFamily="34" charset="0"/>
            </a:endParaRPr>
          </a:p>
          <a:p>
            <a:pPr>
              <a:spcBef>
                <a:spcPct val="50000"/>
              </a:spcBef>
              <a:buFontTx/>
              <a:buNone/>
            </a:pPr>
            <a:r>
              <a:rPr lang="nl-BE" altLang="en-US" sz="2400" b="1" dirty="0" err="1">
                <a:solidFill>
                  <a:srgbClr val="FFFFFF"/>
                </a:solidFill>
                <a:latin typeface="Arial" pitchFamily="34" charset="0"/>
              </a:rPr>
              <a:t>Finnish</a:t>
            </a:r>
            <a:r>
              <a:rPr lang="nl-BE" altLang="en-US" sz="2400" b="1" dirty="0">
                <a:solidFill>
                  <a:srgbClr val="FFFFFF"/>
                </a:solidFill>
                <a:latin typeface="Arial" pitchFamily="34" charset="0"/>
              </a:rPr>
              <a:t> </a:t>
            </a:r>
          </a:p>
          <a:p>
            <a:pPr>
              <a:spcBef>
                <a:spcPct val="50000"/>
              </a:spcBef>
              <a:buFontTx/>
              <a:buNone/>
            </a:pPr>
            <a:r>
              <a:rPr lang="nl-BE" altLang="en-US" sz="2400" b="1" dirty="0">
                <a:solidFill>
                  <a:srgbClr val="FFFFFF"/>
                </a:solidFill>
                <a:latin typeface="Arial" pitchFamily="34" charset="0"/>
              </a:rPr>
              <a:t>WHI long term follow up</a:t>
            </a:r>
          </a:p>
          <a:p>
            <a:pPr>
              <a:spcBef>
                <a:spcPct val="50000"/>
              </a:spcBef>
              <a:buFontTx/>
              <a:buNone/>
            </a:pPr>
            <a:r>
              <a:rPr lang="nl-BE" altLang="en-US" sz="2400" b="1" dirty="0">
                <a:solidFill>
                  <a:srgbClr val="FFFFFF"/>
                </a:solidFill>
                <a:latin typeface="Arial" pitchFamily="34" charset="0"/>
              </a:rPr>
              <a:t>DOPS</a:t>
            </a:r>
            <a:endParaRPr lang="nl-NL" altLang="en-US" sz="2400" b="1" dirty="0">
              <a:solidFill>
                <a:srgbClr val="FFFFFF"/>
              </a:solidFill>
              <a:latin typeface="Arial" pitchFamily="34" charset="0"/>
            </a:endParaRPr>
          </a:p>
        </p:txBody>
      </p:sp>
    </p:spTree>
    <p:extLst>
      <p:ext uri="{BB962C8B-B14F-4D97-AF65-F5344CB8AC3E}">
        <p14:creationId xmlns:p14="http://schemas.microsoft.com/office/powerpoint/2010/main" val="1141034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AE719A55-4DC3-43A5-8DC6-ADAB2B2F1CF2}" type="slidenum">
              <a:rPr lang="nl-NL" altLang="nl-BE" sz="1400" smtClean="0"/>
              <a:pPr>
                <a:spcBef>
                  <a:spcPct val="0"/>
                </a:spcBef>
                <a:buFontTx/>
                <a:buNone/>
              </a:pPr>
              <a:t>2</a:t>
            </a:fld>
            <a:endParaRPr lang="nl-NL" altLang="nl-BE" sz="1400"/>
          </a:p>
        </p:txBody>
      </p:sp>
      <p:sp>
        <p:nvSpPr>
          <p:cNvPr id="2" name="Rectangle 1"/>
          <p:cNvSpPr>
            <a:spLocks noChangeArrowheads="1"/>
          </p:cNvSpPr>
          <p:nvPr/>
        </p:nvSpPr>
        <p:spPr bwMode="auto">
          <a:xfrm>
            <a:off x="395536" y="3020763"/>
            <a:ext cx="8424936"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nl-BE"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Calibri" panose="020F0502020204030204" pitchFamily="34" charset="0"/>
              </a:rPr>
              <a:t>No conflict of </a:t>
            </a:r>
            <a:r>
              <a:rPr lang="en-US" altLang="nl-BE" sz="2000" dirty="0">
                <a:ea typeface="Calibri" panose="020F0502020204030204" pitchFamily="34" charset="0"/>
                <a:cs typeface="Calibri" panose="020F0502020204030204" pitchFamily="34" charset="0"/>
              </a:rPr>
              <a:t>interest</a:t>
            </a:r>
            <a:r>
              <a:rPr kumimoji="0" lang="en-GB" altLang="zh-CN" sz="2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Calibri" panose="020F0502020204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zh-CN" sz="2000" dirty="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1033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WordArt 3"/>
          <p:cNvSpPr>
            <a:spLocks noChangeArrowheads="1" noChangeShapeType="1" noTextEdit="1"/>
          </p:cNvSpPr>
          <p:nvPr/>
        </p:nvSpPr>
        <p:spPr bwMode="auto">
          <a:xfrm>
            <a:off x="3419475" y="1196975"/>
            <a:ext cx="2305050" cy="44640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nl-BE" sz="3600" b="1" i="1" kern="10" spc="720">
              <a:gradFill rotWithShape="1">
                <a:gsLst>
                  <a:gs pos="0">
                    <a:srgbClr val="E2E2E2"/>
                  </a:gs>
                  <a:gs pos="100000">
                    <a:srgbClr val="FFFFFF"/>
                  </a:gs>
                </a:gsLst>
                <a:lin ang="5400000" scaled="1"/>
              </a:gradFill>
              <a:effectLst>
                <a:outerShdw dist="45791" dir="3378596" algn="ctr" rotWithShape="0">
                  <a:srgbClr val="4D4D4D">
                    <a:alpha val="79999"/>
                  </a:srgbClr>
                </a:outerShdw>
              </a:effectLst>
              <a:latin typeface="Vivaldi" panose="03020602050506090804" pitchFamily="66" charset="0"/>
            </a:endParaRPr>
          </a:p>
        </p:txBody>
      </p:sp>
      <p:sp>
        <p:nvSpPr>
          <p:cNvPr id="67587" name="Tekstvak 1"/>
          <p:cNvSpPr txBox="1">
            <a:spLocks noChangeArrowheads="1"/>
          </p:cNvSpPr>
          <p:nvPr/>
        </p:nvSpPr>
        <p:spPr bwMode="auto">
          <a:xfrm>
            <a:off x="323850" y="528638"/>
            <a:ext cx="7993063" cy="800100"/>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NL" altLang="nl-BE" sz="2800" dirty="0">
                <a:latin typeface="Arial" panose="020B0604020202020204" pitchFamily="34" charset="0"/>
                <a:cs typeface="Arial" panose="020B0604020202020204" pitchFamily="34" charset="0"/>
              </a:rPr>
              <a:t>WHI CEE MPA </a:t>
            </a:r>
          </a:p>
          <a:p>
            <a:pPr>
              <a:spcBef>
                <a:spcPct val="0"/>
              </a:spcBef>
              <a:buFontTx/>
              <a:buNone/>
            </a:pPr>
            <a:endParaRPr lang="nl-NL" altLang="nl-BE" sz="1800" dirty="0">
              <a:latin typeface="Arial" panose="020B0604020202020204" pitchFamily="34" charset="0"/>
              <a:cs typeface="Arial" panose="020B0604020202020204" pitchFamily="34" charset="0"/>
            </a:endParaRPr>
          </a:p>
        </p:txBody>
      </p:sp>
      <p:sp>
        <p:nvSpPr>
          <p:cNvPr id="67588" name="Rechthoek 3"/>
          <p:cNvSpPr>
            <a:spLocks noChangeArrowheads="1"/>
          </p:cNvSpPr>
          <p:nvPr/>
        </p:nvSpPr>
        <p:spPr bwMode="auto">
          <a:xfrm>
            <a:off x="323850" y="1458913"/>
            <a:ext cx="7777163"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nl-BE" altLang="nl-BE" sz="1100">
                <a:latin typeface="GuardianAgateSansGR-Medium"/>
              </a:rPr>
              <a:t>Outcome by Age 50-60 years of age at inclusion</a:t>
            </a:r>
          </a:p>
          <a:p>
            <a:pPr>
              <a:spcBef>
                <a:spcPct val="0"/>
              </a:spcBef>
              <a:buFontTx/>
              <a:buNone/>
            </a:pPr>
            <a:endParaRPr lang="nl-BE" altLang="nl-BE" sz="1100">
              <a:latin typeface="GuardianAgateSansGR-Medium"/>
            </a:endParaRPr>
          </a:p>
          <a:p>
            <a:pPr>
              <a:spcBef>
                <a:spcPct val="0"/>
              </a:spcBef>
              <a:buFontTx/>
              <a:buNone/>
            </a:pPr>
            <a:r>
              <a:rPr lang="nl-BE" altLang="nl-BE" sz="1100">
                <a:latin typeface="GuardianAgateSansGR-Medium"/>
              </a:rPr>
              <a:t>		Hormone</a:t>
            </a:r>
          </a:p>
          <a:p>
            <a:pPr>
              <a:spcBef>
                <a:spcPct val="0"/>
              </a:spcBef>
              <a:buFontTx/>
              <a:buNone/>
            </a:pPr>
            <a:r>
              <a:rPr lang="nl-BE" altLang="nl-BE" sz="1100">
                <a:latin typeface="GuardianAgateSansGR-Medium"/>
              </a:rPr>
              <a:t>		Therapy 	Placebo 	HR (95% CI)		P value</a:t>
            </a:r>
          </a:p>
          <a:p>
            <a:pPr>
              <a:spcBef>
                <a:spcPct val="0"/>
              </a:spcBef>
              <a:buFontTx/>
              <a:buNone/>
            </a:pPr>
            <a:r>
              <a:rPr lang="nl-BE" altLang="nl-BE" sz="1100" i="1">
                <a:latin typeface="GuardianAgateSans-MediumIt"/>
              </a:rPr>
              <a:t>		</a:t>
            </a:r>
          </a:p>
          <a:p>
            <a:pPr>
              <a:spcBef>
                <a:spcPct val="0"/>
              </a:spcBef>
              <a:buFontTx/>
              <a:buNone/>
            </a:pPr>
            <a:endParaRPr lang="nl-BE" altLang="nl-BE" sz="1100">
              <a:latin typeface="GuardianAgateSansGR-Medium"/>
            </a:endParaRPr>
          </a:p>
          <a:p>
            <a:pPr>
              <a:spcBef>
                <a:spcPct val="0"/>
              </a:spcBef>
              <a:buFontTx/>
              <a:buNone/>
            </a:pPr>
            <a:r>
              <a:rPr lang="nl-BE" altLang="nl-BE" sz="1100">
                <a:latin typeface="GuardianAgateSans1-Regular"/>
              </a:rPr>
              <a:t>All-cause mortality</a:t>
            </a:r>
          </a:p>
          <a:p>
            <a:pPr>
              <a:spcBef>
                <a:spcPct val="0"/>
              </a:spcBef>
              <a:buFontTx/>
              <a:buNone/>
            </a:pPr>
            <a:endParaRPr lang="en-US" altLang="nl-BE" sz="1100">
              <a:latin typeface="GuardianAgateSans1GR-Regular"/>
            </a:endParaRPr>
          </a:p>
          <a:p>
            <a:pPr>
              <a:spcBef>
                <a:spcPct val="0"/>
              </a:spcBef>
              <a:buFontTx/>
              <a:buNone/>
            </a:pPr>
            <a:r>
              <a:rPr lang="en-US" altLang="nl-BE" sz="1100">
                <a:latin typeface="GuardianAgateSans1GR-Regular"/>
              </a:rPr>
              <a:t>Pooled trials 		70 (0.23) 	98 (0.34)	0.69 (0.51-0.94)	 .01         	</a:t>
            </a:r>
          </a:p>
          <a:p>
            <a:pPr>
              <a:spcBef>
                <a:spcPct val="0"/>
              </a:spcBef>
              <a:buFontTx/>
              <a:buNone/>
            </a:pPr>
            <a:r>
              <a:rPr lang="en-US" altLang="nl-BE" sz="1100">
                <a:latin typeface="GuardianAgateSans1GR-Regular"/>
              </a:rPr>
              <a:t>CEE alone vs placebo 	35 (0.28) 	50 (0.39) 	0.71 (0.46-1.09)	 .04</a:t>
            </a:r>
          </a:p>
          <a:p>
            <a:pPr>
              <a:spcBef>
                <a:spcPct val="0"/>
              </a:spcBef>
              <a:buFontTx/>
              <a:buNone/>
            </a:pPr>
            <a:r>
              <a:rPr lang="fr-FR" altLang="nl-BE" sz="1100">
                <a:latin typeface="GuardianAgateSans1GR-Regular"/>
              </a:rPr>
              <a:t>CEE plus MPA vs placebo	35 (0.20)	48 (0.30)	0.67 (0.43-1.04)	 .20</a:t>
            </a:r>
          </a:p>
          <a:p>
            <a:pPr>
              <a:spcBef>
                <a:spcPct val="0"/>
              </a:spcBef>
              <a:buFontTx/>
              <a:buNone/>
            </a:pPr>
            <a:endParaRPr lang="nl-BE" altLang="nl-BE" sz="1100">
              <a:latin typeface="GuardianAgateSans1-Regular"/>
            </a:endParaRPr>
          </a:p>
          <a:p>
            <a:pPr>
              <a:spcBef>
                <a:spcPct val="0"/>
              </a:spcBef>
              <a:buFontTx/>
              <a:buNone/>
            </a:pPr>
            <a:r>
              <a:rPr lang="nl-BE" altLang="nl-BE" sz="1100">
                <a:latin typeface="GuardianAgateSans1-Regular"/>
              </a:rPr>
              <a:t>CVD mortality</a:t>
            </a:r>
          </a:p>
          <a:p>
            <a:pPr>
              <a:spcBef>
                <a:spcPct val="0"/>
              </a:spcBef>
              <a:buFontTx/>
              <a:buNone/>
            </a:pPr>
            <a:endParaRPr lang="nl-BE" altLang="nl-BE" sz="1100">
              <a:latin typeface="GuardianAgateSans1-Regular"/>
            </a:endParaRPr>
          </a:p>
          <a:p>
            <a:pPr>
              <a:spcBef>
                <a:spcPct val="0"/>
              </a:spcBef>
              <a:buFontTx/>
              <a:buNone/>
            </a:pPr>
            <a:r>
              <a:rPr lang="en-US" altLang="nl-BE" sz="1100">
                <a:latin typeface="GuardianAgateSans1GR-Regular"/>
              </a:rPr>
              <a:t>Pooled trials		18 (0.060)	22 (0.076)	0.79 (0.42-1.47)	 .85</a:t>
            </a:r>
          </a:p>
          <a:p>
            <a:pPr>
              <a:spcBef>
                <a:spcPct val="0"/>
              </a:spcBef>
              <a:buFontTx/>
              <a:buNone/>
            </a:pPr>
            <a:r>
              <a:rPr lang="en-US" altLang="nl-BE" sz="1100">
                <a:latin typeface="GuardianAgateSans1GR-Regular"/>
              </a:rPr>
              <a:t>CEE alone vs placebo 	8 (0.063)	10 (0.077)	0.81 (0.32-2.04) 	 .34</a:t>
            </a:r>
          </a:p>
          <a:p>
            <a:pPr>
              <a:spcBef>
                <a:spcPct val="0"/>
              </a:spcBef>
              <a:buFontTx/>
              <a:buNone/>
            </a:pPr>
            <a:r>
              <a:rPr lang="fr-FR" altLang="nl-BE" sz="1100">
                <a:latin typeface="GuardianAgateSans1GR-Regular"/>
              </a:rPr>
              <a:t>CEE plus MPA vs placebo	10 (0.058)	12 (0.075)	0.77 (0.33-1.79) 	 .47</a:t>
            </a:r>
          </a:p>
          <a:p>
            <a:pPr>
              <a:spcBef>
                <a:spcPct val="0"/>
              </a:spcBef>
              <a:buFontTx/>
              <a:buNone/>
            </a:pPr>
            <a:endParaRPr lang="nl-BE" altLang="nl-BE" sz="1100">
              <a:latin typeface="GuardianAgateSans1-Regular"/>
            </a:endParaRPr>
          </a:p>
          <a:p>
            <a:pPr>
              <a:spcBef>
                <a:spcPct val="0"/>
              </a:spcBef>
              <a:buFontTx/>
              <a:buNone/>
            </a:pPr>
            <a:r>
              <a:rPr lang="nl-BE" altLang="nl-BE" sz="1100">
                <a:latin typeface="GuardianAgateSans1-Regular"/>
              </a:rPr>
              <a:t>Cancer mortality</a:t>
            </a:r>
          </a:p>
          <a:p>
            <a:pPr>
              <a:spcBef>
                <a:spcPct val="0"/>
              </a:spcBef>
              <a:buFontTx/>
              <a:buNone/>
            </a:pPr>
            <a:endParaRPr lang="en-US" altLang="nl-BE" sz="1100">
              <a:latin typeface="GuardianAgateSans1GR-Regular"/>
            </a:endParaRPr>
          </a:p>
          <a:p>
            <a:pPr>
              <a:spcBef>
                <a:spcPct val="0"/>
              </a:spcBef>
              <a:buFontTx/>
              <a:buNone/>
            </a:pPr>
            <a:r>
              <a:rPr lang="en-US" altLang="nl-BE" sz="1100">
                <a:latin typeface="GuardianAgateSans1GR-Regular"/>
              </a:rPr>
              <a:t>Pooled trials		37 (0.12)	48 (0.17)	0.74 (0.48-1.14)	 .05</a:t>
            </a:r>
          </a:p>
          <a:p>
            <a:pPr>
              <a:spcBef>
                <a:spcPct val="0"/>
              </a:spcBef>
              <a:buFontTx/>
              <a:buNone/>
            </a:pPr>
            <a:r>
              <a:rPr lang="en-US" altLang="nl-BE" sz="1100">
                <a:latin typeface="GuardianAgateSans1GR-Regular"/>
              </a:rPr>
              <a:t>CEE alone vs placebo	20 (0.16)	26 (0.20) 	0.78 (0.43-1.40) 	 .06</a:t>
            </a:r>
          </a:p>
          <a:p>
            <a:pPr>
              <a:spcBef>
                <a:spcPct val="0"/>
              </a:spcBef>
              <a:buFontTx/>
              <a:buNone/>
            </a:pPr>
            <a:r>
              <a:rPr lang="fr-FR" altLang="nl-BE" sz="1100">
                <a:latin typeface="GuardianAgateSans1GR-Regular"/>
              </a:rPr>
              <a:t>CEE plus MPA vs placebo	17 (0.099)	22 (0.14)	0.71 (0.38-1.33) 	 .37</a:t>
            </a:r>
          </a:p>
          <a:p>
            <a:pPr>
              <a:spcBef>
                <a:spcPct val="0"/>
              </a:spcBef>
              <a:buFontTx/>
              <a:buNone/>
            </a:pPr>
            <a:endParaRPr lang="nl-BE" altLang="nl-BE" sz="800">
              <a:latin typeface="GuardianAgateSans1-Regular"/>
            </a:endParaRPr>
          </a:p>
        </p:txBody>
      </p:sp>
      <p:sp>
        <p:nvSpPr>
          <p:cNvPr id="67589" name="Rechthoek 4"/>
          <p:cNvSpPr>
            <a:spLocks noChangeArrowheads="1"/>
          </p:cNvSpPr>
          <p:nvPr/>
        </p:nvSpPr>
        <p:spPr bwMode="auto">
          <a:xfrm>
            <a:off x="250825" y="5507038"/>
            <a:ext cx="871378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nl-BE" sz="1100">
                <a:latin typeface="Arial" panose="020B0604020202020204" pitchFamily="34" charset="0"/>
                <a:cs typeface="Arial" panose="020B0604020202020204" pitchFamily="34" charset="0"/>
              </a:rPr>
              <a:t>Menopausal Hormone Therapy and Long-term All-Cause </a:t>
            </a:r>
            <a:r>
              <a:rPr lang="nl-BE" altLang="nl-BE" sz="1100">
                <a:latin typeface="Arial" panose="020B0604020202020204" pitchFamily="34" charset="0"/>
                <a:cs typeface="Arial" panose="020B0604020202020204" pitchFamily="34" charset="0"/>
              </a:rPr>
              <a:t>and Cause-Specific Mortality: </a:t>
            </a:r>
            <a:r>
              <a:rPr lang="en-US" altLang="nl-BE" sz="1100">
                <a:latin typeface="Arial" panose="020B0604020202020204" pitchFamily="34" charset="0"/>
                <a:cs typeface="Arial" panose="020B0604020202020204" pitchFamily="34" charset="0"/>
              </a:rPr>
              <a:t>TheWomen’s Health Initiative Randomized Trials</a:t>
            </a:r>
          </a:p>
          <a:p>
            <a:pPr>
              <a:spcBef>
                <a:spcPct val="0"/>
              </a:spcBef>
              <a:buFontTx/>
              <a:buNone/>
            </a:pPr>
            <a:r>
              <a:rPr lang="nl-BE" altLang="nl-BE" sz="900">
                <a:latin typeface="Arial" panose="020B0604020202020204" pitchFamily="34" charset="0"/>
                <a:cs typeface="Arial" panose="020B0604020202020204" pitchFamily="34" charset="0"/>
              </a:rPr>
              <a:t>JoAnn E. Manson, MD, DrPH; Aaron K. Aragaki, MS; Jacques E. Rossouw, MD; Garnet L. Anderson, PhD; Ross L. Prentice, PhD; Andrea Z. LaCroix, PhD;</a:t>
            </a:r>
          </a:p>
          <a:p>
            <a:pPr>
              <a:spcBef>
                <a:spcPct val="0"/>
              </a:spcBef>
              <a:buFontTx/>
              <a:buNone/>
            </a:pPr>
            <a:r>
              <a:rPr lang="nl-BE" altLang="nl-BE" sz="900">
                <a:latin typeface="Arial" panose="020B0604020202020204" pitchFamily="34" charset="0"/>
                <a:cs typeface="Arial" panose="020B0604020202020204" pitchFamily="34" charset="0"/>
              </a:rPr>
              <a:t>Rowan T. Chlebowski, MD, PhD; Barbara V. Howard, PhD; Cynthia A. Thomson, PhD; Karen L. Margolis, MD, MPH; Cora E. Lewis, MD, MSPH; JAMA 2017</a:t>
            </a:r>
          </a:p>
          <a:p>
            <a:pPr>
              <a:spcBef>
                <a:spcPct val="0"/>
              </a:spcBef>
              <a:buFontTx/>
              <a:buNone/>
            </a:pPr>
            <a:r>
              <a:rPr lang="nl-BE" altLang="nl-BE" sz="100">
                <a:latin typeface="Arial" panose="020B0604020202020204" pitchFamily="34" charset="0"/>
                <a:cs typeface="Arial" panose="020B0604020202020204" pitchFamily="34" charset="0"/>
              </a:rPr>
              <a:t>Marcia L. Stefanick, PhD; Rebecca D. Jackson, MD; Karen C. Johnson,</a:t>
            </a:r>
            <a:endParaRPr lang="nl-BE" altLang="nl-BE" sz="7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7878609"/>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WordArt 3"/>
          <p:cNvSpPr>
            <a:spLocks noChangeArrowheads="1" noChangeShapeType="1" noTextEdit="1"/>
          </p:cNvSpPr>
          <p:nvPr/>
        </p:nvSpPr>
        <p:spPr bwMode="auto">
          <a:xfrm>
            <a:off x="3419475" y="1196975"/>
            <a:ext cx="2305050" cy="44640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nl-BE" sz="3600" b="1" i="1" kern="10" spc="720" dirty="0">
              <a:gradFill rotWithShape="1">
                <a:gsLst>
                  <a:gs pos="0">
                    <a:srgbClr val="E2E2E2"/>
                  </a:gs>
                  <a:gs pos="100000">
                    <a:srgbClr val="FFFFFF"/>
                  </a:gs>
                </a:gsLst>
                <a:lin ang="5400000" scaled="1"/>
              </a:gradFill>
              <a:effectLst>
                <a:outerShdw dist="45791" dir="3378596" algn="ctr" rotWithShape="0">
                  <a:srgbClr val="4D4D4D">
                    <a:alpha val="79999"/>
                  </a:srgbClr>
                </a:outerShdw>
              </a:effectLst>
              <a:latin typeface="Vivaldi"/>
            </a:endParaRPr>
          </a:p>
        </p:txBody>
      </p:sp>
      <p:sp>
        <p:nvSpPr>
          <p:cNvPr id="3" name="Rechthoek 2"/>
          <p:cNvSpPr/>
          <p:nvPr/>
        </p:nvSpPr>
        <p:spPr>
          <a:xfrm>
            <a:off x="395536" y="1217567"/>
            <a:ext cx="8352928" cy="1815882"/>
          </a:xfrm>
          <a:prstGeom prst="rect">
            <a:avLst/>
          </a:prstGeom>
        </p:spPr>
        <p:txBody>
          <a:bodyPr wrap="square">
            <a:spAutoFit/>
          </a:bodyPr>
          <a:lstStyle/>
          <a:p>
            <a:r>
              <a:rPr lang="nl-BE" sz="1400" dirty="0">
                <a:latin typeface="Arial" panose="020B0604020202020204" pitchFamily="34" charset="0"/>
                <a:cs typeface="Arial" panose="020B0604020202020204" pitchFamily="34" charset="0"/>
              </a:rPr>
              <a:t>End Points</a:t>
            </a:r>
          </a:p>
          <a:p>
            <a:r>
              <a:rPr lang="nl-BE" sz="1400" dirty="0">
                <a:latin typeface="Arial" panose="020B0604020202020204" pitchFamily="34" charset="0"/>
                <a:cs typeface="Arial" panose="020B0604020202020204" pitchFamily="34" charset="0"/>
              </a:rPr>
              <a:t>			</a:t>
            </a:r>
            <a:r>
              <a:rPr lang="nl-BE" sz="1400" dirty="0" err="1">
                <a:latin typeface="Arial" panose="020B0604020202020204" pitchFamily="34" charset="0"/>
                <a:cs typeface="Arial" panose="020B0604020202020204" pitchFamily="34" charset="0"/>
              </a:rPr>
              <a:t>Hormone</a:t>
            </a:r>
            <a:endParaRPr lang="nl-BE"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			Therapy 		Placebo 	HR (95% CI) 	</a:t>
            </a:r>
            <a:r>
              <a:rPr lang="en-US" sz="1400" i="1" dirty="0">
                <a:latin typeface="Arial" panose="020B0604020202020204" pitchFamily="34" charset="0"/>
                <a:cs typeface="Arial" panose="020B0604020202020204" pitchFamily="34" charset="0"/>
              </a:rPr>
              <a:t>P </a:t>
            </a:r>
            <a:r>
              <a:rPr lang="en-US" sz="1400" dirty="0">
                <a:latin typeface="Arial" panose="020B0604020202020204" pitchFamily="34" charset="0"/>
                <a:cs typeface="Arial" panose="020B0604020202020204" pitchFamily="34" charset="0"/>
              </a:rPr>
              <a:t>Value</a:t>
            </a:r>
          </a:p>
          <a:p>
            <a:endParaRPr lang="nl-BE" sz="1400" dirty="0">
              <a:latin typeface="Arial" panose="020B0604020202020204" pitchFamily="34" charset="0"/>
              <a:cs typeface="Arial" panose="020B0604020202020204" pitchFamily="34" charset="0"/>
            </a:endParaRPr>
          </a:p>
          <a:p>
            <a:r>
              <a:rPr lang="nl-BE" sz="1400" dirty="0" err="1">
                <a:latin typeface="Arial" panose="020B0604020202020204" pitchFamily="34" charset="0"/>
                <a:cs typeface="Arial" panose="020B0604020202020204" pitchFamily="34" charset="0"/>
              </a:rPr>
              <a:t>Breast</a:t>
            </a:r>
            <a:r>
              <a:rPr lang="nl-BE" sz="1400" dirty="0">
                <a:latin typeface="Arial" panose="020B0604020202020204" pitchFamily="34" charset="0"/>
                <a:cs typeface="Arial" panose="020B0604020202020204" pitchFamily="34" charset="0"/>
              </a:rPr>
              <a:t> </a:t>
            </a:r>
            <a:r>
              <a:rPr lang="nl-BE" sz="1400" dirty="0" err="1">
                <a:latin typeface="Arial" panose="020B0604020202020204" pitchFamily="34" charset="0"/>
                <a:cs typeface="Arial" panose="020B0604020202020204" pitchFamily="34" charset="0"/>
              </a:rPr>
              <a:t>cancer</a:t>
            </a:r>
            <a:r>
              <a:rPr lang="nl-BE" sz="1400" dirty="0">
                <a:latin typeface="Arial" panose="020B0604020202020204" pitchFamily="34" charset="0"/>
                <a:cs typeface="Arial" panose="020B0604020202020204" pitchFamily="34" charset="0"/>
              </a:rPr>
              <a:t> </a:t>
            </a:r>
            <a:r>
              <a:rPr lang="nl-BE" sz="1400" dirty="0" err="1">
                <a:latin typeface="Arial" panose="020B0604020202020204" pitchFamily="34" charset="0"/>
                <a:cs typeface="Arial" panose="020B0604020202020204" pitchFamily="34" charset="0"/>
              </a:rPr>
              <a:t>mortality</a:t>
            </a:r>
            <a:endParaRPr lang="nl-BE" sz="1400" dirty="0">
              <a:latin typeface="Arial" panose="020B0604020202020204" pitchFamily="34" charset="0"/>
              <a:cs typeface="Arial" panose="020B0604020202020204" pitchFamily="34" charset="0"/>
            </a:endParaRPr>
          </a:p>
          <a:p>
            <a:endParaRPr lang="nl-BE" sz="1400" dirty="0">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CEE plus MPA vs placebo 	61 (0.043)		40 (0.030) 	1.44 (0.97-2.15)	 .07</a:t>
            </a:r>
          </a:p>
          <a:p>
            <a:r>
              <a:rPr lang="en-US" sz="1400" dirty="0">
                <a:latin typeface="Arial" panose="020B0604020202020204" pitchFamily="34" charset="0"/>
                <a:cs typeface="Arial" panose="020B0604020202020204" pitchFamily="34" charset="0"/>
              </a:rPr>
              <a:t>CEE alone vs placebo		22 (0.025)		41 (0.046)	0.55 (0.33-0.92)	 .02</a:t>
            </a:r>
            <a:endParaRPr lang="nl-BE"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0540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jdelijke aanduiding voor dianummer 3">
            <a:extLst>
              <a:ext uri="{FF2B5EF4-FFF2-40B4-BE49-F238E27FC236}">
                <a16:creationId xmlns:a16="http://schemas.microsoft.com/office/drawing/2014/main" id="{F5826EEB-E52E-B131-E516-3ECCC57BA6F0}"/>
              </a:ext>
            </a:extLst>
          </p:cNvPr>
          <p:cNvSpPr txBox="1">
            <a:spLocks noGrp="1"/>
          </p:cNvSpPr>
          <p:nvPr/>
        </p:nvSpPr>
        <p:spPr bwMode="auto">
          <a:xfrm>
            <a:off x="6553200" y="5935663"/>
            <a:ext cx="1905000" cy="406400"/>
          </a:xfrm>
          <a:prstGeom prst="rect">
            <a:avLst/>
          </a:prstGeom>
          <a:noFill/>
          <a:ln>
            <a:noFill/>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defRPr/>
            </a:pPr>
            <a:fld id="{EFF6CBE4-6BB4-49D5-AC5F-07C03EE9539D}" type="slidenum">
              <a:rPr lang="nl-NL" altLang="nl-BE" sz="1244"/>
              <a:pPr algn="r" eaLnBrk="1" hangingPunct="1">
                <a:spcBef>
                  <a:spcPct val="0"/>
                </a:spcBef>
                <a:buFontTx/>
                <a:buNone/>
                <a:defRPr/>
              </a:pPr>
              <a:t>22</a:t>
            </a:fld>
            <a:endParaRPr lang="nl-NL" altLang="nl-BE" sz="1244"/>
          </a:p>
        </p:txBody>
      </p:sp>
      <p:sp>
        <p:nvSpPr>
          <p:cNvPr id="54275" name="Rectangle 4">
            <a:extLst>
              <a:ext uri="{FF2B5EF4-FFF2-40B4-BE49-F238E27FC236}">
                <a16:creationId xmlns:a16="http://schemas.microsoft.com/office/drawing/2014/main" id="{2FB6A12E-12D2-AC3C-0FC6-627228BE129D}"/>
              </a:ext>
            </a:extLst>
          </p:cNvPr>
          <p:cNvSpPr>
            <a:spLocks noChangeArrowheads="1"/>
          </p:cNvSpPr>
          <p:nvPr/>
        </p:nvSpPr>
        <p:spPr bwMode="auto">
          <a:xfrm>
            <a:off x="539750" y="763588"/>
            <a:ext cx="7993063" cy="2773362"/>
          </a:xfrm>
          <a:prstGeom prst="rect">
            <a:avLst/>
          </a:prstGeom>
          <a:noFill/>
          <a:ln>
            <a:noFill/>
          </a:ln>
        </p:spPr>
        <p:txBody>
          <a:bodyPr anchor="ct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defRPr/>
            </a:pPr>
            <a:r>
              <a:rPr lang="en-GB" altLang="en-US" sz="2133" b="1" dirty="0">
                <a:latin typeface="Arial" panose="020B0604020202020204" pitchFamily="34" charset="0"/>
              </a:rPr>
              <a:t>Conjugated equine oestrogen and breast cancer incidence and mortality in postmenopausal women with hysterectomy: extended follow-up of the Women's Health Initiative randomised placebo-controlled trial. Lancet </a:t>
            </a:r>
            <a:r>
              <a:rPr lang="en-GB" altLang="en-US" sz="2133" b="1" dirty="0" err="1">
                <a:latin typeface="Arial" panose="020B0604020202020204" pitchFamily="34" charset="0"/>
              </a:rPr>
              <a:t>oncol</a:t>
            </a:r>
            <a:r>
              <a:rPr lang="en-GB" altLang="en-US" sz="2133" b="1" dirty="0">
                <a:latin typeface="Arial" panose="020B0604020202020204" pitchFamily="34" charset="0"/>
              </a:rPr>
              <a:t>,  2012 Mar 6. [</a:t>
            </a:r>
            <a:r>
              <a:rPr lang="en-GB" altLang="en-US" sz="2133" b="1" dirty="0" err="1">
                <a:latin typeface="Arial" panose="020B0604020202020204" pitchFamily="34" charset="0"/>
              </a:rPr>
              <a:t>Epub</a:t>
            </a:r>
            <a:r>
              <a:rPr lang="en-GB" altLang="en-US" sz="2133" b="1" dirty="0">
                <a:latin typeface="Arial" panose="020B0604020202020204" pitchFamily="34" charset="0"/>
              </a:rPr>
              <a:t> ahead of print]</a:t>
            </a:r>
          </a:p>
          <a:p>
            <a:pPr algn="ctr" eaLnBrk="1" hangingPunct="1">
              <a:spcBef>
                <a:spcPct val="0"/>
              </a:spcBef>
              <a:buFontTx/>
              <a:buNone/>
              <a:defRPr/>
            </a:pPr>
            <a:endParaRPr lang="en-GB" altLang="en-US" sz="1422" b="1" dirty="0">
              <a:latin typeface="Arial" panose="020B0604020202020204" pitchFamily="34" charset="0"/>
            </a:endParaRPr>
          </a:p>
          <a:p>
            <a:pPr algn="ctr" eaLnBrk="1" hangingPunct="1">
              <a:spcBef>
                <a:spcPct val="0"/>
              </a:spcBef>
              <a:buFontTx/>
              <a:buNone/>
              <a:defRPr/>
            </a:pPr>
            <a:endParaRPr lang="en-GB" altLang="en-US" sz="1422" b="1" dirty="0">
              <a:latin typeface="Arial" panose="020B0604020202020204" pitchFamily="34" charset="0"/>
            </a:endParaRPr>
          </a:p>
          <a:p>
            <a:pPr algn="ctr" eaLnBrk="1" hangingPunct="1">
              <a:spcBef>
                <a:spcPct val="0"/>
              </a:spcBef>
              <a:buFontTx/>
              <a:buNone/>
              <a:defRPr/>
            </a:pPr>
            <a:endParaRPr lang="nl-NL" altLang="en-US" sz="1067" dirty="0">
              <a:latin typeface="Arial" panose="020B0604020202020204" pitchFamily="34" charset="0"/>
            </a:endParaRPr>
          </a:p>
          <a:p>
            <a:pPr algn="ctr" eaLnBrk="1" hangingPunct="1">
              <a:spcBef>
                <a:spcPct val="0"/>
              </a:spcBef>
              <a:buFontTx/>
              <a:buNone/>
              <a:defRPr/>
            </a:pPr>
            <a:r>
              <a:rPr lang="nl-NL" altLang="en-US" sz="1422" u="sng" dirty="0">
                <a:latin typeface="Arial" panose="020B0604020202020204" pitchFamily="34" charset="0"/>
                <a:hlinkClick r:id="rId3"/>
              </a:rPr>
              <a:t>Anderson GL</a:t>
            </a:r>
            <a:r>
              <a:rPr lang="nl-NL" altLang="en-US" sz="1422" u="sng" dirty="0">
                <a:latin typeface="Arial" panose="020B0604020202020204" pitchFamily="34" charset="0"/>
              </a:rPr>
              <a:t>, </a:t>
            </a:r>
            <a:r>
              <a:rPr lang="nl-NL" altLang="en-US" sz="1422" u="sng" dirty="0" err="1">
                <a:solidFill>
                  <a:srgbClr val="3366FF"/>
                </a:solidFill>
                <a:latin typeface="Arial" panose="020B0604020202020204" pitchFamily="34" charset="0"/>
                <a:hlinkClick r:id="rId4"/>
              </a:rPr>
              <a:t>Chlebowski</a:t>
            </a:r>
            <a:r>
              <a:rPr lang="nl-NL" altLang="en-US" sz="1422" u="sng" dirty="0">
                <a:latin typeface="Arial" panose="020B0604020202020204" pitchFamily="34" charset="0"/>
                <a:hlinkClick r:id="rId4"/>
              </a:rPr>
              <a:t> RT</a:t>
            </a:r>
            <a:r>
              <a:rPr lang="nl-NL" altLang="en-US" sz="1422" u="sng" dirty="0">
                <a:latin typeface="Arial" panose="020B0604020202020204" pitchFamily="34" charset="0"/>
              </a:rPr>
              <a:t>, </a:t>
            </a:r>
            <a:r>
              <a:rPr lang="nl-NL" altLang="en-US" sz="1422" u="sng" dirty="0" err="1">
                <a:solidFill>
                  <a:srgbClr val="3366FF"/>
                </a:solidFill>
                <a:latin typeface="Arial" panose="020B0604020202020204" pitchFamily="34" charset="0"/>
                <a:hlinkClick r:id="rId5"/>
              </a:rPr>
              <a:t>Aragaki</a:t>
            </a:r>
            <a:r>
              <a:rPr lang="nl-NL" altLang="en-US" sz="1422" u="sng" dirty="0">
                <a:latin typeface="Arial" panose="020B0604020202020204" pitchFamily="34" charset="0"/>
                <a:hlinkClick r:id="rId5"/>
              </a:rPr>
              <a:t> AK</a:t>
            </a:r>
            <a:r>
              <a:rPr lang="nl-NL" altLang="en-US" sz="1422" u="sng" dirty="0">
                <a:latin typeface="Arial" panose="020B0604020202020204" pitchFamily="34" charset="0"/>
              </a:rPr>
              <a:t>, </a:t>
            </a:r>
            <a:r>
              <a:rPr lang="nl-NL" altLang="en-US" sz="1422" u="sng" dirty="0" err="1">
                <a:solidFill>
                  <a:srgbClr val="3366FF"/>
                </a:solidFill>
                <a:latin typeface="Arial" panose="020B0604020202020204" pitchFamily="34" charset="0"/>
                <a:hlinkClick r:id="rId6"/>
              </a:rPr>
              <a:t>Kuller</a:t>
            </a:r>
            <a:r>
              <a:rPr lang="nl-NL" altLang="en-US" sz="1422" u="sng" dirty="0">
                <a:latin typeface="Arial" panose="020B0604020202020204" pitchFamily="34" charset="0"/>
                <a:hlinkClick r:id="rId6"/>
              </a:rPr>
              <a:t> LH</a:t>
            </a:r>
            <a:r>
              <a:rPr lang="nl-NL" altLang="en-US" sz="1422" u="sng" dirty="0">
                <a:latin typeface="Arial" panose="020B0604020202020204" pitchFamily="34" charset="0"/>
              </a:rPr>
              <a:t>, </a:t>
            </a:r>
            <a:r>
              <a:rPr lang="nl-NL" altLang="en-US" sz="1422" u="sng" dirty="0">
                <a:latin typeface="Arial" panose="020B0604020202020204" pitchFamily="34" charset="0"/>
                <a:hlinkClick r:id="rId7"/>
              </a:rPr>
              <a:t>Manson JE</a:t>
            </a:r>
            <a:r>
              <a:rPr lang="nl-NL" altLang="en-US" sz="1422" u="sng" dirty="0">
                <a:latin typeface="Arial" panose="020B0604020202020204" pitchFamily="34" charset="0"/>
              </a:rPr>
              <a:t>, </a:t>
            </a:r>
            <a:r>
              <a:rPr lang="nl-NL" altLang="en-US" sz="1422" u="sng" dirty="0" err="1">
                <a:solidFill>
                  <a:srgbClr val="3366FF"/>
                </a:solidFill>
                <a:latin typeface="Arial" panose="020B0604020202020204" pitchFamily="34" charset="0"/>
                <a:hlinkClick r:id="rId8"/>
              </a:rPr>
              <a:t>Gass</a:t>
            </a:r>
            <a:r>
              <a:rPr lang="nl-NL" altLang="en-US" sz="1422" u="sng" dirty="0">
                <a:latin typeface="Arial" panose="020B0604020202020204" pitchFamily="34" charset="0"/>
                <a:hlinkClick r:id="rId8"/>
              </a:rPr>
              <a:t> M</a:t>
            </a:r>
            <a:r>
              <a:rPr lang="nl-NL" altLang="en-US" sz="1422" u="sng" dirty="0">
                <a:latin typeface="Arial" panose="020B0604020202020204" pitchFamily="34" charset="0"/>
              </a:rPr>
              <a:t>, </a:t>
            </a:r>
            <a:r>
              <a:rPr lang="nl-NL" altLang="en-US" sz="1422" u="sng" dirty="0" err="1">
                <a:solidFill>
                  <a:srgbClr val="3366FF"/>
                </a:solidFill>
                <a:latin typeface="Arial" panose="020B0604020202020204" pitchFamily="34" charset="0"/>
                <a:hlinkClick r:id="rId9"/>
              </a:rPr>
              <a:t>Bluhm</a:t>
            </a:r>
            <a:r>
              <a:rPr lang="nl-NL" altLang="en-US" sz="1422" u="sng" dirty="0">
                <a:latin typeface="Arial" panose="020B0604020202020204" pitchFamily="34" charset="0"/>
                <a:hlinkClick r:id="rId9"/>
              </a:rPr>
              <a:t> E</a:t>
            </a:r>
            <a:r>
              <a:rPr lang="nl-NL" altLang="en-US" sz="1422" u="sng" dirty="0">
                <a:latin typeface="Arial" panose="020B0604020202020204" pitchFamily="34" charset="0"/>
              </a:rPr>
              <a:t>, </a:t>
            </a:r>
            <a:r>
              <a:rPr lang="nl-NL" altLang="en-US" sz="1422" u="sng" dirty="0">
                <a:latin typeface="Arial" panose="020B0604020202020204" pitchFamily="34" charset="0"/>
                <a:hlinkClick r:id="rId10"/>
              </a:rPr>
              <a:t>Connelly S</a:t>
            </a:r>
            <a:r>
              <a:rPr lang="nl-NL" altLang="en-US" sz="1422" u="sng" dirty="0">
                <a:latin typeface="Arial" panose="020B0604020202020204" pitchFamily="34" charset="0"/>
              </a:rPr>
              <a:t>, </a:t>
            </a:r>
            <a:r>
              <a:rPr lang="nl-NL" altLang="en-US" sz="1422" u="sng" dirty="0" err="1">
                <a:solidFill>
                  <a:srgbClr val="3366FF"/>
                </a:solidFill>
                <a:latin typeface="Arial" panose="020B0604020202020204" pitchFamily="34" charset="0"/>
                <a:hlinkClick r:id="rId11"/>
              </a:rPr>
              <a:t>Hubbell</a:t>
            </a:r>
            <a:r>
              <a:rPr lang="nl-NL" altLang="en-US" sz="1422" u="sng" dirty="0">
                <a:latin typeface="Arial" panose="020B0604020202020204" pitchFamily="34" charset="0"/>
                <a:hlinkClick r:id="rId11"/>
              </a:rPr>
              <a:t> FA</a:t>
            </a:r>
            <a:r>
              <a:rPr lang="nl-NL" altLang="en-US" sz="1422" u="sng" dirty="0">
                <a:latin typeface="Arial" panose="020B0604020202020204" pitchFamily="34" charset="0"/>
              </a:rPr>
              <a:t>, </a:t>
            </a:r>
            <a:r>
              <a:rPr lang="nl-NL" altLang="en-US" sz="1422" u="sng" dirty="0">
                <a:latin typeface="Arial" panose="020B0604020202020204" pitchFamily="34" charset="0"/>
                <a:hlinkClick r:id="rId12"/>
              </a:rPr>
              <a:t>Lane D</a:t>
            </a:r>
            <a:r>
              <a:rPr lang="nl-NL" altLang="en-US" sz="1422" u="sng" dirty="0">
                <a:latin typeface="Arial" panose="020B0604020202020204" pitchFamily="34" charset="0"/>
              </a:rPr>
              <a:t>, </a:t>
            </a:r>
            <a:r>
              <a:rPr lang="nl-NL" altLang="en-US" sz="1422" u="sng" dirty="0">
                <a:latin typeface="Arial" panose="020B0604020202020204" pitchFamily="34" charset="0"/>
                <a:hlinkClick r:id="rId13"/>
              </a:rPr>
              <a:t>Martin L</a:t>
            </a:r>
            <a:r>
              <a:rPr lang="nl-NL" altLang="en-US" sz="1422" u="sng" dirty="0">
                <a:latin typeface="Arial" panose="020B0604020202020204" pitchFamily="34" charset="0"/>
              </a:rPr>
              <a:t>, </a:t>
            </a:r>
            <a:r>
              <a:rPr lang="nl-NL" altLang="en-US" sz="1422" u="sng" dirty="0" err="1">
                <a:solidFill>
                  <a:srgbClr val="3366FF"/>
                </a:solidFill>
                <a:latin typeface="Arial" panose="020B0604020202020204" pitchFamily="34" charset="0"/>
                <a:hlinkClick r:id="rId14"/>
              </a:rPr>
              <a:t>Ockene</a:t>
            </a:r>
            <a:r>
              <a:rPr lang="nl-NL" altLang="en-US" sz="1422" u="sng" dirty="0">
                <a:latin typeface="Arial" panose="020B0604020202020204" pitchFamily="34" charset="0"/>
                <a:hlinkClick r:id="rId14"/>
              </a:rPr>
              <a:t> J</a:t>
            </a:r>
            <a:r>
              <a:rPr lang="nl-NL" altLang="en-US" sz="1422" u="sng" dirty="0">
                <a:latin typeface="Arial" panose="020B0604020202020204" pitchFamily="34" charset="0"/>
              </a:rPr>
              <a:t>, </a:t>
            </a:r>
            <a:r>
              <a:rPr lang="nl-NL" altLang="en-US" sz="1422" u="sng" dirty="0" err="1">
                <a:solidFill>
                  <a:srgbClr val="3366FF"/>
                </a:solidFill>
                <a:latin typeface="Arial" panose="020B0604020202020204" pitchFamily="34" charset="0"/>
                <a:hlinkClick r:id="rId15"/>
              </a:rPr>
              <a:t>Rohan</a:t>
            </a:r>
            <a:r>
              <a:rPr lang="nl-NL" altLang="en-US" sz="1422" u="sng" dirty="0">
                <a:latin typeface="Arial" panose="020B0604020202020204" pitchFamily="34" charset="0"/>
                <a:hlinkClick r:id="rId15"/>
              </a:rPr>
              <a:t> T</a:t>
            </a:r>
            <a:r>
              <a:rPr lang="nl-NL" altLang="en-US" sz="1422" u="sng" dirty="0">
                <a:latin typeface="Arial" panose="020B0604020202020204" pitchFamily="34" charset="0"/>
              </a:rPr>
              <a:t>, </a:t>
            </a:r>
            <a:r>
              <a:rPr lang="nl-NL" altLang="en-US" sz="1422" u="sng" dirty="0">
                <a:latin typeface="Arial" panose="020B0604020202020204" pitchFamily="34" charset="0"/>
                <a:hlinkClick r:id="rId16"/>
              </a:rPr>
              <a:t>Schenken </a:t>
            </a:r>
            <a:r>
              <a:rPr lang="nl-NL" altLang="en-US" sz="1422" u="sng" dirty="0">
                <a:solidFill>
                  <a:srgbClr val="3366FF"/>
                </a:solidFill>
                <a:latin typeface="Arial" panose="020B0604020202020204" pitchFamily="34" charset="0"/>
                <a:hlinkClick r:id="rId16"/>
              </a:rPr>
              <a:t>R</a:t>
            </a:r>
            <a:r>
              <a:rPr lang="nl-NL" altLang="en-US" sz="1422" u="sng" dirty="0">
                <a:solidFill>
                  <a:schemeClr val="bg1"/>
                </a:solidFill>
                <a:latin typeface="Arial" panose="020B0604020202020204" pitchFamily="34" charset="0"/>
              </a:rPr>
              <a:t>, </a:t>
            </a:r>
            <a:r>
              <a:rPr lang="nl-NL" altLang="en-US" sz="1422" u="sng" dirty="0" err="1">
                <a:solidFill>
                  <a:schemeClr val="bg1"/>
                </a:solidFill>
                <a:latin typeface="Arial" panose="020B0604020202020204" pitchFamily="34" charset="0"/>
                <a:hlinkClick r:id="rId17"/>
              </a:rPr>
              <a:t>Wactawski</a:t>
            </a:r>
            <a:r>
              <a:rPr lang="nl-NL" altLang="en-US" sz="1422" u="sng" dirty="0">
                <a:solidFill>
                  <a:schemeClr val="bg1"/>
                </a:solidFill>
                <a:latin typeface="Arial" panose="020B0604020202020204" pitchFamily="34" charset="0"/>
                <a:hlinkClick r:id="rId17"/>
              </a:rPr>
              <a:t>-Wende J</a:t>
            </a:r>
            <a:r>
              <a:rPr lang="nl-NL" altLang="en-US" sz="1422" u="sng" dirty="0">
                <a:solidFill>
                  <a:schemeClr val="bg1"/>
                </a:solidFill>
                <a:latin typeface="Arial" panose="020B0604020202020204" pitchFamily="34" charset="0"/>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jdelijke aanduiding voor dianummer 3">
            <a:extLst>
              <a:ext uri="{FF2B5EF4-FFF2-40B4-BE49-F238E27FC236}">
                <a16:creationId xmlns:a16="http://schemas.microsoft.com/office/drawing/2014/main" id="{26657C4E-D210-77CD-BDA8-2CC284B1FE8A}"/>
              </a:ext>
            </a:extLst>
          </p:cNvPr>
          <p:cNvSpPr txBox="1">
            <a:spLocks noGrp="1"/>
          </p:cNvSpPr>
          <p:nvPr/>
        </p:nvSpPr>
        <p:spPr bwMode="auto">
          <a:xfrm>
            <a:off x="6553200" y="5935663"/>
            <a:ext cx="1905000" cy="406400"/>
          </a:xfrm>
          <a:prstGeom prst="rect">
            <a:avLst/>
          </a:prstGeom>
          <a:noFill/>
          <a:ln>
            <a:noFill/>
          </a:ln>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eaLnBrk="1" hangingPunct="1">
              <a:spcBef>
                <a:spcPct val="0"/>
              </a:spcBef>
              <a:buFontTx/>
              <a:buNone/>
              <a:defRPr/>
            </a:pPr>
            <a:fld id="{EF424FD5-1686-41A0-945F-E9CB98F4699B}" type="slidenum">
              <a:rPr lang="nl-NL" altLang="nl-BE" sz="1244"/>
              <a:pPr algn="r" eaLnBrk="1" hangingPunct="1">
                <a:spcBef>
                  <a:spcPct val="0"/>
                </a:spcBef>
                <a:buFontTx/>
                <a:buNone/>
                <a:defRPr/>
              </a:pPr>
              <a:t>23</a:t>
            </a:fld>
            <a:endParaRPr lang="nl-NL" altLang="nl-BE" sz="1244"/>
          </a:p>
        </p:txBody>
      </p:sp>
      <p:sp>
        <p:nvSpPr>
          <p:cNvPr id="55299" name="Text Box 5">
            <a:extLst>
              <a:ext uri="{FF2B5EF4-FFF2-40B4-BE49-F238E27FC236}">
                <a16:creationId xmlns:a16="http://schemas.microsoft.com/office/drawing/2014/main" id="{E0553B32-2781-ADC0-76A4-755D2EEC3ACF}"/>
              </a:ext>
            </a:extLst>
          </p:cNvPr>
          <p:cNvSpPr txBox="1">
            <a:spLocks noChangeArrowheads="1"/>
          </p:cNvSpPr>
          <p:nvPr/>
        </p:nvSpPr>
        <p:spPr bwMode="auto">
          <a:xfrm>
            <a:off x="611188" y="869950"/>
            <a:ext cx="8064500" cy="419100"/>
          </a:xfrm>
          <a:prstGeom prst="rect">
            <a:avLst/>
          </a:prstGeom>
          <a:noFill/>
          <a:ln>
            <a:noFill/>
          </a:ln>
        </p:spPr>
        <p:txBody>
          <a:bodyPr>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50000"/>
              </a:spcBef>
              <a:buFontTx/>
              <a:buNone/>
              <a:defRPr/>
            </a:pPr>
            <a:endParaRPr lang="en-US" altLang="en-US" sz="2133">
              <a:latin typeface="Arial" panose="020B0604020202020204" pitchFamily="34" charset="0"/>
            </a:endParaRPr>
          </a:p>
        </p:txBody>
      </p:sp>
      <p:pic>
        <p:nvPicPr>
          <p:cNvPr id="101380" name="Picture 6">
            <a:extLst>
              <a:ext uri="{FF2B5EF4-FFF2-40B4-BE49-F238E27FC236}">
                <a16:creationId xmlns:a16="http://schemas.microsoft.com/office/drawing/2014/main" id="{07799754-FE95-1D98-4D1D-FD896C080F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7944" t="17030" r="14633" b="20627"/>
          <a:stretch>
            <a:fillRect/>
          </a:stretch>
        </p:blipFill>
        <p:spPr bwMode="auto">
          <a:xfrm>
            <a:off x="611188" y="869950"/>
            <a:ext cx="8001000" cy="50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idx="4294967295"/>
          </p:nvPr>
        </p:nvSpPr>
        <p:spPr>
          <a:xfrm>
            <a:off x="468313" y="188913"/>
            <a:ext cx="8218487" cy="927100"/>
          </a:xfrm>
          <a:ln>
            <a:solidFill>
              <a:schemeClr val="accent1"/>
            </a:solidFill>
          </a:ln>
        </p:spPr>
        <p:txBody>
          <a:bodyPr/>
          <a:lstStyle/>
          <a:p>
            <a:r>
              <a:rPr lang="en-GB" altLang="en-US" sz="3200" dirty="0">
                <a:latin typeface="Arial" panose="020B0604020202020204" pitchFamily="34" charset="0"/>
                <a:cs typeface="Arial" panose="020B0604020202020204" pitchFamily="34" charset="0"/>
              </a:rPr>
              <a:t>Choice of </a:t>
            </a:r>
            <a:r>
              <a:rPr lang="en-GB" altLang="en-US" sz="3200" dirty="0" err="1">
                <a:latin typeface="Arial" panose="020B0604020202020204" pitchFamily="34" charset="0"/>
                <a:cs typeface="Arial" panose="020B0604020202020204" pitchFamily="34" charset="0"/>
              </a:rPr>
              <a:t>Progestogen</a:t>
            </a:r>
            <a:r>
              <a:rPr lang="en-GB" altLang="en-US" sz="3200" dirty="0">
                <a:latin typeface="Arial" panose="020B0604020202020204" pitchFamily="34" charset="0"/>
                <a:cs typeface="Arial" panose="020B0604020202020204" pitchFamily="34" charset="0"/>
              </a:rPr>
              <a:t> and Breast Cancer Risk: E3N French Cohort Study</a:t>
            </a:r>
          </a:p>
        </p:txBody>
      </p:sp>
      <p:sp>
        <p:nvSpPr>
          <p:cNvPr id="61443" name="Content Placeholder 16"/>
          <p:cNvSpPr>
            <a:spLocks noGrp="1"/>
          </p:cNvSpPr>
          <p:nvPr>
            <p:ph sz="quarter" idx="4294967295"/>
          </p:nvPr>
        </p:nvSpPr>
        <p:spPr>
          <a:xfrm>
            <a:off x="501650" y="6354763"/>
            <a:ext cx="7019925" cy="503237"/>
          </a:xfrm>
        </p:spPr>
        <p:txBody>
          <a:bodyPr/>
          <a:lstStyle/>
          <a:p>
            <a:pPr marL="3175" indent="0">
              <a:buFontTx/>
              <a:buNone/>
            </a:pPr>
            <a:r>
              <a:rPr lang="en-GB" altLang="en-US" sz="900"/>
              <a:t>Fournier A et al. </a:t>
            </a:r>
            <a:r>
              <a:rPr lang="en-US" altLang="en-US" sz="900"/>
              <a:t>Breast Cancer Res Treat 2008;107:103–11</a:t>
            </a:r>
            <a:r>
              <a:rPr lang="en-GB" altLang="en-US" sz="900"/>
              <a:t>;  </a:t>
            </a:r>
            <a:br>
              <a:rPr lang="en-GB" altLang="en-US" sz="900"/>
            </a:br>
            <a:r>
              <a:rPr lang="en-GB" altLang="en-US" sz="900"/>
              <a:t>Fournier A et al. J Clin Oncol. 2008 ;26:1260–1268.</a:t>
            </a:r>
            <a:endParaRPr lang="en-US" altLang="en-US" sz="900"/>
          </a:p>
          <a:p>
            <a:pPr marL="3175" indent="0">
              <a:buFontTx/>
              <a:buNone/>
            </a:pPr>
            <a:endParaRPr lang="en-GB" altLang="en-US" sz="900"/>
          </a:p>
        </p:txBody>
      </p:sp>
      <p:sp>
        <p:nvSpPr>
          <p:cNvPr id="61444" name="Text Box 5"/>
          <p:cNvSpPr txBox="1">
            <a:spLocks noChangeArrowheads="1"/>
          </p:cNvSpPr>
          <p:nvPr/>
        </p:nvSpPr>
        <p:spPr bwMode="auto">
          <a:xfrm>
            <a:off x="1009650" y="1230313"/>
            <a:ext cx="26797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spcAft>
                <a:spcPct val="15000"/>
              </a:spcAft>
              <a:buFontTx/>
              <a:buNone/>
            </a:pPr>
            <a:r>
              <a:rPr lang="en-US" altLang="en-US" sz="1600" b="1">
                <a:solidFill>
                  <a:srgbClr val="52BE08"/>
                </a:solidFill>
                <a:latin typeface="Arial" panose="020B0604020202020204" pitchFamily="34" charset="0"/>
              </a:rPr>
              <a:t>Risk of </a:t>
            </a:r>
            <a:r>
              <a:rPr lang="en-US" altLang="en-US" sz="1600" b="1" u="sng">
                <a:solidFill>
                  <a:srgbClr val="52BE08"/>
                </a:solidFill>
                <a:latin typeface="Arial" panose="020B0604020202020204" pitchFamily="34" charset="0"/>
              </a:rPr>
              <a:t>all</a:t>
            </a:r>
            <a:r>
              <a:rPr lang="en-US" altLang="en-US" sz="1600" b="1">
                <a:solidFill>
                  <a:srgbClr val="52BE08"/>
                </a:solidFill>
                <a:latin typeface="Arial" panose="020B0604020202020204" pitchFamily="34" charset="0"/>
              </a:rPr>
              <a:t> breast cancer</a:t>
            </a:r>
          </a:p>
        </p:txBody>
      </p:sp>
      <p:sp>
        <p:nvSpPr>
          <p:cNvPr id="61445" name="Rectangle 4"/>
          <p:cNvSpPr>
            <a:spLocks noChangeArrowheads="1"/>
          </p:cNvSpPr>
          <p:nvPr/>
        </p:nvSpPr>
        <p:spPr bwMode="auto">
          <a:xfrm>
            <a:off x="487363" y="6062663"/>
            <a:ext cx="60769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spcAft>
                <a:spcPct val="50000"/>
              </a:spcAft>
              <a:buFontTx/>
              <a:buNone/>
            </a:pPr>
            <a:endParaRPr lang="de-DE" altLang="en-US" sz="900">
              <a:latin typeface="Arial" panose="020B0604020202020204" pitchFamily="34" charset="0"/>
            </a:endParaRPr>
          </a:p>
        </p:txBody>
      </p:sp>
      <p:sp>
        <p:nvSpPr>
          <p:cNvPr id="61446" name="TextBox 72"/>
          <p:cNvSpPr txBox="1">
            <a:spLocks noChangeArrowheads="1"/>
          </p:cNvSpPr>
          <p:nvPr/>
        </p:nvSpPr>
        <p:spPr bwMode="auto">
          <a:xfrm>
            <a:off x="3113088" y="4452938"/>
            <a:ext cx="1360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spcAft>
                <a:spcPct val="50000"/>
              </a:spcAft>
              <a:buFontTx/>
              <a:buNone/>
            </a:pPr>
            <a:r>
              <a:rPr lang="en-GB" altLang="en-US" sz="1000">
                <a:latin typeface="Arial" panose="020B0604020202020204" pitchFamily="34" charset="0"/>
              </a:rPr>
              <a:t>Estrogen/other progestogens</a:t>
            </a:r>
          </a:p>
        </p:txBody>
      </p:sp>
      <p:sp>
        <p:nvSpPr>
          <p:cNvPr id="61447" name="Rectangle 22"/>
          <p:cNvSpPr>
            <a:spLocks noChangeArrowheads="1"/>
          </p:cNvSpPr>
          <p:nvPr/>
        </p:nvSpPr>
        <p:spPr bwMode="auto">
          <a:xfrm>
            <a:off x="817563" y="3281363"/>
            <a:ext cx="630237" cy="1192212"/>
          </a:xfrm>
          <a:prstGeom prst="rect">
            <a:avLst/>
          </a:prstGeom>
          <a:solidFill>
            <a:srgbClr val="92D050"/>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spcAft>
                <a:spcPct val="50000"/>
              </a:spcAft>
              <a:buFontTx/>
              <a:buNone/>
            </a:pPr>
            <a:endParaRPr lang="en-GB" altLang="en-US" sz="1400">
              <a:latin typeface="Arial" panose="020B0604020202020204" pitchFamily="34" charset="0"/>
            </a:endParaRPr>
          </a:p>
        </p:txBody>
      </p:sp>
      <p:sp>
        <p:nvSpPr>
          <p:cNvPr id="61448" name="Rectangle 22"/>
          <p:cNvSpPr>
            <a:spLocks noChangeArrowheads="1"/>
          </p:cNvSpPr>
          <p:nvPr/>
        </p:nvSpPr>
        <p:spPr bwMode="auto">
          <a:xfrm>
            <a:off x="1641475" y="3281363"/>
            <a:ext cx="628650" cy="1192212"/>
          </a:xfrm>
          <a:prstGeom prst="rect">
            <a:avLst/>
          </a:prstGeom>
          <a:solidFill>
            <a:srgbClr val="FFC000"/>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spcAft>
                <a:spcPct val="50000"/>
              </a:spcAft>
              <a:buFontTx/>
              <a:buNone/>
            </a:pPr>
            <a:endParaRPr lang="en-GB" altLang="en-US" sz="1400">
              <a:latin typeface="Arial" panose="020B0604020202020204" pitchFamily="34" charset="0"/>
            </a:endParaRPr>
          </a:p>
        </p:txBody>
      </p:sp>
      <p:sp>
        <p:nvSpPr>
          <p:cNvPr id="61449" name="Rectangle 22"/>
          <p:cNvSpPr>
            <a:spLocks noChangeArrowheads="1"/>
          </p:cNvSpPr>
          <p:nvPr/>
        </p:nvSpPr>
        <p:spPr bwMode="auto">
          <a:xfrm>
            <a:off x="2492375" y="3141663"/>
            <a:ext cx="630238" cy="1331912"/>
          </a:xfrm>
          <a:prstGeom prst="rect">
            <a:avLst/>
          </a:prstGeom>
          <a:solidFill>
            <a:srgbClr val="FFFF00"/>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spcAft>
                <a:spcPct val="50000"/>
              </a:spcAft>
              <a:buFontTx/>
              <a:buNone/>
            </a:pPr>
            <a:endParaRPr lang="en-GB" altLang="en-US" sz="1400">
              <a:latin typeface="Arial" panose="020B0604020202020204" pitchFamily="34" charset="0"/>
            </a:endParaRPr>
          </a:p>
        </p:txBody>
      </p:sp>
      <p:sp>
        <p:nvSpPr>
          <p:cNvPr id="61450" name="Rectangle 22"/>
          <p:cNvSpPr>
            <a:spLocks noChangeArrowheads="1"/>
          </p:cNvSpPr>
          <p:nvPr/>
        </p:nvSpPr>
        <p:spPr bwMode="auto">
          <a:xfrm>
            <a:off x="3354388" y="2439988"/>
            <a:ext cx="628650" cy="2033587"/>
          </a:xfrm>
          <a:prstGeom prst="rect">
            <a:avLst/>
          </a:prstGeom>
          <a:solidFill>
            <a:srgbClr val="B5B5B5"/>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spcAft>
                <a:spcPct val="50000"/>
              </a:spcAft>
              <a:buFontTx/>
              <a:buNone/>
            </a:pPr>
            <a:endParaRPr lang="en-GB" altLang="en-US" sz="1400">
              <a:latin typeface="Arial" panose="020B0604020202020204" pitchFamily="34" charset="0"/>
            </a:endParaRPr>
          </a:p>
        </p:txBody>
      </p:sp>
      <p:sp>
        <p:nvSpPr>
          <p:cNvPr id="61451" name="Line 42"/>
          <p:cNvSpPr>
            <a:spLocks noChangeShapeType="1"/>
          </p:cNvSpPr>
          <p:nvPr/>
        </p:nvSpPr>
        <p:spPr bwMode="auto">
          <a:xfrm>
            <a:off x="600075" y="3270250"/>
            <a:ext cx="3419475"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1452" name="TextBox 64"/>
          <p:cNvSpPr txBox="1">
            <a:spLocks noChangeArrowheads="1"/>
          </p:cNvSpPr>
          <p:nvPr/>
        </p:nvSpPr>
        <p:spPr bwMode="auto">
          <a:xfrm>
            <a:off x="1631950" y="3286125"/>
            <a:ext cx="628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spcAft>
                <a:spcPct val="50000"/>
              </a:spcAft>
              <a:buFontTx/>
              <a:buNone/>
            </a:pPr>
            <a:r>
              <a:rPr lang="en-GB" altLang="en-US" sz="1200" b="1">
                <a:latin typeface="Arial" panose="020B0604020202020204" pitchFamily="34" charset="0"/>
              </a:rPr>
              <a:t>(0.83–1.22)</a:t>
            </a:r>
          </a:p>
        </p:txBody>
      </p:sp>
      <p:sp>
        <p:nvSpPr>
          <p:cNvPr id="61453" name="TextBox 65"/>
          <p:cNvSpPr txBox="1">
            <a:spLocks noChangeArrowheads="1"/>
          </p:cNvSpPr>
          <p:nvPr/>
        </p:nvSpPr>
        <p:spPr bwMode="auto">
          <a:xfrm>
            <a:off x="2492375" y="3286125"/>
            <a:ext cx="628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spcAft>
                <a:spcPct val="50000"/>
              </a:spcAft>
              <a:buFontTx/>
              <a:buNone/>
            </a:pPr>
            <a:r>
              <a:rPr lang="en-GB" altLang="en-US" sz="1200" b="1">
                <a:latin typeface="Arial" panose="020B0604020202020204" pitchFamily="34" charset="0"/>
              </a:rPr>
              <a:t>(0.94–1.43)</a:t>
            </a:r>
          </a:p>
        </p:txBody>
      </p:sp>
      <p:sp>
        <p:nvSpPr>
          <p:cNvPr id="61454" name="TextBox 66"/>
          <p:cNvSpPr txBox="1">
            <a:spLocks noChangeArrowheads="1"/>
          </p:cNvSpPr>
          <p:nvPr/>
        </p:nvSpPr>
        <p:spPr bwMode="auto">
          <a:xfrm>
            <a:off x="3343275" y="2447925"/>
            <a:ext cx="642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spcAft>
                <a:spcPct val="50000"/>
              </a:spcAft>
              <a:buFontTx/>
              <a:buNone/>
            </a:pPr>
            <a:r>
              <a:rPr lang="en-GB" altLang="en-US" sz="1200" b="1">
                <a:latin typeface="Arial" panose="020B0604020202020204" pitchFamily="34" charset="0"/>
              </a:rPr>
              <a:t>(1.50–1.91)</a:t>
            </a:r>
          </a:p>
        </p:txBody>
      </p:sp>
      <p:sp>
        <p:nvSpPr>
          <p:cNvPr id="61455" name="TextBox 67"/>
          <p:cNvSpPr txBox="1">
            <a:spLocks noChangeArrowheads="1"/>
          </p:cNvSpPr>
          <p:nvPr/>
        </p:nvSpPr>
        <p:spPr bwMode="auto">
          <a:xfrm>
            <a:off x="2305050" y="2795588"/>
            <a:ext cx="1019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spcAft>
                <a:spcPct val="50000"/>
              </a:spcAft>
              <a:buFontTx/>
              <a:buNone/>
            </a:pPr>
            <a:r>
              <a:rPr lang="en-GB" altLang="en-US" sz="1600" b="1">
                <a:latin typeface="Arial" panose="020B0604020202020204" pitchFamily="34" charset="0"/>
              </a:rPr>
              <a:t>1.16</a:t>
            </a:r>
          </a:p>
        </p:txBody>
      </p:sp>
      <p:sp>
        <p:nvSpPr>
          <p:cNvPr id="61456" name="TextBox 68"/>
          <p:cNvSpPr txBox="1">
            <a:spLocks noChangeArrowheads="1"/>
          </p:cNvSpPr>
          <p:nvPr/>
        </p:nvSpPr>
        <p:spPr bwMode="auto">
          <a:xfrm>
            <a:off x="1452563" y="2960688"/>
            <a:ext cx="1019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spcAft>
                <a:spcPct val="50000"/>
              </a:spcAft>
              <a:buFontTx/>
              <a:buNone/>
            </a:pPr>
            <a:r>
              <a:rPr lang="en-GB" altLang="en-US" sz="1600" b="1">
                <a:latin typeface="Arial" panose="020B0604020202020204" pitchFamily="34" charset="0"/>
              </a:rPr>
              <a:t>1.00</a:t>
            </a:r>
          </a:p>
        </p:txBody>
      </p:sp>
      <p:sp>
        <p:nvSpPr>
          <p:cNvPr id="61457" name="TextBox 69"/>
          <p:cNvSpPr txBox="1">
            <a:spLocks noChangeArrowheads="1"/>
          </p:cNvSpPr>
          <p:nvPr/>
        </p:nvSpPr>
        <p:spPr bwMode="auto">
          <a:xfrm>
            <a:off x="1452563" y="4452938"/>
            <a:ext cx="10191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spcAft>
                <a:spcPct val="50000"/>
              </a:spcAft>
              <a:buFontTx/>
              <a:buNone/>
            </a:pPr>
            <a:r>
              <a:rPr lang="en-GB" altLang="en-US" sz="1000">
                <a:latin typeface="Arial" panose="020B0604020202020204" pitchFamily="34" charset="0"/>
              </a:rPr>
              <a:t>Estrogen/</a:t>
            </a:r>
            <a:br>
              <a:rPr lang="en-GB" altLang="en-US" sz="1000">
                <a:latin typeface="Arial" panose="020B0604020202020204" pitchFamily="34" charset="0"/>
              </a:rPr>
            </a:br>
            <a:r>
              <a:rPr lang="en-GB" altLang="en-US" sz="1000">
                <a:latin typeface="Arial" panose="020B0604020202020204" pitchFamily="34" charset="0"/>
              </a:rPr>
              <a:t>progesterone</a:t>
            </a:r>
          </a:p>
        </p:txBody>
      </p:sp>
      <p:sp>
        <p:nvSpPr>
          <p:cNvPr id="61458" name="TextBox 70"/>
          <p:cNvSpPr txBox="1">
            <a:spLocks noChangeArrowheads="1"/>
          </p:cNvSpPr>
          <p:nvPr/>
        </p:nvSpPr>
        <p:spPr bwMode="auto">
          <a:xfrm>
            <a:off x="630238" y="4457700"/>
            <a:ext cx="10175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spcAft>
                <a:spcPct val="50000"/>
              </a:spcAft>
              <a:buFontTx/>
              <a:buNone/>
            </a:pPr>
            <a:r>
              <a:rPr lang="en-GB" altLang="en-US" sz="1000">
                <a:latin typeface="Arial" panose="020B0604020202020204" pitchFamily="34" charset="0"/>
              </a:rPr>
              <a:t>Baseline risk without HRT</a:t>
            </a:r>
          </a:p>
        </p:txBody>
      </p:sp>
      <p:sp>
        <p:nvSpPr>
          <p:cNvPr id="61459" name="TextBox 71"/>
          <p:cNvSpPr txBox="1">
            <a:spLocks noChangeArrowheads="1"/>
          </p:cNvSpPr>
          <p:nvPr/>
        </p:nvSpPr>
        <p:spPr bwMode="auto">
          <a:xfrm>
            <a:off x="2260600" y="4452938"/>
            <a:ext cx="1181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spcAft>
                <a:spcPct val="50000"/>
              </a:spcAft>
              <a:buFontTx/>
              <a:buNone/>
            </a:pPr>
            <a:r>
              <a:rPr lang="en-GB" altLang="en-US" sz="1000">
                <a:latin typeface="Arial" panose="020B0604020202020204" pitchFamily="34" charset="0"/>
              </a:rPr>
              <a:t>Estrogen/</a:t>
            </a:r>
            <a:br>
              <a:rPr lang="en-GB" altLang="en-US" sz="1000">
                <a:latin typeface="Arial" panose="020B0604020202020204" pitchFamily="34" charset="0"/>
              </a:rPr>
            </a:br>
            <a:r>
              <a:rPr lang="en-GB" altLang="en-US" sz="1000">
                <a:latin typeface="Arial" panose="020B0604020202020204" pitchFamily="34" charset="0"/>
              </a:rPr>
              <a:t>dydrogesterone</a:t>
            </a:r>
          </a:p>
        </p:txBody>
      </p:sp>
      <p:sp>
        <p:nvSpPr>
          <p:cNvPr id="61460" name="TextBox 76"/>
          <p:cNvSpPr txBox="1">
            <a:spLocks noChangeArrowheads="1"/>
          </p:cNvSpPr>
          <p:nvPr/>
        </p:nvSpPr>
        <p:spPr bwMode="auto">
          <a:xfrm>
            <a:off x="3152775" y="2151063"/>
            <a:ext cx="1019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spcAft>
                <a:spcPct val="50000"/>
              </a:spcAft>
              <a:buFontTx/>
              <a:buNone/>
            </a:pPr>
            <a:r>
              <a:rPr lang="en-GB" altLang="en-US" sz="1600" b="1">
                <a:latin typeface="Arial" panose="020B0604020202020204" pitchFamily="34" charset="0"/>
              </a:rPr>
              <a:t>1.69</a:t>
            </a:r>
          </a:p>
        </p:txBody>
      </p:sp>
      <p:sp>
        <p:nvSpPr>
          <p:cNvPr id="61461" name="Line 32"/>
          <p:cNvSpPr>
            <a:spLocks noChangeShapeType="1"/>
          </p:cNvSpPr>
          <p:nvPr/>
        </p:nvSpPr>
        <p:spPr bwMode="auto">
          <a:xfrm>
            <a:off x="709613" y="1827213"/>
            <a:ext cx="0" cy="264001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1462" name="Line 34"/>
          <p:cNvSpPr>
            <a:spLocks noChangeShapeType="1"/>
          </p:cNvSpPr>
          <p:nvPr/>
        </p:nvSpPr>
        <p:spPr bwMode="auto">
          <a:xfrm>
            <a:off x="661988" y="4467225"/>
            <a:ext cx="349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1463" name="Line 35"/>
          <p:cNvSpPr>
            <a:spLocks noChangeShapeType="1"/>
          </p:cNvSpPr>
          <p:nvPr/>
        </p:nvSpPr>
        <p:spPr bwMode="auto">
          <a:xfrm>
            <a:off x="661988" y="4235450"/>
            <a:ext cx="349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1464" name="Line 36"/>
          <p:cNvSpPr>
            <a:spLocks noChangeShapeType="1"/>
          </p:cNvSpPr>
          <p:nvPr/>
        </p:nvSpPr>
        <p:spPr bwMode="auto">
          <a:xfrm>
            <a:off x="661988" y="3994150"/>
            <a:ext cx="349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1465" name="Line 37"/>
          <p:cNvSpPr>
            <a:spLocks noChangeShapeType="1"/>
          </p:cNvSpPr>
          <p:nvPr/>
        </p:nvSpPr>
        <p:spPr bwMode="auto">
          <a:xfrm>
            <a:off x="661988" y="3514725"/>
            <a:ext cx="349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1466" name="Line 38"/>
          <p:cNvSpPr>
            <a:spLocks noChangeShapeType="1"/>
          </p:cNvSpPr>
          <p:nvPr/>
        </p:nvSpPr>
        <p:spPr bwMode="auto">
          <a:xfrm>
            <a:off x="661988" y="3024188"/>
            <a:ext cx="349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1467" name="Line 40"/>
          <p:cNvSpPr>
            <a:spLocks noChangeShapeType="1"/>
          </p:cNvSpPr>
          <p:nvPr/>
        </p:nvSpPr>
        <p:spPr bwMode="auto">
          <a:xfrm>
            <a:off x="661988" y="2554288"/>
            <a:ext cx="349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1468" name="Rectangle 50"/>
          <p:cNvSpPr>
            <a:spLocks noChangeArrowheads="1"/>
          </p:cNvSpPr>
          <p:nvPr/>
        </p:nvSpPr>
        <p:spPr bwMode="auto">
          <a:xfrm>
            <a:off x="522288" y="4364038"/>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spcAft>
                <a:spcPct val="50000"/>
              </a:spcAft>
              <a:buFontTx/>
              <a:buNone/>
            </a:pPr>
            <a:r>
              <a:rPr lang="en-US" altLang="en-US" sz="1200">
                <a:latin typeface="Arial" panose="020B0604020202020204" pitchFamily="34" charset="0"/>
              </a:rPr>
              <a:t>0</a:t>
            </a:r>
          </a:p>
        </p:txBody>
      </p:sp>
      <p:sp>
        <p:nvSpPr>
          <p:cNvPr id="61469" name="Rectangle 51"/>
          <p:cNvSpPr>
            <a:spLocks noChangeArrowheads="1"/>
          </p:cNvSpPr>
          <p:nvPr/>
        </p:nvSpPr>
        <p:spPr bwMode="auto">
          <a:xfrm>
            <a:off x="395288" y="4122738"/>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spcAft>
                <a:spcPct val="50000"/>
              </a:spcAft>
              <a:buFontTx/>
              <a:buNone/>
            </a:pPr>
            <a:r>
              <a:rPr lang="en-US" altLang="en-US" sz="1200">
                <a:latin typeface="Arial" panose="020B0604020202020204" pitchFamily="34" charset="0"/>
              </a:rPr>
              <a:t>0.2</a:t>
            </a:r>
          </a:p>
        </p:txBody>
      </p:sp>
      <p:sp>
        <p:nvSpPr>
          <p:cNvPr id="61470" name="Rectangle 52"/>
          <p:cNvSpPr>
            <a:spLocks noChangeArrowheads="1"/>
          </p:cNvSpPr>
          <p:nvPr/>
        </p:nvSpPr>
        <p:spPr bwMode="auto">
          <a:xfrm>
            <a:off x="395288" y="3879850"/>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spcAft>
                <a:spcPct val="50000"/>
              </a:spcAft>
              <a:buFontTx/>
              <a:buNone/>
            </a:pPr>
            <a:r>
              <a:rPr lang="en-US" altLang="en-US" sz="1200">
                <a:latin typeface="Arial" panose="020B0604020202020204" pitchFamily="34" charset="0"/>
              </a:rPr>
              <a:t>0.4</a:t>
            </a:r>
          </a:p>
        </p:txBody>
      </p:sp>
      <p:sp>
        <p:nvSpPr>
          <p:cNvPr id="61471" name="Rectangle 53"/>
          <p:cNvSpPr>
            <a:spLocks noChangeArrowheads="1"/>
          </p:cNvSpPr>
          <p:nvPr/>
        </p:nvSpPr>
        <p:spPr bwMode="auto">
          <a:xfrm>
            <a:off x="395288" y="3400425"/>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spcAft>
                <a:spcPct val="50000"/>
              </a:spcAft>
              <a:buFontTx/>
              <a:buNone/>
            </a:pPr>
            <a:r>
              <a:rPr lang="en-US" altLang="en-US" sz="1200">
                <a:latin typeface="Arial" panose="020B0604020202020204" pitchFamily="34" charset="0"/>
              </a:rPr>
              <a:t>0.8</a:t>
            </a:r>
          </a:p>
        </p:txBody>
      </p:sp>
      <p:sp>
        <p:nvSpPr>
          <p:cNvPr id="61472" name="Rectangle 55"/>
          <p:cNvSpPr>
            <a:spLocks noChangeArrowheads="1"/>
          </p:cNvSpPr>
          <p:nvPr/>
        </p:nvSpPr>
        <p:spPr bwMode="auto">
          <a:xfrm>
            <a:off x="395288" y="2917825"/>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spcAft>
                <a:spcPct val="50000"/>
              </a:spcAft>
              <a:buFontTx/>
              <a:buNone/>
            </a:pPr>
            <a:r>
              <a:rPr lang="en-US" altLang="en-US" sz="1200">
                <a:latin typeface="Arial" panose="020B0604020202020204" pitchFamily="34" charset="0"/>
              </a:rPr>
              <a:t>1.2</a:t>
            </a:r>
          </a:p>
        </p:txBody>
      </p:sp>
      <p:sp>
        <p:nvSpPr>
          <p:cNvPr id="61473" name="Rectangle 56"/>
          <p:cNvSpPr>
            <a:spLocks noChangeArrowheads="1"/>
          </p:cNvSpPr>
          <p:nvPr/>
        </p:nvSpPr>
        <p:spPr bwMode="auto">
          <a:xfrm>
            <a:off x="395288" y="2451100"/>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spcAft>
                <a:spcPct val="50000"/>
              </a:spcAft>
              <a:buFontTx/>
              <a:buNone/>
            </a:pPr>
            <a:r>
              <a:rPr lang="en-US" altLang="en-US" sz="1200">
                <a:latin typeface="Arial" panose="020B0604020202020204" pitchFamily="34" charset="0"/>
              </a:rPr>
              <a:t>1.6</a:t>
            </a:r>
          </a:p>
        </p:txBody>
      </p:sp>
      <p:sp>
        <p:nvSpPr>
          <p:cNvPr id="61474" name="Line 38"/>
          <p:cNvSpPr>
            <a:spLocks noChangeShapeType="1"/>
          </p:cNvSpPr>
          <p:nvPr/>
        </p:nvSpPr>
        <p:spPr bwMode="auto">
          <a:xfrm>
            <a:off x="661988" y="3268663"/>
            <a:ext cx="349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1475" name="Rectangle 55"/>
          <p:cNvSpPr>
            <a:spLocks noChangeArrowheads="1"/>
          </p:cNvSpPr>
          <p:nvPr/>
        </p:nvSpPr>
        <p:spPr bwMode="auto">
          <a:xfrm>
            <a:off x="395288" y="3165475"/>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spcAft>
                <a:spcPct val="50000"/>
              </a:spcAft>
              <a:buFontTx/>
              <a:buNone/>
            </a:pPr>
            <a:r>
              <a:rPr lang="en-US" altLang="en-US" sz="1200">
                <a:latin typeface="Arial" panose="020B0604020202020204" pitchFamily="34" charset="0"/>
              </a:rPr>
              <a:t>1.0</a:t>
            </a:r>
          </a:p>
        </p:txBody>
      </p:sp>
      <p:sp>
        <p:nvSpPr>
          <p:cNvPr id="61476" name="Line 40"/>
          <p:cNvSpPr>
            <a:spLocks noChangeShapeType="1"/>
          </p:cNvSpPr>
          <p:nvPr/>
        </p:nvSpPr>
        <p:spPr bwMode="auto">
          <a:xfrm>
            <a:off x="661988" y="1828800"/>
            <a:ext cx="349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1477" name="Rectangle 56"/>
          <p:cNvSpPr>
            <a:spLocks noChangeArrowheads="1"/>
          </p:cNvSpPr>
          <p:nvPr/>
        </p:nvSpPr>
        <p:spPr bwMode="auto">
          <a:xfrm>
            <a:off x="395288" y="1728788"/>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spcAft>
                <a:spcPct val="50000"/>
              </a:spcAft>
              <a:buFontTx/>
              <a:buNone/>
            </a:pPr>
            <a:r>
              <a:rPr lang="en-US" altLang="en-US" sz="1200">
                <a:latin typeface="Arial" panose="020B0604020202020204" pitchFamily="34" charset="0"/>
              </a:rPr>
              <a:t>2.2</a:t>
            </a:r>
          </a:p>
        </p:txBody>
      </p:sp>
      <p:sp>
        <p:nvSpPr>
          <p:cNvPr id="61478" name="Line 40"/>
          <p:cNvSpPr>
            <a:spLocks noChangeShapeType="1"/>
          </p:cNvSpPr>
          <p:nvPr/>
        </p:nvSpPr>
        <p:spPr bwMode="auto">
          <a:xfrm>
            <a:off x="661988" y="2074863"/>
            <a:ext cx="349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1479" name="Rectangle 56"/>
          <p:cNvSpPr>
            <a:spLocks noChangeArrowheads="1"/>
          </p:cNvSpPr>
          <p:nvPr/>
        </p:nvSpPr>
        <p:spPr bwMode="auto">
          <a:xfrm>
            <a:off x="395288" y="1973263"/>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spcAft>
                <a:spcPct val="50000"/>
              </a:spcAft>
              <a:buFontTx/>
              <a:buNone/>
            </a:pPr>
            <a:r>
              <a:rPr lang="en-US" altLang="en-US" sz="1200">
                <a:latin typeface="Arial" panose="020B0604020202020204" pitchFamily="34" charset="0"/>
              </a:rPr>
              <a:t>2.0</a:t>
            </a:r>
          </a:p>
        </p:txBody>
      </p:sp>
      <p:sp>
        <p:nvSpPr>
          <p:cNvPr id="61480" name="Line 40"/>
          <p:cNvSpPr>
            <a:spLocks noChangeShapeType="1"/>
          </p:cNvSpPr>
          <p:nvPr/>
        </p:nvSpPr>
        <p:spPr bwMode="auto">
          <a:xfrm>
            <a:off x="661988" y="2309813"/>
            <a:ext cx="349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1481" name="Rectangle 56"/>
          <p:cNvSpPr>
            <a:spLocks noChangeArrowheads="1"/>
          </p:cNvSpPr>
          <p:nvPr/>
        </p:nvSpPr>
        <p:spPr bwMode="auto">
          <a:xfrm>
            <a:off x="395288" y="2208213"/>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spcAft>
                <a:spcPct val="50000"/>
              </a:spcAft>
              <a:buFontTx/>
              <a:buNone/>
            </a:pPr>
            <a:r>
              <a:rPr lang="en-US" altLang="en-US" sz="1200">
                <a:latin typeface="Arial" panose="020B0604020202020204" pitchFamily="34" charset="0"/>
              </a:rPr>
              <a:t>1.8</a:t>
            </a:r>
          </a:p>
        </p:txBody>
      </p:sp>
      <p:sp>
        <p:nvSpPr>
          <p:cNvPr id="61482" name="Line 40"/>
          <p:cNvSpPr>
            <a:spLocks noChangeShapeType="1"/>
          </p:cNvSpPr>
          <p:nvPr/>
        </p:nvSpPr>
        <p:spPr bwMode="auto">
          <a:xfrm>
            <a:off x="661988" y="2798763"/>
            <a:ext cx="349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1483" name="Rectangle 56"/>
          <p:cNvSpPr>
            <a:spLocks noChangeArrowheads="1"/>
          </p:cNvSpPr>
          <p:nvPr/>
        </p:nvSpPr>
        <p:spPr bwMode="auto">
          <a:xfrm>
            <a:off x="395288" y="2697163"/>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spcAft>
                <a:spcPct val="50000"/>
              </a:spcAft>
              <a:buFontTx/>
              <a:buNone/>
            </a:pPr>
            <a:r>
              <a:rPr lang="en-US" altLang="en-US" sz="1200">
                <a:latin typeface="Arial" panose="020B0604020202020204" pitchFamily="34" charset="0"/>
              </a:rPr>
              <a:t>1.4</a:t>
            </a:r>
          </a:p>
        </p:txBody>
      </p:sp>
      <p:sp>
        <p:nvSpPr>
          <p:cNvPr id="61484" name="Line 37"/>
          <p:cNvSpPr>
            <a:spLocks noChangeShapeType="1"/>
          </p:cNvSpPr>
          <p:nvPr/>
        </p:nvSpPr>
        <p:spPr bwMode="auto">
          <a:xfrm>
            <a:off x="661988" y="3744913"/>
            <a:ext cx="349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1485" name="Rectangle 53"/>
          <p:cNvSpPr>
            <a:spLocks noChangeArrowheads="1"/>
          </p:cNvSpPr>
          <p:nvPr/>
        </p:nvSpPr>
        <p:spPr bwMode="auto">
          <a:xfrm>
            <a:off x="395288" y="3627438"/>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spcAft>
                <a:spcPct val="50000"/>
              </a:spcAft>
              <a:buFontTx/>
              <a:buNone/>
            </a:pPr>
            <a:r>
              <a:rPr lang="en-US" altLang="en-US" sz="1200">
                <a:latin typeface="Arial" panose="020B0604020202020204" pitchFamily="34" charset="0"/>
              </a:rPr>
              <a:t>0.6</a:t>
            </a:r>
          </a:p>
        </p:txBody>
      </p:sp>
      <p:sp>
        <p:nvSpPr>
          <p:cNvPr id="61486" name="Line 42"/>
          <p:cNvSpPr>
            <a:spLocks noChangeShapeType="1"/>
          </p:cNvSpPr>
          <p:nvPr/>
        </p:nvSpPr>
        <p:spPr bwMode="auto">
          <a:xfrm>
            <a:off x="709613" y="4468813"/>
            <a:ext cx="34194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1487" name="Rectangle 68"/>
          <p:cNvSpPr>
            <a:spLocks noChangeArrowheads="1"/>
          </p:cNvSpPr>
          <p:nvPr/>
        </p:nvSpPr>
        <p:spPr bwMode="auto">
          <a:xfrm rot="-5400000">
            <a:off x="-1254125" y="3140075"/>
            <a:ext cx="2963863"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spcAft>
                <a:spcPct val="50000"/>
              </a:spcAft>
              <a:buFontTx/>
              <a:buNone/>
            </a:pPr>
            <a:r>
              <a:rPr lang="en-GB" altLang="en-US" sz="1400" b="1">
                <a:latin typeface="Arial" panose="020B0604020202020204" pitchFamily="34" charset="0"/>
              </a:rPr>
              <a:t>Relative risk (95% CI)</a:t>
            </a:r>
          </a:p>
        </p:txBody>
      </p:sp>
      <p:sp>
        <p:nvSpPr>
          <p:cNvPr id="61488" name="Rectangle 6"/>
          <p:cNvSpPr>
            <a:spLocks noChangeArrowheads="1"/>
          </p:cNvSpPr>
          <p:nvPr/>
        </p:nvSpPr>
        <p:spPr bwMode="auto">
          <a:xfrm>
            <a:off x="0" y="5834063"/>
            <a:ext cx="9144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1800" b="1">
                <a:solidFill>
                  <a:srgbClr val="52BE08"/>
                </a:solidFill>
                <a:latin typeface="Arial" panose="020B0604020202020204" pitchFamily="34" charset="0"/>
              </a:rPr>
              <a:t>Risk elevation may not be uniform for all progestogens</a:t>
            </a:r>
          </a:p>
        </p:txBody>
      </p:sp>
      <p:sp>
        <p:nvSpPr>
          <p:cNvPr id="61489" name="Rectangle 108"/>
          <p:cNvSpPr>
            <a:spLocks noChangeArrowheads="1"/>
          </p:cNvSpPr>
          <p:nvPr/>
        </p:nvSpPr>
        <p:spPr bwMode="auto">
          <a:xfrm>
            <a:off x="1849438" y="5541963"/>
            <a:ext cx="5376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de-DE" altLang="en-US" sz="1400">
                <a:latin typeface="Arial" panose="020B0604020202020204" pitchFamily="34" charset="0"/>
              </a:rPr>
              <a:t>N = 80,377 women, for an average treatment duration of 8.1 years</a:t>
            </a:r>
          </a:p>
        </p:txBody>
      </p:sp>
      <p:sp>
        <p:nvSpPr>
          <p:cNvPr id="61490" name="TextBox 72"/>
          <p:cNvSpPr txBox="1">
            <a:spLocks noChangeArrowheads="1"/>
          </p:cNvSpPr>
          <p:nvPr/>
        </p:nvSpPr>
        <p:spPr bwMode="auto">
          <a:xfrm>
            <a:off x="7410450" y="4481513"/>
            <a:ext cx="13604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spcAft>
                <a:spcPct val="50000"/>
              </a:spcAft>
              <a:buFontTx/>
              <a:buNone/>
            </a:pPr>
            <a:r>
              <a:rPr lang="en-GB" altLang="en-US" sz="1000">
                <a:latin typeface="Arial" panose="020B0604020202020204" pitchFamily="34" charset="0"/>
              </a:rPr>
              <a:t>≥5 years</a:t>
            </a:r>
          </a:p>
        </p:txBody>
      </p:sp>
      <p:sp>
        <p:nvSpPr>
          <p:cNvPr id="61491" name="Rectangle 22"/>
          <p:cNvSpPr>
            <a:spLocks noChangeArrowheads="1"/>
          </p:cNvSpPr>
          <p:nvPr/>
        </p:nvSpPr>
        <p:spPr bwMode="auto">
          <a:xfrm>
            <a:off x="5084763" y="3168650"/>
            <a:ext cx="630237" cy="1333500"/>
          </a:xfrm>
          <a:prstGeom prst="rect">
            <a:avLst/>
          </a:prstGeom>
          <a:solidFill>
            <a:srgbClr val="FFFF00"/>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spcAft>
                <a:spcPct val="50000"/>
              </a:spcAft>
              <a:buFontTx/>
              <a:buNone/>
            </a:pPr>
            <a:endParaRPr lang="en-GB" altLang="en-US" sz="1400">
              <a:latin typeface="Arial" panose="020B0604020202020204" pitchFamily="34" charset="0"/>
            </a:endParaRPr>
          </a:p>
        </p:txBody>
      </p:sp>
      <p:sp>
        <p:nvSpPr>
          <p:cNvPr id="61492" name="Rectangle 57"/>
          <p:cNvSpPr>
            <a:spLocks noChangeArrowheads="1"/>
          </p:cNvSpPr>
          <p:nvPr/>
        </p:nvSpPr>
        <p:spPr bwMode="auto">
          <a:xfrm>
            <a:off x="5862638" y="3168650"/>
            <a:ext cx="628650" cy="1333500"/>
          </a:xfrm>
          <a:prstGeom prst="rect">
            <a:avLst/>
          </a:prstGeom>
          <a:solidFill>
            <a:srgbClr val="FFC000"/>
          </a:solidFill>
          <a:ln w="25400" algn="ctr">
            <a:solidFill>
              <a:srgbClr val="FFC000"/>
            </a:solidFill>
            <a:miter lim="800000"/>
            <a:headEnd/>
            <a:tailEnd/>
          </a:ln>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spcAft>
                <a:spcPct val="50000"/>
              </a:spcAft>
              <a:buFontTx/>
              <a:buNone/>
            </a:pPr>
            <a:endParaRPr lang="en-GB" altLang="en-US" sz="1400">
              <a:latin typeface="Arial" panose="020B0604020202020204" pitchFamily="34" charset="0"/>
            </a:endParaRPr>
          </a:p>
        </p:txBody>
      </p:sp>
      <p:sp>
        <p:nvSpPr>
          <p:cNvPr id="61493" name="Rectangle 22"/>
          <p:cNvSpPr>
            <a:spLocks noChangeArrowheads="1"/>
          </p:cNvSpPr>
          <p:nvPr/>
        </p:nvSpPr>
        <p:spPr bwMode="auto">
          <a:xfrm>
            <a:off x="6972300" y="2706688"/>
            <a:ext cx="630238" cy="1795462"/>
          </a:xfrm>
          <a:prstGeom prst="rect">
            <a:avLst/>
          </a:prstGeom>
          <a:solidFill>
            <a:srgbClr val="FFFF00"/>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spcAft>
                <a:spcPct val="50000"/>
              </a:spcAft>
              <a:buFontTx/>
              <a:buNone/>
            </a:pPr>
            <a:endParaRPr lang="en-GB" altLang="en-US" sz="1400">
              <a:latin typeface="Arial" panose="020B0604020202020204" pitchFamily="34" charset="0"/>
            </a:endParaRPr>
          </a:p>
        </p:txBody>
      </p:sp>
      <p:sp>
        <p:nvSpPr>
          <p:cNvPr id="61494" name="Rectangle 22"/>
          <p:cNvSpPr>
            <a:spLocks noChangeArrowheads="1"/>
          </p:cNvSpPr>
          <p:nvPr/>
        </p:nvSpPr>
        <p:spPr bwMode="auto">
          <a:xfrm>
            <a:off x="7758113" y="1957388"/>
            <a:ext cx="628650" cy="2544762"/>
          </a:xfrm>
          <a:prstGeom prst="rect">
            <a:avLst/>
          </a:prstGeom>
          <a:solidFill>
            <a:srgbClr val="B5B5B5"/>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spcAft>
                <a:spcPct val="50000"/>
              </a:spcAft>
              <a:buFontTx/>
              <a:buNone/>
            </a:pPr>
            <a:endParaRPr lang="en-GB" altLang="en-US" sz="1400">
              <a:latin typeface="Arial" panose="020B0604020202020204" pitchFamily="34" charset="0"/>
            </a:endParaRPr>
          </a:p>
        </p:txBody>
      </p:sp>
      <p:sp>
        <p:nvSpPr>
          <p:cNvPr id="61495" name="Line 42"/>
          <p:cNvSpPr>
            <a:spLocks noChangeShapeType="1"/>
          </p:cNvSpPr>
          <p:nvPr/>
        </p:nvSpPr>
        <p:spPr bwMode="auto">
          <a:xfrm>
            <a:off x="4867275" y="3298825"/>
            <a:ext cx="3519488" cy="952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1496" name="TextBox 64"/>
          <p:cNvSpPr txBox="1">
            <a:spLocks noChangeArrowheads="1"/>
          </p:cNvSpPr>
          <p:nvPr/>
        </p:nvSpPr>
        <p:spPr bwMode="auto">
          <a:xfrm>
            <a:off x="5076825" y="3314700"/>
            <a:ext cx="628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spcAft>
                <a:spcPct val="50000"/>
              </a:spcAft>
              <a:buFontTx/>
              <a:buNone/>
            </a:pPr>
            <a:r>
              <a:rPr lang="en-GB" altLang="en-US" sz="1200" b="1">
                <a:latin typeface="Arial" panose="020B0604020202020204" pitchFamily="34" charset="0"/>
              </a:rPr>
              <a:t>(0.8–1.5)</a:t>
            </a:r>
          </a:p>
        </p:txBody>
      </p:sp>
      <p:sp>
        <p:nvSpPr>
          <p:cNvPr id="61497" name="TextBox 65"/>
          <p:cNvSpPr txBox="1">
            <a:spLocks noChangeArrowheads="1"/>
          </p:cNvSpPr>
          <p:nvPr/>
        </p:nvSpPr>
        <p:spPr bwMode="auto">
          <a:xfrm>
            <a:off x="6972300" y="2781300"/>
            <a:ext cx="628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spcAft>
                <a:spcPct val="50000"/>
              </a:spcAft>
              <a:buFontTx/>
              <a:buNone/>
            </a:pPr>
            <a:r>
              <a:rPr lang="en-GB" altLang="en-US" sz="1200" b="1">
                <a:latin typeface="Arial" panose="020B0604020202020204" pitchFamily="34" charset="0"/>
              </a:rPr>
              <a:t>(0.8–2.7)</a:t>
            </a:r>
          </a:p>
        </p:txBody>
      </p:sp>
      <p:sp>
        <p:nvSpPr>
          <p:cNvPr id="61498" name="TextBox 66"/>
          <p:cNvSpPr txBox="1">
            <a:spLocks noChangeArrowheads="1"/>
          </p:cNvSpPr>
          <p:nvPr/>
        </p:nvSpPr>
        <p:spPr bwMode="auto">
          <a:xfrm>
            <a:off x="7747000" y="1957388"/>
            <a:ext cx="642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spcAft>
                <a:spcPct val="50000"/>
              </a:spcAft>
              <a:buFontTx/>
              <a:buNone/>
            </a:pPr>
            <a:r>
              <a:rPr lang="en-GB" altLang="en-US" sz="1200" b="1">
                <a:latin typeface="Arial" panose="020B0604020202020204" pitchFamily="34" charset="0"/>
              </a:rPr>
              <a:t>(1.2–3.8)</a:t>
            </a:r>
          </a:p>
        </p:txBody>
      </p:sp>
      <p:sp>
        <p:nvSpPr>
          <p:cNvPr id="61499" name="TextBox 67"/>
          <p:cNvSpPr txBox="1">
            <a:spLocks noChangeArrowheads="1"/>
          </p:cNvSpPr>
          <p:nvPr/>
        </p:nvSpPr>
        <p:spPr bwMode="auto">
          <a:xfrm>
            <a:off x="6754813" y="2351088"/>
            <a:ext cx="1019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spcAft>
                <a:spcPct val="50000"/>
              </a:spcAft>
              <a:buFontTx/>
              <a:buNone/>
            </a:pPr>
            <a:r>
              <a:rPr lang="en-GB" altLang="en-US" sz="1600" b="1">
                <a:latin typeface="Arial" panose="020B0604020202020204" pitchFamily="34" charset="0"/>
              </a:rPr>
              <a:t>1.5</a:t>
            </a:r>
          </a:p>
        </p:txBody>
      </p:sp>
      <p:sp>
        <p:nvSpPr>
          <p:cNvPr id="61500" name="TextBox 68"/>
          <p:cNvSpPr txBox="1">
            <a:spLocks noChangeArrowheads="1"/>
          </p:cNvSpPr>
          <p:nvPr/>
        </p:nvSpPr>
        <p:spPr bwMode="auto">
          <a:xfrm>
            <a:off x="5673725" y="2728913"/>
            <a:ext cx="10191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spcAft>
                <a:spcPct val="50000"/>
              </a:spcAft>
              <a:buFontTx/>
              <a:buNone/>
            </a:pPr>
            <a:r>
              <a:rPr lang="en-GB" altLang="en-US" sz="1600" b="1">
                <a:latin typeface="Arial" panose="020B0604020202020204" pitchFamily="34" charset="0"/>
              </a:rPr>
              <a:t>1.1</a:t>
            </a:r>
          </a:p>
        </p:txBody>
      </p:sp>
      <p:sp>
        <p:nvSpPr>
          <p:cNvPr id="61501" name="TextBox 69"/>
          <p:cNvSpPr txBox="1">
            <a:spLocks noChangeArrowheads="1"/>
          </p:cNvSpPr>
          <p:nvPr/>
        </p:nvSpPr>
        <p:spPr bwMode="auto">
          <a:xfrm>
            <a:off x="5673725" y="4481513"/>
            <a:ext cx="10191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spcAft>
                <a:spcPct val="50000"/>
              </a:spcAft>
              <a:buFontTx/>
              <a:buNone/>
            </a:pPr>
            <a:r>
              <a:rPr lang="en-GB" altLang="en-US" sz="1000">
                <a:latin typeface="Arial" panose="020B0604020202020204" pitchFamily="34" charset="0"/>
              </a:rPr>
              <a:t>≥5 years</a:t>
            </a:r>
          </a:p>
        </p:txBody>
      </p:sp>
      <p:sp>
        <p:nvSpPr>
          <p:cNvPr id="68" name="TextBox 70"/>
          <p:cNvSpPr txBox="1">
            <a:spLocks noChangeArrowheads="1"/>
          </p:cNvSpPr>
          <p:nvPr/>
        </p:nvSpPr>
        <p:spPr bwMode="auto">
          <a:xfrm>
            <a:off x="4897438" y="4486275"/>
            <a:ext cx="1017587" cy="254000"/>
          </a:xfrm>
          <a:prstGeom prst="rect">
            <a:avLst/>
          </a:prstGeom>
          <a:noFill/>
          <a:ln>
            <a:noFill/>
          </a:ln>
        </p:spPr>
        <p:txBody>
          <a:bodyPr>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eaLnBrk="1" hangingPunct="1">
              <a:spcBef>
                <a:spcPct val="50000"/>
              </a:spcBef>
              <a:spcAft>
                <a:spcPct val="50000"/>
              </a:spcAft>
              <a:defRPr/>
            </a:pPr>
            <a:r>
              <a:rPr lang="en-GB" sz="1050" dirty="0"/>
              <a:t>&lt;5 years </a:t>
            </a:r>
          </a:p>
        </p:txBody>
      </p:sp>
      <p:sp>
        <p:nvSpPr>
          <p:cNvPr id="69" name="TextBox 71"/>
          <p:cNvSpPr txBox="1">
            <a:spLocks noChangeArrowheads="1"/>
          </p:cNvSpPr>
          <p:nvPr/>
        </p:nvSpPr>
        <p:spPr bwMode="auto">
          <a:xfrm>
            <a:off x="6710363" y="4481513"/>
            <a:ext cx="1181100" cy="254000"/>
          </a:xfrm>
          <a:prstGeom prst="rect">
            <a:avLst/>
          </a:prstGeom>
          <a:noFill/>
          <a:ln>
            <a:noFill/>
          </a:ln>
        </p:spPr>
        <p:txBody>
          <a:bodyPr>
            <a:spAutoFit/>
          </a:bodyPr>
          <a:lstStyle>
            <a:lvl1pPr eaLnBrk="0" hangingPunct="0">
              <a:defRPr sz="2000">
                <a:solidFill>
                  <a:schemeClr val="tx1"/>
                </a:solidFill>
                <a:latin typeface="Arial" charset="0"/>
                <a:ea typeface="ＭＳ Ｐゴシック" pitchFamily="34" charset="-128"/>
              </a:defRPr>
            </a:lvl1pPr>
            <a:lvl2pPr marL="742950" indent="-285750" eaLnBrk="0" hangingPunct="0">
              <a:defRPr sz="2000">
                <a:solidFill>
                  <a:schemeClr val="tx1"/>
                </a:solidFill>
                <a:latin typeface="Arial" charset="0"/>
                <a:ea typeface="ＭＳ Ｐゴシック" pitchFamily="34" charset="-128"/>
              </a:defRPr>
            </a:lvl2pPr>
            <a:lvl3pPr marL="1143000" indent="-228600" eaLnBrk="0" hangingPunct="0">
              <a:defRPr sz="2000">
                <a:solidFill>
                  <a:schemeClr val="tx1"/>
                </a:solidFill>
                <a:latin typeface="Arial" charset="0"/>
                <a:ea typeface="ＭＳ Ｐゴシック" pitchFamily="34" charset="-128"/>
              </a:defRPr>
            </a:lvl3pPr>
            <a:lvl4pPr marL="1600200" indent="-228600" eaLnBrk="0" hangingPunct="0">
              <a:defRPr sz="2000">
                <a:solidFill>
                  <a:schemeClr val="tx1"/>
                </a:solidFill>
                <a:latin typeface="Arial" charset="0"/>
                <a:ea typeface="ＭＳ Ｐゴシック" pitchFamily="34" charset="-128"/>
              </a:defRPr>
            </a:lvl4pPr>
            <a:lvl5pPr marL="2057400" indent="-228600" eaLnBrk="0" hangingPunct="0">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000">
                <a:solidFill>
                  <a:schemeClr val="tx1"/>
                </a:solidFill>
                <a:latin typeface="Arial" charset="0"/>
                <a:ea typeface="ＭＳ Ｐゴシック" pitchFamily="34" charset="-128"/>
              </a:defRPr>
            </a:lvl9pPr>
          </a:lstStyle>
          <a:p>
            <a:pPr algn="ctr" eaLnBrk="1" hangingPunct="1">
              <a:spcBef>
                <a:spcPct val="50000"/>
              </a:spcBef>
              <a:spcAft>
                <a:spcPct val="50000"/>
              </a:spcAft>
              <a:defRPr/>
            </a:pPr>
            <a:r>
              <a:rPr lang="en-GB" sz="1050" dirty="0"/>
              <a:t>&lt;5 years</a:t>
            </a:r>
          </a:p>
        </p:txBody>
      </p:sp>
      <p:sp>
        <p:nvSpPr>
          <p:cNvPr id="61504" name="TextBox 76"/>
          <p:cNvSpPr txBox="1">
            <a:spLocks noChangeArrowheads="1"/>
          </p:cNvSpPr>
          <p:nvPr/>
        </p:nvSpPr>
        <p:spPr bwMode="auto">
          <a:xfrm>
            <a:off x="7542213" y="1584325"/>
            <a:ext cx="10191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spcAft>
                <a:spcPct val="50000"/>
              </a:spcAft>
              <a:buFontTx/>
              <a:buNone/>
            </a:pPr>
            <a:r>
              <a:rPr lang="en-GB" altLang="en-US" sz="1600" b="1">
                <a:latin typeface="Arial" panose="020B0604020202020204" pitchFamily="34" charset="0"/>
              </a:rPr>
              <a:t>2.1</a:t>
            </a:r>
          </a:p>
        </p:txBody>
      </p:sp>
      <p:sp>
        <p:nvSpPr>
          <p:cNvPr id="61505" name="Line 32"/>
          <p:cNvSpPr>
            <a:spLocks noChangeShapeType="1"/>
          </p:cNvSpPr>
          <p:nvPr/>
        </p:nvSpPr>
        <p:spPr bwMode="auto">
          <a:xfrm>
            <a:off x="4976813" y="1855788"/>
            <a:ext cx="0" cy="264001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1506" name="Line 34"/>
          <p:cNvSpPr>
            <a:spLocks noChangeShapeType="1"/>
          </p:cNvSpPr>
          <p:nvPr/>
        </p:nvSpPr>
        <p:spPr bwMode="auto">
          <a:xfrm>
            <a:off x="4929188" y="4495800"/>
            <a:ext cx="349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1507" name="Line 35"/>
          <p:cNvSpPr>
            <a:spLocks noChangeShapeType="1"/>
          </p:cNvSpPr>
          <p:nvPr/>
        </p:nvSpPr>
        <p:spPr bwMode="auto">
          <a:xfrm>
            <a:off x="4929188" y="4264025"/>
            <a:ext cx="349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1508" name="Line 36"/>
          <p:cNvSpPr>
            <a:spLocks noChangeShapeType="1"/>
          </p:cNvSpPr>
          <p:nvPr/>
        </p:nvSpPr>
        <p:spPr bwMode="auto">
          <a:xfrm>
            <a:off x="4929188" y="4022725"/>
            <a:ext cx="349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1509" name="Line 37"/>
          <p:cNvSpPr>
            <a:spLocks noChangeShapeType="1"/>
          </p:cNvSpPr>
          <p:nvPr/>
        </p:nvSpPr>
        <p:spPr bwMode="auto">
          <a:xfrm>
            <a:off x="4929188" y="3543300"/>
            <a:ext cx="349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1510" name="Line 38"/>
          <p:cNvSpPr>
            <a:spLocks noChangeShapeType="1"/>
          </p:cNvSpPr>
          <p:nvPr/>
        </p:nvSpPr>
        <p:spPr bwMode="auto">
          <a:xfrm>
            <a:off x="4929188" y="3052763"/>
            <a:ext cx="349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1511" name="Line 40"/>
          <p:cNvSpPr>
            <a:spLocks noChangeShapeType="1"/>
          </p:cNvSpPr>
          <p:nvPr/>
        </p:nvSpPr>
        <p:spPr bwMode="auto">
          <a:xfrm>
            <a:off x="4929188" y="2582863"/>
            <a:ext cx="349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1512" name="Rectangle 50"/>
          <p:cNvSpPr>
            <a:spLocks noChangeArrowheads="1"/>
          </p:cNvSpPr>
          <p:nvPr/>
        </p:nvSpPr>
        <p:spPr bwMode="auto">
          <a:xfrm>
            <a:off x="4789488" y="4392613"/>
            <a:ext cx="85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spcAft>
                <a:spcPct val="50000"/>
              </a:spcAft>
              <a:buFontTx/>
              <a:buNone/>
            </a:pPr>
            <a:r>
              <a:rPr lang="en-US" altLang="en-US" sz="1200">
                <a:latin typeface="Arial" panose="020B0604020202020204" pitchFamily="34" charset="0"/>
              </a:rPr>
              <a:t>0</a:t>
            </a:r>
          </a:p>
        </p:txBody>
      </p:sp>
      <p:sp>
        <p:nvSpPr>
          <p:cNvPr id="61513" name="Rectangle 51"/>
          <p:cNvSpPr>
            <a:spLocks noChangeArrowheads="1"/>
          </p:cNvSpPr>
          <p:nvPr/>
        </p:nvSpPr>
        <p:spPr bwMode="auto">
          <a:xfrm>
            <a:off x="4662488" y="4151313"/>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spcAft>
                <a:spcPct val="50000"/>
              </a:spcAft>
              <a:buFontTx/>
              <a:buNone/>
            </a:pPr>
            <a:r>
              <a:rPr lang="en-US" altLang="en-US" sz="1200">
                <a:latin typeface="Arial" panose="020B0604020202020204" pitchFamily="34" charset="0"/>
              </a:rPr>
              <a:t>0.2</a:t>
            </a:r>
          </a:p>
        </p:txBody>
      </p:sp>
      <p:sp>
        <p:nvSpPr>
          <p:cNvPr id="61514" name="Rectangle 52"/>
          <p:cNvSpPr>
            <a:spLocks noChangeArrowheads="1"/>
          </p:cNvSpPr>
          <p:nvPr/>
        </p:nvSpPr>
        <p:spPr bwMode="auto">
          <a:xfrm>
            <a:off x="4662488" y="3908425"/>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spcAft>
                <a:spcPct val="50000"/>
              </a:spcAft>
              <a:buFontTx/>
              <a:buNone/>
            </a:pPr>
            <a:r>
              <a:rPr lang="en-US" altLang="en-US" sz="1200">
                <a:latin typeface="Arial" panose="020B0604020202020204" pitchFamily="34" charset="0"/>
              </a:rPr>
              <a:t>0.4</a:t>
            </a:r>
          </a:p>
        </p:txBody>
      </p:sp>
      <p:sp>
        <p:nvSpPr>
          <p:cNvPr id="61515" name="Rectangle 53"/>
          <p:cNvSpPr>
            <a:spLocks noChangeArrowheads="1"/>
          </p:cNvSpPr>
          <p:nvPr/>
        </p:nvSpPr>
        <p:spPr bwMode="auto">
          <a:xfrm>
            <a:off x="4662488" y="3429000"/>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spcAft>
                <a:spcPct val="50000"/>
              </a:spcAft>
              <a:buFontTx/>
              <a:buNone/>
            </a:pPr>
            <a:r>
              <a:rPr lang="en-US" altLang="en-US" sz="1200">
                <a:latin typeface="Arial" panose="020B0604020202020204" pitchFamily="34" charset="0"/>
              </a:rPr>
              <a:t>0.8</a:t>
            </a:r>
          </a:p>
        </p:txBody>
      </p:sp>
      <p:sp>
        <p:nvSpPr>
          <p:cNvPr id="61516" name="Rectangle 55"/>
          <p:cNvSpPr>
            <a:spLocks noChangeArrowheads="1"/>
          </p:cNvSpPr>
          <p:nvPr/>
        </p:nvSpPr>
        <p:spPr bwMode="auto">
          <a:xfrm>
            <a:off x="4662488" y="2946400"/>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spcAft>
                <a:spcPct val="50000"/>
              </a:spcAft>
              <a:buFontTx/>
              <a:buNone/>
            </a:pPr>
            <a:r>
              <a:rPr lang="en-US" altLang="en-US" sz="1200">
                <a:latin typeface="Arial" panose="020B0604020202020204" pitchFamily="34" charset="0"/>
              </a:rPr>
              <a:t>1.2</a:t>
            </a:r>
          </a:p>
        </p:txBody>
      </p:sp>
      <p:sp>
        <p:nvSpPr>
          <p:cNvPr id="61517" name="Rectangle 56"/>
          <p:cNvSpPr>
            <a:spLocks noChangeArrowheads="1"/>
          </p:cNvSpPr>
          <p:nvPr/>
        </p:nvSpPr>
        <p:spPr bwMode="auto">
          <a:xfrm>
            <a:off x="4662488" y="2479675"/>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spcAft>
                <a:spcPct val="50000"/>
              </a:spcAft>
              <a:buFontTx/>
              <a:buNone/>
            </a:pPr>
            <a:r>
              <a:rPr lang="en-US" altLang="en-US" sz="1200">
                <a:latin typeface="Arial" panose="020B0604020202020204" pitchFamily="34" charset="0"/>
              </a:rPr>
              <a:t>1.6</a:t>
            </a:r>
          </a:p>
        </p:txBody>
      </p:sp>
      <p:sp>
        <p:nvSpPr>
          <p:cNvPr id="61518" name="Line 38"/>
          <p:cNvSpPr>
            <a:spLocks noChangeShapeType="1"/>
          </p:cNvSpPr>
          <p:nvPr/>
        </p:nvSpPr>
        <p:spPr bwMode="auto">
          <a:xfrm>
            <a:off x="4929188" y="3297238"/>
            <a:ext cx="349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1519" name="Rectangle 55"/>
          <p:cNvSpPr>
            <a:spLocks noChangeArrowheads="1"/>
          </p:cNvSpPr>
          <p:nvPr/>
        </p:nvSpPr>
        <p:spPr bwMode="auto">
          <a:xfrm>
            <a:off x="4662488" y="3194050"/>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spcAft>
                <a:spcPct val="50000"/>
              </a:spcAft>
              <a:buFontTx/>
              <a:buNone/>
            </a:pPr>
            <a:r>
              <a:rPr lang="en-US" altLang="en-US" sz="1200">
                <a:latin typeface="Arial" panose="020B0604020202020204" pitchFamily="34" charset="0"/>
              </a:rPr>
              <a:t>1.0</a:t>
            </a:r>
          </a:p>
        </p:txBody>
      </p:sp>
      <p:sp>
        <p:nvSpPr>
          <p:cNvPr id="61520" name="Line 40"/>
          <p:cNvSpPr>
            <a:spLocks noChangeShapeType="1"/>
          </p:cNvSpPr>
          <p:nvPr/>
        </p:nvSpPr>
        <p:spPr bwMode="auto">
          <a:xfrm>
            <a:off x="4929188" y="1857375"/>
            <a:ext cx="349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1521" name="Rectangle 56"/>
          <p:cNvSpPr>
            <a:spLocks noChangeArrowheads="1"/>
          </p:cNvSpPr>
          <p:nvPr/>
        </p:nvSpPr>
        <p:spPr bwMode="auto">
          <a:xfrm>
            <a:off x="4662488" y="1757363"/>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spcAft>
                <a:spcPct val="50000"/>
              </a:spcAft>
              <a:buFontTx/>
              <a:buNone/>
            </a:pPr>
            <a:r>
              <a:rPr lang="en-US" altLang="en-US" sz="1200">
                <a:latin typeface="Arial" panose="020B0604020202020204" pitchFamily="34" charset="0"/>
              </a:rPr>
              <a:t>2.2</a:t>
            </a:r>
          </a:p>
        </p:txBody>
      </p:sp>
      <p:sp>
        <p:nvSpPr>
          <p:cNvPr id="61522" name="Line 40"/>
          <p:cNvSpPr>
            <a:spLocks noChangeShapeType="1"/>
          </p:cNvSpPr>
          <p:nvPr/>
        </p:nvSpPr>
        <p:spPr bwMode="auto">
          <a:xfrm>
            <a:off x="4929188" y="2103438"/>
            <a:ext cx="349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1523" name="Rectangle 56"/>
          <p:cNvSpPr>
            <a:spLocks noChangeArrowheads="1"/>
          </p:cNvSpPr>
          <p:nvPr/>
        </p:nvSpPr>
        <p:spPr bwMode="auto">
          <a:xfrm>
            <a:off x="4662488" y="2001838"/>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spcAft>
                <a:spcPct val="50000"/>
              </a:spcAft>
              <a:buFontTx/>
              <a:buNone/>
            </a:pPr>
            <a:r>
              <a:rPr lang="en-US" altLang="en-US" sz="1200">
                <a:latin typeface="Arial" panose="020B0604020202020204" pitchFamily="34" charset="0"/>
              </a:rPr>
              <a:t>2.0</a:t>
            </a:r>
          </a:p>
        </p:txBody>
      </p:sp>
      <p:sp>
        <p:nvSpPr>
          <p:cNvPr id="61524" name="Line 40"/>
          <p:cNvSpPr>
            <a:spLocks noChangeShapeType="1"/>
          </p:cNvSpPr>
          <p:nvPr/>
        </p:nvSpPr>
        <p:spPr bwMode="auto">
          <a:xfrm>
            <a:off x="4929188" y="2338388"/>
            <a:ext cx="349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1525" name="Rectangle 56"/>
          <p:cNvSpPr>
            <a:spLocks noChangeArrowheads="1"/>
          </p:cNvSpPr>
          <p:nvPr/>
        </p:nvSpPr>
        <p:spPr bwMode="auto">
          <a:xfrm>
            <a:off x="4662488" y="2236788"/>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spcAft>
                <a:spcPct val="50000"/>
              </a:spcAft>
              <a:buFontTx/>
              <a:buNone/>
            </a:pPr>
            <a:r>
              <a:rPr lang="en-US" altLang="en-US" sz="1200">
                <a:latin typeface="Arial" panose="020B0604020202020204" pitchFamily="34" charset="0"/>
              </a:rPr>
              <a:t>1.8</a:t>
            </a:r>
          </a:p>
        </p:txBody>
      </p:sp>
      <p:sp>
        <p:nvSpPr>
          <p:cNvPr id="61526" name="Line 40"/>
          <p:cNvSpPr>
            <a:spLocks noChangeShapeType="1"/>
          </p:cNvSpPr>
          <p:nvPr/>
        </p:nvSpPr>
        <p:spPr bwMode="auto">
          <a:xfrm>
            <a:off x="4929188" y="2827338"/>
            <a:ext cx="349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1527" name="Rectangle 56"/>
          <p:cNvSpPr>
            <a:spLocks noChangeArrowheads="1"/>
          </p:cNvSpPr>
          <p:nvPr/>
        </p:nvSpPr>
        <p:spPr bwMode="auto">
          <a:xfrm>
            <a:off x="4662488" y="2725738"/>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spcAft>
                <a:spcPct val="50000"/>
              </a:spcAft>
              <a:buFontTx/>
              <a:buNone/>
            </a:pPr>
            <a:r>
              <a:rPr lang="en-US" altLang="en-US" sz="1200">
                <a:latin typeface="Arial" panose="020B0604020202020204" pitchFamily="34" charset="0"/>
              </a:rPr>
              <a:t>1.4</a:t>
            </a:r>
          </a:p>
        </p:txBody>
      </p:sp>
      <p:sp>
        <p:nvSpPr>
          <p:cNvPr id="61528" name="Line 37"/>
          <p:cNvSpPr>
            <a:spLocks noChangeShapeType="1"/>
          </p:cNvSpPr>
          <p:nvPr/>
        </p:nvSpPr>
        <p:spPr bwMode="auto">
          <a:xfrm>
            <a:off x="4929188" y="3773488"/>
            <a:ext cx="3492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1529" name="Rectangle 53"/>
          <p:cNvSpPr>
            <a:spLocks noChangeArrowheads="1"/>
          </p:cNvSpPr>
          <p:nvPr/>
        </p:nvSpPr>
        <p:spPr bwMode="auto">
          <a:xfrm>
            <a:off x="4662488" y="3656013"/>
            <a:ext cx="2127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spcBef>
                <a:spcPct val="50000"/>
              </a:spcBef>
              <a:spcAft>
                <a:spcPct val="50000"/>
              </a:spcAft>
              <a:buFontTx/>
              <a:buNone/>
            </a:pPr>
            <a:r>
              <a:rPr lang="en-US" altLang="en-US" sz="1200">
                <a:latin typeface="Arial" panose="020B0604020202020204" pitchFamily="34" charset="0"/>
              </a:rPr>
              <a:t>0.6</a:t>
            </a:r>
          </a:p>
        </p:txBody>
      </p:sp>
      <p:sp>
        <p:nvSpPr>
          <p:cNvPr id="61530" name="Line 42"/>
          <p:cNvSpPr>
            <a:spLocks noChangeShapeType="1"/>
          </p:cNvSpPr>
          <p:nvPr/>
        </p:nvSpPr>
        <p:spPr bwMode="auto">
          <a:xfrm>
            <a:off x="4976813" y="4497388"/>
            <a:ext cx="34194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61531" name="TextBox 2"/>
          <p:cNvSpPr txBox="1">
            <a:spLocks noChangeArrowheads="1"/>
          </p:cNvSpPr>
          <p:nvPr/>
        </p:nvSpPr>
        <p:spPr bwMode="auto">
          <a:xfrm>
            <a:off x="5100638" y="4708525"/>
            <a:ext cx="1357312"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1200">
                <a:latin typeface="Arial" panose="020B0604020202020204" pitchFamily="34" charset="0"/>
              </a:rPr>
              <a:t>Ductal carcinoma</a:t>
            </a:r>
          </a:p>
        </p:txBody>
      </p:sp>
      <p:sp>
        <p:nvSpPr>
          <p:cNvPr id="61532" name="TextBox 102"/>
          <p:cNvSpPr txBox="1">
            <a:spLocks noChangeArrowheads="1"/>
          </p:cNvSpPr>
          <p:nvPr/>
        </p:nvSpPr>
        <p:spPr bwMode="auto">
          <a:xfrm>
            <a:off x="6881813" y="4703763"/>
            <a:ext cx="1603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GB" altLang="en-US" sz="1200">
                <a:latin typeface="Arial" panose="020B0604020202020204" pitchFamily="34" charset="0"/>
              </a:rPr>
              <a:t>Lobular carcinoma</a:t>
            </a:r>
          </a:p>
        </p:txBody>
      </p:sp>
      <p:sp>
        <p:nvSpPr>
          <p:cNvPr id="61533" name="TextBox 68"/>
          <p:cNvSpPr txBox="1">
            <a:spLocks noChangeArrowheads="1"/>
          </p:cNvSpPr>
          <p:nvPr/>
        </p:nvSpPr>
        <p:spPr bwMode="auto">
          <a:xfrm>
            <a:off x="4897438" y="2744788"/>
            <a:ext cx="10191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spcAft>
                <a:spcPct val="50000"/>
              </a:spcAft>
              <a:buFontTx/>
              <a:buNone/>
            </a:pPr>
            <a:r>
              <a:rPr lang="en-GB" altLang="en-US" sz="1600" b="1">
                <a:latin typeface="Arial" panose="020B0604020202020204" pitchFamily="34" charset="0"/>
              </a:rPr>
              <a:t>1.1</a:t>
            </a:r>
          </a:p>
        </p:txBody>
      </p:sp>
      <p:sp>
        <p:nvSpPr>
          <p:cNvPr id="61534" name="TextBox 64"/>
          <p:cNvSpPr txBox="1">
            <a:spLocks noChangeArrowheads="1"/>
          </p:cNvSpPr>
          <p:nvPr/>
        </p:nvSpPr>
        <p:spPr bwMode="auto">
          <a:xfrm>
            <a:off x="5868988" y="3314700"/>
            <a:ext cx="6286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spcAft>
                <a:spcPct val="50000"/>
              </a:spcAft>
              <a:buFontTx/>
              <a:buNone/>
            </a:pPr>
            <a:r>
              <a:rPr lang="en-GB" altLang="en-US" sz="1200" b="1">
                <a:latin typeface="Arial" panose="020B0604020202020204" pitchFamily="34" charset="0"/>
              </a:rPr>
              <a:t>(0.8–1.17)</a:t>
            </a:r>
          </a:p>
        </p:txBody>
      </p:sp>
      <p:sp>
        <p:nvSpPr>
          <p:cNvPr id="61535" name="Text Box 5"/>
          <p:cNvSpPr txBox="1">
            <a:spLocks noChangeArrowheads="1"/>
          </p:cNvSpPr>
          <p:nvPr/>
        </p:nvSpPr>
        <p:spPr bwMode="auto">
          <a:xfrm>
            <a:off x="4835525" y="1214438"/>
            <a:ext cx="354647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spcAft>
                <a:spcPct val="15000"/>
              </a:spcAft>
              <a:buFontTx/>
              <a:buNone/>
            </a:pPr>
            <a:r>
              <a:rPr lang="en-US" altLang="en-US" sz="1600" b="1">
                <a:solidFill>
                  <a:srgbClr val="52BE08"/>
                </a:solidFill>
                <a:latin typeface="Arial" panose="020B0604020202020204" pitchFamily="34" charset="0"/>
              </a:rPr>
              <a:t>Risk of breast cancer subtypes with </a:t>
            </a:r>
            <a:r>
              <a:rPr lang="en-US" altLang="en-US" sz="1600" b="1" u="sng">
                <a:solidFill>
                  <a:srgbClr val="52BE08"/>
                </a:solidFill>
                <a:latin typeface="Arial" panose="020B0604020202020204" pitchFamily="34" charset="0"/>
              </a:rPr>
              <a:t>E/D</a:t>
            </a:r>
          </a:p>
        </p:txBody>
      </p:sp>
      <p:sp>
        <p:nvSpPr>
          <p:cNvPr id="147" name="Rectangle 53"/>
          <p:cNvSpPr>
            <a:spLocks noChangeArrowheads="1"/>
          </p:cNvSpPr>
          <p:nvPr/>
        </p:nvSpPr>
        <p:spPr bwMode="auto">
          <a:xfrm>
            <a:off x="2852738" y="5273675"/>
            <a:ext cx="3200400" cy="253916"/>
          </a:xfrm>
          <a:prstGeom prst="rect">
            <a:avLst/>
          </a:prstGeom>
          <a:noFill/>
          <a:ln w="9525">
            <a:noFill/>
            <a:miter lim="800000"/>
            <a:headEnd/>
            <a:tailEnd/>
          </a:ln>
        </p:spPr>
        <p:txBody>
          <a:bodyPr>
            <a:spAutoFit/>
          </a:bodyPr>
          <a:lstStyle/>
          <a:p>
            <a:pPr>
              <a:spcBef>
                <a:spcPct val="50000"/>
              </a:spcBef>
              <a:spcAft>
                <a:spcPct val="50000"/>
              </a:spcAft>
              <a:defRPr/>
            </a:pPr>
            <a:r>
              <a:rPr lang="en-GB" sz="1050" dirty="0">
                <a:latin typeface="Arial" charset="0"/>
              </a:rPr>
              <a:t>Significantly different from the risk without HRT</a:t>
            </a:r>
          </a:p>
        </p:txBody>
      </p:sp>
      <p:sp>
        <p:nvSpPr>
          <p:cNvPr id="144" name="TextBox 73"/>
          <p:cNvSpPr txBox="1">
            <a:spLocks noChangeArrowheads="1"/>
          </p:cNvSpPr>
          <p:nvPr/>
        </p:nvSpPr>
        <p:spPr bwMode="auto">
          <a:xfrm>
            <a:off x="2838450" y="5045075"/>
            <a:ext cx="3800475" cy="244475"/>
          </a:xfrm>
          <a:prstGeom prst="rect">
            <a:avLst/>
          </a:prstGeom>
          <a:noFill/>
          <a:ln w="9525">
            <a:noFill/>
            <a:miter lim="800000"/>
            <a:headEnd/>
            <a:tailEnd/>
          </a:ln>
        </p:spPr>
        <p:txBody>
          <a:bodyPr>
            <a:spAutoFit/>
          </a:bodyPr>
          <a:lstStyle/>
          <a:p>
            <a:pPr>
              <a:spcBef>
                <a:spcPts val="600"/>
              </a:spcBef>
              <a:spcAft>
                <a:spcPct val="50000"/>
              </a:spcAft>
              <a:defRPr/>
            </a:pPr>
            <a:r>
              <a:rPr lang="en-GB" sz="1050" dirty="0">
                <a:latin typeface="Arial" charset="0"/>
              </a:rPr>
              <a:t>Not statistically significantly different from risk without HRT</a:t>
            </a:r>
          </a:p>
        </p:txBody>
      </p:sp>
      <p:sp>
        <p:nvSpPr>
          <p:cNvPr id="61538" name="Rectangle 144"/>
          <p:cNvSpPr>
            <a:spLocks noChangeArrowheads="1"/>
          </p:cNvSpPr>
          <p:nvPr/>
        </p:nvSpPr>
        <p:spPr bwMode="auto">
          <a:xfrm>
            <a:off x="2655888" y="5100638"/>
            <a:ext cx="144462" cy="144462"/>
          </a:xfrm>
          <a:prstGeom prst="rect">
            <a:avLst/>
          </a:prstGeom>
          <a:solidFill>
            <a:schemeClr val="accent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spcAft>
                <a:spcPct val="50000"/>
              </a:spcAft>
              <a:buFontTx/>
              <a:buNone/>
            </a:pPr>
            <a:endParaRPr lang="en-GB" altLang="en-US" sz="1400">
              <a:solidFill>
                <a:srgbClr val="000000"/>
              </a:solidFill>
              <a:latin typeface="Arial" panose="020B0604020202020204" pitchFamily="34" charset="0"/>
            </a:endParaRPr>
          </a:p>
        </p:txBody>
      </p:sp>
      <p:sp>
        <p:nvSpPr>
          <p:cNvPr id="61539" name="Rectangle 145"/>
          <p:cNvSpPr>
            <a:spLocks noChangeArrowheads="1"/>
          </p:cNvSpPr>
          <p:nvPr/>
        </p:nvSpPr>
        <p:spPr bwMode="auto">
          <a:xfrm>
            <a:off x="2657475" y="5322888"/>
            <a:ext cx="144463" cy="144462"/>
          </a:xfrm>
          <a:prstGeom prst="rect">
            <a:avLst/>
          </a:prstGeom>
          <a:solidFill>
            <a:srgbClr val="B5B5B5"/>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spcAft>
                <a:spcPct val="50000"/>
              </a:spcAft>
              <a:buFontTx/>
              <a:buNone/>
            </a:pPr>
            <a:endParaRPr lang="en-GB" altLang="en-US" sz="1000">
              <a:solidFill>
                <a:srgbClr val="000000"/>
              </a:solidFill>
              <a:latin typeface="Arial" panose="020B0604020202020204" pitchFamily="34" charset="0"/>
            </a:endParaRPr>
          </a:p>
        </p:txBody>
      </p:sp>
      <p:sp>
        <p:nvSpPr>
          <p:cNvPr id="61540" name="Rectangle 144"/>
          <p:cNvSpPr>
            <a:spLocks noChangeArrowheads="1"/>
          </p:cNvSpPr>
          <p:nvPr/>
        </p:nvSpPr>
        <p:spPr bwMode="auto">
          <a:xfrm>
            <a:off x="2655888" y="5100638"/>
            <a:ext cx="144462" cy="144462"/>
          </a:xfrm>
          <a:prstGeom prst="rect">
            <a:avLst/>
          </a:prstGeom>
          <a:solidFill>
            <a:schemeClr val="accent2"/>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spcAft>
                <a:spcPct val="50000"/>
              </a:spcAft>
              <a:buFontTx/>
              <a:buNone/>
            </a:pPr>
            <a:endParaRPr lang="en-GB" altLang="en-US" sz="1400">
              <a:solidFill>
                <a:srgbClr val="000000"/>
              </a:solidFill>
              <a:latin typeface="Arial" panose="020B0604020202020204" pitchFamily="34" charset="0"/>
            </a:endParaRPr>
          </a:p>
        </p:txBody>
      </p:sp>
      <p:sp>
        <p:nvSpPr>
          <p:cNvPr id="61541" name="Rectangle 145"/>
          <p:cNvSpPr>
            <a:spLocks noChangeArrowheads="1"/>
          </p:cNvSpPr>
          <p:nvPr/>
        </p:nvSpPr>
        <p:spPr bwMode="auto">
          <a:xfrm>
            <a:off x="2657475" y="5322888"/>
            <a:ext cx="144463" cy="144462"/>
          </a:xfrm>
          <a:prstGeom prst="rect">
            <a:avLst/>
          </a:prstGeom>
          <a:solidFill>
            <a:srgbClr val="B5B5B5"/>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50000"/>
              </a:spcBef>
              <a:spcAft>
                <a:spcPct val="50000"/>
              </a:spcAft>
              <a:buFontTx/>
              <a:buNone/>
            </a:pPr>
            <a:endParaRPr lang="en-GB" altLang="en-US" sz="1000">
              <a:solidFill>
                <a:srgbClr val="000000"/>
              </a:solidFill>
              <a:latin typeface="Arial" panose="020B0604020202020204" pitchFamily="34" charset="0"/>
            </a:endParaRPr>
          </a:p>
        </p:txBody>
      </p:sp>
    </p:spTree>
    <p:extLst>
      <p:ext uri="{BB962C8B-B14F-4D97-AF65-F5344CB8AC3E}">
        <p14:creationId xmlns:p14="http://schemas.microsoft.com/office/powerpoint/2010/main" val="162231545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AE719A55-4DC3-43A5-8DC6-ADAB2B2F1CF2}" type="slidenum">
              <a:rPr lang="nl-NL" altLang="nl-BE" sz="1400" smtClean="0"/>
              <a:pPr>
                <a:spcBef>
                  <a:spcPct val="0"/>
                </a:spcBef>
                <a:buFontTx/>
                <a:buNone/>
              </a:pPr>
              <a:t>25</a:t>
            </a:fld>
            <a:endParaRPr lang="nl-NL" altLang="nl-BE" sz="1400"/>
          </a:p>
        </p:txBody>
      </p:sp>
      <p:sp>
        <p:nvSpPr>
          <p:cNvPr id="5" name="Rechthoek 4"/>
          <p:cNvSpPr/>
          <p:nvPr/>
        </p:nvSpPr>
        <p:spPr>
          <a:xfrm>
            <a:off x="467544" y="332656"/>
            <a:ext cx="8352928" cy="5262979"/>
          </a:xfrm>
          <a:prstGeom prst="rect">
            <a:avLst/>
          </a:prstGeom>
        </p:spPr>
        <p:txBody>
          <a:bodyPr wrap="square">
            <a:spAutoFit/>
          </a:bodyPr>
          <a:lstStyle/>
          <a:p>
            <a:r>
              <a:rPr lang="en-US" sz="2800" dirty="0">
                <a:latin typeface="arial" panose="020B0604020202020204" pitchFamily="34" charset="0"/>
              </a:rPr>
              <a:t>Finnish registry on total of 489,105 women who used HT from 1994 to 2009 (3.3 million HT exposure years). </a:t>
            </a:r>
            <a:r>
              <a:rPr lang="en-US" sz="2800" dirty="0" err="1">
                <a:latin typeface="arial" panose="020B0604020202020204" pitchFamily="34" charset="0"/>
              </a:rPr>
              <a:t>Savolainen</a:t>
            </a:r>
            <a:r>
              <a:rPr lang="en-US" sz="2800" dirty="0">
                <a:latin typeface="arial" panose="020B0604020202020204" pitchFamily="34" charset="0"/>
              </a:rPr>
              <a:t> et al. J </a:t>
            </a:r>
            <a:r>
              <a:rPr lang="en-US" sz="2800" dirty="0" err="1">
                <a:latin typeface="arial" panose="020B0604020202020204" pitchFamily="34" charset="0"/>
              </a:rPr>
              <a:t>Clin</a:t>
            </a:r>
            <a:r>
              <a:rPr lang="en-US" sz="2800" dirty="0">
                <a:latin typeface="arial" panose="020B0604020202020204" pitchFamily="34" charset="0"/>
              </a:rPr>
              <a:t> </a:t>
            </a:r>
            <a:r>
              <a:rPr lang="en-US" sz="2800" dirty="0" err="1">
                <a:latin typeface="arial" panose="020B0604020202020204" pitchFamily="34" charset="0"/>
              </a:rPr>
              <a:t>Endocrin</a:t>
            </a:r>
            <a:r>
              <a:rPr lang="en-US" sz="2800" dirty="0">
                <a:latin typeface="arial" panose="020B0604020202020204" pitchFamily="34" charset="0"/>
              </a:rPr>
              <a:t> </a:t>
            </a:r>
            <a:r>
              <a:rPr lang="en-US" sz="2800" dirty="0" err="1">
                <a:latin typeface="arial" panose="020B0604020202020204" pitchFamily="34" charset="0"/>
              </a:rPr>
              <a:t>Metab</a:t>
            </a:r>
            <a:r>
              <a:rPr lang="en-US" sz="2800" dirty="0">
                <a:latin typeface="arial" panose="020B0604020202020204" pitchFamily="34" charset="0"/>
              </a:rPr>
              <a:t> 2016 101:2794-2801.</a:t>
            </a:r>
          </a:p>
          <a:p>
            <a:endParaRPr lang="en-US" sz="2800" b="1" cap="all" dirty="0">
              <a:latin typeface="arial" panose="020B0604020202020204" pitchFamily="34" charset="0"/>
            </a:endParaRPr>
          </a:p>
          <a:p>
            <a:r>
              <a:rPr lang="en-US" sz="2800" dirty="0">
                <a:latin typeface="arial" panose="020B0604020202020204" pitchFamily="34" charset="0"/>
              </a:rPr>
              <a:t>In absolute terms, the risk reductions mean 19 fewer CHD deaths and 7 fewer stroke deaths per 1,000 women using any HT for at least 10 years.</a:t>
            </a:r>
          </a:p>
          <a:p>
            <a:endParaRPr lang="en-US" sz="2800" b="0" i="0" dirty="0">
              <a:effectLst/>
              <a:latin typeface="arial" panose="020B0604020202020204" pitchFamily="34" charset="0"/>
            </a:endParaRPr>
          </a:p>
          <a:p>
            <a:r>
              <a:rPr lang="en-US" sz="2800" dirty="0" err="1">
                <a:latin typeface="arial" panose="020B0604020202020204" pitchFamily="34" charset="0"/>
              </a:rPr>
              <a:t>Dydrogesterone</a:t>
            </a:r>
            <a:r>
              <a:rPr lang="en-US" sz="2800" dirty="0">
                <a:latin typeface="arial" panose="020B0604020202020204" pitchFamily="34" charset="0"/>
              </a:rPr>
              <a:t> containing MHT was associated with lower cancer mortality versus MHT containing NETA or MPA.</a:t>
            </a:r>
            <a:endParaRPr lang="en-US" sz="2800" b="0" i="0" dirty="0">
              <a:effectLst/>
              <a:latin typeface="arial" panose="020B0604020202020204" pitchFamily="34" charset="0"/>
            </a:endParaRPr>
          </a:p>
        </p:txBody>
      </p:sp>
    </p:spTree>
    <p:extLst>
      <p:ext uri="{BB962C8B-B14F-4D97-AF65-F5344CB8AC3E}">
        <p14:creationId xmlns:p14="http://schemas.microsoft.com/office/powerpoint/2010/main" val="39045868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jdelijke aanduiding voor dianummer 5">
            <a:extLst>
              <a:ext uri="{FF2B5EF4-FFF2-40B4-BE49-F238E27FC236}">
                <a16:creationId xmlns:a16="http://schemas.microsoft.com/office/drawing/2014/main" id="{D80AEC4D-44D3-138C-7910-B55E09E503F8}"/>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660400" indent="-254000">
              <a:spcBef>
                <a:spcPct val="20000"/>
              </a:spcBef>
              <a:buChar char="–"/>
              <a:defRPr sz="2800">
                <a:solidFill>
                  <a:schemeClr val="tx1"/>
                </a:solidFill>
                <a:latin typeface="Times New Roman" panose="02020603050405020304" pitchFamily="18" charset="0"/>
              </a:defRPr>
            </a:lvl2pPr>
            <a:lvl3pPr marL="1016000" indent="-203200">
              <a:spcBef>
                <a:spcPct val="20000"/>
              </a:spcBef>
              <a:buChar char="•"/>
              <a:defRPr sz="2400">
                <a:solidFill>
                  <a:schemeClr val="tx1"/>
                </a:solidFill>
                <a:latin typeface="Times New Roman" panose="02020603050405020304" pitchFamily="18" charset="0"/>
              </a:defRPr>
            </a:lvl3pPr>
            <a:lvl4pPr marL="1422400" indent="-203200">
              <a:spcBef>
                <a:spcPct val="20000"/>
              </a:spcBef>
              <a:buChar char="–"/>
              <a:defRPr sz="2000">
                <a:solidFill>
                  <a:schemeClr val="tx1"/>
                </a:solidFill>
                <a:latin typeface="Times New Roman" panose="02020603050405020304" pitchFamily="18" charset="0"/>
              </a:defRPr>
            </a:lvl4pPr>
            <a:lvl5pPr indent="-203200">
              <a:spcBef>
                <a:spcPct val="20000"/>
              </a:spcBef>
              <a:buChar char="»"/>
              <a:defRPr sz="2000">
                <a:solidFill>
                  <a:schemeClr val="tx1"/>
                </a:solidFill>
                <a:latin typeface="Times New Roman" panose="02020603050405020304" pitchFamily="18" charset="0"/>
              </a:defRPr>
            </a:lvl5pPr>
            <a:lvl6pPr indent="-203200" eaLnBrk="0" fontAlgn="base" hangingPunct="0">
              <a:spcBef>
                <a:spcPct val="20000"/>
              </a:spcBef>
              <a:spcAft>
                <a:spcPct val="0"/>
              </a:spcAft>
              <a:buChar char="»"/>
              <a:defRPr sz="2000">
                <a:solidFill>
                  <a:schemeClr val="tx1"/>
                </a:solidFill>
                <a:latin typeface="Times New Roman" panose="02020603050405020304" pitchFamily="18" charset="0"/>
              </a:defRPr>
            </a:lvl6pPr>
            <a:lvl7pPr indent="-203200" eaLnBrk="0" fontAlgn="base" hangingPunct="0">
              <a:spcBef>
                <a:spcPct val="20000"/>
              </a:spcBef>
              <a:spcAft>
                <a:spcPct val="0"/>
              </a:spcAft>
              <a:buChar char="»"/>
              <a:defRPr sz="2000">
                <a:solidFill>
                  <a:schemeClr val="tx1"/>
                </a:solidFill>
                <a:latin typeface="Times New Roman" panose="02020603050405020304" pitchFamily="18" charset="0"/>
              </a:defRPr>
            </a:lvl7pPr>
            <a:lvl8pPr indent="-203200" eaLnBrk="0" fontAlgn="base" hangingPunct="0">
              <a:spcBef>
                <a:spcPct val="20000"/>
              </a:spcBef>
              <a:spcAft>
                <a:spcPct val="0"/>
              </a:spcAft>
              <a:buChar char="»"/>
              <a:defRPr sz="2000">
                <a:solidFill>
                  <a:schemeClr val="tx1"/>
                </a:solidFill>
                <a:latin typeface="Times New Roman" panose="02020603050405020304" pitchFamily="18" charset="0"/>
              </a:defRPr>
            </a:lvl8pPr>
            <a:lvl9pPr indent="-2032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80BDCC78-5586-4104-AF16-E236C05692A3}" type="slidenum">
              <a:rPr lang="nl-NL" altLang="nl-BE" sz="800" smtClean="0">
                <a:solidFill>
                  <a:schemeClr val="bg1"/>
                </a:solidFill>
                <a:latin typeface="Arial" panose="020B0604020202020204" pitchFamily="34" charset="0"/>
                <a:cs typeface="Arial" panose="020B0604020202020204" pitchFamily="34" charset="0"/>
              </a:rPr>
              <a:pPr eaLnBrk="1" hangingPunct="1">
                <a:spcBef>
                  <a:spcPct val="0"/>
                </a:spcBef>
                <a:buFontTx/>
                <a:buNone/>
              </a:pPr>
              <a:t>26</a:t>
            </a:fld>
            <a:endParaRPr lang="nl-NL" altLang="nl-BE" sz="800">
              <a:solidFill>
                <a:schemeClr val="bg1"/>
              </a:solidFill>
              <a:latin typeface="Arial" panose="020B0604020202020204" pitchFamily="34" charset="0"/>
              <a:cs typeface="Arial" panose="020B0604020202020204" pitchFamily="34" charset="0"/>
            </a:endParaRPr>
          </a:p>
        </p:txBody>
      </p:sp>
      <p:sp>
        <p:nvSpPr>
          <p:cNvPr id="49155" name="Rectangle 2">
            <a:extLst>
              <a:ext uri="{FF2B5EF4-FFF2-40B4-BE49-F238E27FC236}">
                <a16:creationId xmlns:a16="http://schemas.microsoft.com/office/drawing/2014/main" id="{2878BB49-90BE-C863-E053-2604DB7D1FD0}"/>
              </a:ext>
            </a:extLst>
          </p:cNvPr>
          <p:cNvSpPr>
            <a:spLocks noGrp="1" noChangeArrowheads="1"/>
          </p:cNvSpPr>
          <p:nvPr>
            <p:ph type="title"/>
          </p:nvPr>
        </p:nvSpPr>
        <p:spPr>
          <a:xfrm>
            <a:off x="0" y="584200"/>
            <a:ext cx="9144000" cy="989013"/>
          </a:xfrm>
        </p:spPr>
        <p:txBody>
          <a:bodyPr/>
          <a:lstStyle/>
          <a:p>
            <a:pPr>
              <a:defRPr/>
            </a:pPr>
            <a:r>
              <a:rPr lang="en-GB" altLang="en-US" sz="3556" b="1">
                <a:solidFill>
                  <a:srgbClr val="FF3300"/>
                </a:solidFill>
                <a:latin typeface="Arial" panose="020B0604020202020204" pitchFamily="34" charset="0"/>
              </a:rPr>
              <a:t>D</a:t>
            </a:r>
            <a:r>
              <a:rPr lang="en-GB" altLang="en-US" sz="3556" b="1">
                <a:solidFill>
                  <a:srgbClr val="FFFF00"/>
                </a:solidFill>
                <a:latin typeface="Arial" panose="020B0604020202020204" pitchFamily="34" charset="0"/>
              </a:rPr>
              <a:t>anish sex </a:t>
            </a:r>
            <a:r>
              <a:rPr lang="en-GB" altLang="en-US" sz="3556" b="1">
                <a:solidFill>
                  <a:srgbClr val="FF3300"/>
                </a:solidFill>
                <a:latin typeface="Arial" panose="020B0604020202020204" pitchFamily="34" charset="0"/>
              </a:rPr>
              <a:t>Ho</a:t>
            </a:r>
            <a:r>
              <a:rPr lang="en-GB" altLang="en-US" sz="3556" b="1">
                <a:solidFill>
                  <a:srgbClr val="FFFF00"/>
                </a:solidFill>
                <a:latin typeface="Arial" panose="020B0604020202020204" pitchFamily="34" charset="0"/>
              </a:rPr>
              <a:t>rmone </a:t>
            </a:r>
            <a:r>
              <a:rPr lang="en-GB" altLang="en-US" sz="3556" b="1">
                <a:solidFill>
                  <a:srgbClr val="FF3300"/>
                </a:solidFill>
                <a:latin typeface="Arial" panose="020B0604020202020204" pitchFamily="34" charset="0"/>
              </a:rPr>
              <a:t>R</a:t>
            </a:r>
            <a:r>
              <a:rPr lang="en-GB" altLang="en-US" sz="3556" b="1">
                <a:solidFill>
                  <a:srgbClr val="FFFF00"/>
                </a:solidFill>
                <a:latin typeface="Arial" panose="020B0604020202020204" pitchFamily="34" charset="0"/>
              </a:rPr>
              <a:t>egister </a:t>
            </a:r>
            <a:r>
              <a:rPr lang="en-GB" altLang="en-US" sz="3556" b="1">
                <a:solidFill>
                  <a:srgbClr val="FF3300"/>
                </a:solidFill>
                <a:latin typeface="Arial" panose="020B0604020202020204" pitchFamily="34" charset="0"/>
              </a:rPr>
              <a:t>S</a:t>
            </a:r>
            <a:r>
              <a:rPr lang="en-GB" altLang="en-US" sz="3556" b="1">
                <a:solidFill>
                  <a:srgbClr val="FFFF00"/>
                </a:solidFill>
                <a:latin typeface="Arial" panose="020B0604020202020204" pitchFamily="34" charset="0"/>
              </a:rPr>
              <a:t>tudy</a:t>
            </a:r>
            <a:br>
              <a:rPr lang="en-GB" altLang="en-US" sz="3556" b="1">
                <a:solidFill>
                  <a:srgbClr val="FFFF00"/>
                </a:solidFill>
                <a:latin typeface="Arial" panose="020B0604020202020204" pitchFamily="34" charset="0"/>
              </a:rPr>
            </a:br>
            <a:r>
              <a:rPr lang="en-GB" altLang="en-US" sz="3556" b="1">
                <a:solidFill>
                  <a:srgbClr val="FF3300"/>
                </a:solidFill>
                <a:latin typeface="Arial" panose="020B0604020202020204" pitchFamily="34" charset="0"/>
              </a:rPr>
              <a:t>DaHoRS</a:t>
            </a:r>
          </a:p>
        </p:txBody>
      </p:sp>
      <p:sp>
        <p:nvSpPr>
          <p:cNvPr id="49156" name="Line 3">
            <a:extLst>
              <a:ext uri="{FF2B5EF4-FFF2-40B4-BE49-F238E27FC236}">
                <a16:creationId xmlns:a16="http://schemas.microsoft.com/office/drawing/2014/main" id="{EDCB10AD-4B90-E991-EDFD-613ACE8538A7}"/>
              </a:ext>
            </a:extLst>
          </p:cNvPr>
          <p:cNvSpPr>
            <a:spLocks noChangeShapeType="1"/>
          </p:cNvSpPr>
          <p:nvPr/>
        </p:nvSpPr>
        <p:spPr bwMode="auto">
          <a:xfrm>
            <a:off x="323850" y="1700213"/>
            <a:ext cx="8610600" cy="0"/>
          </a:xfrm>
          <a:prstGeom prst="line">
            <a:avLst/>
          </a:prstGeom>
          <a:noFill/>
          <a:ln w="38100">
            <a:solidFill>
              <a:srgbClr val="FF6600"/>
            </a:solidFill>
            <a:round/>
            <a:headEnd/>
            <a:tailEnd/>
          </a:ln>
        </p:spPr>
        <p:txBody>
          <a:bodyPr wrap="none" anchor="ctr"/>
          <a:lstStyle/>
          <a:p>
            <a:pPr>
              <a:defRPr/>
            </a:pPr>
            <a:endParaRPr lang="nl-BE" sz="2133"/>
          </a:p>
        </p:txBody>
      </p:sp>
      <p:sp>
        <p:nvSpPr>
          <p:cNvPr id="49157" name="Text Box 4">
            <a:extLst>
              <a:ext uri="{FF2B5EF4-FFF2-40B4-BE49-F238E27FC236}">
                <a16:creationId xmlns:a16="http://schemas.microsoft.com/office/drawing/2014/main" id="{FA93C94A-D492-3563-4157-5221170F4B6D}"/>
              </a:ext>
            </a:extLst>
          </p:cNvPr>
          <p:cNvSpPr>
            <a:spLocks noGrp="1" noChangeArrowheads="1"/>
          </p:cNvSpPr>
          <p:nvPr>
            <p:ph type="body" idx="1"/>
          </p:nvPr>
        </p:nvSpPr>
        <p:spPr>
          <a:xfrm>
            <a:off x="250825" y="1828800"/>
            <a:ext cx="8604250" cy="4095750"/>
          </a:xfrm>
        </p:spPr>
        <p:txBody>
          <a:bodyPr/>
          <a:lstStyle/>
          <a:p>
            <a:pPr algn="ctr">
              <a:buClr>
                <a:srgbClr val="FF6600"/>
              </a:buClr>
              <a:buFontTx/>
              <a:buNone/>
              <a:defRPr/>
            </a:pPr>
            <a:endParaRPr lang="en-GB" altLang="en-US">
              <a:solidFill>
                <a:schemeClr val="bg1"/>
              </a:solidFill>
            </a:endParaRPr>
          </a:p>
          <a:p>
            <a:pPr algn="ctr">
              <a:buClr>
                <a:srgbClr val="FF6600"/>
              </a:buClr>
              <a:buFontTx/>
              <a:buNone/>
              <a:defRPr/>
            </a:pPr>
            <a:r>
              <a:rPr lang="en-GB" altLang="en-US" b="1"/>
              <a:t>Hormone therapy and breast cancer</a:t>
            </a:r>
          </a:p>
          <a:p>
            <a:pPr algn="ctr">
              <a:buClr>
                <a:srgbClr val="FF6600"/>
              </a:buClr>
              <a:buFontTx/>
              <a:buNone/>
              <a:defRPr/>
            </a:pPr>
            <a:r>
              <a:rPr lang="en-GB" altLang="en-US" sz="2489" i="1"/>
              <a:t>Øjvind Lidegaard</a:t>
            </a:r>
            <a:r>
              <a:rPr lang="en-GB" altLang="en-US" sz="2489" i="1" baseline="30000"/>
              <a:t>1,</a:t>
            </a:r>
            <a:r>
              <a:rPr lang="en-GB" altLang="en-US" sz="2489" i="1"/>
              <a:t> Ellen Løkkegaard</a:t>
            </a:r>
            <a:r>
              <a:rPr lang="en-GB" altLang="en-US" sz="2489" i="1" baseline="30000"/>
              <a:t>2</a:t>
            </a:r>
            <a:r>
              <a:rPr lang="en-GB" altLang="en-US" sz="2489" i="1"/>
              <a:t>,</a:t>
            </a:r>
            <a:endParaRPr lang="en-GB" altLang="en-US" sz="2489" i="1" baseline="30000"/>
          </a:p>
          <a:p>
            <a:pPr algn="ctr">
              <a:buClr>
                <a:srgbClr val="FF6600"/>
              </a:buClr>
              <a:buFontTx/>
              <a:buNone/>
              <a:defRPr/>
            </a:pPr>
            <a:r>
              <a:rPr lang="en-GB" altLang="en-US" sz="2489" i="1"/>
              <a:t>Anne Helms Andreasen</a:t>
            </a:r>
            <a:r>
              <a:rPr lang="en-GB" altLang="en-US" sz="2489" i="1" baseline="30000"/>
              <a:t>3</a:t>
            </a:r>
            <a:r>
              <a:rPr lang="en-GB" altLang="en-US" sz="2489" i="1"/>
              <a:t>, Lisbeth Møller</a:t>
            </a:r>
            <a:r>
              <a:rPr lang="en-GB" altLang="en-US" sz="2489" i="1" baseline="30000"/>
              <a:t>3</a:t>
            </a:r>
          </a:p>
          <a:p>
            <a:pPr algn="ctr">
              <a:buClr>
                <a:srgbClr val="FF6600"/>
              </a:buClr>
              <a:buFontTx/>
              <a:buNone/>
              <a:defRPr/>
            </a:pPr>
            <a:r>
              <a:rPr lang="en-GB" altLang="en-US" sz="2489" i="1"/>
              <a:t>Carsten Agger</a:t>
            </a:r>
            <a:r>
              <a:rPr lang="en-GB" altLang="en-US" sz="2489" i="1" baseline="30000"/>
              <a:t>3</a:t>
            </a:r>
            <a:r>
              <a:rPr lang="en-GB" altLang="en-US" sz="2489" i="1"/>
              <a:t>, Torben Jørgensen</a:t>
            </a:r>
            <a:r>
              <a:rPr lang="en-GB" altLang="en-US" sz="2489" i="1" baseline="30000"/>
              <a:t>3</a:t>
            </a:r>
            <a:endParaRPr lang="en-GB" altLang="en-US" sz="2489" i="1"/>
          </a:p>
          <a:p>
            <a:pPr algn="ctr">
              <a:buClr>
                <a:srgbClr val="FF6600"/>
              </a:buClr>
              <a:buFontTx/>
              <a:buNone/>
              <a:defRPr/>
            </a:pPr>
            <a:endParaRPr lang="en-GB" altLang="en-US" sz="1778" b="1"/>
          </a:p>
          <a:p>
            <a:pPr algn="ctr">
              <a:buClr>
                <a:srgbClr val="FF6600"/>
              </a:buClr>
              <a:buFontTx/>
              <a:buNone/>
              <a:defRPr/>
            </a:pPr>
            <a:r>
              <a:rPr lang="en-GB" altLang="en-US" sz="1778" b="1"/>
              <a:t>1) Rigshospitalet, Gynaecologic Clinic, 4232</a:t>
            </a:r>
          </a:p>
          <a:p>
            <a:pPr algn="ctr">
              <a:buClr>
                <a:srgbClr val="FF6600"/>
              </a:buClr>
              <a:buFontTx/>
              <a:buNone/>
              <a:defRPr/>
            </a:pPr>
            <a:r>
              <a:rPr lang="en-GB" altLang="en-US" sz="1778" b="1"/>
              <a:t>2) Dept. Obstetrics &amp; Gynaecology, Hilleroed Hospital, DK.</a:t>
            </a:r>
          </a:p>
          <a:p>
            <a:pPr algn="ctr">
              <a:buClr>
                <a:srgbClr val="FF6600"/>
              </a:buClr>
              <a:buFontTx/>
              <a:buNone/>
              <a:defRPr/>
            </a:pPr>
            <a:r>
              <a:rPr lang="en-GB" altLang="en-US" sz="1778" b="1"/>
              <a:t>3) Research Centre for Prevention and Health, Glostrup, DK</a:t>
            </a:r>
          </a:p>
        </p:txBody>
      </p:sp>
      <p:sp>
        <p:nvSpPr>
          <p:cNvPr id="49158" name="Line 5">
            <a:extLst>
              <a:ext uri="{FF2B5EF4-FFF2-40B4-BE49-F238E27FC236}">
                <a16:creationId xmlns:a16="http://schemas.microsoft.com/office/drawing/2014/main" id="{A4992E03-5C15-88D4-CD38-F1CA584B39EB}"/>
              </a:ext>
            </a:extLst>
          </p:cNvPr>
          <p:cNvSpPr>
            <a:spLocks noChangeShapeType="1"/>
          </p:cNvSpPr>
          <p:nvPr/>
        </p:nvSpPr>
        <p:spPr bwMode="auto">
          <a:xfrm>
            <a:off x="468313" y="5924550"/>
            <a:ext cx="8305800" cy="0"/>
          </a:xfrm>
          <a:prstGeom prst="line">
            <a:avLst/>
          </a:prstGeom>
          <a:noFill/>
          <a:ln w="38100">
            <a:solidFill>
              <a:srgbClr val="FF6600"/>
            </a:solidFill>
            <a:round/>
            <a:headEnd/>
            <a:tailEnd/>
          </a:ln>
        </p:spPr>
        <p:txBody>
          <a:bodyPr wrap="none" anchor="ctr"/>
          <a:lstStyle/>
          <a:p>
            <a:pPr>
              <a:defRPr/>
            </a:pPr>
            <a:endParaRPr lang="nl-BE" sz="2133"/>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jdelijke aanduiding voor dianumm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B436320E-1E0D-4F32-AD30-5AF156755F3A}" type="slidenum">
              <a:rPr lang="nl-NL" altLang="nl-NL" sz="1200">
                <a:solidFill>
                  <a:srgbClr val="898989"/>
                </a:solidFill>
                <a:latin typeface="Arial" panose="020B0604020202020204" pitchFamily="34" charset="0"/>
              </a:rPr>
              <a:pPr>
                <a:spcBef>
                  <a:spcPct val="0"/>
                </a:spcBef>
                <a:buFontTx/>
                <a:buNone/>
              </a:pPr>
              <a:t>27</a:t>
            </a:fld>
            <a:endParaRPr lang="nl-NL" altLang="nl-NL" sz="1200">
              <a:solidFill>
                <a:srgbClr val="898989"/>
              </a:solidFill>
              <a:latin typeface="Arial" panose="020B0604020202020204" pitchFamily="34" charset="0"/>
            </a:endParaRPr>
          </a:p>
        </p:txBody>
      </p:sp>
      <p:sp>
        <p:nvSpPr>
          <p:cNvPr id="72707" name="Rectangle 2"/>
          <p:cNvSpPr>
            <a:spLocks noGrp="1" noChangeArrowheads="1"/>
          </p:cNvSpPr>
          <p:nvPr>
            <p:ph type="title"/>
          </p:nvPr>
        </p:nvSpPr>
        <p:spPr>
          <a:xfrm>
            <a:off x="0" y="0"/>
            <a:ext cx="9144000" cy="1052513"/>
          </a:xfrm>
        </p:spPr>
        <p:txBody>
          <a:bodyPr/>
          <a:lstStyle/>
          <a:p>
            <a:pPr eaLnBrk="1" hangingPunct="1"/>
            <a:r>
              <a:rPr lang="da-DK" altLang="nl-NL" sz="4000" b="1">
                <a:solidFill>
                  <a:srgbClr val="FFFF00"/>
                </a:solidFill>
                <a:latin typeface="Arial" panose="020B0604020202020204" pitchFamily="34" charset="0"/>
              </a:rPr>
              <a:t> The impact of progestagen dose</a:t>
            </a:r>
            <a:br>
              <a:rPr lang="da-DK" altLang="nl-NL" sz="4000" b="1">
                <a:solidFill>
                  <a:srgbClr val="FFFF00"/>
                </a:solidFill>
                <a:latin typeface="Arial" panose="020B0604020202020204" pitchFamily="34" charset="0"/>
              </a:rPr>
            </a:br>
            <a:r>
              <a:rPr lang="da-DK" altLang="nl-NL" sz="2000" b="1">
                <a:solidFill>
                  <a:srgbClr val="FFFF00"/>
                </a:solidFill>
                <a:latin typeface="Arial" panose="020B0604020202020204" pitchFamily="34" charset="0"/>
              </a:rPr>
              <a:t>Low = 0.5mg NETA or 2.5mg MPA. High = 1mg NETA or 5mg MPA </a:t>
            </a:r>
            <a:endParaRPr lang="en-GB" altLang="nl-NL" sz="4000" b="1">
              <a:solidFill>
                <a:srgbClr val="FFFF00"/>
              </a:solidFill>
              <a:latin typeface="Arial" panose="020B0604020202020204" pitchFamily="34" charset="0"/>
            </a:endParaRPr>
          </a:p>
        </p:txBody>
      </p:sp>
      <p:graphicFrame>
        <p:nvGraphicFramePr>
          <p:cNvPr id="72708" name="Object 3"/>
          <p:cNvGraphicFramePr>
            <a:graphicFrameLocks noGrp="1" noChangeAspect="1"/>
          </p:cNvGraphicFramePr>
          <p:nvPr>
            <p:ph type="chart" idx="1"/>
          </p:nvPr>
        </p:nvGraphicFramePr>
        <p:xfrm>
          <a:off x="0" y="914400"/>
          <a:ext cx="9112250" cy="5389563"/>
        </p:xfrm>
        <a:graphic>
          <a:graphicData uri="http://schemas.openxmlformats.org/presentationml/2006/ole">
            <mc:AlternateContent xmlns:mc="http://schemas.openxmlformats.org/markup-compatibility/2006">
              <mc:Choice xmlns:v="urn:schemas-microsoft-com:vml" Requires="v">
                <p:oleObj name="Diagram" r:id="rId3" imgW="7391486" imgH="4373784" progId="MSGraph.Chart.8">
                  <p:embed followColorScheme="full"/>
                </p:oleObj>
              </mc:Choice>
              <mc:Fallback>
                <p:oleObj name="Diagram" r:id="rId3" imgW="7391486" imgH="4373784" progId="MSGraph.Chart.8">
                  <p:embed followColorScheme="full"/>
                  <p:pic>
                    <p:nvPicPr>
                      <p:cNvPr id="0" name=""/>
                      <p:cNvPicPr>
                        <a:picLocks noChangeAspect="1" noChangeArrowheads="1"/>
                      </p:cNvPicPr>
                      <p:nvPr/>
                    </p:nvPicPr>
                    <p:blipFill>
                      <a:blip r:embed="rId4"/>
                      <a:srcRect/>
                      <a:stretch>
                        <a:fillRect/>
                      </a:stretch>
                    </p:blipFill>
                    <p:spPr bwMode="auto">
                      <a:xfrm>
                        <a:off x="0" y="914400"/>
                        <a:ext cx="911225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2709" name="Line 4"/>
          <p:cNvSpPr>
            <a:spLocks noChangeShapeType="1"/>
          </p:cNvSpPr>
          <p:nvPr/>
        </p:nvSpPr>
        <p:spPr bwMode="auto">
          <a:xfrm>
            <a:off x="555625" y="1125538"/>
            <a:ext cx="8588375"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2710" name="Text Box 5"/>
          <p:cNvSpPr txBox="1">
            <a:spLocks noChangeArrowheads="1"/>
          </p:cNvSpPr>
          <p:nvPr/>
        </p:nvSpPr>
        <p:spPr bwMode="auto">
          <a:xfrm>
            <a:off x="7451725" y="6461125"/>
            <a:ext cx="1692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a-DK" altLang="nl-NL" sz="2000">
                <a:solidFill>
                  <a:srgbClr val="FFFF00"/>
                </a:solidFill>
                <a:latin typeface="Arial" panose="020B0604020202020204" pitchFamily="34" charset="0"/>
              </a:rPr>
              <a:t>DaHoRS/05</a:t>
            </a:r>
            <a:endParaRPr lang="en-GB" altLang="nl-NL" sz="2000">
              <a:solidFill>
                <a:srgbClr val="FFFF00"/>
              </a:solidFill>
              <a:latin typeface="Arial" panose="020B0604020202020204" pitchFamily="34" charset="0"/>
            </a:endParaRPr>
          </a:p>
        </p:txBody>
      </p:sp>
      <p:sp>
        <p:nvSpPr>
          <p:cNvPr id="72711" name="Line 6"/>
          <p:cNvSpPr>
            <a:spLocks noChangeShapeType="1"/>
          </p:cNvSpPr>
          <p:nvPr/>
        </p:nvSpPr>
        <p:spPr bwMode="auto">
          <a:xfrm>
            <a:off x="304800" y="6453188"/>
            <a:ext cx="8839200"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2712" name="Text Box 7"/>
          <p:cNvSpPr txBox="1">
            <a:spLocks noChangeArrowheads="1"/>
          </p:cNvSpPr>
          <p:nvPr/>
        </p:nvSpPr>
        <p:spPr bwMode="auto">
          <a:xfrm>
            <a:off x="827088" y="1196975"/>
            <a:ext cx="345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a-DK" altLang="nl-NL" sz="2400">
                <a:solidFill>
                  <a:srgbClr val="FFFF00"/>
                </a:solidFill>
                <a:latin typeface="Arial" panose="020B0604020202020204" pitchFamily="34" charset="0"/>
              </a:rPr>
              <a:t>Adjusted RR, 95% CI</a:t>
            </a:r>
            <a:endParaRPr lang="en-GB" altLang="nl-NL" sz="2400">
              <a:solidFill>
                <a:srgbClr val="FFFF00"/>
              </a:solidFill>
              <a:latin typeface="Arial" panose="020B0604020202020204" pitchFamily="34" charset="0"/>
            </a:endParaRPr>
          </a:p>
        </p:txBody>
      </p:sp>
      <p:sp>
        <p:nvSpPr>
          <p:cNvPr id="72713" name="Text Box 8"/>
          <p:cNvSpPr txBox="1">
            <a:spLocks noChangeArrowheads="1"/>
          </p:cNvSpPr>
          <p:nvPr/>
        </p:nvSpPr>
        <p:spPr bwMode="auto">
          <a:xfrm>
            <a:off x="1366838" y="4581525"/>
            <a:ext cx="77771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50000"/>
              </a:spcBef>
              <a:buFontTx/>
              <a:buNone/>
            </a:pPr>
            <a:r>
              <a:rPr lang="da-DK" altLang="nl-NL" sz="2400" b="1">
                <a:solidFill>
                  <a:srgbClr val="FF3300"/>
                </a:solidFill>
                <a:latin typeface="Arial" panose="020B0604020202020204" pitchFamily="34" charset="0"/>
              </a:rPr>
              <a:t>         51-54	          55-59	           60-64            65-69     </a:t>
            </a:r>
          </a:p>
        </p:txBody>
      </p:sp>
      <p:sp>
        <p:nvSpPr>
          <p:cNvPr id="72714" name="Line 9"/>
          <p:cNvSpPr>
            <a:spLocks noChangeShapeType="1"/>
          </p:cNvSpPr>
          <p:nvPr/>
        </p:nvSpPr>
        <p:spPr bwMode="auto">
          <a:xfrm>
            <a:off x="755650" y="4437063"/>
            <a:ext cx="8137525"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2715" name="Text Box 10"/>
          <p:cNvSpPr txBox="1">
            <a:spLocks noChangeArrowheads="1"/>
          </p:cNvSpPr>
          <p:nvPr/>
        </p:nvSpPr>
        <p:spPr bwMode="auto">
          <a:xfrm>
            <a:off x="827088" y="1916113"/>
            <a:ext cx="5259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620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da-DK" altLang="nl-NL" sz="2400" b="1">
                <a:latin typeface="Arial" panose="020B0604020202020204" pitchFamily="34" charset="0"/>
              </a:rPr>
              <a:t>All continuous combined regimens</a:t>
            </a:r>
          </a:p>
        </p:txBody>
      </p:sp>
    </p:spTree>
    <p:extLst>
      <p:ext uri="{BB962C8B-B14F-4D97-AF65-F5344CB8AC3E}">
        <p14:creationId xmlns:p14="http://schemas.microsoft.com/office/powerpoint/2010/main" val="8252765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jdelijke aanduiding voor dianumm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9DE2C1B-E4E1-4245-B19B-C5764B09FD45}" type="slidenum">
              <a:rPr lang="nl-NL" altLang="nl-NL" sz="1200">
                <a:solidFill>
                  <a:srgbClr val="898989"/>
                </a:solidFill>
                <a:latin typeface="Arial" panose="020B0604020202020204" pitchFamily="34" charset="0"/>
              </a:rPr>
              <a:pPr>
                <a:spcBef>
                  <a:spcPct val="0"/>
                </a:spcBef>
                <a:buFontTx/>
                <a:buNone/>
              </a:pPr>
              <a:t>28</a:t>
            </a:fld>
            <a:endParaRPr lang="nl-NL" altLang="nl-NL" sz="1200">
              <a:solidFill>
                <a:srgbClr val="898989"/>
              </a:solidFill>
              <a:latin typeface="Arial" panose="020B0604020202020204" pitchFamily="34" charset="0"/>
            </a:endParaRPr>
          </a:p>
        </p:txBody>
      </p:sp>
      <p:sp>
        <p:nvSpPr>
          <p:cNvPr id="5124" name="Rectangle 2"/>
          <p:cNvSpPr>
            <a:spLocks noGrp="1" noChangeArrowheads="1"/>
          </p:cNvSpPr>
          <p:nvPr>
            <p:ph type="title"/>
          </p:nvPr>
        </p:nvSpPr>
        <p:spPr>
          <a:xfrm>
            <a:off x="0" y="0"/>
            <a:ext cx="9144000" cy="603250"/>
          </a:xfrm>
        </p:spPr>
        <p:txBody>
          <a:bodyPr>
            <a:normAutofit fontScale="90000"/>
          </a:bodyPr>
          <a:lstStyle/>
          <a:p>
            <a:pPr eaLnBrk="1" hangingPunct="1">
              <a:defRPr/>
            </a:pPr>
            <a:r>
              <a:rPr lang="da-DK" altLang="en-US" sz="4000" b="1">
                <a:solidFill>
                  <a:srgbClr val="FFFF00"/>
                </a:solidFill>
                <a:latin typeface="Arial" pitchFamily="34" charset="0"/>
              </a:rPr>
              <a:t> </a:t>
            </a:r>
            <a:endParaRPr lang="en-GB" altLang="en-US" sz="4000" b="1">
              <a:solidFill>
                <a:srgbClr val="FFFF00"/>
              </a:solidFill>
              <a:latin typeface="Arial" pitchFamily="34" charset="0"/>
            </a:endParaRPr>
          </a:p>
        </p:txBody>
      </p:sp>
      <p:graphicFrame>
        <p:nvGraphicFramePr>
          <p:cNvPr id="73732" name="Object 3"/>
          <p:cNvGraphicFramePr>
            <a:graphicFrameLocks noGrp="1" noChangeAspect="1"/>
          </p:cNvGraphicFramePr>
          <p:nvPr>
            <p:ph type="chart" idx="1"/>
          </p:nvPr>
        </p:nvGraphicFramePr>
        <p:xfrm>
          <a:off x="136525" y="981075"/>
          <a:ext cx="8926513" cy="5472113"/>
        </p:xfrm>
        <a:graphic>
          <a:graphicData uri="http://schemas.openxmlformats.org/presentationml/2006/ole">
            <mc:AlternateContent xmlns:mc="http://schemas.openxmlformats.org/markup-compatibility/2006">
              <mc:Choice xmlns:v="urn:schemas-microsoft-com:vml" Requires="v">
                <p:oleObj name="Grafiek" r:id="rId3" imgW="7383706" imgH="4526280" progId="MSGraph.Chart.8">
                  <p:embed followColorScheme="full"/>
                </p:oleObj>
              </mc:Choice>
              <mc:Fallback>
                <p:oleObj name="Grafiek" r:id="rId3" imgW="7383706" imgH="4526280" progId="MSGraph.Chart.8">
                  <p:embed followColorScheme="full"/>
                  <p:pic>
                    <p:nvPicPr>
                      <p:cNvPr id="0" name=""/>
                      <p:cNvPicPr>
                        <a:picLocks noChangeAspect="1" noChangeArrowheads="1"/>
                      </p:cNvPicPr>
                      <p:nvPr/>
                    </p:nvPicPr>
                    <p:blipFill>
                      <a:blip r:embed="rId4"/>
                      <a:srcRect/>
                      <a:stretch>
                        <a:fillRect/>
                      </a:stretch>
                    </p:blipFill>
                    <p:spPr bwMode="auto">
                      <a:xfrm>
                        <a:off x="136525" y="981075"/>
                        <a:ext cx="8926513"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3733" name="Line 4"/>
          <p:cNvSpPr>
            <a:spLocks noChangeShapeType="1"/>
          </p:cNvSpPr>
          <p:nvPr/>
        </p:nvSpPr>
        <p:spPr bwMode="auto">
          <a:xfrm>
            <a:off x="555625" y="1282700"/>
            <a:ext cx="8588375"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3734" name="Text Box 5"/>
          <p:cNvSpPr txBox="1">
            <a:spLocks noChangeArrowheads="1"/>
          </p:cNvSpPr>
          <p:nvPr/>
        </p:nvSpPr>
        <p:spPr bwMode="auto">
          <a:xfrm>
            <a:off x="7451725" y="6461125"/>
            <a:ext cx="16922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a-DK" altLang="nl-NL" sz="2800" b="1">
                <a:solidFill>
                  <a:srgbClr val="FFFF00"/>
                </a:solidFill>
                <a:latin typeface="Comic Sans MS" panose="030F0702030302020204" pitchFamily="66" charset="0"/>
              </a:rPr>
              <a:t>DaHoRS/05</a:t>
            </a:r>
            <a:endParaRPr lang="en-GB" altLang="nl-NL" sz="2800" b="1">
              <a:solidFill>
                <a:srgbClr val="FFFF00"/>
              </a:solidFill>
              <a:latin typeface="Comic Sans MS" panose="030F0702030302020204" pitchFamily="66" charset="0"/>
            </a:endParaRPr>
          </a:p>
        </p:txBody>
      </p:sp>
      <p:sp>
        <p:nvSpPr>
          <p:cNvPr id="73735" name="Line 6"/>
          <p:cNvSpPr>
            <a:spLocks noChangeShapeType="1"/>
          </p:cNvSpPr>
          <p:nvPr/>
        </p:nvSpPr>
        <p:spPr bwMode="auto">
          <a:xfrm>
            <a:off x="304800" y="6453188"/>
            <a:ext cx="8839200" cy="0"/>
          </a:xfrm>
          <a:prstGeom prst="line">
            <a:avLst/>
          </a:prstGeom>
          <a:noFill/>
          <a:ln w="57150">
            <a:solidFill>
              <a:srgbClr val="FF3300"/>
            </a:solidFill>
            <a:round/>
            <a:headEnd/>
            <a:tailEnd/>
          </a:ln>
          <a:extLst>
            <a:ext uri="{909E8E84-426E-40DD-AFC4-6F175D3DCCD1}">
              <a14:hiddenFill xmlns:a14="http://schemas.microsoft.com/office/drawing/2010/main">
                <a:noFill/>
              </a14:hiddenFill>
            </a:ext>
          </a:extLst>
        </p:spPr>
        <p:txBody>
          <a:bodyPr/>
          <a:lstStyle/>
          <a:p>
            <a:endParaRPr lang="nl-BE"/>
          </a:p>
        </p:txBody>
      </p:sp>
      <p:sp>
        <p:nvSpPr>
          <p:cNvPr id="73736" name="Text Box 7"/>
          <p:cNvSpPr txBox="1">
            <a:spLocks noChangeArrowheads="1"/>
          </p:cNvSpPr>
          <p:nvPr/>
        </p:nvSpPr>
        <p:spPr bwMode="auto">
          <a:xfrm>
            <a:off x="1042988" y="1341438"/>
            <a:ext cx="34575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a-DK" altLang="nl-NL" sz="2400" b="1">
                <a:solidFill>
                  <a:srgbClr val="FFFF00"/>
                </a:solidFill>
                <a:latin typeface="Arial" panose="020B0604020202020204" pitchFamily="34" charset="0"/>
              </a:rPr>
              <a:t>Adjusted RR, 95% CI</a:t>
            </a:r>
            <a:endParaRPr lang="en-GB" altLang="nl-NL" b="1">
              <a:solidFill>
                <a:srgbClr val="FFFF00"/>
              </a:solidFill>
              <a:latin typeface="Arial" panose="020B0604020202020204" pitchFamily="34" charset="0"/>
            </a:endParaRPr>
          </a:p>
        </p:txBody>
      </p:sp>
      <p:sp>
        <p:nvSpPr>
          <p:cNvPr id="73737" name="Rectangle 8"/>
          <p:cNvSpPr>
            <a:spLocks noChangeArrowheads="1"/>
          </p:cNvSpPr>
          <p:nvPr/>
        </p:nvSpPr>
        <p:spPr bwMode="auto">
          <a:xfrm>
            <a:off x="323850" y="100013"/>
            <a:ext cx="85693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da-DK" altLang="nl-NL">
                <a:solidFill>
                  <a:srgbClr val="FFFF00"/>
                </a:solidFill>
                <a:latin typeface="Arial" panose="020B0604020202020204" pitchFamily="34" charset="0"/>
              </a:rPr>
              <a:t>Risk of lethal BC with hormones</a:t>
            </a:r>
          </a:p>
          <a:p>
            <a:pPr algn="ctr" eaLnBrk="1" hangingPunct="1">
              <a:spcBef>
                <a:spcPct val="0"/>
              </a:spcBef>
              <a:buFontTx/>
              <a:buNone/>
            </a:pPr>
            <a:r>
              <a:rPr lang="da-DK" altLang="nl-NL">
                <a:solidFill>
                  <a:srgbClr val="FFFF00"/>
                </a:solidFill>
                <a:latin typeface="Arial" panose="020B0604020202020204" pitchFamily="34" charset="0"/>
              </a:rPr>
              <a:t>within five years after diagnosis</a:t>
            </a:r>
            <a:r>
              <a:rPr lang="da-DK" altLang="nl-NL" sz="3600">
                <a:solidFill>
                  <a:srgbClr val="FFFF00"/>
                </a:solidFill>
                <a:latin typeface="Arial" panose="020B0604020202020204" pitchFamily="34" charset="0"/>
              </a:rPr>
              <a:t> </a:t>
            </a:r>
            <a:endParaRPr lang="da-DK" altLang="nl-NL">
              <a:solidFill>
                <a:srgbClr val="FFFF00"/>
              </a:solidFill>
              <a:latin typeface="Arial" panose="020B0604020202020204" pitchFamily="34" charset="0"/>
            </a:endParaRPr>
          </a:p>
        </p:txBody>
      </p:sp>
      <p:sp>
        <p:nvSpPr>
          <p:cNvPr id="73738" name="Text Box 9"/>
          <p:cNvSpPr txBox="1">
            <a:spLocks noChangeArrowheads="1"/>
          </p:cNvSpPr>
          <p:nvPr/>
        </p:nvSpPr>
        <p:spPr bwMode="auto">
          <a:xfrm>
            <a:off x="1116013" y="1844675"/>
            <a:ext cx="4537075" cy="143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GB" altLang="nl-NL" sz="2000">
                <a:solidFill>
                  <a:srgbClr val="FF9933"/>
                </a:solidFill>
                <a:latin typeface="Arial" panose="020B0604020202020204" pitchFamily="34" charset="0"/>
              </a:rPr>
              <a:t>Women with BC: 	12,831</a:t>
            </a:r>
          </a:p>
          <a:p>
            <a:pPr eaLnBrk="1" hangingPunct="1">
              <a:spcBef>
                <a:spcPct val="0"/>
              </a:spcBef>
              <a:buFontTx/>
              <a:buNone/>
            </a:pPr>
            <a:r>
              <a:rPr lang="en-GB" altLang="nl-NL" sz="2000">
                <a:solidFill>
                  <a:srgbClr val="FF9933"/>
                </a:solidFill>
                <a:latin typeface="Arial" panose="020B0604020202020204" pitchFamily="34" charset="0"/>
              </a:rPr>
              <a:t>Dead after diagnosis: 	  2,347 (18%)</a:t>
            </a:r>
          </a:p>
          <a:p>
            <a:pPr eaLnBrk="1" hangingPunct="1">
              <a:spcBef>
                <a:spcPct val="0"/>
              </a:spcBef>
              <a:buFontTx/>
              <a:buNone/>
            </a:pPr>
            <a:r>
              <a:rPr lang="en-GB" altLang="nl-NL" sz="2000">
                <a:solidFill>
                  <a:srgbClr val="FF9933"/>
                </a:solidFill>
                <a:latin typeface="Arial" panose="020B0604020202020204" pitchFamily="34" charset="0"/>
              </a:rPr>
              <a:t>Five years follow-up:	  1,269</a:t>
            </a:r>
          </a:p>
          <a:p>
            <a:pPr eaLnBrk="1" hangingPunct="1">
              <a:spcBef>
                <a:spcPct val="0"/>
              </a:spcBef>
              <a:buFontTx/>
              <a:buNone/>
            </a:pPr>
            <a:endParaRPr lang="en-GB" altLang="nl-NL" sz="2000">
              <a:solidFill>
                <a:srgbClr val="FF9933"/>
              </a:solidFill>
              <a:latin typeface="Arial" panose="020B0604020202020204" pitchFamily="34" charset="0"/>
            </a:endParaRPr>
          </a:p>
        </p:txBody>
      </p:sp>
    </p:spTree>
    <p:extLst>
      <p:ext uri="{BB962C8B-B14F-4D97-AF65-F5344CB8AC3E}">
        <p14:creationId xmlns:p14="http://schemas.microsoft.com/office/powerpoint/2010/main" val="30423997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6F5F06CB-BBB7-4AA4-8578-9DFA6F076DE7}" type="slidenum">
              <a:rPr lang="nl-NL" altLang="nl-BE" sz="1400" smtClean="0"/>
              <a:pPr>
                <a:spcBef>
                  <a:spcPct val="0"/>
                </a:spcBef>
                <a:buFontTx/>
                <a:buNone/>
              </a:pPr>
              <a:t>29</a:t>
            </a:fld>
            <a:endParaRPr lang="nl-NL" altLang="nl-BE" sz="1400"/>
          </a:p>
        </p:txBody>
      </p:sp>
      <p:sp>
        <p:nvSpPr>
          <p:cNvPr id="41987" name="Tekstvak 4"/>
          <p:cNvSpPr txBox="1">
            <a:spLocks noChangeArrowheads="1"/>
          </p:cNvSpPr>
          <p:nvPr/>
        </p:nvSpPr>
        <p:spPr bwMode="auto">
          <a:xfrm>
            <a:off x="468313" y="476250"/>
            <a:ext cx="8280400" cy="609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r>
              <a:rPr lang="en-US" altLang="en-US" sz="1800" b="1">
                <a:latin typeface="Arial" pitchFamily="34" charset="0"/>
              </a:rPr>
              <a:t>Objective:</a:t>
            </a:r>
            <a:r>
              <a:rPr lang="en-US" altLang="en-US" sz="1800">
                <a:latin typeface="Arial" pitchFamily="34" charset="0"/>
              </a:rPr>
              <a:t> To investigate the long term effect of hormone replacement therapy on cardiovascular outcomes in recently postmenopausal women.</a:t>
            </a:r>
          </a:p>
          <a:p>
            <a:pPr>
              <a:spcBef>
                <a:spcPct val="0"/>
              </a:spcBef>
              <a:buFontTx/>
              <a:buNone/>
            </a:pPr>
            <a:endParaRPr lang="en-US" altLang="en-US" sz="1800" b="1">
              <a:latin typeface="Arial" pitchFamily="34" charset="0"/>
            </a:endParaRPr>
          </a:p>
          <a:p>
            <a:pPr>
              <a:spcBef>
                <a:spcPct val="0"/>
              </a:spcBef>
              <a:buFontTx/>
              <a:buNone/>
            </a:pPr>
            <a:r>
              <a:rPr lang="en-US" altLang="en-US" sz="1800" b="1">
                <a:latin typeface="Arial" pitchFamily="34" charset="0"/>
              </a:rPr>
              <a:t>Design</a:t>
            </a:r>
            <a:r>
              <a:rPr lang="en-US" altLang="en-US" sz="1800">
                <a:latin typeface="Arial" pitchFamily="34" charset="0"/>
              </a:rPr>
              <a:t> Open label, randomised controlled trial.</a:t>
            </a:r>
          </a:p>
          <a:p>
            <a:pPr>
              <a:spcBef>
                <a:spcPct val="0"/>
              </a:spcBef>
              <a:buFontTx/>
              <a:buNone/>
            </a:pPr>
            <a:r>
              <a:rPr lang="en-US" altLang="en-US" sz="1800" b="1">
                <a:latin typeface="Arial" pitchFamily="34" charset="0"/>
              </a:rPr>
              <a:t>Setting</a:t>
            </a:r>
            <a:r>
              <a:rPr lang="en-US" altLang="en-US" sz="1800">
                <a:latin typeface="Arial" pitchFamily="34" charset="0"/>
              </a:rPr>
              <a:t> Denmark, 1990-93.</a:t>
            </a:r>
          </a:p>
          <a:p>
            <a:pPr>
              <a:spcBef>
                <a:spcPct val="0"/>
              </a:spcBef>
              <a:buFontTx/>
              <a:buNone/>
            </a:pPr>
            <a:endParaRPr lang="en-US" altLang="en-US" sz="1800">
              <a:latin typeface="Arial" pitchFamily="34" charset="0"/>
            </a:endParaRPr>
          </a:p>
          <a:p>
            <a:pPr>
              <a:spcBef>
                <a:spcPct val="0"/>
              </a:spcBef>
              <a:buFontTx/>
              <a:buNone/>
            </a:pPr>
            <a:r>
              <a:rPr lang="en-US" altLang="en-US" sz="1800" b="1">
                <a:latin typeface="Arial" pitchFamily="34" charset="0"/>
              </a:rPr>
              <a:t>Participants:</a:t>
            </a:r>
            <a:r>
              <a:rPr lang="en-US" altLang="en-US" sz="1800">
                <a:latin typeface="Arial" pitchFamily="34" charset="0"/>
              </a:rPr>
              <a:t> 1006 healthy women aged 45-58 who were recently postmenopausal or had perimenopausal symptoms in combination with recorded postmenopausal serum follicle stimulating hormone values. 502 women were randomly allocated to receive hormone replacement therapy and 504 to receive no treatment (control). Women who had undergone hysterectomy were included if they were aged 45-52 and had recorded values for postmenopausal serum follicle stimulating hormone.</a:t>
            </a:r>
          </a:p>
          <a:p>
            <a:pPr>
              <a:spcBef>
                <a:spcPct val="0"/>
              </a:spcBef>
              <a:buFontTx/>
              <a:buNone/>
            </a:pPr>
            <a:endParaRPr lang="en-US" altLang="en-US" sz="1800">
              <a:latin typeface="Arial" pitchFamily="34" charset="0"/>
            </a:endParaRPr>
          </a:p>
          <a:p>
            <a:pPr>
              <a:spcBef>
                <a:spcPct val="0"/>
              </a:spcBef>
              <a:buFontTx/>
              <a:buNone/>
            </a:pPr>
            <a:r>
              <a:rPr lang="en-US" altLang="en-US" sz="1800" b="1">
                <a:latin typeface="Arial" pitchFamily="34" charset="0"/>
              </a:rPr>
              <a:t>Interventions:</a:t>
            </a:r>
            <a:r>
              <a:rPr lang="en-US" altLang="en-US" sz="1800">
                <a:latin typeface="Arial" pitchFamily="34" charset="0"/>
              </a:rPr>
              <a:t> In the treatment group, women with an intact uterus were treated with triphasic estradiol and norethisterone acetate and women who had undergone hysterectomy received 2 mg estradiol a day. Intervention was stopped after about 11 years owing to adverse reports from other trials, but participants were followed for death, cardiovascular disease, and cancer for up to 16 years. Sensitivity analyses were carried out on women who took more than 80% of the prescribed treatment for five years.</a:t>
            </a:r>
          </a:p>
          <a:p>
            <a:pPr>
              <a:spcBef>
                <a:spcPct val="0"/>
              </a:spcBef>
              <a:buFontTx/>
              <a:buNone/>
            </a:pPr>
            <a:endParaRPr lang="en-US" altLang="en-US" sz="1200">
              <a:latin typeface="Arial" pitchFamily="34" charset="0"/>
            </a:endParaRPr>
          </a:p>
        </p:txBody>
      </p:sp>
    </p:spTree>
    <p:extLst>
      <p:ext uri="{BB962C8B-B14F-4D97-AF65-F5344CB8AC3E}">
        <p14:creationId xmlns:p14="http://schemas.microsoft.com/office/powerpoint/2010/main" val="1312928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ek 3"/>
          <p:cNvGraphicFramePr>
            <a:graphicFrameLocks noGrp="1"/>
          </p:cNvGraphicFramePr>
          <p:nvPr>
            <p:extLst>
              <p:ext uri="{D42A27DB-BD31-4B8C-83A1-F6EECF244321}">
                <p14:modId xmlns:p14="http://schemas.microsoft.com/office/powerpoint/2010/main" val="2286749524"/>
              </p:ext>
            </p:extLst>
          </p:nvPr>
        </p:nvGraphicFramePr>
        <p:xfrm>
          <a:off x="-69695" y="399585"/>
          <a:ext cx="8890167" cy="605882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563947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jdelijke aanduiding voor dianumm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fld id="{AE719A55-4DC3-43A5-8DC6-ADAB2B2F1CF2}" type="slidenum">
              <a:rPr lang="nl-NL" altLang="nl-BE" sz="1400" smtClean="0"/>
              <a:pPr>
                <a:spcBef>
                  <a:spcPct val="0"/>
                </a:spcBef>
                <a:buFontTx/>
                <a:buNone/>
              </a:pPr>
              <a:t>30</a:t>
            </a:fld>
            <a:endParaRPr lang="nl-NL" altLang="nl-BE" sz="1400"/>
          </a:p>
        </p:txBody>
      </p:sp>
      <p:sp>
        <p:nvSpPr>
          <p:cNvPr id="43011" name="Tekstvak 4"/>
          <p:cNvSpPr txBox="1">
            <a:spLocks noChangeArrowheads="1"/>
          </p:cNvSpPr>
          <p:nvPr/>
        </p:nvSpPr>
        <p:spPr bwMode="auto">
          <a:xfrm>
            <a:off x="467544" y="145431"/>
            <a:ext cx="8280400" cy="6555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spcBef>
                <a:spcPct val="0"/>
              </a:spcBef>
              <a:buFontTx/>
              <a:buNone/>
            </a:pPr>
            <a:endParaRPr lang="en-US" altLang="en-US" sz="1200" dirty="0">
              <a:latin typeface="Arial" pitchFamily="34" charset="0"/>
            </a:endParaRPr>
          </a:p>
          <a:p>
            <a:pPr>
              <a:spcBef>
                <a:spcPct val="0"/>
              </a:spcBef>
              <a:buFontTx/>
              <a:buNone/>
            </a:pPr>
            <a:r>
              <a:rPr lang="en-US" altLang="en-US" sz="1600" b="1" dirty="0">
                <a:latin typeface="Arial" pitchFamily="34" charset="0"/>
              </a:rPr>
              <a:t>Main outcome measure</a:t>
            </a:r>
            <a:r>
              <a:rPr lang="en-US" altLang="en-US" sz="1600" dirty="0">
                <a:latin typeface="Arial" pitchFamily="34" charset="0"/>
              </a:rPr>
              <a:t> The primary endpoint was a composite of death, admission to hospital for heart failure, and myocardial infarction.</a:t>
            </a:r>
          </a:p>
          <a:p>
            <a:pPr>
              <a:spcBef>
                <a:spcPct val="0"/>
              </a:spcBef>
              <a:buFontTx/>
              <a:buNone/>
            </a:pPr>
            <a:endParaRPr lang="en-US" altLang="en-US" sz="1600" dirty="0">
              <a:latin typeface="Arial" pitchFamily="34" charset="0"/>
            </a:endParaRPr>
          </a:p>
          <a:p>
            <a:pPr>
              <a:spcBef>
                <a:spcPct val="0"/>
              </a:spcBef>
              <a:buFontTx/>
              <a:buNone/>
            </a:pPr>
            <a:r>
              <a:rPr lang="en-US" altLang="en-US" sz="1600" b="1" dirty="0">
                <a:latin typeface="Arial" pitchFamily="34" charset="0"/>
              </a:rPr>
              <a:t>Results</a:t>
            </a:r>
            <a:r>
              <a:rPr lang="en-US" altLang="en-US" sz="1600" dirty="0">
                <a:latin typeface="Arial" pitchFamily="34" charset="0"/>
              </a:rPr>
              <a:t> At inclusion the women on average were aged 50 and had been postmenopausal for seven months. After 10 years of intervention, 16 women in the treatment group experienced the primary composite endpoint compared with 33 in the control group (hazard ratio 0.48, 95% confidence interval 0.26 to 0.87; P=0.015) and </a:t>
            </a:r>
            <a:r>
              <a:rPr lang="en-US" altLang="en-US" sz="1600" dirty="0">
                <a:solidFill>
                  <a:srgbClr val="FFFF00"/>
                </a:solidFill>
                <a:latin typeface="Arial" pitchFamily="34" charset="0"/>
              </a:rPr>
              <a:t>15 died compared with 26 (0.57, 0.30 to 1.08; P=0.084).</a:t>
            </a:r>
            <a:r>
              <a:rPr lang="en-US" altLang="en-US" sz="1600" dirty="0">
                <a:latin typeface="Arial" pitchFamily="34" charset="0"/>
              </a:rPr>
              <a:t> The reduction in cardiovascular events was not associated with an increase in any cancer (36 in treated group </a:t>
            </a:r>
            <a:r>
              <a:rPr lang="en-US" altLang="en-US" sz="1600" i="1" dirty="0">
                <a:latin typeface="Arial" pitchFamily="34" charset="0"/>
              </a:rPr>
              <a:t>v</a:t>
            </a:r>
            <a:r>
              <a:rPr lang="en-US" altLang="en-US" sz="1600" dirty="0">
                <a:latin typeface="Arial" pitchFamily="34" charset="0"/>
              </a:rPr>
              <a:t> 39 in control group, 0.92, 0.58 to 1.45; P=0.71) or in </a:t>
            </a:r>
            <a:r>
              <a:rPr lang="en-US" altLang="en-US" sz="2000" dirty="0">
                <a:solidFill>
                  <a:srgbClr val="FFFF00"/>
                </a:solidFill>
                <a:latin typeface="Arial" pitchFamily="34" charset="0"/>
              </a:rPr>
              <a:t>breast cancer (10 in treated group </a:t>
            </a:r>
            <a:r>
              <a:rPr lang="en-US" altLang="en-US" sz="2000" i="1" dirty="0">
                <a:solidFill>
                  <a:srgbClr val="FFFF00"/>
                </a:solidFill>
                <a:latin typeface="Arial" pitchFamily="34" charset="0"/>
              </a:rPr>
              <a:t>v</a:t>
            </a:r>
            <a:r>
              <a:rPr lang="en-US" altLang="en-US" sz="2000" dirty="0">
                <a:solidFill>
                  <a:srgbClr val="FFFF00"/>
                </a:solidFill>
                <a:latin typeface="Arial" pitchFamily="34" charset="0"/>
              </a:rPr>
              <a:t> 17 in control group, 0.58, 0.27 to 1.27; P=0.17).</a:t>
            </a:r>
            <a:r>
              <a:rPr lang="en-US" altLang="en-US" sz="2000" dirty="0">
                <a:latin typeface="Arial" pitchFamily="34" charset="0"/>
              </a:rPr>
              <a:t> </a:t>
            </a:r>
            <a:r>
              <a:rPr lang="en-US" altLang="en-US" sz="1600" dirty="0">
                <a:latin typeface="Arial" pitchFamily="34" charset="0"/>
              </a:rPr>
              <a:t>The hazard ratio for deep vein thrombosis (2 in treated group </a:t>
            </a:r>
            <a:r>
              <a:rPr lang="en-US" altLang="en-US" sz="1600" i="1" dirty="0">
                <a:latin typeface="Arial" pitchFamily="34" charset="0"/>
              </a:rPr>
              <a:t>v</a:t>
            </a:r>
            <a:r>
              <a:rPr lang="en-US" altLang="en-US" sz="1600" dirty="0">
                <a:latin typeface="Arial" pitchFamily="34" charset="0"/>
              </a:rPr>
              <a:t> 1 in control group) was 2.01 (0.18 to 22.16) and for stroke (11 in treated group </a:t>
            </a:r>
            <a:r>
              <a:rPr lang="en-US" altLang="en-US" sz="1600" i="1" dirty="0">
                <a:latin typeface="Arial" pitchFamily="34" charset="0"/>
              </a:rPr>
              <a:t>v</a:t>
            </a:r>
            <a:r>
              <a:rPr lang="en-US" altLang="en-US" sz="1600" dirty="0">
                <a:latin typeface="Arial" pitchFamily="34" charset="0"/>
              </a:rPr>
              <a:t> 14 in control group) was 0.77 (0.35 to 1.70). After 16 years the reduction in the primary composite outcome was still present and not associated with an increase in any cancer.</a:t>
            </a:r>
          </a:p>
          <a:p>
            <a:pPr>
              <a:spcBef>
                <a:spcPct val="0"/>
              </a:spcBef>
              <a:buFontTx/>
              <a:buNone/>
            </a:pPr>
            <a:endParaRPr lang="en-US" altLang="en-US" sz="1600" dirty="0">
              <a:latin typeface="Arial" pitchFamily="34" charset="0"/>
            </a:endParaRPr>
          </a:p>
          <a:p>
            <a:pPr>
              <a:spcBef>
                <a:spcPct val="0"/>
              </a:spcBef>
              <a:buFontTx/>
              <a:buNone/>
            </a:pPr>
            <a:r>
              <a:rPr lang="en-US" altLang="en-US" sz="1600" b="1" dirty="0">
                <a:latin typeface="Arial" pitchFamily="34" charset="0"/>
              </a:rPr>
              <a:t>Conclusions</a:t>
            </a:r>
            <a:r>
              <a:rPr lang="en-US" altLang="en-US" sz="1600" dirty="0">
                <a:latin typeface="Arial" pitchFamily="34" charset="0"/>
              </a:rPr>
              <a:t> : </a:t>
            </a:r>
            <a:r>
              <a:rPr lang="en-US" altLang="en-US" sz="1600" dirty="0">
                <a:solidFill>
                  <a:srgbClr val="FFFF00"/>
                </a:solidFill>
                <a:latin typeface="Arial" pitchFamily="34" charset="0"/>
              </a:rPr>
              <a:t>After 10 years of </a:t>
            </a:r>
            <a:r>
              <a:rPr lang="en-US" altLang="en-US" sz="1600" dirty="0" err="1">
                <a:solidFill>
                  <a:srgbClr val="FFFF00"/>
                </a:solidFill>
                <a:latin typeface="Arial" pitchFamily="34" charset="0"/>
              </a:rPr>
              <a:t>randomised</a:t>
            </a:r>
            <a:r>
              <a:rPr lang="en-US" altLang="en-US" sz="1600" dirty="0">
                <a:solidFill>
                  <a:srgbClr val="FFFF00"/>
                </a:solidFill>
                <a:latin typeface="Arial" pitchFamily="34" charset="0"/>
              </a:rPr>
              <a:t> treatment, women receiving hormone replacement therapy early after menopause had a significantly reduced risk of mortality</a:t>
            </a:r>
            <a:r>
              <a:rPr lang="en-US" altLang="en-US" sz="1600" dirty="0">
                <a:latin typeface="Arial" pitchFamily="34" charset="0"/>
              </a:rPr>
              <a:t>, heart failure, or myocardial infarction, without any apparent increase in risk of cancer, venous thromboembolism, or stroke.</a:t>
            </a:r>
          </a:p>
          <a:p>
            <a:pPr>
              <a:spcBef>
                <a:spcPct val="0"/>
              </a:spcBef>
              <a:buFontTx/>
              <a:buNone/>
            </a:pPr>
            <a:endParaRPr lang="nl-BE" altLang="en-US" sz="1600" dirty="0">
              <a:latin typeface="Arial" pitchFamily="34" charset="0"/>
            </a:endParaRPr>
          </a:p>
          <a:p>
            <a:pPr>
              <a:spcBef>
                <a:spcPct val="0"/>
              </a:spcBef>
              <a:buFontTx/>
              <a:buNone/>
            </a:pPr>
            <a:r>
              <a:rPr lang="nl-BE" altLang="en-US" sz="2800" dirty="0">
                <a:latin typeface="Arial" pitchFamily="34" charset="0"/>
              </a:rPr>
              <a:t>2 out of 1000 </a:t>
            </a:r>
            <a:r>
              <a:rPr lang="nl-BE" altLang="en-US" sz="2800" dirty="0" err="1">
                <a:latin typeface="Arial" pitchFamily="34" charset="0"/>
              </a:rPr>
              <a:t>women</a:t>
            </a:r>
            <a:r>
              <a:rPr lang="nl-BE" altLang="en-US" sz="2800" dirty="0">
                <a:latin typeface="Arial" pitchFamily="34" charset="0"/>
              </a:rPr>
              <a:t> per </a:t>
            </a:r>
            <a:r>
              <a:rPr lang="nl-BE" altLang="en-US" sz="2800" dirty="0" err="1">
                <a:latin typeface="Arial" pitchFamily="34" charset="0"/>
              </a:rPr>
              <a:t>year</a:t>
            </a:r>
            <a:r>
              <a:rPr lang="nl-BE" altLang="en-US" sz="2800" dirty="0">
                <a:latin typeface="Arial" pitchFamily="34" charset="0"/>
              </a:rPr>
              <a:t> </a:t>
            </a:r>
            <a:r>
              <a:rPr lang="nl-BE" altLang="en-US" sz="2800" dirty="0" err="1">
                <a:latin typeface="Arial" pitchFamily="34" charset="0"/>
              </a:rPr>
              <a:t>that</a:t>
            </a:r>
            <a:r>
              <a:rPr lang="nl-BE" altLang="en-US" sz="2800" dirty="0">
                <a:latin typeface="Arial" pitchFamily="34" charset="0"/>
              </a:rPr>
              <a:t> </a:t>
            </a:r>
            <a:r>
              <a:rPr lang="nl-BE" altLang="en-US" sz="2800" dirty="0" err="1">
                <a:latin typeface="Arial" pitchFamily="34" charset="0"/>
              </a:rPr>
              <a:t>don’t</a:t>
            </a:r>
            <a:r>
              <a:rPr lang="nl-BE" altLang="en-US" sz="2800" dirty="0">
                <a:latin typeface="Arial" pitchFamily="34" charset="0"/>
              </a:rPr>
              <a:t> die</a:t>
            </a:r>
            <a:endParaRPr lang="en-US" altLang="en-US" sz="2800" dirty="0">
              <a:latin typeface="Arial" pitchFamily="34" charset="0"/>
            </a:endParaRPr>
          </a:p>
          <a:p>
            <a:pPr>
              <a:spcBef>
                <a:spcPct val="0"/>
              </a:spcBef>
              <a:buFontTx/>
              <a:buNone/>
            </a:pPr>
            <a:endParaRPr lang="en-GB" altLang="en-US" sz="3600" dirty="0">
              <a:latin typeface="Arial" pitchFamily="34" charset="0"/>
            </a:endParaRPr>
          </a:p>
        </p:txBody>
      </p:sp>
    </p:spTree>
    <p:extLst>
      <p:ext uri="{BB962C8B-B14F-4D97-AF65-F5344CB8AC3E}">
        <p14:creationId xmlns:p14="http://schemas.microsoft.com/office/powerpoint/2010/main" val="3548748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
            <a:extLst>
              <a:ext uri="{FF2B5EF4-FFF2-40B4-BE49-F238E27FC236}">
                <a16:creationId xmlns:a16="http://schemas.microsoft.com/office/drawing/2014/main" id="{68C8C29D-F032-8EAB-0C1D-381901B78FA3}"/>
              </a:ext>
            </a:extLst>
          </p:cNvPr>
          <p:cNvSpPr txBox="1">
            <a:spLocks noChangeArrowheads="1"/>
          </p:cNvSpPr>
          <p:nvPr/>
        </p:nvSpPr>
        <p:spPr bwMode="auto">
          <a:xfrm>
            <a:off x="779463" y="652463"/>
            <a:ext cx="7585075" cy="530225"/>
          </a:xfrm>
          <a:prstGeom prst="rect">
            <a:avLst/>
          </a:prstGeom>
          <a:noFill/>
          <a:ln w="9525">
            <a:solidFill>
              <a:srgbClr val="FFFFFF"/>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defRPr/>
            </a:pPr>
            <a:r>
              <a:rPr lang="nl-BE" altLang="nl-BE" sz="2844" b="1">
                <a:solidFill>
                  <a:srgbClr val="FFFF99"/>
                </a:solidFill>
                <a:latin typeface="Arial" panose="020B0604020202020204" pitchFamily="34" charset="0"/>
              </a:rPr>
              <a:t>More en core studie	 </a:t>
            </a:r>
            <a:r>
              <a:rPr lang="nl-BE" altLang="nl-BE" sz="2844" b="1">
                <a:solidFill>
                  <a:schemeClr val="bg2"/>
                </a:solidFill>
                <a:latin typeface="Arial" panose="020B0604020202020204" pitchFamily="34" charset="0"/>
              </a:rPr>
              <a:t>          		</a:t>
            </a:r>
            <a:endParaRPr lang="nl-NL" altLang="nl-BE" sz="2844" b="1">
              <a:solidFill>
                <a:schemeClr val="bg2"/>
              </a:solidFill>
              <a:latin typeface="Arial" panose="020B0604020202020204" pitchFamily="34" charset="0"/>
            </a:endParaRPr>
          </a:p>
        </p:txBody>
      </p:sp>
      <p:sp>
        <p:nvSpPr>
          <p:cNvPr id="37891" name="Line 3">
            <a:extLst>
              <a:ext uri="{FF2B5EF4-FFF2-40B4-BE49-F238E27FC236}">
                <a16:creationId xmlns:a16="http://schemas.microsoft.com/office/drawing/2014/main" id="{C73B8286-0AA7-2A6D-CAEA-207CB3C97268}"/>
              </a:ext>
            </a:extLst>
          </p:cNvPr>
          <p:cNvSpPr>
            <a:spLocks noChangeShapeType="1"/>
          </p:cNvSpPr>
          <p:nvPr/>
        </p:nvSpPr>
        <p:spPr bwMode="auto">
          <a:xfrm>
            <a:off x="1455738" y="5068888"/>
            <a:ext cx="1587" cy="1587"/>
          </a:xfrm>
          <a:prstGeom prst="line">
            <a:avLst/>
          </a:prstGeom>
          <a:noFill/>
          <a:ln w="0">
            <a:solidFill>
              <a:srgbClr val="FFFFFF"/>
            </a:solidFill>
            <a:round/>
            <a:headEnd/>
            <a:tailEnd/>
          </a:ln>
        </p:spPr>
        <p:txBody>
          <a:bodyPr/>
          <a:lstStyle/>
          <a:p>
            <a:pPr>
              <a:defRPr/>
            </a:pPr>
            <a:endParaRPr lang="nl-BE" sz="2133"/>
          </a:p>
        </p:txBody>
      </p:sp>
      <p:sp>
        <p:nvSpPr>
          <p:cNvPr id="37892" name="Line 4">
            <a:extLst>
              <a:ext uri="{FF2B5EF4-FFF2-40B4-BE49-F238E27FC236}">
                <a16:creationId xmlns:a16="http://schemas.microsoft.com/office/drawing/2014/main" id="{EE75B983-01D4-E7ED-D281-DA4420349A1A}"/>
              </a:ext>
            </a:extLst>
          </p:cNvPr>
          <p:cNvSpPr>
            <a:spLocks noChangeShapeType="1"/>
          </p:cNvSpPr>
          <p:nvPr/>
        </p:nvSpPr>
        <p:spPr bwMode="auto">
          <a:xfrm>
            <a:off x="1455738" y="2560638"/>
            <a:ext cx="1587" cy="1587"/>
          </a:xfrm>
          <a:prstGeom prst="line">
            <a:avLst/>
          </a:prstGeom>
          <a:noFill/>
          <a:ln w="0">
            <a:solidFill>
              <a:srgbClr val="FFFFFF"/>
            </a:solidFill>
            <a:round/>
            <a:headEnd/>
            <a:tailEnd/>
          </a:ln>
        </p:spPr>
        <p:txBody>
          <a:bodyPr/>
          <a:lstStyle/>
          <a:p>
            <a:pPr>
              <a:defRPr/>
            </a:pPr>
            <a:endParaRPr lang="nl-BE" sz="2133"/>
          </a:p>
        </p:txBody>
      </p:sp>
      <p:sp>
        <p:nvSpPr>
          <p:cNvPr id="37893" name="Line 5">
            <a:extLst>
              <a:ext uri="{FF2B5EF4-FFF2-40B4-BE49-F238E27FC236}">
                <a16:creationId xmlns:a16="http://schemas.microsoft.com/office/drawing/2014/main" id="{8A9C0106-1A47-3357-4581-47DAE43DBBE5}"/>
              </a:ext>
            </a:extLst>
          </p:cNvPr>
          <p:cNvSpPr>
            <a:spLocks noChangeShapeType="1"/>
          </p:cNvSpPr>
          <p:nvPr/>
        </p:nvSpPr>
        <p:spPr bwMode="auto">
          <a:xfrm>
            <a:off x="1455738" y="1724025"/>
            <a:ext cx="1587" cy="1588"/>
          </a:xfrm>
          <a:prstGeom prst="line">
            <a:avLst/>
          </a:prstGeom>
          <a:noFill/>
          <a:ln w="0">
            <a:solidFill>
              <a:srgbClr val="FFFFFF"/>
            </a:solidFill>
            <a:round/>
            <a:headEnd/>
            <a:tailEnd/>
          </a:ln>
        </p:spPr>
        <p:txBody>
          <a:bodyPr/>
          <a:lstStyle/>
          <a:p>
            <a:pPr>
              <a:defRPr/>
            </a:pPr>
            <a:endParaRPr lang="nl-BE" sz="2133"/>
          </a:p>
        </p:txBody>
      </p:sp>
      <p:sp>
        <p:nvSpPr>
          <p:cNvPr id="37894" name="Rectangle 6">
            <a:extLst>
              <a:ext uri="{FF2B5EF4-FFF2-40B4-BE49-F238E27FC236}">
                <a16:creationId xmlns:a16="http://schemas.microsoft.com/office/drawing/2014/main" id="{C5587ECA-BAC4-211C-31C3-E44888385185}"/>
              </a:ext>
            </a:extLst>
          </p:cNvPr>
          <p:cNvSpPr>
            <a:spLocks noChangeArrowheads="1"/>
          </p:cNvSpPr>
          <p:nvPr/>
        </p:nvSpPr>
        <p:spPr bwMode="auto">
          <a:xfrm>
            <a:off x="1049338" y="4945063"/>
            <a:ext cx="317500" cy="273050"/>
          </a:xfrm>
          <a:prstGeom prst="rect">
            <a:avLst/>
          </a:prstGeom>
          <a:noFill/>
          <a:ln>
            <a:noFill/>
          </a:ln>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en-US" altLang="en-US" sz="1778">
                <a:solidFill>
                  <a:srgbClr val="FFFFFF"/>
                </a:solidFill>
                <a:latin typeface="Arial" panose="020B0604020202020204" pitchFamily="34" charset="0"/>
              </a:rPr>
              <a:t>0.0</a:t>
            </a:r>
            <a:endParaRPr lang="en-US" altLang="en-US" sz="1778">
              <a:solidFill>
                <a:schemeClr val="bg1"/>
              </a:solidFill>
              <a:latin typeface="Arial" panose="020B0604020202020204" pitchFamily="34" charset="0"/>
            </a:endParaRPr>
          </a:p>
        </p:txBody>
      </p:sp>
      <p:sp>
        <p:nvSpPr>
          <p:cNvPr id="37895" name="Rectangle 7">
            <a:extLst>
              <a:ext uri="{FF2B5EF4-FFF2-40B4-BE49-F238E27FC236}">
                <a16:creationId xmlns:a16="http://schemas.microsoft.com/office/drawing/2014/main" id="{BE8D3F31-1221-7980-F160-11DD03FC7D4A}"/>
              </a:ext>
            </a:extLst>
          </p:cNvPr>
          <p:cNvSpPr>
            <a:spLocks noChangeArrowheads="1"/>
          </p:cNvSpPr>
          <p:nvPr/>
        </p:nvSpPr>
        <p:spPr bwMode="auto">
          <a:xfrm>
            <a:off x="1049338" y="1600200"/>
            <a:ext cx="317500" cy="273050"/>
          </a:xfrm>
          <a:prstGeom prst="rect">
            <a:avLst/>
          </a:prstGeom>
          <a:noFill/>
          <a:ln>
            <a:noFill/>
          </a:ln>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en-US" altLang="en-US" sz="1778">
                <a:solidFill>
                  <a:srgbClr val="FFFFFF"/>
                </a:solidFill>
                <a:latin typeface="Arial" panose="020B0604020202020204" pitchFamily="34" charset="0"/>
              </a:rPr>
              <a:t>2.0</a:t>
            </a:r>
            <a:endParaRPr lang="en-US" altLang="en-US" sz="1778">
              <a:solidFill>
                <a:schemeClr val="bg1"/>
              </a:solidFill>
              <a:latin typeface="Arial" panose="020B0604020202020204" pitchFamily="34" charset="0"/>
            </a:endParaRPr>
          </a:p>
        </p:txBody>
      </p:sp>
      <p:sp>
        <p:nvSpPr>
          <p:cNvPr id="37896" name="Line 8">
            <a:extLst>
              <a:ext uri="{FF2B5EF4-FFF2-40B4-BE49-F238E27FC236}">
                <a16:creationId xmlns:a16="http://schemas.microsoft.com/office/drawing/2014/main" id="{7E678139-430C-1EBA-8798-EC51DD62454F}"/>
              </a:ext>
            </a:extLst>
          </p:cNvPr>
          <p:cNvSpPr>
            <a:spLocks noChangeShapeType="1"/>
          </p:cNvSpPr>
          <p:nvPr/>
        </p:nvSpPr>
        <p:spPr bwMode="auto">
          <a:xfrm>
            <a:off x="1495425" y="5122863"/>
            <a:ext cx="0" cy="1587"/>
          </a:xfrm>
          <a:prstGeom prst="line">
            <a:avLst/>
          </a:prstGeom>
          <a:noFill/>
          <a:ln w="0">
            <a:solidFill>
              <a:srgbClr val="FFFFFF"/>
            </a:solidFill>
            <a:round/>
            <a:headEnd/>
            <a:tailEnd/>
          </a:ln>
        </p:spPr>
        <p:txBody>
          <a:bodyPr/>
          <a:lstStyle/>
          <a:p>
            <a:pPr>
              <a:defRPr/>
            </a:pPr>
            <a:endParaRPr lang="nl-BE" sz="2133"/>
          </a:p>
        </p:txBody>
      </p:sp>
      <p:sp>
        <p:nvSpPr>
          <p:cNvPr id="105481" name="Rectangle 9">
            <a:extLst>
              <a:ext uri="{FF2B5EF4-FFF2-40B4-BE49-F238E27FC236}">
                <a16:creationId xmlns:a16="http://schemas.microsoft.com/office/drawing/2014/main" id="{3B9F1059-6017-F242-228B-84A94FD244A1}"/>
              </a:ext>
            </a:extLst>
          </p:cNvPr>
          <p:cNvSpPr>
            <a:spLocks noChangeArrowheads="1"/>
          </p:cNvSpPr>
          <p:nvPr/>
        </p:nvSpPr>
        <p:spPr bwMode="auto">
          <a:xfrm>
            <a:off x="1493838" y="5122863"/>
            <a:ext cx="1587" cy="53975"/>
          </a:xfrm>
          <a:prstGeom prst="rect">
            <a:avLst/>
          </a:prstGeom>
          <a:solidFill>
            <a:srgbClr val="FFFFFF"/>
          </a:solidFill>
          <a:ln w="9525">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BE" altLang="en-US" sz="1600">
              <a:latin typeface="Tahoma" panose="020B0604030504040204" pitchFamily="34" charset="0"/>
            </a:endParaRPr>
          </a:p>
        </p:txBody>
      </p:sp>
      <p:sp>
        <p:nvSpPr>
          <p:cNvPr id="37898" name="Line 10">
            <a:extLst>
              <a:ext uri="{FF2B5EF4-FFF2-40B4-BE49-F238E27FC236}">
                <a16:creationId xmlns:a16="http://schemas.microsoft.com/office/drawing/2014/main" id="{A0BEF9FB-8A7B-695A-898B-62390214C61C}"/>
              </a:ext>
            </a:extLst>
          </p:cNvPr>
          <p:cNvSpPr>
            <a:spLocks noChangeShapeType="1"/>
          </p:cNvSpPr>
          <p:nvPr/>
        </p:nvSpPr>
        <p:spPr bwMode="auto">
          <a:xfrm>
            <a:off x="2698750" y="5122863"/>
            <a:ext cx="0" cy="1587"/>
          </a:xfrm>
          <a:prstGeom prst="line">
            <a:avLst/>
          </a:prstGeom>
          <a:noFill/>
          <a:ln w="0">
            <a:solidFill>
              <a:srgbClr val="FFFFFF"/>
            </a:solidFill>
            <a:round/>
            <a:headEnd/>
            <a:tailEnd/>
          </a:ln>
        </p:spPr>
        <p:txBody>
          <a:bodyPr/>
          <a:lstStyle/>
          <a:p>
            <a:pPr>
              <a:defRPr/>
            </a:pPr>
            <a:endParaRPr lang="nl-BE" sz="2133"/>
          </a:p>
        </p:txBody>
      </p:sp>
      <p:sp>
        <p:nvSpPr>
          <p:cNvPr id="105483" name="Rectangle 11">
            <a:extLst>
              <a:ext uri="{FF2B5EF4-FFF2-40B4-BE49-F238E27FC236}">
                <a16:creationId xmlns:a16="http://schemas.microsoft.com/office/drawing/2014/main" id="{DAED7096-8C0D-23B0-7AB0-2FF9695DF8A6}"/>
              </a:ext>
            </a:extLst>
          </p:cNvPr>
          <p:cNvSpPr>
            <a:spLocks noChangeArrowheads="1"/>
          </p:cNvSpPr>
          <p:nvPr/>
        </p:nvSpPr>
        <p:spPr bwMode="auto">
          <a:xfrm>
            <a:off x="2697163" y="5122863"/>
            <a:ext cx="1587" cy="53975"/>
          </a:xfrm>
          <a:prstGeom prst="rect">
            <a:avLst/>
          </a:prstGeom>
          <a:solidFill>
            <a:srgbClr val="FFFFFF"/>
          </a:solidFill>
          <a:ln w="9525">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BE" altLang="en-US" sz="1600">
              <a:latin typeface="Tahoma" panose="020B0604030504040204" pitchFamily="34" charset="0"/>
            </a:endParaRPr>
          </a:p>
        </p:txBody>
      </p:sp>
      <p:sp>
        <p:nvSpPr>
          <p:cNvPr id="37900" name="Line 12">
            <a:extLst>
              <a:ext uri="{FF2B5EF4-FFF2-40B4-BE49-F238E27FC236}">
                <a16:creationId xmlns:a16="http://schemas.microsoft.com/office/drawing/2014/main" id="{081886DC-4102-C3B4-79AC-3A364960E60E}"/>
              </a:ext>
            </a:extLst>
          </p:cNvPr>
          <p:cNvSpPr>
            <a:spLocks noChangeShapeType="1"/>
          </p:cNvSpPr>
          <p:nvPr/>
        </p:nvSpPr>
        <p:spPr bwMode="auto">
          <a:xfrm>
            <a:off x="3898900" y="5122863"/>
            <a:ext cx="1588" cy="1587"/>
          </a:xfrm>
          <a:prstGeom prst="line">
            <a:avLst/>
          </a:prstGeom>
          <a:noFill/>
          <a:ln w="0">
            <a:solidFill>
              <a:srgbClr val="FFFFFF"/>
            </a:solidFill>
            <a:round/>
            <a:headEnd/>
            <a:tailEnd/>
          </a:ln>
        </p:spPr>
        <p:txBody>
          <a:bodyPr/>
          <a:lstStyle/>
          <a:p>
            <a:pPr>
              <a:defRPr/>
            </a:pPr>
            <a:endParaRPr lang="nl-BE" sz="2133"/>
          </a:p>
        </p:txBody>
      </p:sp>
      <p:sp>
        <p:nvSpPr>
          <p:cNvPr id="105485" name="Rectangle 13">
            <a:extLst>
              <a:ext uri="{FF2B5EF4-FFF2-40B4-BE49-F238E27FC236}">
                <a16:creationId xmlns:a16="http://schemas.microsoft.com/office/drawing/2014/main" id="{E8E3C794-7AA4-FE22-4DAE-4D51A6B1BC47}"/>
              </a:ext>
            </a:extLst>
          </p:cNvPr>
          <p:cNvSpPr>
            <a:spLocks noChangeArrowheads="1"/>
          </p:cNvSpPr>
          <p:nvPr/>
        </p:nvSpPr>
        <p:spPr bwMode="auto">
          <a:xfrm>
            <a:off x="3897313" y="5122863"/>
            <a:ext cx="1587" cy="53975"/>
          </a:xfrm>
          <a:prstGeom prst="rect">
            <a:avLst/>
          </a:prstGeom>
          <a:solidFill>
            <a:srgbClr val="FFFFFF"/>
          </a:solidFill>
          <a:ln w="9525">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BE" altLang="en-US" sz="1600">
              <a:latin typeface="Tahoma" panose="020B0604030504040204" pitchFamily="34" charset="0"/>
            </a:endParaRPr>
          </a:p>
        </p:txBody>
      </p:sp>
      <p:sp>
        <p:nvSpPr>
          <p:cNvPr id="37902" name="Line 14">
            <a:extLst>
              <a:ext uri="{FF2B5EF4-FFF2-40B4-BE49-F238E27FC236}">
                <a16:creationId xmlns:a16="http://schemas.microsoft.com/office/drawing/2014/main" id="{678EFC11-1975-5989-5FF6-2B1E14E8AB05}"/>
              </a:ext>
            </a:extLst>
          </p:cNvPr>
          <p:cNvSpPr>
            <a:spLocks noChangeShapeType="1"/>
          </p:cNvSpPr>
          <p:nvPr/>
        </p:nvSpPr>
        <p:spPr bwMode="auto">
          <a:xfrm>
            <a:off x="5099050" y="5122863"/>
            <a:ext cx="0" cy="1587"/>
          </a:xfrm>
          <a:prstGeom prst="line">
            <a:avLst/>
          </a:prstGeom>
          <a:noFill/>
          <a:ln w="0">
            <a:solidFill>
              <a:srgbClr val="FFFFFF"/>
            </a:solidFill>
            <a:round/>
            <a:headEnd/>
            <a:tailEnd/>
          </a:ln>
        </p:spPr>
        <p:txBody>
          <a:bodyPr/>
          <a:lstStyle/>
          <a:p>
            <a:pPr>
              <a:defRPr/>
            </a:pPr>
            <a:endParaRPr lang="nl-BE" sz="2133"/>
          </a:p>
        </p:txBody>
      </p:sp>
      <p:sp>
        <p:nvSpPr>
          <p:cNvPr id="105487" name="Rectangle 15">
            <a:extLst>
              <a:ext uri="{FF2B5EF4-FFF2-40B4-BE49-F238E27FC236}">
                <a16:creationId xmlns:a16="http://schemas.microsoft.com/office/drawing/2014/main" id="{9A46DDFB-D3E0-D7F8-D0FD-DCA8A151D68A}"/>
              </a:ext>
            </a:extLst>
          </p:cNvPr>
          <p:cNvSpPr>
            <a:spLocks noChangeArrowheads="1"/>
          </p:cNvSpPr>
          <p:nvPr/>
        </p:nvSpPr>
        <p:spPr bwMode="auto">
          <a:xfrm>
            <a:off x="5099050" y="5122863"/>
            <a:ext cx="0" cy="53975"/>
          </a:xfrm>
          <a:prstGeom prst="rect">
            <a:avLst/>
          </a:prstGeom>
          <a:solidFill>
            <a:srgbClr val="FFFFFF"/>
          </a:solidFill>
          <a:ln w="9525">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BE" altLang="en-US" sz="1600">
              <a:latin typeface="Tahoma" panose="020B0604030504040204" pitchFamily="34" charset="0"/>
            </a:endParaRPr>
          </a:p>
        </p:txBody>
      </p:sp>
      <p:sp>
        <p:nvSpPr>
          <p:cNvPr id="37904" name="Line 16">
            <a:extLst>
              <a:ext uri="{FF2B5EF4-FFF2-40B4-BE49-F238E27FC236}">
                <a16:creationId xmlns:a16="http://schemas.microsoft.com/office/drawing/2014/main" id="{35B3EF4D-4DD8-8725-0235-963813CD2C20}"/>
              </a:ext>
            </a:extLst>
          </p:cNvPr>
          <p:cNvSpPr>
            <a:spLocks noChangeShapeType="1"/>
          </p:cNvSpPr>
          <p:nvPr/>
        </p:nvSpPr>
        <p:spPr bwMode="auto">
          <a:xfrm>
            <a:off x="6300788" y="5122863"/>
            <a:ext cx="1587" cy="1587"/>
          </a:xfrm>
          <a:prstGeom prst="line">
            <a:avLst/>
          </a:prstGeom>
          <a:noFill/>
          <a:ln w="0">
            <a:solidFill>
              <a:srgbClr val="FFFFFF"/>
            </a:solidFill>
            <a:round/>
            <a:headEnd/>
            <a:tailEnd/>
          </a:ln>
        </p:spPr>
        <p:txBody>
          <a:bodyPr/>
          <a:lstStyle/>
          <a:p>
            <a:pPr>
              <a:defRPr/>
            </a:pPr>
            <a:endParaRPr lang="nl-BE" sz="2133"/>
          </a:p>
        </p:txBody>
      </p:sp>
      <p:sp>
        <p:nvSpPr>
          <p:cNvPr id="105489" name="Rectangle 17">
            <a:extLst>
              <a:ext uri="{FF2B5EF4-FFF2-40B4-BE49-F238E27FC236}">
                <a16:creationId xmlns:a16="http://schemas.microsoft.com/office/drawing/2014/main" id="{C61534A2-9990-1BB5-1BE8-6834E79CC427}"/>
              </a:ext>
            </a:extLst>
          </p:cNvPr>
          <p:cNvSpPr>
            <a:spLocks noChangeArrowheads="1"/>
          </p:cNvSpPr>
          <p:nvPr/>
        </p:nvSpPr>
        <p:spPr bwMode="auto">
          <a:xfrm>
            <a:off x="6300788" y="5122863"/>
            <a:ext cx="0" cy="53975"/>
          </a:xfrm>
          <a:prstGeom prst="rect">
            <a:avLst/>
          </a:prstGeom>
          <a:solidFill>
            <a:srgbClr val="FFFFFF"/>
          </a:solidFill>
          <a:ln w="9525">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BE" altLang="en-US" sz="1600">
              <a:latin typeface="Tahoma" panose="020B0604030504040204" pitchFamily="34" charset="0"/>
            </a:endParaRPr>
          </a:p>
        </p:txBody>
      </p:sp>
      <p:sp>
        <p:nvSpPr>
          <p:cNvPr id="37906" name="Line 18">
            <a:extLst>
              <a:ext uri="{FF2B5EF4-FFF2-40B4-BE49-F238E27FC236}">
                <a16:creationId xmlns:a16="http://schemas.microsoft.com/office/drawing/2014/main" id="{DEA2EB45-858F-DF8B-F7AA-B49BA1779CD7}"/>
              </a:ext>
            </a:extLst>
          </p:cNvPr>
          <p:cNvSpPr>
            <a:spLocks noChangeShapeType="1"/>
          </p:cNvSpPr>
          <p:nvPr/>
        </p:nvSpPr>
        <p:spPr bwMode="auto">
          <a:xfrm>
            <a:off x="7502525" y="5122863"/>
            <a:ext cx="1588" cy="1587"/>
          </a:xfrm>
          <a:prstGeom prst="line">
            <a:avLst/>
          </a:prstGeom>
          <a:noFill/>
          <a:ln w="0">
            <a:solidFill>
              <a:srgbClr val="FFFFFF"/>
            </a:solidFill>
            <a:round/>
            <a:headEnd/>
            <a:tailEnd/>
          </a:ln>
        </p:spPr>
        <p:txBody>
          <a:bodyPr/>
          <a:lstStyle/>
          <a:p>
            <a:pPr>
              <a:defRPr/>
            </a:pPr>
            <a:endParaRPr lang="nl-BE" sz="2133"/>
          </a:p>
        </p:txBody>
      </p:sp>
      <p:sp>
        <p:nvSpPr>
          <p:cNvPr id="105491" name="Rectangle 19">
            <a:extLst>
              <a:ext uri="{FF2B5EF4-FFF2-40B4-BE49-F238E27FC236}">
                <a16:creationId xmlns:a16="http://schemas.microsoft.com/office/drawing/2014/main" id="{BB292C62-BA96-05A3-FC8D-E19C4ABD4EF1}"/>
              </a:ext>
            </a:extLst>
          </p:cNvPr>
          <p:cNvSpPr>
            <a:spLocks noChangeArrowheads="1"/>
          </p:cNvSpPr>
          <p:nvPr/>
        </p:nvSpPr>
        <p:spPr bwMode="auto">
          <a:xfrm>
            <a:off x="7500938" y="5122863"/>
            <a:ext cx="1587" cy="53975"/>
          </a:xfrm>
          <a:prstGeom prst="rect">
            <a:avLst/>
          </a:prstGeom>
          <a:solidFill>
            <a:srgbClr val="FFFFFF"/>
          </a:solidFill>
          <a:ln w="9525">
            <a:solidFill>
              <a:srgbClr val="FFFFFF"/>
            </a:solidFill>
            <a:miter lim="800000"/>
            <a:headEnd/>
            <a:tailEnd/>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nl-BE" altLang="en-US" sz="1600">
              <a:latin typeface="Tahoma" panose="020B0604030504040204" pitchFamily="34" charset="0"/>
            </a:endParaRPr>
          </a:p>
        </p:txBody>
      </p:sp>
      <p:sp>
        <p:nvSpPr>
          <p:cNvPr id="37908" name="Rectangle 20">
            <a:extLst>
              <a:ext uri="{FF2B5EF4-FFF2-40B4-BE49-F238E27FC236}">
                <a16:creationId xmlns:a16="http://schemas.microsoft.com/office/drawing/2014/main" id="{8E1C5BAF-4099-8140-67E8-0C6F53452721}"/>
              </a:ext>
            </a:extLst>
          </p:cNvPr>
          <p:cNvSpPr>
            <a:spLocks noChangeArrowheads="1"/>
          </p:cNvSpPr>
          <p:nvPr/>
        </p:nvSpPr>
        <p:spPr bwMode="auto">
          <a:xfrm>
            <a:off x="1438275" y="5194300"/>
            <a:ext cx="127000" cy="273050"/>
          </a:xfrm>
          <a:prstGeom prst="rect">
            <a:avLst/>
          </a:prstGeom>
          <a:noFill/>
          <a:ln>
            <a:noFill/>
          </a:ln>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en-US" altLang="en-US" sz="1778">
                <a:solidFill>
                  <a:srgbClr val="FFFFFF"/>
                </a:solidFill>
                <a:latin typeface="Arial" panose="020B0604020202020204" pitchFamily="34" charset="0"/>
              </a:rPr>
              <a:t>0</a:t>
            </a:r>
            <a:endParaRPr lang="en-US" altLang="en-US" sz="1778">
              <a:solidFill>
                <a:schemeClr val="bg1"/>
              </a:solidFill>
              <a:latin typeface="Arial" panose="020B0604020202020204" pitchFamily="34" charset="0"/>
            </a:endParaRPr>
          </a:p>
        </p:txBody>
      </p:sp>
      <p:sp>
        <p:nvSpPr>
          <p:cNvPr id="37909" name="Rectangle 21">
            <a:extLst>
              <a:ext uri="{FF2B5EF4-FFF2-40B4-BE49-F238E27FC236}">
                <a16:creationId xmlns:a16="http://schemas.microsoft.com/office/drawing/2014/main" id="{BE3977D8-1090-C099-2191-85C2E0D51EAE}"/>
              </a:ext>
            </a:extLst>
          </p:cNvPr>
          <p:cNvSpPr>
            <a:spLocks noChangeArrowheads="1"/>
          </p:cNvSpPr>
          <p:nvPr/>
        </p:nvSpPr>
        <p:spPr bwMode="auto">
          <a:xfrm>
            <a:off x="2638425" y="5194300"/>
            <a:ext cx="127000" cy="273050"/>
          </a:xfrm>
          <a:prstGeom prst="rect">
            <a:avLst/>
          </a:prstGeom>
          <a:noFill/>
          <a:ln>
            <a:noFill/>
          </a:ln>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en-US" altLang="en-US" sz="1778">
                <a:solidFill>
                  <a:srgbClr val="FFFFFF"/>
                </a:solidFill>
                <a:latin typeface="Arial" panose="020B0604020202020204" pitchFamily="34" charset="0"/>
              </a:rPr>
              <a:t>1</a:t>
            </a:r>
            <a:endParaRPr lang="en-US" altLang="en-US" sz="1778">
              <a:solidFill>
                <a:schemeClr val="bg1"/>
              </a:solidFill>
              <a:latin typeface="Arial" panose="020B0604020202020204" pitchFamily="34" charset="0"/>
            </a:endParaRPr>
          </a:p>
        </p:txBody>
      </p:sp>
      <p:sp>
        <p:nvSpPr>
          <p:cNvPr id="37910" name="Rectangle 22">
            <a:extLst>
              <a:ext uri="{FF2B5EF4-FFF2-40B4-BE49-F238E27FC236}">
                <a16:creationId xmlns:a16="http://schemas.microsoft.com/office/drawing/2014/main" id="{5A853E3C-66D5-B8F3-61A9-5CA2A07CFAAA}"/>
              </a:ext>
            </a:extLst>
          </p:cNvPr>
          <p:cNvSpPr>
            <a:spLocks noChangeArrowheads="1"/>
          </p:cNvSpPr>
          <p:nvPr/>
        </p:nvSpPr>
        <p:spPr bwMode="auto">
          <a:xfrm>
            <a:off x="3841750" y="5194300"/>
            <a:ext cx="125413" cy="273050"/>
          </a:xfrm>
          <a:prstGeom prst="rect">
            <a:avLst/>
          </a:prstGeom>
          <a:noFill/>
          <a:ln>
            <a:noFill/>
          </a:ln>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en-US" altLang="en-US" sz="1778">
                <a:solidFill>
                  <a:srgbClr val="FFFFFF"/>
                </a:solidFill>
                <a:latin typeface="Arial" panose="020B0604020202020204" pitchFamily="34" charset="0"/>
              </a:rPr>
              <a:t>2</a:t>
            </a:r>
            <a:endParaRPr lang="en-US" altLang="en-US" sz="1778">
              <a:solidFill>
                <a:schemeClr val="bg1"/>
              </a:solidFill>
              <a:latin typeface="Arial" panose="020B0604020202020204" pitchFamily="34" charset="0"/>
            </a:endParaRPr>
          </a:p>
        </p:txBody>
      </p:sp>
      <p:sp>
        <p:nvSpPr>
          <p:cNvPr id="37911" name="Rectangle 23">
            <a:extLst>
              <a:ext uri="{FF2B5EF4-FFF2-40B4-BE49-F238E27FC236}">
                <a16:creationId xmlns:a16="http://schemas.microsoft.com/office/drawing/2014/main" id="{B2745202-BC7D-9384-AE8D-056F81604241}"/>
              </a:ext>
            </a:extLst>
          </p:cNvPr>
          <p:cNvSpPr>
            <a:spLocks noChangeArrowheads="1"/>
          </p:cNvSpPr>
          <p:nvPr/>
        </p:nvSpPr>
        <p:spPr bwMode="auto">
          <a:xfrm>
            <a:off x="5043488" y="5194300"/>
            <a:ext cx="127000" cy="273050"/>
          </a:xfrm>
          <a:prstGeom prst="rect">
            <a:avLst/>
          </a:prstGeom>
          <a:noFill/>
          <a:ln>
            <a:noFill/>
          </a:ln>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en-US" altLang="en-US" sz="1778">
                <a:solidFill>
                  <a:srgbClr val="FFFFFF"/>
                </a:solidFill>
                <a:latin typeface="Arial" panose="020B0604020202020204" pitchFamily="34" charset="0"/>
              </a:rPr>
              <a:t>3</a:t>
            </a:r>
            <a:endParaRPr lang="en-US" altLang="en-US" sz="1778">
              <a:solidFill>
                <a:schemeClr val="bg1"/>
              </a:solidFill>
              <a:latin typeface="Arial" panose="020B0604020202020204" pitchFamily="34" charset="0"/>
            </a:endParaRPr>
          </a:p>
        </p:txBody>
      </p:sp>
      <p:sp>
        <p:nvSpPr>
          <p:cNvPr id="37912" name="Rectangle 24">
            <a:extLst>
              <a:ext uri="{FF2B5EF4-FFF2-40B4-BE49-F238E27FC236}">
                <a16:creationId xmlns:a16="http://schemas.microsoft.com/office/drawing/2014/main" id="{3E79A219-4179-BDA2-BE38-088748770F65}"/>
              </a:ext>
            </a:extLst>
          </p:cNvPr>
          <p:cNvSpPr>
            <a:spLocks noChangeArrowheads="1"/>
          </p:cNvSpPr>
          <p:nvPr/>
        </p:nvSpPr>
        <p:spPr bwMode="auto">
          <a:xfrm>
            <a:off x="6242050" y="5194300"/>
            <a:ext cx="127000" cy="273050"/>
          </a:xfrm>
          <a:prstGeom prst="rect">
            <a:avLst/>
          </a:prstGeom>
          <a:noFill/>
          <a:ln>
            <a:noFill/>
          </a:ln>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en-US" altLang="en-US" sz="1778">
                <a:solidFill>
                  <a:srgbClr val="FFFFFF"/>
                </a:solidFill>
                <a:latin typeface="Arial" panose="020B0604020202020204" pitchFamily="34" charset="0"/>
              </a:rPr>
              <a:t>4</a:t>
            </a:r>
            <a:endParaRPr lang="en-US" altLang="en-US" sz="1778">
              <a:solidFill>
                <a:schemeClr val="bg1"/>
              </a:solidFill>
              <a:latin typeface="Arial" panose="020B0604020202020204" pitchFamily="34" charset="0"/>
            </a:endParaRPr>
          </a:p>
        </p:txBody>
      </p:sp>
      <p:sp>
        <p:nvSpPr>
          <p:cNvPr id="37913" name="Rectangle 25">
            <a:extLst>
              <a:ext uri="{FF2B5EF4-FFF2-40B4-BE49-F238E27FC236}">
                <a16:creationId xmlns:a16="http://schemas.microsoft.com/office/drawing/2014/main" id="{AB91EE54-4C9A-4289-315C-8253EE14577B}"/>
              </a:ext>
            </a:extLst>
          </p:cNvPr>
          <p:cNvSpPr>
            <a:spLocks noChangeArrowheads="1"/>
          </p:cNvSpPr>
          <p:nvPr/>
        </p:nvSpPr>
        <p:spPr bwMode="auto">
          <a:xfrm>
            <a:off x="7446963" y="5194300"/>
            <a:ext cx="125412" cy="273050"/>
          </a:xfrm>
          <a:prstGeom prst="rect">
            <a:avLst/>
          </a:prstGeom>
          <a:noFill/>
          <a:ln>
            <a:noFill/>
          </a:ln>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en-US" altLang="en-US" sz="1778">
                <a:solidFill>
                  <a:srgbClr val="FFFFFF"/>
                </a:solidFill>
                <a:latin typeface="Arial" panose="020B0604020202020204" pitchFamily="34" charset="0"/>
              </a:rPr>
              <a:t>5</a:t>
            </a:r>
            <a:endParaRPr lang="en-US" altLang="en-US" sz="1778">
              <a:solidFill>
                <a:schemeClr val="bg1"/>
              </a:solidFill>
              <a:latin typeface="Arial" panose="020B0604020202020204" pitchFamily="34" charset="0"/>
            </a:endParaRPr>
          </a:p>
        </p:txBody>
      </p:sp>
      <p:sp>
        <p:nvSpPr>
          <p:cNvPr id="37914" name="Freeform 26">
            <a:extLst>
              <a:ext uri="{FF2B5EF4-FFF2-40B4-BE49-F238E27FC236}">
                <a16:creationId xmlns:a16="http://schemas.microsoft.com/office/drawing/2014/main" id="{2E0A5C89-3D36-5835-3477-3ECAE7D81B6C}"/>
              </a:ext>
            </a:extLst>
          </p:cNvPr>
          <p:cNvSpPr>
            <a:spLocks/>
          </p:cNvSpPr>
          <p:nvPr/>
        </p:nvSpPr>
        <p:spPr bwMode="auto">
          <a:xfrm>
            <a:off x="1495425" y="2212975"/>
            <a:ext cx="5022850" cy="2855913"/>
          </a:xfrm>
          <a:custGeom>
            <a:avLst/>
            <a:gdLst>
              <a:gd name="T0" fmla="*/ 0 w 3839"/>
              <a:gd name="T1" fmla="*/ 2147483646 h 2184"/>
              <a:gd name="T2" fmla="*/ 2147483646 w 3839"/>
              <a:gd name="T3" fmla="*/ 2147483646 h 2184"/>
              <a:gd name="T4" fmla="*/ 2147483646 w 3839"/>
              <a:gd name="T5" fmla="*/ 2147483646 h 2184"/>
              <a:gd name="T6" fmla="*/ 2147483646 w 3839"/>
              <a:gd name="T7" fmla="*/ 2147483646 h 2184"/>
              <a:gd name="T8" fmla="*/ 2147483646 w 3839"/>
              <a:gd name="T9" fmla="*/ 2147483646 h 2184"/>
              <a:gd name="T10" fmla="*/ 2147483646 w 3839"/>
              <a:gd name="T11" fmla="*/ 2147483646 h 2184"/>
              <a:gd name="T12" fmla="*/ 2147483646 w 3839"/>
              <a:gd name="T13" fmla="*/ 2147483646 h 2184"/>
              <a:gd name="T14" fmla="*/ 2147483646 w 3839"/>
              <a:gd name="T15" fmla="*/ 2147483646 h 2184"/>
              <a:gd name="T16" fmla="*/ 2147483646 w 3839"/>
              <a:gd name="T17" fmla="*/ 2147483646 h 2184"/>
              <a:gd name="T18" fmla="*/ 2147483646 w 3839"/>
              <a:gd name="T19" fmla="*/ 2147483646 h 2184"/>
              <a:gd name="T20" fmla="*/ 2147483646 w 3839"/>
              <a:gd name="T21" fmla="*/ 2147483646 h 2184"/>
              <a:gd name="T22" fmla="*/ 2147483646 w 3839"/>
              <a:gd name="T23" fmla="*/ 2147483646 h 2184"/>
              <a:gd name="T24" fmla="*/ 2147483646 w 3839"/>
              <a:gd name="T25" fmla="*/ 2147483646 h 2184"/>
              <a:gd name="T26" fmla="*/ 2147483646 w 3839"/>
              <a:gd name="T27" fmla="*/ 2147483646 h 2184"/>
              <a:gd name="T28" fmla="*/ 2147483646 w 3839"/>
              <a:gd name="T29" fmla="*/ 2147483646 h 2184"/>
              <a:gd name="T30" fmla="*/ 2147483646 w 3839"/>
              <a:gd name="T31" fmla="*/ 2147483646 h 2184"/>
              <a:gd name="T32" fmla="*/ 2147483646 w 3839"/>
              <a:gd name="T33" fmla="*/ 2147483646 h 2184"/>
              <a:gd name="T34" fmla="*/ 2147483646 w 3839"/>
              <a:gd name="T35" fmla="*/ 2147483646 h 2184"/>
              <a:gd name="T36" fmla="*/ 2147483646 w 3839"/>
              <a:gd name="T37" fmla="*/ 2147483646 h 2184"/>
              <a:gd name="T38" fmla="*/ 2147483646 w 3839"/>
              <a:gd name="T39" fmla="*/ 2147483646 h 2184"/>
              <a:gd name="T40" fmla="*/ 2147483646 w 3839"/>
              <a:gd name="T41" fmla="*/ 2147483646 h 2184"/>
              <a:gd name="T42" fmla="*/ 2147483646 w 3839"/>
              <a:gd name="T43" fmla="*/ 2147483646 h 2184"/>
              <a:gd name="T44" fmla="*/ 2147483646 w 3839"/>
              <a:gd name="T45" fmla="*/ 2147483646 h 2184"/>
              <a:gd name="T46" fmla="*/ 2147483646 w 3839"/>
              <a:gd name="T47" fmla="*/ 2147483646 h 2184"/>
              <a:gd name="T48" fmla="*/ 2147483646 w 3839"/>
              <a:gd name="T49" fmla="*/ 2147483646 h 2184"/>
              <a:gd name="T50" fmla="*/ 2147483646 w 3839"/>
              <a:gd name="T51" fmla="*/ 2147483646 h 2184"/>
              <a:gd name="T52" fmla="*/ 2147483646 w 3839"/>
              <a:gd name="T53" fmla="*/ 2147483646 h 2184"/>
              <a:gd name="T54" fmla="*/ 2147483646 w 3839"/>
              <a:gd name="T55" fmla="*/ 2147483646 h 2184"/>
              <a:gd name="T56" fmla="*/ 2147483646 w 3839"/>
              <a:gd name="T57" fmla="*/ 2147483646 h 2184"/>
              <a:gd name="T58" fmla="*/ 2147483646 w 3839"/>
              <a:gd name="T59" fmla="*/ 2147483646 h 2184"/>
              <a:gd name="T60" fmla="*/ 2147483646 w 3839"/>
              <a:gd name="T61" fmla="*/ 2147483646 h 2184"/>
              <a:gd name="T62" fmla="*/ 2147483646 w 3839"/>
              <a:gd name="T63" fmla="*/ 2147483646 h 2184"/>
              <a:gd name="T64" fmla="*/ 2147483646 w 3839"/>
              <a:gd name="T65" fmla="*/ 2147483646 h 2184"/>
              <a:gd name="T66" fmla="*/ 2147483646 w 3839"/>
              <a:gd name="T67" fmla="*/ 2147483646 h 2184"/>
              <a:gd name="T68" fmla="*/ 2147483646 w 3839"/>
              <a:gd name="T69" fmla="*/ 2147483646 h 2184"/>
              <a:gd name="T70" fmla="*/ 2147483646 w 3839"/>
              <a:gd name="T71" fmla="*/ 2147483646 h 2184"/>
              <a:gd name="T72" fmla="*/ 2147483646 w 3839"/>
              <a:gd name="T73" fmla="*/ 2147483646 h 2184"/>
              <a:gd name="T74" fmla="*/ 2147483646 w 3839"/>
              <a:gd name="T75" fmla="*/ 2147483646 h 2184"/>
              <a:gd name="T76" fmla="*/ 2147483646 w 3839"/>
              <a:gd name="T77" fmla="*/ 2147483646 h 2184"/>
              <a:gd name="T78" fmla="*/ 2147483646 w 3839"/>
              <a:gd name="T79" fmla="*/ 2147483646 h 2184"/>
              <a:gd name="T80" fmla="*/ 2147483646 w 3839"/>
              <a:gd name="T81" fmla="*/ 2147483646 h 2184"/>
              <a:gd name="T82" fmla="*/ 2147483646 w 3839"/>
              <a:gd name="T83" fmla="*/ 2147483646 h 2184"/>
              <a:gd name="T84" fmla="*/ 2147483646 w 3839"/>
              <a:gd name="T85" fmla="*/ 0 h 218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839"/>
              <a:gd name="T130" fmla="*/ 0 h 2184"/>
              <a:gd name="T131" fmla="*/ 3839 w 3839"/>
              <a:gd name="T132" fmla="*/ 2184 h 218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839" h="2184">
                <a:moveTo>
                  <a:pt x="0" y="2184"/>
                </a:moveTo>
                <a:lnTo>
                  <a:pt x="41" y="2134"/>
                </a:lnTo>
                <a:lnTo>
                  <a:pt x="169" y="2084"/>
                </a:lnTo>
                <a:lnTo>
                  <a:pt x="345" y="2035"/>
                </a:lnTo>
                <a:lnTo>
                  <a:pt x="918" y="1985"/>
                </a:lnTo>
                <a:lnTo>
                  <a:pt x="998" y="1935"/>
                </a:lnTo>
                <a:lnTo>
                  <a:pt x="1003" y="1886"/>
                </a:lnTo>
                <a:lnTo>
                  <a:pt x="1003" y="1836"/>
                </a:lnTo>
                <a:lnTo>
                  <a:pt x="1071" y="1787"/>
                </a:lnTo>
                <a:lnTo>
                  <a:pt x="1519" y="1737"/>
                </a:lnTo>
                <a:lnTo>
                  <a:pt x="1660" y="1687"/>
                </a:lnTo>
                <a:lnTo>
                  <a:pt x="1715" y="1638"/>
                </a:lnTo>
                <a:lnTo>
                  <a:pt x="1755" y="1588"/>
                </a:lnTo>
                <a:lnTo>
                  <a:pt x="1831" y="1538"/>
                </a:lnTo>
                <a:lnTo>
                  <a:pt x="1835" y="1439"/>
                </a:lnTo>
                <a:lnTo>
                  <a:pt x="1835" y="1390"/>
                </a:lnTo>
                <a:lnTo>
                  <a:pt x="1863" y="1340"/>
                </a:lnTo>
                <a:lnTo>
                  <a:pt x="1886" y="1291"/>
                </a:lnTo>
                <a:lnTo>
                  <a:pt x="1919" y="1241"/>
                </a:lnTo>
                <a:lnTo>
                  <a:pt x="1923" y="1192"/>
                </a:lnTo>
                <a:lnTo>
                  <a:pt x="1931" y="1142"/>
                </a:lnTo>
                <a:lnTo>
                  <a:pt x="1956" y="1092"/>
                </a:lnTo>
                <a:lnTo>
                  <a:pt x="1994" y="1042"/>
                </a:lnTo>
                <a:lnTo>
                  <a:pt x="2185" y="993"/>
                </a:lnTo>
                <a:lnTo>
                  <a:pt x="2243" y="943"/>
                </a:lnTo>
                <a:lnTo>
                  <a:pt x="2725" y="893"/>
                </a:lnTo>
                <a:lnTo>
                  <a:pt x="2728" y="844"/>
                </a:lnTo>
                <a:lnTo>
                  <a:pt x="2745" y="794"/>
                </a:lnTo>
                <a:lnTo>
                  <a:pt x="2768" y="744"/>
                </a:lnTo>
                <a:lnTo>
                  <a:pt x="2836" y="695"/>
                </a:lnTo>
                <a:lnTo>
                  <a:pt x="2863" y="645"/>
                </a:lnTo>
                <a:lnTo>
                  <a:pt x="2984" y="596"/>
                </a:lnTo>
                <a:lnTo>
                  <a:pt x="3009" y="546"/>
                </a:lnTo>
                <a:lnTo>
                  <a:pt x="3178" y="496"/>
                </a:lnTo>
                <a:lnTo>
                  <a:pt x="3472" y="447"/>
                </a:lnTo>
                <a:lnTo>
                  <a:pt x="3620" y="397"/>
                </a:lnTo>
                <a:lnTo>
                  <a:pt x="3663" y="347"/>
                </a:lnTo>
                <a:lnTo>
                  <a:pt x="3675" y="298"/>
                </a:lnTo>
                <a:lnTo>
                  <a:pt x="3678" y="248"/>
                </a:lnTo>
                <a:lnTo>
                  <a:pt x="3726" y="198"/>
                </a:lnTo>
                <a:lnTo>
                  <a:pt x="3746" y="99"/>
                </a:lnTo>
                <a:lnTo>
                  <a:pt x="3761" y="50"/>
                </a:lnTo>
                <a:lnTo>
                  <a:pt x="3839" y="0"/>
                </a:lnTo>
              </a:path>
            </a:pathLst>
          </a:custGeom>
          <a:noFill/>
          <a:ln w="28575" cmpd="sng">
            <a:solidFill>
              <a:srgbClr val="FFFFFF"/>
            </a:solidFill>
            <a:prstDash val="solid"/>
            <a:round/>
            <a:headEnd/>
            <a:tailEnd/>
          </a:ln>
        </p:spPr>
        <p:txBody>
          <a:bodyPr/>
          <a:lstStyle/>
          <a:p>
            <a:pPr>
              <a:defRPr/>
            </a:pPr>
            <a:endParaRPr lang="nl-BE" sz="2133"/>
          </a:p>
        </p:txBody>
      </p:sp>
      <p:sp>
        <p:nvSpPr>
          <p:cNvPr id="37915" name="Freeform 27">
            <a:extLst>
              <a:ext uri="{FF2B5EF4-FFF2-40B4-BE49-F238E27FC236}">
                <a16:creationId xmlns:a16="http://schemas.microsoft.com/office/drawing/2014/main" id="{5D5562D3-BFFC-A906-493B-58B2C24D09C9}"/>
              </a:ext>
            </a:extLst>
          </p:cNvPr>
          <p:cNvSpPr>
            <a:spLocks/>
          </p:cNvSpPr>
          <p:nvPr/>
        </p:nvSpPr>
        <p:spPr bwMode="auto">
          <a:xfrm>
            <a:off x="1495425" y="3994150"/>
            <a:ext cx="5078413" cy="1074738"/>
          </a:xfrm>
          <a:custGeom>
            <a:avLst/>
            <a:gdLst>
              <a:gd name="T0" fmla="*/ 0 w 3882"/>
              <a:gd name="T1" fmla="*/ 2147483646 h 823"/>
              <a:gd name="T2" fmla="*/ 2147483646 w 3882"/>
              <a:gd name="T3" fmla="*/ 2147483646 h 823"/>
              <a:gd name="T4" fmla="*/ 2147483646 w 3882"/>
              <a:gd name="T5" fmla="*/ 2147483646 h 823"/>
              <a:gd name="T6" fmla="*/ 2147483646 w 3882"/>
              <a:gd name="T7" fmla="*/ 2147483646 h 823"/>
              <a:gd name="T8" fmla="*/ 2147483646 w 3882"/>
              <a:gd name="T9" fmla="*/ 2147483646 h 823"/>
              <a:gd name="T10" fmla="*/ 2147483646 w 3882"/>
              <a:gd name="T11" fmla="*/ 2147483646 h 823"/>
              <a:gd name="T12" fmla="*/ 2147483646 w 3882"/>
              <a:gd name="T13" fmla="*/ 2147483646 h 823"/>
              <a:gd name="T14" fmla="*/ 2147483646 w 3882"/>
              <a:gd name="T15" fmla="*/ 2147483646 h 823"/>
              <a:gd name="T16" fmla="*/ 2147483646 w 3882"/>
              <a:gd name="T17" fmla="*/ 2147483646 h 823"/>
              <a:gd name="T18" fmla="*/ 2147483646 w 3882"/>
              <a:gd name="T19" fmla="*/ 2147483646 h 823"/>
              <a:gd name="T20" fmla="*/ 2147483646 w 3882"/>
              <a:gd name="T21" fmla="*/ 2147483646 h 823"/>
              <a:gd name="T22" fmla="*/ 2147483646 w 3882"/>
              <a:gd name="T23" fmla="*/ 2147483646 h 823"/>
              <a:gd name="T24" fmla="*/ 2147483646 w 3882"/>
              <a:gd name="T25" fmla="*/ 2147483646 h 823"/>
              <a:gd name="T26" fmla="*/ 2147483646 w 3882"/>
              <a:gd name="T27" fmla="*/ 2147483646 h 823"/>
              <a:gd name="T28" fmla="*/ 2147483646 w 3882"/>
              <a:gd name="T29" fmla="*/ 2147483646 h 823"/>
              <a:gd name="T30" fmla="*/ 2147483646 w 3882"/>
              <a:gd name="T31" fmla="*/ 2147483646 h 823"/>
              <a:gd name="T32" fmla="*/ 2147483646 w 3882"/>
              <a:gd name="T33" fmla="*/ 2147483646 h 823"/>
              <a:gd name="T34" fmla="*/ 2147483646 w 3882"/>
              <a:gd name="T35" fmla="*/ 2147483646 h 823"/>
              <a:gd name="T36" fmla="*/ 2147483646 w 3882"/>
              <a:gd name="T37" fmla="*/ 2147483646 h 823"/>
              <a:gd name="T38" fmla="*/ 2147483646 w 3882"/>
              <a:gd name="T39" fmla="*/ 2147483646 h 823"/>
              <a:gd name="T40" fmla="*/ 2147483646 w 3882"/>
              <a:gd name="T41" fmla="*/ 2147483646 h 823"/>
              <a:gd name="T42" fmla="*/ 2147483646 w 3882"/>
              <a:gd name="T43" fmla="*/ 2147483646 h 823"/>
              <a:gd name="T44" fmla="*/ 2147483646 w 3882"/>
              <a:gd name="T45" fmla="*/ 2147483646 h 823"/>
              <a:gd name="T46" fmla="*/ 2147483646 w 3882"/>
              <a:gd name="T47" fmla="*/ 2147483646 h 823"/>
              <a:gd name="T48" fmla="*/ 2147483646 w 3882"/>
              <a:gd name="T49" fmla="*/ 2147483646 h 823"/>
              <a:gd name="T50" fmla="*/ 2147483646 w 3882"/>
              <a:gd name="T51" fmla="*/ 2147483646 h 823"/>
              <a:gd name="T52" fmla="*/ 2147483646 w 3882"/>
              <a:gd name="T53" fmla="*/ 2147483646 h 823"/>
              <a:gd name="T54" fmla="*/ 2147483646 w 3882"/>
              <a:gd name="T55" fmla="*/ 2147483646 h 823"/>
              <a:gd name="T56" fmla="*/ 2147483646 w 3882"/>
              <a:gd name="T57" fmla="*/ 2147483646 h 823"/>
              <a:gd name="T58" fmla="*/ 2147483646 w 3882"/>
              <a:gd name="T59" fmla="*/ 2147483646 h 823"/>
              <a:gd name="T60" fmla="*/ 2147483646 w 3882"/>
              <a:gd name="T61" fmla="*/ 2147483646 h 823"/>
              <a:gd name="T62" fmla="*/ 2147483646 w 3882"/>
              <a:gd name="T63" fmla="*/ 2147483646 h 823"/>
              <a:gd name="T64" fmla="*/ 2147483646 w 3882"/>
              <a:gd name="T65" fmla="*/ 2147483646 h 823"/>
              <a:gd name="T66" fmla="*/ 2147483646 w 3882"/>
              <a:gd name="T67" fmla="*/ 0 h 8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82"/>
              <a:gd name="T103" fmla="*/ 0 h 823"/>
              <a:gd name="T104" fmla="*/ 3882 w 3882"/>
              <a:gd name="T105" fmla="*/ 823 h 8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82" h="823">
                <a:moveTo>
                  <a:pt x="0" y="823"/>
                </a:moveTo>
                <a:lnTo>
                  <a:pt x="3" y="798"/>
                </a:lnTo>
                <a:lnTo>
                  <a:pt x="88" y="773"/>
                </a:lnTo>
                <a:lnTo>
                  <a:pt x="101" y="748"/>
                </a:lnTo>
                <a:lnTo>
                  <a:pt x="141" y="723"/>
                </a:lnTo>
                <a:lnTo>
                  <a:pt x="249" y="698"/>
                </a:lnTo>
                <a:lnTo>
                  <a:pt x="289" y="673"/>
                </a:lnTo>
                <a:lnTo>
                  <a:pt x="312" y="648"/>
                </a:lnTo>
                <a:lnTo>
                  <a:pt x="893" y="623"/>
                </a:lnTo>
                <a:lnTo>
                  <a:pt x="898" y="598"/>
                </a:lnTo>
                <a:lnTo>
                  <a:pt x="1247" y="573"/>
                </a:lnTo>
                <a:lnTo>
                  <a:pt x="1861" y="548"/>
                </a:lnTo>
                <a:lnTo>
                  <a:pt x="1868" y="523"/>
                </a:lnTo>
                <a:lnTo>
                  <a:pt x="1906" y="499"/>
                </a:lnTo>
                <a:lnTo>
                  <a:pt x="1921" y="474"/>
                </a:lnTo>
                <a:lnTo>
                  <a:pt x="2039" y="449"/>
                </a:lnTo>
                <a:lnTo>
                  <a:pt x="2077" y="424"/>
                </a:lnTo>
                <a:lnTo>
                  <a:pt x="2305" y="399"/>
                </a:lnTo>
                <a:lnTo>
                  <a:pt x="2361" y="374"/>
                </a:lnTo>
                <a:lnTo>
                  <a:pt x="2378" y="349"/>
                </a:lnTo>
                <a:lnTo>
                  <a:pt x="2730" y="324"/>
                </a:lnTo>
                <a:lnTo>
                  <a:pt x="2770" y="299"/>
                </a:lnTo>
                <a:lnTo>
                  <a:pt x="2889" y="274"/>
                </a:lnTo>
                <a:lnTo>
                  <a:pt x="2924" y="249"/>
                </a:lnTo>
                <a:lnTo>
                  <a:pt x="3273" y="224"/>
                </a:lnTo>
                <a:lnTo>
                  <a:pt x="3645" y="199"/>
                </a:lnTo>
                <a:lnTo>
                  <a:pt x="3701" y="174"/>
                </a:lnTo>
                <a:lnTo>
                  <a:pt x="3769" y="149"/>
                </a:lnTo>
                <a:lnTo>
                  <a:pt x="3776" y="124"/>
                </a:lnTo>
                <a:lnTo>
                  <a:pt x="3789" y="99"/>
                </a:lnTo>
                <a:lnTo>
                  <a:pt x="3799" y="74"/>
                </a:lnTo>
                <a:lnTo>
                  <a:pt x="3824" y="49"/>
                </a:lnTo>
                <a:lnTo>
                  <a:pt x="3836" y="24"/>
                </a:lnTo>
                <a:lnTo>
                  <a:pt x="3882" y="0"/>
                </a:lnTo>
              </a:path>
            </a:pathLst>
          </a:custGeom>
          <a:noFill/>
          <a:ln w="28575" cmpd="sng">
            <a:solidFill>
              <a:schemeClr val="accent1"/>
            </a:solidFill>
            <a:prstDash val="solid"/>
            <a:round/>
            <a:headEnd/>
            <a:tailEnd/>
          </a:ln>
        </p:spPr>
        <p:txBody>
          <a:bodyPr/>
          <a:lstStyle/>
          <a:p>
            <a:pPr>
              <a:defRPr/>
            </a:pPr>
            <a:endParaRPr lang="nl-BE" sz="2133"/>
          </a:p>
        </p:txBody>
      </p:sp>
      <p:sp>
        <p:nvSpPr>
          <p:cNvPr id="37916" name="Rectangle 28">
            <a:extLst>
              <a:ext uri="{FF2B5EF4-FFF2-40B4-BE49-F238E27FC236}">
                <a16:creationId xmlns:a16="http://schemas.microsoft.com/office/drawing/2014/main" id="{09E8673C-1A97-C5E6-41E8-95FD098A203E}"/>
              </a:ext>
            </a:extLst>
          </p:cNvPr>
          <p:cNvSpPr>
            <a:spLocks noChangeArrowheads="1"/>
          </p:cNvSpPr>
          <p:nvPr/>
        </p:nvSpPr>
        <p:spPr bwMode="auto">
          <a:xfrm>
            <a:off x="6389688" y="4213225"/>
            <a:ext cx="1530350" cy="739775"/>
          </a:xfrm>
          <a:prstGeom prst="rect">
            <a:avLst/>
          </a:prstGeom>
          <a:noFill/>
          <a:ln>
            <a:noFill/>
          </a:ln>
        </p:spPr>
        <p:txBody>
          <a:bodyPr wrap="none" lIns="81844" tIns="40923" rIns="81844" bIns="40923">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spcBef>
                <a:spcPct val="0"/>
              </a:spcBef>
              <a:buFontTx/>
              <a:buNone/>
              <a:defRPr/>
            </a:pPr>
            <a:r>
              <a:rPr lang="en-US" altLang="en-US" sz="1778">
                <a:solidFill>
                  <a:schemeClr val="accent1"/>
                </a:solidFill>
                <a:latin typeface="Arial" panose="020B0604020202020204" pitchFamily="34" charset="0"/>
              </a:rPr>
              <a:t>Raloxifene</a:t>
            </a:r>
          </a:p>
          <a:p>
            <a:pPr>
              <a:lnSpc>
                <a:spcPct val="80000"/>
              </a:lnSpc>
              <a:spcBef>
                <a:spcPct val="0"/>
              </a:spcBef>
              <a:buFontTx/>
              <a:buNone/>
              <a:defRPr/>
            </a:pPr>
            <a:r>
              <a:rPr lang="en-US" altLang="en-US" sz="1778">
                <a:solidFill>
                  <a:schemeClr val="accent1"/>
                </a:solidFill>
                <a:latin typeface="Arial" panose="020B0604020202020204" pitchFamily="34" charset="0"/>
              </a:rPr>
              <a:t>1.9 per 1000</a:t>
            </a:r>
          </a:p>
          <a:p>
            <a:pPr>
              <a:lnSpc>
                <a:spcPct val="80000"/>
              </a:lnSpc>
              <a:spcBef>
                <a:spcPct val="0"/>
              </a:spcBef>
              <a:buFontTx/>
              <a:buNone/>
              <a:defRPr/>
            </a:pPr>
            <a:r>
              <a:rPr lang="en-US" altLang="en-US" sz="1778">
                <a:solidFill>
                  <a:schemeClr val="accent1"/>
                </a:solidFill>
                <a:latin typeface="Arial" panose="020B0604020202020204" pitchFamily="34" charset="0"/>
              </a:rPr>
              <a:t>woman-years</a:t>
            </a:r>
          </a:p>
        </p:txBody>
      </p:sp>
      <p:sp>
        <p:nvSpPr>
          <p:cNvPr id="37917" name="Rectangle 29">
            <a:extLst>
              <a:ext uri="{FF2B5EF4-FFF2-40B4-BE49-F238E27FC236}">
                <a16:creationId xmlns:a16="http://schemas.microsoft.com/office/drawing/2014/main" id="{14743ECD-0174-0570-B686-DD4A0C48AA00}"/>
              </a:ext>
            </a:extLst>
          </p:cNvPr>
          <p:cNvSpPr>
            <a:spLocks noChangeArrowheads="1"/>
          </p:cNvSpPr>
          <p:nvPr/>
        </p:nvSpPr>
        <p:spPr bwMode="auto">
          <a:xfrm>
            <a:off x="6403975" y="2360613"/>
            <a:ext cx="1530350" cy="739775"/>
          </a:xfrm>
          <a:prstGeom prst="rect">
            <a:avLst/>
          </a:prstGeom>
          <a:noFill/>
          <a:ln>
            <a:noFill/>
          </a:ln>
        </p:spPr>
        <p:txBody>
          <a:bodyPr wrap="none" lIns="81844" tIns="40923" rIns="81844" bIns="40923">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spcBef>
                <a:spcPct val="0"/>
              </a:spcBef>
              <a:buFontTx/>
              <a:buNone/>
              <a:defRPr/>
            </a:pPr>
            <a:r>
              <a:rPr lang="en-US" altLang="en-US" sz="1778">
                <a:latin typeface="Arial" panose="020B0604020202020204" pitchFamily="34" charset="0"/>
              </a:rPr>
              <a:t>Placebo</a:t>
            </a:r>
          </a:p>
          <a:p>
            <a:pPr>
              <a:lnSpc>
                <a:spcPct val="80000"/>
              </a:lnSpc>
              <a:spcBef>
                <a:spcPct val="0"/>
              </a:spcBef>
              <a:buFontTx/>
              <a:buNone/>
              <a:defRPr/>
            </a:pPr>
            <a:r>
              <a:rPr lang="en-US" altLang="en-US" sz="1778">
                <a:latin typeface="Arial" panose="020B0604020202020204" pitchFamily="34" charset="0"/>
              </a:rPr>
              <a:t>5.3 per 1000</a:t>
            </a:r>
          </a:p>
          <a:p>
            <a:pPr>
              <a:lnSpc>
                <a:spcPct val="80000"/>
              </a:lnSpc>
              <a:spcBef>
                <a:spcPct val="0"/>
              </a:spcBef>
              <a:buFontTx/>
              <a:buNone/>
              <a:defRPr/>
            </a:pPr>
            <a:r>
              <a:rPr lang="en-US" altLang="en-US" sz="1778">
                <a:latin typeface="Arial" panose="020B0604020202020204" pitchFamily="34" charset="0"/>
              </a:rPr>
              <a:t>woman-years</a:t>
            </a:r>
          </a:p>
        </p:txBody>
      </p:sp>
      <p:sp>
        <p:nvSpPr>
          <p:cNvPr id="37918" name="Line 30">
            <a:extLst>
              <a:ext uri="{FF2B5EF4-FFF2-40B4-BE49-F238E27FC236}">
                <a16:creationId xmlns:a16="http://schemas.microsoft.com/office/drawing/2014/main" id="{C398C54A-75AD-7588-F8F5-1EC09F19D8F9}"/>
              </a:ext>
            </a:extLst>
          </p:cNvPr>
          <p:cNvSpPr>
            <a:spLocks noChangeShapeType="1"/>
          </p:cNvSpPr>
          <p:nvPr/>
        </p:nvSpPr>
        <p:spPr bwMode="auto">
          <a:xfrm>
            <a:off x="1468438" y="1676400"/>
            <a:ext cx="0" cy="3443288"/>
          </a:xfrm>
          <a:prstGeom prst="line">
            <a:avLst/>
          </a:prstGeom>
          <a:noFill/>
          <a:ln w="12700">
            <a:solidFill>
              <a:schemeClr val="tx1"/>
            </a:solidFill>
            <a:round/>
            <a:headEnd type="none" w="sm" len="sm"/>
            <a:tailEnd type="none" w="sm" len="sm"/>
          </a:ln>
        </p:spPr>
        <p:txBody>
          <a:bodyPr wrap="none" anchor="ctr"/>
          <a:lstStyle/>
          <a:p>
            <a:pPr>
              <a:defRPr/>
            </a:pPr>
            <a:endParaRPr lang="nl-BE" sz="2133"/>
          </a:p>
        </p:txBody>
      </p:sp>
      <p:sp>
        <p:nvSpPr>
          <p:cNvPr id="37919" name="Line 31">
            <a:extLst>
              <a:ext uri="{FF2B5EF4-FFF2-40B4-BE49-F238E27FC236}">
                <a16:creationId xmlns:a16="http://schemas.microsoft.com/office/drawing/2014/main" id="{4BA53A0C-7F51-635A-AFC6-CED94B8E7817}"/>
              </a:ext>
            </a:extLst>
          </p:cNvPr>
          <p:cNvSpPr>
            <a:spLocks noChangeShapeType="1"/>
          </p:cNvSpPr>
          <p:nvPr/>
        </p:nvSpPr>
        <p:spPr bwMode="auto">
          <a:xfrm>
            <a:off x="1468438" y="5122863"/>
            <a:ext cx="6343650" cy="0"/>
          </a:xfrm>
          <a:prstGeom prst="line">
            <a:avLst/>
          </a:prstGeom>
          <a:noFill/>
          <a:ln w="12700">
            <a:solidFill>
              <a:schemeClr val="tx1"/>
            </a:solidFill>
            <a:round/>
            <a:headEnd type="none" w="sm" len="sm"/>
            <a:tailEnd type="none" w="sm" len="sm"/>
          </a:ln>
        </p:spPr>
        <p:txBody>
          <a:bodyPr wrap="none" anchor="ctr"/>
          <a:lstStyle/>
          <a:p>
            <a:pPr>
              <a:defRPr/>
            </a:pPr>
            <a:endParaRPr lang="nl-BE" sz="2133"/>
          </a:p>
        </p:txBody>
      </p:sp>
      <p:sp>
        <p:nvSpPr>
          <p:cNvPr id="37920" name="Line 32">
            <a:extLst>
              <a:ext uri="{FF2B5EF4-FFF2-40B4-BE49-F238E27FC236}">
                <a16:creationId xmlns:a16="http://schemas.microsoft.com/office/drawing/2014/main" id="{9C3B99C4-43ED-FE02-A19A-547631B511E2}"/>
              </a:ext>
            </a:extLst>
          </p:cNvPr>
          <p:cNvSpPr>
            <a:spLocks noChangeShapeType="1"/>
          </p:cNvSpPr>
          <p:nvPr/>
        </p:nvSpPr>
        <p:spPr bwMode="auto">
          <a:xfrm>
            <a:off x="1365250" y="1714500"/>
            <a:ext cx="107950" cy="0"/>
          </a:xfrm>
          <a:prstGeom prst="line">
            <a:avLst/>
          </a:prstGeom>
          <a:noFill/>
          <a:ln w="12700">
            <a:solidFill>
              <a:schemeClr val="tx1"/>
            </a:solidFill>
            <a:round/>
            <a:headEnd type="none" w="sm" len="sm"/>
            <a:tailEnd type="none" w="sm" len="sm"/>
          </a:ln>
        </p:spPr>
        <p:txBody>
          <a:bodyPr wrap="none" anchor="ctr"/>
          <a:lstStyle/>
          <a:p>
            <a:pPr>
              <a:defRPr/>
            </a:pPr>
            <a:endParaRPr lang="nl-BE" sz="2133"/>
          </a:p>
        </p:txBody>
      </p:sp>
      <p:sp>
        <p:nvSpPr>
          <p:cNvPr id="37921" name="Line 33">
            <a:extLst>
              <a:ext uri="{FF2B5EF4-FFF2-40B4-BE49-F238E27FC236}">
                <a16:creationId xmlns:a16="http://schemas.microsoft.com/office/drawing/2014/main" id="{2EA1EDE5-8A58-CADA-E287-21B091405D83}"/>
              </a:ext>
            </a:extLst>
          </p:cNvPr>
          <p:cNvSpPr>
            <a:spLocks noChangeShapeType="1"/>
          </p:cNvSpPr>
          <p:nvPr/>
        </p:nvSpPr>
        <p:spPr bwMode="auto">
          <a:xfrm>
            <a:off x="1365250" y="5081588"/>
            <a:ext cx="107950" cy="0"/>
          </a:xfrm>
          <a:prstGeom prst="line">
            <a:avLst/>
          </a:prstGeom>
          <a:noFill/>
          <a:ln w="12700">
            <a:solidFill>
              <a:schemeClr val="tx1"/>
            </a:solidFill>
            <a:round/>
            <a:headEnd type="none" w="sm" len="sm"/>
            <a:tailEnd type="none" w="sm" len="sm"/>
          </a:ln>
        </p:spPr>
        <p:txBody>
          <a:bodyPr wrap="none" anchor="ctr"/>
          <a:lstStyle/>
          <a:p>
            <a:pPr>
              <a:defRPr/>
            </a:pPr>
            <a:endParaRPr lang="nl-BE" sz="2133"/>
          </a:p>
        </p:txBody>
      </p:sp>
      <p:sp>
        <p:nvSpPr>
          <p:cNvPr id="37922" name="Line 34">
            <a:extLst>
              <a:ext uri="{FF2B5EF4-FFF2-40B4-BE49-F238E27FC236}">
                <a16:creationId xmlns:a16="http://schemas.microsoft.com/office/drawing/2014/main" id="{1E5AFD80-8433-6D15-5427-FA1B237272E4}"/>
              </a:ext>
            </a:extLst>
          </p:cNvPr>
          <p:cNvSpPr>
            <a:spLocks noChangeShapeType="1"/>
          </p:cNvSpPr>
          <p:nvPr/>
        </p:nvSpPr>
        <p:spPr bwMode="auto">
          <a:xfrm>
            <a:off x="6516688" y="2211388"/>
            <a:ext cx="695325" cy="0"/>
          </a:xfrm>
          <a:prstGeom prst="line">
            <a:avLst/>
          </a:prstGeom>
          <a:noFill/>
          <a:ln w="28575" cap="rnd">
            <a:solidFill>
              <a:schemeClr val="tx1"/>
            </a:solidFill>
            <a:prstDash val="sysDot"/>
            <a:round/>
            <a:headEnd type="none" w="sm" len="sm"/>
            <a:tailEnd type="none" w="sm" len="sm"/>
          </a:ln>
        </p:spPr>
        <p:txBody>
          <a:bodyPr/>
          <a:lstStyle/>
          <a:p>
            <a:pPr>
              <a:defRPr/>
            </a:pPr>
            <a:endParaRPr lang="nl-BE" sz="2133"/>
          </a:p>
        </p:txBody>
      </p:sp>
      <p:sp>
        <p:nvSpPr>
          <p:cNvPr id="37923" name="Line 35">
            <a:extLst>
              <a:ext uri="{FF2B5EF4-FFF2-40B4-BE49-F238E27FC236}">
                <a16:creationId xmlns:a16="http://schemas.microsoft.com/office/drawing/2014/main" id="{0625E9E0-DF46-F62C-3171-9629E1AEEE72}"/>
              </a:ext>
            </a:extLst>
          </p:cNvPr>
          <p:cNvSpPr>
            <a:spLocks noChangeShapeType="1"/>
          </p:cNvSpPr>
          <p:nvPr/>
        </p:nvSpPr>
        <p:spPr bwMode="auto">
          <a:xfrm>
            <a:off x="6589713" y="3994150"/>
            <a:ext cx="549275" cy="0"/>
          </a:xfrm>
          <a:prstGeom prst="line">
            <a:avLst/>
          </a:prstGeom>
          <a:noFill/>
          <a:ln w="28575" cap="rnd">
            <a:solidFill>
              <a:schemeClr val="accent1"/>
            </a:solidFill>
            <a:prstDash val="sysDot"/>
            <a:round/>
            <a:headEnd type="none" w="sm" len="sm"/>
            <a:tailEnd type="none" w="sm" len="sm"/>
          </a:ln>
        </p:spPr>
        <p:txBody>
          <a:bodyPr wrap="none" anchor="ctr"/>
          <a:lstStyle/>
          <a:p>
            <a:pPr>
              <a:defRPr/>
            </a:pPr>
            <a:endParaRPr lang="nl-BE" sz="2133"/>
          </a:p>
        </p:txBody>
      </p:sp>
      <p:sp>
        <p:nvSpPr>
          <p:cNvPr id="37924" name="Rectangle 36">
            <a:extLst>
              <a:ext uri="{FF2B5EF4-FFF2-40B4-BE49-F238E27FC236}">
                <a16:creationId xmlns:a16="http://schemas.microsoft.com/office/drawing/2014/main" id="{82D1FE59-A93D-D42D-7849-8963707CCAA1}"/>
              </a:ext>
            </a:extLst>
          </p:cNvPr>
          <p:cNvSpPr>
            <a:spLocks noChangeArrowheads="1"/>
          </p:cNvSpPr>
          <p:nvPr/>
        </p:nvSpPr>
        <p:spPr bwMode="auto">
          <a:xfrm>
            <a:off x="1822450" y="2574925"/>
            <a:ext cx="3517900" cy="301625"/>
          </a:xfrm>
          <a:prstGeom prst="rect">
            <a:avLst/>
          </a:prstGeom>
          <a:noFill/>
          <a:ln>
            <a:noFill/>
          </a:ln>
        </p:spPr>
        <p:txBody>
          <a:bodyPr lIns="81844" tIns="40923" rIns="81844" bIns="40923">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80000"/>
              </a:lnSpc>
              <a:spcBef>
                <a:spcPct val="50000"/>
              </a:spcBef>
              <a:buFontTx/>
              <a:buNone/>
              <a:defRPr/>
            </a:pPr>
            <a:r>
              <a:rPr lang="en-US" altLang="en-US" sz="1778">
                <a:latin typeface="Arial" panose="020B0604020202020204" pitchFamily="34" charset="0"/>
              </a:rPr>
              <a:t>RR = 0.38 (95% CI = 0.24-0.58)*</a:t>
            </a:r>
          </a:p>
        </p:txBody>
      </p:sp>
      <p:sp>
        <p:nvSpPr>
          <p:cNvPr id="37925" name="Text Box 37">
            <a:extLst>
              <a:ext uri="{FF2B5EF4-FFF2-40B4-BE49-F238E27FC236}">
                <a16:creationId xmlns:a16="http://schemas.microsoft.com/office/drawing/2014/main" id="{5B7950C9-476D-29A1-97C4-2601060DD8E5}"/>
              </a:ext>
            </a:extLst>
          </p:cNvPr>
          <p:cNvSpPr txBox="1">
            <a:spLocks noChangeArrowheads="1"/>
          </p:cNvSpPr>
          <p:nvPr/>
        </p:nvSpPr>
        <p:spPr bwMode="auto">
          <a:xfrm>
            <a:off x="1908175" y="1793875"/>
            <a:ext cx="2239963" cy="541338"/>
          </a:xfrm>
          <a:prstGeom prst="rect">
            <a:avLst/>
          </a:prstGeom>
          <a:solidFill>
            <a:srgbClr val="33CC33"/>
          </a:solidFill>
          <a:ln w="12700">
            <a:solidFill>
              <a:srgbClr val="FF3300"/>
            </a:solidFill>
            <a:miter lim="800000"/>
            <a:headEnd type="none" w="sm" len="sm"/>
            <a:tailEnd type="none" w="sm" len="sm"/>
          </a:ln>
        </p:spPr>
        <p:txBody>
          <a:bodyPr lIns="0" tIns="0" rIns="0" bIns="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r">
              <a:lnSpc>
                <a:spcPct val="80000"/>
              </a:lnSpc>
              <a:buClr>
                <a:schemeClr val="accent1"/>
              </a:buClr>
              <a:buFontTx/>
              <a:buNone/>
              <a:defRPr/>
            </a:pPr>
            <a:r>
              <a:rPr lang="en-US" altLang="en-US" sz="1956">
                <a:solidFill>
                  <a:srgbClr val="FFFFFF"/>
                </a:solidFill>
                <a:latin typeface="Arial" panose="020B0604020202020204" pitchFamily="34" charset="0"/>
              </a:rPr>
              <a:t>Total Cases = 77</a:t>
            </a:r>
          </a:p>
          <a:p>
            <a:pPr algn="r">
              <a:lnSpc>
                <a:spcPct val="80000"/>
              </a:lnSpc>
              <a:buClr>
                <a:schemeClr val="accent1"/>
              </a:buClr>
              <a:buFontTx/>
              <a:buNone/>
              <a:defRPr/>
            </a:pPr>
            <a:r>
              <a:rPr lang="en-US" altLang="en-US" sz="1956">
                <a:latin typeface="Arial" panose="020B0604020202020204" pitchFamily="34" charset="0"/>
              </a:rPr>
              <a:t>*P&lt;.001</a:t>
            </a:r>
          </a:p>
        </p:txBody>
      </p:sp>
      <p:sp>
        <p:nvSpPr>
          <p:cNvPr id="37926" name="Rectangle 38">
            <a:extLst>
              <a:ext uri="{FF2B5EF4-FFF2-40B4-BE49-F238E27FC236}">
                <a16:creationId xmlns:a16="http://schemas.microsoft.com/office/drawing/2014/main" id="{BE5D629B-20FE-BC96-F628-BDCE75CA9826}"/>
              </a:ext>
            </a:extLst>
          </p:cNvPr>
          <p:cNvSpPr>
            <a:spLocks noChangeArrowheads="1"/>
          </p:cNvSpPr>
          <p:nvPr/>
        </p:nvSpPr>
        <p:spPr bwMode="auto">
          <a:xfrm>
            <a:off x="1049338" y="3271838"/>
            <a:ext cx="317500" cy="274637"/>
          </a:xfrm>
          <a:prstGeom prst="rect">
            <a:avLst/>
          </a:prstGeom>
          <a:noFill/>
          <a:ln>
            <a:noFill/>
          </a:ln>
        </p:spPr>
        <p:txBody>
          <a:bodyPr wrap="none" lIns="0" tIns="0" rIns="0" bIns="0">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en-US" altLang="en-US" sz="1778">
                <a:solidFill>
                  <a:srgbClr val="FFFFFF"/>
                </a:solidFill>
                <a:latin typeface="Arial" panose="020B0604020202020204" pitchFamily="34" charset="0"/>
              </a:rPr>
              <a:t>1.0</a:t>
            </a:r>
            <a:endParaRPr lang="en-US" altLang="en-US" sz="1778">
              <a:solidFill>
                <a:schemeClr val="bg1"/>
              </a:solidFill>
              <a:latin typeface="Arial" panose="020B0604020202020204" pitchFamily="34" charset="0"/>
            </a:endParaRPr>
          </a:p>
        </p:txBody>
      </p:sp>
      <p:sp>
        <p:nvSpPr>
          <p:cNvPr id="37927" name="Line 39">
            <a:extLst>
              <a:ext uri="{FF2B5EF4-FFF2-40B4-BE49-F238E27FC236}">
                <a16:creationId xmlns:a16="http://schemas.microsoft.com/office/drawing/2014/main" id="{8BB8A59E-2781-7987-D9FF-4797F408F0A2}"/>
              </a:ext>
            </a:extLst>
          </p:cNvPr>
          <p:cNvSpPr>
            <a:spLocks noChangeShapeType="1"/>
          </p:cNvSpPr>
          <p:nvPr/>
        </p:nvSpPr>
        <p:spPr bwMode="auto">
          <a:xfrm>
            <a:off x="1360488" y="3397250"/>
            <a:ext cx="107950" cy="0"/>
          </a:xfrm>
          <a:prstGeom prst="line">
            <a:avLst/>
          </a:prstGeom>
          <a:noFill/>
          <a:ln w="12700">
            <a:solidFill>
              <a:schemeClr val="tx1"/>
            </a:solidFill>
            <a:round/>
            <a:headEnd type="none" w="sm" len="sm"/>
            <a:tailEnd type="none" w="sm" len="sm"/>
          </a:ln>
        </p:spPr>
        <p:txBody>
          <a:bodyPr wrap="none" anchor="ctr"/>
          <a:lstStyle/>
          <a:p>
            <a:pPr>
              <a:defRPr/>
            </a:pPr>
            <a:endParaRPr lang="nl-BE" sz="2133"/>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descr="An external file that holds a picture, illustration, etc.&#10;Object name is ijwh-5-465Fig1.jpg">
            <a:hlinkClick r:id="rId2" invalidUrl="http://www.ncbi.nlm.nih.gov/core/lw/2.0/html/tileshop_pmc/tileshop_pmc_inline.html?title=Click on image to zoom&amp;p=PMC3&amp;id=3743641_ijwh-5-465Fig1.jpg"/>
          </p:cNvPr>
          <p:cNvSpPr>
            <a:spLocks noChangeAspect="1" noChangeArrowheads="1"/>
          </p:cNvSpPr>
          <p:nvPr/>
        </p:nvSpPr>
        <p:spPr bwMode="auto">
          <a:xfrm>
            <a:off x="117475" y="-15081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endParaRPr lang="nl-BE" altLang="en-US"/>
          </a:p>
        </p:txBody>
      </p:sp>
      <p:pic>
        <p:nvPicPr>
          <p:cNvPr id="33795" name="Picture 4" descr="An external file that holds a picture, illustration, etc.&#10;Object name is ijwh-5-465Fig7.jpg">
            <a:hlinkClick r:id="rId3" invalidUrl="http://www.ncbi.nlm.nih.gov/core/lw/2.0/html/tileshop_pmc/tileshop_pmc_inline.html?title=Click on image to zoom&amp;p=PMC3&amp;id=3743641_ijwh-5-465Fig7.jpg"/>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765175"/>
            <a:ext cx="7561262"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kstvak 3"/>
          <p:cNvSpPr txBox="1">
            <a:spLocks noChangeArrowheads="1"/>
          </p:cNvSpPr>
          <p:nvPr/>
        </p:nvSpPr>
        <p:spPr bwMode="auto">
          <a:xfrm>
            <a:off x="684213" y="5805488"/>
            <a:ext cx="7559675"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ltLang="en-US" sz="1600"/>
              <a:t>Percentage of women reporting one or more days of breast tenderness at week 12. BZA/CE (both doses), BZA, and placebo demonstrated similar incidences of breast tenderness. CE/MPA showed a significantly higher rates (</a:t>
            </a:r>
            <a:r>
              <a:rPr lang="en-US" altLang="en-US" sz="1600" i="1"/>
              <a:t>P</a:t>
            </a:r>
            <a:r>
              <a:rPr lang="en-US" altLang="en-US" sz="1600"/>
              <a:t> &lt; 0.001 versus all other </a:t>
            </a:r>
            <a:r>
              <a:rPr lang="en-US" altLang="en-US" sz="1600" b="1"/>
              <a:t>...  </a:t>
            </a:r>
            <a:r>
              <a:rPr lang="en-US" altLang="en-US" sz="1400" b="1"/>
              <a:t>Review Mirkin S, Pickar J Intern women health 2013 7 465-75</a:t>
            </a:r>
            <a:endParaRPr lang="en-US" altLang="en-US" sz="1600"/>
          </a:p>
          <a:p>
            <a:endParaRPr lang="nl-BE" altLang="en-US"/>
          </a:p>
        </p:txBody>
      </p:sp>
    </p:spTree>
    <p:extLst>
      <p:ext uri="{BB962C8B-B14F-4D97-AF65-F5344CB8AC3E}">
        <p14:creationId xmlns:p14="http://schemas.microsoft.com/office/powerpoint/2010/main" val="31413507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5">
            <a:extLst>
              <a:ext uri="{FF2B5EF4-FFF2-40B4-BE49-F238E27FC236}">
                <a16:creationId xmlns:a16="http://schemas.microsoft.com/office/drawing/2014/main" id="{58F3FDF5-321A-2A7E-F489-415E9B10AFE1}"/>
              </a:ext>
            </a:extLst>
          </p:cNvPr>
          <p:cNvSpPr>
            <a:spLocks noGrp="1" noChangeArrowheads="1"/>
          </p:cNvSpPr>
          <p:nvPr>
            <p:ph type="sldNum" sz="quarter" idx="12"/>
          </p:nvPr>
        </p:nvSpPr>
        <p:spPr/>
        <p:txBody>
          <a:bodyPr/>
          <a:lstStyle>
            <a:lvl1pPr>
              <a:spcBef>
                <a:spcPct val="20000"/>
              </a:spcBef>
              <a:buChar char="•"/>
              <a:defRPr sz="2844">
                <a:solidFill>
                  <a:schemeClr val="tx1"/>
                </a:solidFill>
                <a:latin typeface="Times New Roman" panose="02020603050405020304" pitchFamily="18" charset="0"/>
              </a:defRPr>
            </a:lvl1pPr>
            <a:lvl2pPr marL="660408" indent="-254003">
              <a:spcBef>
                <a:spcPct val="20000"/>
              </a:spcBef>
              <a:buChar char="–"/>
              <a:defRPr sz="2489">
                <a:solidFill>
                  <a:schemeClr val="tx1"/>
                </a:solidFill>
                <a:latin typeface="Times New Roman" panose="02020603050405020304" pitchFamily="18" charset="0"/>
              </a:defRPr>
            </a:lvl2pPr>
            <a:lvl3pPr marL="1016013" indent="-203203">
              <a:spcBef>
                <a:spcPct val="20000"/>
              </a:spcBef>
              <a:buChar char="•"/>
              <a:defRPr sz="2133">
                <a:solidFill>
                  <a:schemeClr val="tx1"/>
                </a:solidFill>
                <a:latin typeface="Times New Roman" panose="02020603050405020304" pitchFamily="18" charset="0"/>
              </a:defRPr>
            </a:lvl3pPr>
            <a:lvl4pPr marL="1422418" indent="-203203">
              <a:spcBef>
                <a:spcPct val="20000"/>
              </a:spcBef>
              <a:buChar char="–"/>
              <a:defRPr sz="1778">
                <a:solidFill>
                  <a:schemeClr val="tx1"/>
                </a:solidFill>
                <a:latin typeface="Times New Roman" panose="02020603050405020304" pitchFamily="18" charset="0"/>
              </a:defRPr>
            </a:lvl4pPr>
            <a:lvl5pPr marL="1828823" indent="-203203">
              <a:spcBef>
                <a:spcPct val="20000"/>
              </a:spcBef>
              <a:buChar char="»"/>
              <a:defRPr sz="1778">
                <a:solidFill>
                  <a:schemeClr val="tx1"/>
                </a:solidFill>
                <a:latin typeface="Times New Roman" panose="02020603050405020304" pitchFamily="18" charset="0"/>
              </a:defRPr>
            </a:lvl5pPr>
            <a:lvl6pPr marL="2235228" indent="-203203" eaLnBrk="0" fontAlgn="base" hangingPunct="0">
              <a:spcBef>
                <a:spcPct val="20000"/>
              </a:spcBef>
              <a:spcAft>
                <a:spcPct val="0"/>
              </a:spcAft>
              <a:buChar char="»"/>
              <a:defRPr sz="1778">
                <a:solidFill>
                  <a:schemeClr val="tx1"/>
                </a:solidFill>
                <a:latin typeface="Times New Roman" panose="02020603050405020304" pitchFamily="18" charset="0"/>
              </a:defRPr>
            </a:lvl6pPr>
            <a:lvl7pPr marL="2641633" indent="-203203" eaLnBrk="0" fontAlgn="base" hangingPunct="0">
              <a:spcBef>
                <a:spcPct val="20000"/>
              </a:spcBef>
              <a:spcAft>
                <a:spcPct val="0"/>
              </a:spcAft>
              <a:buChar char="»"/>
              <a:defRPr sz="1778">
                <a:solidFill>
                  <a:schemeClr val="tx1"/>
                </a:solidFill>
                <a:latin typeface="Times New Roman" panose="02020603050405020304" pitchFamily="18" charset="0"/>
              </a:defRPr>
            </a:lvl7pPr>
            <a:lvl8pPr marL="3048038" indent="-203203" eaLnBrk="0" fontAlgn="base" hangingPunct="0">
              <a:spcBef>
                <a:spcPct val="20000"/>
              </a:spcBef>
              <a:spcAft>
                <a:spcPct val="0"/>
              </a:spcAft>
              <a:buChar char="»"/>
              <a:defRPr sz="1778">
                <a:solidFill>
                  <a:schemeClr val="tx1"/>
                </a:solidFill>
                <a:latin typeface="Times New Roman" panose="02020603050405020304" pitchFamily="18" charset="0"/>
              </a:defRPr>
            </a:lvl8pPr>
            <a:lvl9pPr marL="3454443" indent="-203203" eaLnBrk="0" fontAlgn="base" hangingPunct="0">
              <a:spcBef>
                <a:spcPct val="20000"/>
              </a:spcBef>
              <a:spcAft>
                <a:spcPct val="0"/>
              </a:spcAft>
              <a:buChar char="»"/>
              <a:defRPr sz="1778">
                <a:solidFill>
                  <a:schemeClr val="tx1"/>
                </a:solidFill>
                <a:latin typeface="Times New Roman" panose="02020603050405020304" pitchFamily="18" charset="0"/>
              </a:defRPr>
            </a:lvl9pPr>
          </a:lstStyle>
          <a:p>
            <a:pPr>
              <a:spcBef>
                <a:spcPct val="0"/>
              </a:spcBef>
              <a:buFontTx/>
              <a:buNone/>
              <a:defRPr/>
            </a:pPr>
            <a:fld id="{6229A842-03F1-47A7-9CFB-B5127F75B938}" type="slidenum">
              <a:rPr lang="nl-NL" altLang="nl-BE" sz="1244"/>
              <a:pPr>
                <a:spcBef>
                  <a:spcPct val="0"/>
                </a:spcBef>
                <a:buFontTx/>
                <a:buNone/>
                <a:defRPr/>
              </a:pPr>
              <a:t>33</a:t>
            </a:fld>
            <a:endParaRPr lang="nl-NL" altLang="nl-BE" sz="1244"/>
          </a:p>
        </p:txBody>
      </p:sp>
      <p:graphicFrame>
        <p:nvGraphicFramePr>
          <p:cNvPr id="470029" name="Group 13">
            <a:extLst>
              <a:ext uri="{FF2B5EF4-FFF2-40B4-BE49-F238E27FC236}">
                <a16:creationId xmlns:a16="http://schemas.microsoft.com/office/drawing/2014/main" id="{1E026E80-359A-D4E0-5BDD-CAC0E092ECA2}"/>
              </a:ext>
            </a:extLst>
          </p:cNvPr>
          <p:cNvGraphicFramePr>
            <a:graphicFrameLocks noGrp="1"/>
          </p:cNvGraphicFramePr>
          <p:nvPr/>
        </p:nvGraphicFramePr>
        <p:xfrm>
          <a:off x="1239838" y="3756025"/>
          <a:ext cx="188912" cy="4376738"/>
        </p:xfrm>
        <a:graphic>
          <a:graphicData uri="http://schemas.openxmlformats.org/drawingml/2006/table">
            <a:tbl>
              <a:tblPr/>
              <a:tblGrid>
                <a:gridCol w="188912">
                  <a:extLst>
                    <a:ext uri="{9D8B030D-6E8A-4147-A177-3AD203B41FA5}">
                      <a16:colId xmlns:a16="http://schemas.microsoft.com/office/drawing/2014/main" val="20000"/>
                    </a:ext>
                  </a:extLst>
                </a:gridCol>
              </a:tblGrid>
              <a:tr h="4376738">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nl-NL" altLang="nl-NL" sz="1000" b="0" i="0" u="none" strike="noStrike" cap="none" normalizeH="0" baseline="0">
                          <a:ln>
                            <a:noFill/>
                          </a:ln>
                          <a:solidFill>
                            <a:srgbClr val="8E7C64"/>
                          </a:solidFill>
                          <a:effectLst/>
                          <a:latin typeface="Arial" charset="0"/>
                        </a:rPr>
                        <a:t>  </a:t>
                      </a:r>
                      <a:r>
                        <a:rPr kumimoji="0" lang="nl-NL" altLang="nl-NL" sz="3700" b="0" i="0" u="none" strike="noStrike" cap="none" normalizeH="0" baseline="0">
                          <a:ln>
                            <a:noFill/>
                          </a:ln>
                          <a:solidFill>
                            <a:srgbClr val="8E7C64"/>
                          </a:solidFill>
                          <a:effectLst/>
                          <a:latin typeface="Arial" charset="0"/>
                        </a:rPr>
                        <a:t> </a:t>
                      </a:r>
                      <a:r>
                        <a:rPr kumimoji="0" lang="nl-NL" altLang="nl-NL" sz="1000" b="0" i="0" u="none" strike="noStrike" cap="none" normalizeH="0" baseline="0">
                          <a:ln>
                            <a:noFill/>
                          </a:ln>
                          <a:solidFill>
                            <a:srgbClr val="8E7C64"/>
                          </a:solidFill>
                          <a:effectLst/>
                          <a:latin typeface="Arial" charset="0"/>
                        </a:rPr>
                        <a:t>                     </a:t>
                      </a:r>
                      <a:br>
                        <a:rPr kumimoji="0" lang="nl-NL" altLang="nl-NL" sz="1000" b="0" i="0" u="none" strike="noStrike" cap="none" normalizeH="0" baseline="0">
                          <a:ln>
                            <a:noFill/>
                          </a:ln>
                          <a:solidFill>
                            <a:srgbClr val="8E7C64"/>
                          </a:solidFill>
                          <a:effectLst/>
                          <a:latin typeface="Arial" charset="0"/>
                        </a:rPr>
                      </a:br>
                      <a:endParaRPr kumimoji="0" lang="nl-NL" altLang="nl-NL" sz="1000" b="0" i="0" u="none" strike="noStrike" cap="none" normalizeH="0" baseline="0">
                        <a:ln>
                          <a:noFill/>
                        </a:ln>
                        <a:solidFill>
                          <a:srgbClr val="8E7C64"/>
                        </a:solidFill>
                        <a:effectLst/>
                        <a:latin typeface="Arial" charset="0"/>
                      </a:endParaRPr>
                    </a:p>
                  </a:txBody>
                  <a:tcPr marL="81672" marR="81672" marT="40651" marB="40651"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107525" name="Picture 2" descr="Whole mounts of mammary glands of ovariectomized (OVX) C57BL/6 mice treated with E2, CEE, and BZA. Magnification, ×7. Distance between ruler hatch marks, 1 mm. Inset magnification, ×20.">
            <a:extLst>
              <a:ext uri="{FF2B5EF4-FFF2-40B4-BE49-F238E27FC236}">
                <a16:creationId xmlns:a16="http://schemas.microsoft.com/office/drawing/2014/main" id="{2A70BA9D-94CE-3B07-B6FC-852FFC5568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250" y="1189038"/>
            <a:ext cx="7937500" cy="447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570" name="Group 8">
            <a:extLst>
              <a:ext uri="{FF2B5EF4-FFF2-40B4-BE49-F238E27FC236}">
                <a16:creationId xmlns:a16="http://schemas.microsoft.com/office/drawing/2014/main" id="{A8BCB4F6-1EEC-12C8-9B87-23FB6FB8DF8C}"/>
              </a:ext>
            </a:extLst>
          </p:cNvPr>
          <p:cNvGrpSpPr>
            <a:grpSpLocks/>
          </p:cNvGrpSpPr>
          <p:nvPr/>
        </p:nvGrpSpPr>
        <p:grpSpPr bwMode="auto">
          <a:xfrm>
            <a:off x="568325" y="2038350"/>
            <a:ext cx="6364288" cy="3148013"/>
            <a:chOff x="91522" y="1344707"/>
            <a:chExt cx="9546411" cy="4720485"/>
          </a:xfrm>
        </p:grpSpPr>
        <p:pic>
          <p:nvPicPr>
            <p:cNvPr id="109576" name="Picture 4">
              <a:extLst>
                <a:ext uri="{FF2B5EF4-FFF2-40B4-BE49-F238E27FC236}">
                  <a16:creationId xmlns:a16="http://schemas.microsoft.com/office/drawing/2014/main" id="{6378E0C5-2868-9962-7599-F066E5AA0C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22" y="1344707"/>
              <a:ext cx="9546411" cy="4720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8C84194-A051-DC58-1C48-8118FD51585E}"/>
                </a:ext>
              </a:extLst>
            </p:cNvPr>
            <p:cNvSpPr txBox="1"/>
            <p:nvPr/>
          </p:nvSpPr>
          <p:spPr>
            <a:xfrm>
              <a:off x="2984735" y="4948748"/>
              <a:ext cx="3233730" cy="354692"/>
            </a:xfrm>
            <a:prstGeom prst="rect">
              <a:avLst/>
            </a:prstGeom>
            <a:solidFill>
              <a:schemeClr val="bg1"/>
            </a:solidFill>
          </p:spPr>
          <p:txBody>
            <a:bodyPr>
              <a:spAutoFit/>
            </a:bodyPr>
            <a:lstStyle/>
            <a:p>
              <a:pPr algn="r">
                <a:defRPr/>
              </a:pPr>
              <a:r>
                <a:rPr lang="en-US" sz="933" b="1" dirty="0">
                  <a:solidFill>
                    <a:srgbClr val="00B050"/>
                  </a:solidFill>
                </a:rPr>
                <a:t> ← Lower rate in CE/BZA users</a:t>
              </a:r>
            </a:p>
          </p:txBody>
        </p:sp>
        <p:sp>
          <p:nvSpPr>
            <p:cNvPr id="6" name="TextBox 5">
              <a:extLst>
                <a:ext uri="{FF2B5EF4-FFF2-40B4-BE49-F238E27FC236}">
                  <a16:creationId xmlns:a16="http://schemas.microsoft.com/office/drawing/2014/main" id="{D6C9322E-F99C-7C5F-FDD3-3C0DC7FC1561}"/>
                </a:ext>
              </a:extLst>
            </p:cNvPr>
            <p:cNvSpPr txBox="1"/>
            <p:nvPr/>
          </p:nvSpPr>
          <p:spPr>
            <a:xfrm>
              <a:off x="6392296" y="4948748"/>
              <a:ext cx="3233730" cy="354692"/>
            </a:xfrm>
            <a:prstGeom prst="rect">
              <a:avLst/>
            </a:prstGeom>
            <a:solidFill>
              <a:schemeClr val="bg1"/>
            </a:solidFill>
          </p:spPr>
          <p:txBody>
            <a:bodyPr>
              <a:spAutoFit/>
            </a:bodyPr>
            <a:lstStyle/>
            <a:p>
              <a:pPr>
                <a:defRPr/>
              </a:pPr>
              <a:r>
                <a:rPr lang="en-US" sz="933" b="1" dirty="0">
                  <a:solidFill>
                    <a:srgbClr val="FF0000"/>
                  </a:solidFill>
                </a:rPr>
                <a:t> Higher rate in CE/BZA users →</a:t>
              </a:r>
            </a:p>
          </p:txBody>
        </p:sp>
      </p:grpSp>
      <p:sp>
        <p:nvSpPr>
          <p:cNvPr id="7" name="Title 1">
            <a:extLst>
              <a:ext uri="{FF2B5EF4-FFF2-40B4-BE49-F238E27FC236}">
                <a16:creationId xmlns:a16="http://schemas.microsoft.com/office/drawing/2014/main" id="{EB6FCC11-A64E-A915-C9C6-3C5E6F00EC13}"/>
              </a:ext>
            </a:extLst>
          </p:cNvPr>
          <p:cNvSpPr txBox="1">
            <a:spLocks/>
          </p:cNvSpPr>
          <p:nvPr/>
        </p:nvSpPr>
        <p:spPr>
          <a:xfrm>
            <a:off x="508000" y="1663700"/>
            <a:ext cx="7559675" cy="752475"/>
          </a:xfrm>
          <a:prstGeom prst="rect">
            <a:avLst/>
          </a:prstGeom>
        </p:spPr>
        <p:txBody>
          <a:bodyPr lIns="60960" tIns="30480" rIns="60960" bIns="3048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endParaRPr lang="en-US" sz="2133" i="1" dirty="0">
              <a:solidFill>
                <a:srgbClr val="0000C9"/>
              </a:solidFill>
              <a:latin typeface="+mn-lt"/>
            </a:endParaRPr>
          </a:p>
        </p:txBody>
      </p:sp>
      <p:sp>
        <p:nvSpPr>
          <p:cNvPr id="45060" name="Title 1">
            <a:extLst>
              <a:ext uri="{FF2B5EF4-FFF2-40B4-BE49-F238E27FC236}">
                <a16:creationId xmlns:a16="http://schemas.microsoft.com/office/drawing/2014/main" id="{E261531B-C233-C8B0-6D4D-90B419F3008F}"/>
              </a:ext>
            </a:extLst>
          </p:cNvPr>
          <p:cNvSpPr>
            <a:spLocks noGrp="1" noChangeArrowheads="1"/>
          </p:cNvSpPr>
          <p:nvPr>
            <p:ph type="title"/>
          </p:nvPr>
        </p:nvSpPr>
        <p:spPr>
          <a:xfrm>
            <a:off x="928688" y="815975"/>
            <a:ext cx="6718300" cy="488950"/>
          </a:xfrm>
        </p:spPr>
        <p:txBody>
          <a:bodyPr/>
          <a:lstStyle/>
          <a:p>
            <a:pPr>
              <a:defRPr/>
            </a:pPr>
            <a:r>
              <a:rPr lang="en-GB" altLang="nl-BE" sz="2844">
                <a:latin typeface="Arial" panose="020B0604020202020204" pitchFamily="34" charset="0"/>
                <a:cs typeface="Arial" panose="020B0604020202020204" pitchFamily="34" charset="0"/>
              </a:rPr>
              <a:t>PASS: Pooled Incidence Rate Ratios for all study outcomes</a:t>
            </a:r>
          </a:p>
        </p:txBody>
      </p:sp>
      <p:sp>
        <p:nvSpPr>
          <p:cNvPr id="3" name="TextBox 2">
            <a:extLst>
              <a:ext uri="{FF2B5EF4-FFF2-40B4-BE49-F238E27FC236}">
                <a16:creationId xmlns:a16="http://schemas.microsoft.com/office/drawing/2014/main" id="{C057940E-47DE-903C-01A6-01F8259743B0}"/>
              </a:ext>
            </a:extLst>
          </p:cNvPr>
          <p:cNvSpPr txBox="1"/>
          <p:nvPr/>
        </p:nvSpPr>
        <p:spPr>
          <a:xfrm>
            <a:off x="6662738" y="2038350"/>
            <a:ext cx="1827212" cy="1077913"/>
          </a:xfrm>
          <a:prstGeom prst="rect">
            <a:avLst/>
          </a:prstGeom>
          <a:solidFill>
            <a:schemeClr val="bg1">
              <a:lumMod val="85000"/>
            </a:schemeClr>
          </a:solidFill>
          <a:ln>
            <a:solidFill>
              <a:schemeClr val="accent1"/>
            </a:solidFill>
          </a:ln>
        </p:spPr>
        <p:txBody>
          <a:bodyPr>
            <a:spAutoFit/>
          </a:bodyPr>
          <a:lstStyle/>
          <a:p>
            <a:pPr algn="ctr">
              <a:defRPr/>
            </a:pPr>
            <a:r>
              <a:rPr lang="en-US" sz="1067" dirty="0">
                <a:solidFill>
                  <a:schemeClr val="tx2"/>
                </a:solidFill>
              </a:rPr>
              <a:t>The rate of </a:t>
            </a:r>
            <a:r>
              <a:rPr lang="en-US" sz="1067" dirty="0">
                <a:solidFill>
                  <a:schemeClr val="accent1"/>
                </a:solidFill>
              </a:rPr>
              <a:t>endometrial</a:t>
            </a:r>
          </a:p>
          <a:p>
            <a:pPr algn="ctr">
              <a:defRPr/>
            </a:pPr>
            <a:r>
              <a:rPr lang="en-US" sz="1067" dirty="0">
                <a:solidFill>
                  <a:schemeClr val="accent1"/>
                </a:solidFill>
              </a:rPr>
              <a:t>cancer </a:t>
            </a:r>
            <a:r>
              <a:rPr lang="en-US" sz="1067" dirty="0">
                <a:solidFill>
                  <a:schemeClr val="tx2"/>
                </a:solidFill>
              </a:rPr>
              <a:t>or</a:t>
            </a:r>
            <a:r>
              <a:rPr lang="en-US" sz="1067" dirty="0">
                <a:solidFill>
                  <a:schemeClr val="accent1"/>
                </a:solidFill>
              </a:rPr>
              <a:t> hyperplasia</a:t>
            </a:r>
          </a:p>
          <a:p>
            <a:pPr algn="ctr">
              <a:defRPr/>
            </a:pPr>
            <a:r>
              <a:rPr lang="en-US" sz="1067" dirty="0">
                <a:solidFill>
                  <a:schemeClr val="tx2"/>
                </a:solidFill>
              </a:rPr>
              <a:t>was </a:t>
            </a:r>
            <a:r>
              <a:rPr lang="en-US" sz="1067" u="sng" dirty="0">
                <a:solidFill>
                  <a:schemeClr val="tx2"/>
                </a:solidFill>
              </a:rPr>
              <a:t>lower</a:t>
            </a:r>
            <a:r>
              <a:rPr lang="en-US" sz="1067" dirty="0">
                <a:solidFill>
                  <a:schemeClr val="tx2"/>
                </a:solidFill>
              </a:rPr>
              <a:t> than the</a:t>
            </a:r>
          </a:p>
          <a:p>
            <a:pPr algn="ctr">
              <a:defRPr/>
            </a:pPr>
            <a:r>
              <a:rPr lang="en-US" sz="1067" dirty="0">
                <a:solidFill>
                  <a:schemeClr val="tx2"/>
                </a:solidFill>
              </a:rPr>
              <a:t>rate expected in a</a:t>
            </a:r>
          </a:p>
          <a:p>
            <a:pPr algn="ctr">
              <a:defRPr/>
            </a:pPr>
            <a:r>
              <a:rPr lang="en-US" sz="1067" dirty="0">
                <a:solidFill>
                  <a:schemeClr val="tx2"/>
                </a:solidFill>
              </a:rPr>
              <a:t>comparable untreated population</a:t>
            </a:r>
          </a:p>
        </p:txBody>
      </p:sp>
      <p:sp>
        <p:nvSpPr>
          <p:cNvPr id="8" name="TextBox 7">
            <a:extLst>
              <a:ext uri="{FF2B5EF4-FFF2-40B4-BE49-F238E27FC236}">
                <a16:creationId xmlns:a16="http://schemas.microsoft.com/office/drawing/2014/main" id="{DB16579A-280F-EADB-01F8-6ABAD398BB68}"/>
              </a:ext>
            </a:extLst>
          </p:cNvPr>
          <p:cNvSpPr txBox="1"/>
          <p:nvPr/>
        </p:nvSpPr>
        <p:spPr>
          <a:xfrm>
            <a:off x="6662738" y="3430588"/>
            <a:ext cx="1827212" cy="1241425"/>
          </a:xfrm>
          <a:prstGeom prst="rect">
            <a:avLst/>
          </a:prstGeom>
          <a:solidFill>
            <a:schemeClr val="bg1">
              <a:lumMod val="85000"/>
            </a:schemeClr>
          </a:solidFill>
          <a:ln>
            <a:solidFill>
              <a:schemeClr val="accent3"/>
            </a:solidFill>
          </a:ln>
        </p:spPr>
        <p:txBody>
          <a:bodyPr>
            <a:spAutoFit/>
          </a:bodyPr>
          <a:lstStyle/>
          <a:p>
            <a:pPr algn="ctr">
              <a:defRPr/>
            </a:pPr>
            <a:r>
              <a:rPr lang="en-US" sz="1067" dirty="0">
                <a:solidFill>
                  <a:schemeClr val="tx2"/>
                </a:solidFill>
              </a:rPr>
              <a:t>The rate of </a:t>
            </a:r>
            <a:r>
              <a:rPr lang="en-US" sz="1067" b="1" dirty="0">
                <a:solidFill>
                  <a:schemeClr val="accent3"/>
                </a:solidFill>
              </a:rPr>
              <a:t>any</a:t>
            </a:r>
          </a:p>
          <a:p>
            <a:pPr algn="ctr">
              <a:defRPr/>
            </a:pPr>
            <a:r>
              <a:rPr lang="en-US" sz="1067" b="1" dirty="0">
                <a:solidFill>
                  <a:schemeClr val="accent3"/>
                </a:solidFill>
              </a:rPr>
              <a:t>cancer</a:t>
            </a:r>
            <a:r>
              <a:rPr lang="en-US" sz="1067" b="1" dirty="0">
                <a:solidFill>
                  <a:schemeClr val="accent1"/>
                </a:solidFill>
              </a:rPr>
              <a:t> </a:t>
            </a:r>
            <a:r>
              <a:rPr lang="en-US" sz="1067" b="1" dirty="0">
                <a:solidFill>
                  <a:schemeClr val="tx2"/>
                </a:solidFill>
              </a:rPr>
              <a:t>or</a:t>
            </a:r>
            <a:r>
              <a:rPr lang="en-US" sz="1067" b="1" dirty="0">
                <a:solidFill>
                  <a:schemeClr val="accent1"/>
                </a:solidFill>
              </a:rPr>
              <a:t> </a:t>
            </a:r>
            <a:r>
              <a:rPr lang="en-US" sz="1067" b="1" dirty="0">
                <a:solidFill>
                  <a:schemeClr val="accent3"/>
                </a:solidFill>
              </a:rPr>
              <a:t>acute CV outcomes</a:t>
            </a:r>
          </a:p>
          <a:p>
            <a:pPr algn="ctr">
              <a:defRPr/>
            </a:pPr>
            <a:r>
              <a:rPr lang="en-US" sz="1067" dirty="0">
                <a:solidFill>
                  <a:schemeClr val="tx2"/>
                </a:solidFill>
              </a:rPr>
              <a:t>was </a:t>
            </a:r>
            <a:r>
              <a:rPr lang="en-US" sz="1067" u="sng" dirty="0">
                <a:solidFill>
                  <a:schemeClr val="tx2"/>
                </a:solidFill>
              </a:rPr>
              <a:t>lower</a:t>
            </a:r>
            <a:r>
              <a:rPr lang="en-US" sz="1067" dirty="0">
                <a:solidFill>
                  <a:schemeClr val="tx2"/>
                </a:solidFill>
              </a:rPr>
              <a:t> than the</a:t>
            </a:r>
          </a:p>
          <a:p>
            <a:pPr algn="ctr">
              <a:defRPr/>
            </a:pPr>
            <a:r>
              <a:rPr lang="en-US" sz="1067" dirty="0">
                <a:solidFill>
                  <a:schemeClr val="tx2"/>
                </a:solidFill>
              </a:rPr>
              <a:t>rate expected in a</a:t>
            </a:r>
          </a:p>
          <a:p>
            <a:pPr algn="ctr">
              <a:defRPr/>
            </a:pPr>
            <a:r>
              <a:rPr lang="en-US" sz="1067" dirty="0">
                <a:solidFill>
                  <a:schemeClr val="tx2"/>
                </a:solidFill>
              </a:rPr>
              <a:t>comparable untreated population</a:t>
            </a:r>
          </a:p>
        </p:txBody>
      </p:sp>
      <p:sp>
        <p:nvSpPr>
          <p:cNvPr id="45063" name="TextBox 9">
            <a:extLst>
              <a:ext uri="{FF2B5EF4-FFF2-40B4-BE49-F238E27FC236}">
                <a16:creationId xmlns:a16="http://schemas.microsoft.com/office/drawing/2014/main" id="{D79DAAA8-3AC1-102F-BBD0-E34D5A6F523C}"/>
              </a:ext>
            </a:extLst>
          </p:cNvPr>
          <p:cNvSpPr txBox="1">
            <a:spLocks noChangeArrowheads="1"/>
          </p:cNvSpPr>
          <p:nvPr/>
        </p:nvSpPr>
        <p:spPr bwMode="auto">
          <a:xfrm>
            <a:off x="730250" y="5254625"/>
            <a:ext cx="6461125" cy="338138"/>
          </a:xfrm>
          <a:prstGeom prst="rect">
            <a:avLst/>
          </a:prstGeom>
          <a:noFill/>
          <a:ln>
            <a:noFill/>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defRPr/>
            </a:pPr>
            <a:r>
              <a:rPr lang="en-GB" altLang="nl-BE" sz="533">
                <a:latin typeface="Arial" panose="020B0604020202020204" pitchFamily="34" charset="0"/>
              </a:rPr>
              <a:t>CE/BZA=conjugated estrogens/bazedoxifene; E+P HT=estrogen + progestogen hormone therapy. </a:t>
            </a:r>
          </a:p>
          <a:p>
            <a:pPr>
              <a:spcBef>
                <a:spcPct val="0"/>
              </a:spcBef>
              <a:buFontTx/>
              <a:buNone/>
              <a:defRPr/>
            </a:pPr>
            <a:r>
              <a:rPr lang="en-GB" altLang="nl-BE" sz="533">
                <a:latin typeface="Arial" panose="020B0604020202020204" pitchFamily="34" charset="0"/>
              </a:rPr>
              <a:t>1. Pfizer. Post Authorization Safety Study (PASS) of CE/BZA in the US. Final Study Report: </a:t>
            </a:r>
            <a:r>
              <a:rPr lang="en-GB" altLang="nl-BE" sz="533">
                <a:latin typeface="Arial" panose="020B0604020202020204" pitchFamily="34" charset="0"/>
                <a:hlinkClick r:id="rId4"/>
              </a:rPr>
              <a:t>https://www.encepp.eu/encepp/openAttachment/documents.otherDocument-1/46639;jsessionid=oVW03JKE9Bw0mPI9WK5mN9y502QlpUYAkyHbb6syIdzMA06I6SZd!-594103221</a:t>
            </a:r>
            <a:r>
              <a:rPr lang="en-GB" altLang="nl-BE" sz="533">
                <a:latin typeface="Arial" panose="020B0604020202020204" pitchFamily="34" charset="0"/>
              </a:rPr>
              <a:t> [Accessed August 2022] </a:t>
            </a:r>
            <a:endParaRPr lang="en-GB" altLang="nl-BE" sz="16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el 1"/>
          <p:cNvSpPr>
            <a:spLocks noGrp="1"/>
          </p:cNvSpPr>
          <p:nvPr>
            <p:ph type="title"/>
          </p:nvPr>
        </p:nvSpPr>
        <p:spPr>
          <a:xfrm>
            <a:off x="1314450" y="908720"/>
            <a:ext cx="7416800" cy="936625"/>
          </a:xfrm>
          <a:ln>
            <a:solidFill>
              <a:schemeClr val="accent1"/>
            </a:solidFill>
          </a:ln>
        </p:spPr>
        <p:txBody>
          <a:bodyPr/>
          <a:lstStyle/>
          <a:p>
            <a:r>
              <a:rPr lang="nl-BE" altLang="nl-BE" dirty="0" err="1">
                <a:latin typeface="Arial" panose="020B0604020202020204" pitchFamily="34" charset="0"/>
                <a:cs typeface="Arial" panose="020B0604020202020204" pitchFamily="34" charset="0"/>
              </a:rPr>
              <a:t>Levonorgestrel</a:t>
            </a:r>
            <a:r>
              <a:rPr lang="nl-BE" altLang="nl-BE" dirty="0">
                <a:latin typeface="Arial" panose="020B0604020202020204" pitchFamily="34" charset="0"/>
                <a:cs typeface="Arial" panose="020B0604020202020204" pitchFamily="34" charset="0"/>
              </a:rPr>
              <a:t> </a:t>
            </a:r>
            <a:r>
              <a:rPr lang="nl-BE" altLang="nl-BE" dirty="0" err="1">
                <a:latin typeface="Arial" panose="020B0604020202020204" pitchFamily="34" charset="0"/>
                <a:cs typeface="Arial" panose="020B0604020202020204" pitchFamily="34" charset="0"/>
              </a:rPr>
              <a:t>concentration</a:t>
            </a:r>
            <a:endParaRPr lang="nl-BE" altLang="nl-BE" dirty="0">
              <a:latin typeface="Arial" panose="020B0604020202020204" pitchFamily="34" charset="0"/>
              <a:cs typeface="Arial" panose="020B0604020202020204" pitchFamily="34" charset="0"/>
            </a:endParaRPr>
          </a:p>
        </p:txBody>
      </p:sp>
      <p:pic>
        <p:nvPicPr>
          <p:cNvPr id="6147" name="Afbeelding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2366" y="2324893"/>
            <a:ext cx="2171700"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Afbeelding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2301875"/>
            <a:ext cx="2088232"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Afbeelding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12287" y="2301875"/>
            <a:ext cx="2049364" cy="2653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el 5"/>
          <p:cNvGraphicFramePr>
            <a:graphicFrameLocks noGrp="1"/>
          </p:cNvGraphicFramePr>
          <p:nvPr/>
        </p:nvGraphicFramePr>
        <p:xfrm>
          <a:off x="1259632" y="5300663"/>
          <a:ext cx="7416801" cy="742950"/>
        </p:xfrm>
        <a:graphic>
          <a:graphicData uri="http://schemas.openxmlformats.org/drawingml/2006/table">
            <a:tbl>
              <a:tblPr firstRow="1" bandRow="1">
                <a:tableStyleId>{F5AB1C69-6EDB-4FF4-983F-18BD219EF322}</a:tableStyleId>
              </a:tblPr>
              <a:tblGrid>
                <a:gridCol w="2472267">
                  <a:extLst>
                    <a:ext uri="{9D8B030D-6E8A-4147-A177-3AD203B41FA5}">
                      <a16:colId xmlns:a16="http://schemas.microsoft.com/office/drawing/2014/main" val="20000"/>
                    </a:ext>
                  </a:extLst>
                </a:gridCol>
                <a:gridCol w="2472267">
                  <a:extLst>
                    <a:ext uri="{9D8B030D-6E8A-4147-A177-3AD203B41FA5}">
                      <a16:colId xmlns:a16="http://schemas.microsoft.com/office/drawing/2014/main" val="20001"/>
                    </a:ext>
                  </a:extLst>
                </a:gridCol>
                <a:gridCol w="2472267">
                  <a:extLst>
                    <a:ext uri="{9D8B030D-6E8A-4147-A177-3AD203B41FA5}">
                      <a16:colId xmlns:a16="http://schemas.microsoft.com/office/drawing/2014/main" val="20002"/>
                    </a:ext>
                  </a:extLst>
                </a:gridCol>
              </a:tblGrid>
              <a:tr h="371475">
                <a:tc>
                  <a:txBody>
                    <a:bodyPr/>
                    <a:lstStyle/>
                    <a:p>
                      <a:pPr algn="ctr"/>
                      <a:r>
                        <a:rPr lang="nl-BE" sz="1800" dirty="0">
                          <a:solidFill>
                            <a:schemeClr val="tx1"/>
                          </a:solidFill>
                        </a:rPr>
                        <a:t>Uterus</a:t>
                      </a:r>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1800" dirty="0">
                          <a:solidFill>
                            <a:schemeClr val="tx1"/>
                          </a:solidFill>
                        </a:rPr>
                        <a:t>Serum</a:t>
                      </a:r>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1800" dirty="0">
                          <a:solidFill>
                            <a:schemeClr val="tx1"/>
                          </a:solidFill>
                        </a:rPr>
                        <a:t>Breast</a:t>
                      </a:r>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1475">
                <a:tc>
                  <a:txBody>
                    <a:bodyPr/>
                    <a:lstStyle/>
                    <a:p>
                      <a:pPr algn="ctr"/>
                      <a:r>
                        <a:rPr lang="nl-BE" sz="1800" dirty="0"/>
                        <a:t>20 </a:t>
                      </a:r>
                      <a:r>
                        <a:rPr lang="el-GR" sz="1800" dirty="0"/>
                        <a:t>μ</a:t>
                      </a:r>
                      <a:r>
                        <a:rPr lang="nl-BE" sz="1800" dirty="0"/>
                        <a:t>g/24 uur</a:t>
                      </a:r>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1800" dirty="0"/>
                        <a:t>0,18 </a:t>
                      </a:r>
                      <a:r>
                        <a:rPr lang="nl-BE" sz="1800" dirty="0" err="1"/>
                        <a:t>ng</a:t>
                      </a:r>
                      <a:r>
                        <a:rPr lang="nl-BE" sz="1800" dirty="0"/>
                        <a:t>/</a:t>
                      </a:r>
                      <a:r>
                        <a:rPr lang="nl-BE" sz="1800" dirty="0" err="1"/>
                        <a:t>mL</a:t>
                      </a:r>
                      <a:endParaRPr lang="nl-BE"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1800" dirty="0"/>
                        <a:t>0,26 </a:t>
                      </a:r>
                      <a:r>
                        <a:rPr lang="nl-BE" sz="1800" dirty="0" err="1"/>
                        <a:t>ng</a:t>
                      </a:r>
                      <a:r>
                        <a:rPr lang="nl-BE" sz="1800" dirty="0"/>
                        <a:t>/</a:t>
                      </a:r>
                      <a:r>
                        <a:rPr lang="nl-BE" sz="1800" baseline="0" dirty="0"/>
                        <a:t>g</a:t>
                      </a:r>
                      <a:endParaRPr lang="nl-BE" sz="1800" dirty="0"/>
                    </a:p>
                  </a:txBody>
                  <a:tcPr marT="45798" marB="4579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420425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467544" y="404664"/>
            <a:ext cx="7992888" cy="5940088"/>
          </a:xfrm>
          <a:prstGeom prst="rect">
            <a:avLst/>
          </a:prstGeom>
          <a:noFill/>
        </p:spPr>
        <p:txBody>
          <a:bodyPr wrap="square" rtlCol="0">
            <a:spAutoFit/>
          </a:bodyPr>
          <a:lstStyle/>
          <a:p>
            <a:r>
              <a:rPr lang="en-US" dirty="0"/>
              <a:t>The use of the LNG-IUS to protect the endometrium during menopausal estrogen replacement therapy is well established. Data on breast safety are sparse. A study by </a:t>
            </a:r>
            <a:r>
              <a:rPr lang="en-US" dirty="0" err="1"/>
              <a:t>Lyytinen</a:t>
            </a:r>
            <a:r>
              <a:rPr lang="en-US" dirty="0"/>
              <a:t> and coworkers indicated that an LNG-IUS in combination with estrogens is associated with an increase in breast cancer. However, confounders such as age at menarche, age at menopause, body weight, and socio-economic status were not accounted for in that study. </a:t>
            </a:r>
          </a:p>
          <a:p>
            <a:endParaRPr lang="en-US" dirty="0"/>
          </a:p>
          <a:p>
            <a:pPr lvl="0"/>
            <a:r>
              <a:rPr lang="en-US" sz="1400" dirty="0"/>
              <a:t>Depypere H, </a:t>
            </a:r>
            <a:r>
              <a:rPr lang="en-US" sz="1400" dirty="0" err="1"/>
              <a:t>Inki</a:t>
            </a:r>
            <a:r>
              <a:rPr lang="en-US" sz="1400" dirty="0"/>
              <a:t> P. The </a:t>
            </a:r>
            <a:r>
              <a:rPr lang="en-US" sz="1400" dirty="0" err="1"/>
              <a:t>levonorgestrel</a:t>
            </a:r>
            <a:r>
              <a:rPr lang="en-US" sz="1400" dirty="0"/>
              <a:t>-releasing intrauterine system for endometrial protection during estrogen replacement therapy: a clinical review. Climacteric 2015;18:470-82.</a:t>
            </a:r>
          </a:p>
          <a:p>
            <a:pPr lvl="0"/>
            <a:endParaRPr lang="nl-BE" sz="1400" dirty="0"/>
          </a:p>
          <a:p>
            <a:pPr lvl="0"/>
            <a:r>
              <a:rPr lang="nl-BE" sz="1400" dirty="0"/>
              <a:t>Depypere H, et </a:t>
            </a:r>
            <a:r>
              <a:rPr lang="nl-BE" sz="1400" dirty="0" err="1"/>
              <a:t>all</a:t>
            </a:r>
            <a:r>
              <a:rPr lang="nl-BE" sz="1400" dirty="0"/>
              <a:t>. </a:t>
            </a:r>
            <a:r>
              <a:rPr lang="en-US" sz="1400" dirty="0"/>
              <a:t>A 60-month non-comparative study on bleeding profiles with the </a:t>
            </a:r>
            <a:r>
              <a:rPr lang="en-US" sz="1400" dirty="0" err="1"/>
              <a:t>levonorgestrel</a:t>
            </a:r>
            <a:r>
              <a:rPr lang="en-US" sz="1400" dirty="0"/>
              <a:t> intrauterine system from the late transition period to estrogen supplemented menopause. European journal of obstetrics, gynecology, and reproductive biology. 2010;153:176-80.</a:t>
            </a:r>
          </a:p>
          <a:p>
            <a:pPr lvl="0"/>
            <a:endParaRPr lang="en-US" sz="1400" b="1" dirty="0"/>
          </a:p>
          <a:p>
            <a:r>
              <a:rPr lang="en-US" sz="1400" dirty="0" err="1"/>
              <a:t>Lyytinen</a:t>
            </a:r>
            <a:r>
              <a:rPr lang="en-US" sz="1400" dirty="0"/>
              <a:t> HK, </a:t>
            </a:r>
            <a:r>
              <a:rPr lang="en-US" sz="1400" dirty="0" err="1"/>
              <a:t>Dyba</a:t>
            </a:r>
            <a:r>
              <a:rPr lang="en-US" sz="1400" dirty="0"/>
              <a:t> T, </a:t>
            </a:r>
            <a:r>
              <a:rPr lang="en-US" sz="1400" dirty="0" err="1"/>
              <a:t>Ylikorkala</a:t>
            </a:r>
            <a:r>
              <a:rPr lang="en-US" sz="1400" dirty="0"/>
              <a:t> O, </a:t>
            </a:r>
            <a:r>
              <a:rPr lang="en-US" sz="1400" dirty="0" err="1"/>
              <a:t>Pukkala</a:t>
            </a:r>
            <a:r>
              <a:rPr lang="en-US" sz="1400" dirty="0"/>
              <a:t> EI. A case-control study on hormone therapy as a risk factor for breast cancer in Finland: Intrauterine system carries a risk as well. </a:t>
            </a:r>
            <a:r>
              <a:rPr lang="en-US" sz="1400" dirty="0" err="1"/>
              <a:t>Int</a:t>
            </a:r>
            <a:r>
              <a:rPr lang="en-US" sz="1400" dirty="0"/>
              <a:t> J Cancer. 2010;126:483-489.</a:t>
            </a:r>
            <a:endParaRPr lang="nl-BE" dirty="0"/>
          </a:p>
        </p:txBody>
      </p:sp>
    </p:spTree>
    <p:extLst>
      <p:ext uri="{BB962C8B-B14F-4D97-AF65-F5344CB8AC3E}">
        <p14:creationId xmlns:p14="http://schemas.microsoft.com/office/powerpoint/2010/main" val="707479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82486984-9C94-D858-C0AF-BE98D906022E}"/>
              </a:ext>
            </a:extLst>
          </p:cNvPr>
          <p:cNvPicPr>
            <a:picLocks noChangeAspect="1"/>
          </p:cNvPicPr>
          <p:nvPr/>
        </p:nvPicPr>
        <p:blipFill>
          <a:blip r:embed="rId2"/>
          <a:stretch>
            <a:fillRect/>
          </a:stretch>
        </p:blipFill>
        <p:spPr>
          <a:xfrm>
            <a:off x="611560" y="814691"/>
            <a:ext cx="8073957" cy="5228617"/>
          </a:xfrm>
          <a:prstGeom prst="rect">
            <a:avLst/>
          </a:prstGeom>
        </p:spPr>
      </p:pic>
    </p:spTree>
    <p:extLst>
      <p:ext uri="{BB962C8B-B14F-4D97-AF65-F5344CB8AC3E}">
        <p14:creationId xmlns:p14="http://schemas.microsoft.com/office/powerpoint/2010/main" val="12407654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13CA5562-CD0B-862F-6B3E-971CACDEC800}"/>
              </a:ext>
            </a:extLst>
          </p:cNvPr>
          <p:cNvPicPr>
            <a:picLocks noChangeAspect="1"/>
          </p:cNvPicPr>
          <p:nvPr/>
        </p:nvPicPr>
        <p:blipFill>
          <a:blip r:embed="rId2"/>
          <a:stretch>
            <a:fillRect/>
          </a:stretch>
        </p:blipFill>
        <p:spPr>
          <a:xfrm>
            <a:off x="535021" y="958174"/>
            <a:ext cx="8073957" cy="4941651"/>
          </a:xfrm>
          <a:prstGeom prst="rect">
            <a:avLst/>
          </a:prstGeom>
        </p:spPr>
      </p:pic>
    </p:spTree>
    <p:extLst>
      <p:ext uri="{BB962C8B-B14F-4D97-AF65-F5344CB8AC3E}">
        <p14:creationId xmlns:p14="http://schemas.microsoft.com/office/powerpoint/2010/main" val="9004395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descr="Afbeelding met tekst, schermopname, software, nummer&#10;&#10;Door AI gegenereerde inhoud is mogelijk onjuist.">
            <a:extLst>
              <a:ext uri="{FF2B5EF4-FFF2-40B4-BE49-F238E27FC236}">
                <a16:creationId xmlns:a16="http://schemas.microsoft.com/office/drawing/2014/main" id="{F882EE4D-3930-2A0F-6A3F-FC66C2D01B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717"/>
            <a:ext cx="9612560" cy="6857999"/>
          </a:xfrm>
          <a:prstGeom prst="rect">
            <a:avLst/>
          </a:prstGeom>
        </p:spPr>
      </p:pic>
      <p:sp>
        <p:nvSpPr>
          <p:cNvPr id="10" name="Rechthoek 9">
            <a:extLst>
              <a:ext uri="{FF2B5EF4-FFF2-40B4-BE49-F238E27FC236}">
                <a16:creationId xmlns:a16="http://schemas.microsoft.com/office/drawing/2014/main" id="{89F40FB7-506B-EA2D-5E54-5FDBC6A4A10E}"/>
              </a:ext>
            </a:extLst>
          </p:cNvPr>
          <p:cNvSpPr/>
          <p:nvPr/>
        </p:nvSpPr>
        <p:spPr bwMode="auto">
          <a:xfrm>
            <a:off x="-5134" y="-99392"/>
            <a:ext cx="9545686" cy="1584176"/>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Arial" pitchFamily="34" charset="0"/>
            </a:endParaRPr>
          </a:p>
        </p:txBody>
      </p:sp>
      <p:sp>
        <p:nvSpPr>
          <p:cNvPr id="12" name="Tekstvak 11">
            <a:extLst>
              <a:ext uri="{FF2B5EF4-FFF2-40B4-BE49-F238E27FC236}">
                <a16:creationId xmlns:a16="http://schemas.microsoft.com/office/drawing/2014/main" id="{3C818F24-F46D-5046-3EFC-F3FDA46E27D3}"/>
              </a:ext>
            </a:extLst>
          </p:cNvPr>
          <p:cNvSpPr txBox="1"/>
          <p:nvPr/>
        </p:nvSpPr>
        <p:spPr>
          <a:xfrm>
            <a:off x="539552" y="332656"/>
            <a:ext cx="7920880" cy="461665"/>
          </a:xfrm>
          <a:prstGeom prst="rect">
            <a:avLst/>
          </a:prstGeom>
          <a:noFill/>
        </p:spPr>
        <p:txBody>
          <a:bodyPr wrap="square" rtlCol="0">
            <a:spAutoFit/>
          </a:bodyPr>
          <a:lstStyle/>
          <a:p>
            <a:r>
              <a:rPr lang="nl-BE" dirty="0">
                <a:solidFill>
                  <a:schemeClr val="bg2"/>
                </a:solidFill>
              </a:rPr>
              <a:t>Different </a:t>
            </a:r>
            <a:r>
              <a:rPr lang="nl-BE" dirty="0" err="1">
                <a:solidFill>
                  <a:schemeClr val="bg2"/>
                </a:solidFill>
              </a:rPr>
              <a:t>estrogens</a:t>
            </a:r>
            <a:r>
              <a:rPr lang="nl-BE" dirty="0">
                <a:solidFill>
                  <a:schemeClr val="bg2"/>
                </a:solidFill>
              </a:rPr>
              <a:t> </a:t>
            </a:r>
            <a:r>
              <a:rPr lang="nl-BE" dirty="0" err="1">
                <a:solidFill>
                  <a:schemeClr val="bg2"/>
                </a:solidFill>
              </a:rPr>
              <a:t>and</a:t>
            </a:r>
            <a:r>
              <a:rPr lang="nl-BE" dirty="0">
                <a:solidFill>
                  <a:schemeClr val="bg2"/>
                </a:solidFill>
              </a:rPr>
              <a:t> </a:t>
            </a:r>
            <a:r>
              <a:rPr lang="nl-BE" dirty="0" err="1">
                <a:solidFill>
                  <a:schemeClr val="bg2"/>
                </a:solidFill>
              </a:rPr>
              <a:t>progestogens</a:t>
            </a:r>
            <a:endParaRPr lang="nl-BE" dirty="0">
              <a:solidFill>
                <a:schemeClr val="bg2"/>
              </a:solidFill>
            </a:endParaRPr>
          </a:p>
        </p:txBody>
      </p:sp>
      <p:sp>
        <p:nvSpPr>
          <p:cNvPr id="13" name="Rechthoek 12">
            <a:extLst>
              <a:ext uri="{FF2B5EF4-FFF2-40B4-BE49-F238E27FC236}">
                <a16:creationId xmlns:a16="http://schemas.microsoft.com/office/drawing/2014/main" id="{A7AC011B-0AB6-0A38-E809-E8A49E136A3B}"/>
              </a:ext>
            </a:extLst>
          </p:cNvPr>
          <p:cNvSpPr/>
          <p:nvPr/>
        </p:nvSpPr>
        <p:spPr bwMode="auto">
          <a:xfrm>
            <a:off x="-5134" y="1268760"/>
            <a:ext cx="400670" cy="237626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BE" sz="2400" b="0" i="0" u="none" strike="noStrike" cap="none" normalizeH="0" baseline="0">
              <a:ln>
                <a:noFill/>
              </a:ln>
              <a:solidFill>
                <a:schemeClr val="tx1"/>
              </a:solidFill>
              <a:effectLst/>
              <a:latin typeface="Arial" pitchFamily="34" charset="0"/>
            </a:endParaRPr>
          </a:p>
        </p:txBody>
      </p:sp>
    </p:spTree>
    <p:extLst>
      <p:ext uri="{BB962C8B-B14F-4D97-AF65-F5344CB8AC3E}">
        <p14:creationId xmlns:p14="http://schemas.microsoft.com/office/powerpoint/2010/main" val="1115644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ek 1"/>
          <p:cNvGraphicFramePr>
            <a:graphicFrameLocks/>
          </p:cNvGraphicFramePr>
          <p:nvPr>
            <p:extLst>
              <p:ext uri="{D42A27DB-BD31-4B8C-83A1-F6EECF244321}">
                <p14:modId xmlns:p14="http://schemas.microsoft.com/office/powerpoint/2010/main" val="3172088715"/>
              </p:ext>
            </p:extLst>
          </p:nvPr>
        </p:nvGraphicFramePr>
        <p:xfrm>
          <a:off x="467544" y="476672"/>
          <a:ext cx="8064896" cy="4248472"/>
        </p:xfrm>
        <a:graphic>
          <a:graphicData uri="http://schemas.openxmlformats.org/drawingml/2006/chart">
            <c:chart xmlns:c="http://schemas.openxmlformats.org/drawingml/2006/chart" xmlns:r="http://schemas.openxmlformats.org/officeDocument/2006/relationships" r:id="rId2"/>
          </a:graphicData>
        </a:graphic>
      </p:graphicFrame>
      <p:sp>
        <p:nvSpPr>
          <p:cNvPr id="3" name="PIJL-LINKS en -RECHTS 2"/>
          <p:cNvSpPr/>
          <p:nvPr/>
        </p:nvSpPr>
        <p:spPr bwMode="auto">
          <a:xfrm>
            <a:off x="1475656" y="4725144"/>
            <a:ext cx="1008112" cy="792088"/>
          </a:xfrm>
          <a:prstGeom prst="leftRight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4" charset="0"/>
            </a:endParaRPr>
          </a:p>
        </p:txBody>
      </p:sp>
      <p:sp>
        <p:nvSpPr>
          <p:cNvPr id="5" name="PIJL-LINKS en -RECHTS 4"/>
          <p:cNvSpPr/>
          <p:nvPr/>
        </p:nvSpPr>
        <p:spPr bwMode="auto">
          <a:xfrm>
            <a:off x="1450255" y="5661248"/>
            <a:ext cx="1872208" cy="864096"/>
          </a:xfrm>
          <a:prstGeom prst="leftRightArrow">
            <a:avLst/>
          </a:prstGeom>
          <a:solidFill>
            <a:srgbClr val="92D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4" charset="0"/>
            </a:endParaRPr>
          </a:p>
        </p:txBody>
      </p:sp>
      <p:sp>
        <p:nvSpPr>
          <p:cNvPr id="4" name="Tekstvak 3"/>
          <p:cNvSpPr txBox="1"/>
          <p:nvPr/>
        </p:nvSpPr>
        <p:spPr>
          <a:xfrm>
            <a:off x="1666279" y="4890355"/>
            <a:ext cx="720080" cy="461665"/>
          </a:xfrm>
          <a:prstGeom prst="rect">
            <a:avLst/>
          </a:prstGeom>
          <a:noFill/>
        </p:spPr>
        <p:txBody>
          <a:bodyPr wrap="square" rtlCol="0">
            <a:spAutoFit/>
          </a:bodyPr>
          <a:lstStyle/>
          <a:p>
            <a:r>
              <a:rPr lang="nl-BE" dirty="0"/>
              <a:t>5 Y</a:t>
            </a:r>
            <a:endParaRPr lang="en-US" dirty="0"/>
          </a:p>
        </p:txBody>
      </p:sp>
      <p:sp>
        <p:nvSpPr>
          <p:cNvPr id="6" name="Tekstvak 5"/>
          <p:cNvSpPr txBox="1"/>
          <p:nvPr/>
        </p:nvSpPr>
        <p:spPr>
          <a:xfrm>
            <a:off x="1653540" y="5877272"/>
            <a:ext cx="1080120" cy="461665"/>
          </a:xfrm>
          <a:prstGeom prst="rect">
            <a:avLst/>
          </a:prstGeom>
          <a:noFill/>
        </p:spPr>
        <p:txBody>
          <a:bodyPr wrap="square" rtlCol="0">
            <a:spAutoFit/>
          </a:bodyPr>
          <a:lstStyle/>
          <a:p>
            <a:r>
              <a:rPr lang="nl-BE" dirty="0"/>
              <a:t>10 Y</a:t>
            </a:r>
            <a:endParaRPr lang="en-US" dirty="0"/>
          </a:p>
        </p:txBody>
      </p:sp>
      <p:sp>
        <p:nvSpPr>
          <p:cNvPr id="7" name="Ovaal 6"/>
          <p:cNvSpPr/>
          <p:nvPr/>
        </p:nvSpPr>
        <p:spPr bwMode="auto">
          <a:xfrm>
            <a:off x="1151620" y="3717032"/>
            <a:ext cx="2052228" cy="1214172"/>
          </a:xfrm>
          <a:prstGeom prst="ellipse">
            <a:avLst/>
          </a:prstGeom>
          <a:noFill/>
          <a:ln w="762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34" charset="0"/>
            </a:endParaRPr>
          </a:p>
        </p:txBody>
      </p:sp>
      <p:sp>
        <p:nvSpPr>
          <p:cNvPr id="8" name="Tekstvak 7"/>
          <p:cNvSpPr txBox="1"/>
          <p:nvPr/>
        </p:nvSpPr>
        <p:spPr>
          <a:xfrm>
            <a:off x="3322463" y="4773758"/>
            <a:ext cx="5713307" cy="923330"/>
          </a:xfrm>
          <a:prstGeom prst="rect">
            <a:avLst/>
          </a:prstGeom>
          <a:noFill/>
        </p:spPr>
        <p:txBody>
          <a:bodyPr wrap="square" rtlCol="0">
            <a:spAutoFit/>
          </a:bodyPr>
          <a:lstStyle/>
          <a:p>
            <a:r>
              <a:rPr lang="nl-BE" sz="1800" dirty="0"/>
              <a:t>WHI CEE </a:t>
            </a:r>
            <a:r>
              <a:rPr lang="nl-BE" sz="1800" dirty="0" err="1"/>
              <a:t>duration</a:t>
            </a:r>
            <a:r>
              <a:rPr lang="nl-BE" sz="1800" dirty="0"/>
              <a:t> </a:t>
            </a:r>
            <a:r>
              <a:rPr lang="nl-BE" sz="1800" dirty="0" err="1"/>
              <a:t>before</a:t>
            </a:r>
            <a:r>
              <a:rPr lang="nl-BE" sz="1800" dirty="0"/>
              <a:t> trial </a:t>
            </a:r>
            <a:r>
              <a:rPr lang="nl-BE" sz="1800" dirty="0" err="1"/>
              <a:t>stopped</a:t>
            </a:r>
            <a:r>
              <a:rPr lang="nl-BE" sz="1800" dirty="0"/>
              <a:t> :	7,2 </a:t>
            </a:r>
            <a:r>
              <a:rPr lang="nl-BE" sz="1800" dirty="0" err="1"/>
              <a:t>years</a:t>
            </a:r>
            <a:endParaRPr lang="nl-BE" sz="1800" dirty="0"/>
          </a:p>
          <a:p>
            <a:r>
              <a:rPr lang="nl-BE" sz="1800" dirty="0" err="1"/>
              <a:t>Median</a:t>
            </a:r>
            <a:r>
              <a:rPr lang="nl-BE" sz="1800" dirty="0"/>
              <a:t> </a:t>
            </a:r>
            <a:r>
              <a:rPr lang="nl-BE" sz="1800" dirty="0" err="1"/>
              <a:t>duration</a:t>
            </a:r>
            <a:r>
              <a:rPr lang="nl-BE" sz="1800" dirty="0"/>
              <a:t> of CEE </a:t>
            </a:r>
            <a:r>
              <a:rPr lang="nl-BE" sz="1800" dirty="0" err="1"/>
              <a:t>use</a:t>
            </a:r>
            <a:r>
              <a:rPr lang="nl-BE" sz="1800" dirty="0"/>
              <a:t>:		5,9 </a:t>
            </a:r>
            <a:r>
              <a:rPr lang="nl-BE" sz="1800" dirty="0" err="1"/>
              <a:t>years</a:t>
            </a:r>
            <a:endParaRPr lang="nl-BE" sz="1800" dirty="0"/>
          </a:p>
          <a:p>
            <a:r>
              <a:rPr lang="nl-BE" sz="1800" dirty="0" err="1"/>
              <a:t>Median</a:t>
            </a:r>
            <a:r>
              <a:rPr lang="nl-BE" sz="1800" dirty="0"/>
              <a:t> adherent time &gt;80 % of </a:t>
            </a:r>
            <a:r>
              <a:rPr lang="nl-BE" sz="1800" dirty="0" err="1"/>
              <a:t>pills</a:t>
            </a:r>
            <a:r>
              <a:rPr lang="nl-BE" sz="1800" dirty="0"/>
              <a:t>:	3,5 </a:t>
            </a:r>
            <a:r>
              <a:rPr lang="nl-BE" sz="1800" dirty="0" err="1"/>
              <a:t>years</a:t>
            </a:r>
            <a:endParaRPr lang="en-US" sz="1800" dirty="0"/>
          </a:p>
        </p:txBody>
      </p:sp>
      <p:sp>
        <p:nvSpPr>
          <p:cNvPr id="9" name="Tekstvak 8"/>
          <p:cNvSpPr txBox="1"/>
          <p:nvPr/>
        </p:nvSpPr>
        <p:spPr>
          <a:xfrm>
            <a:off x="4427984" y="6108104"/>
            <a:ext cx="4464496" cy="707886"/>
          </a:xfrm>
          <a:prstGeom prst="rect">
            <a:avLst/>
          </a:prstGeom>
          <a:noFill/>
        </p:spPr>
        <p:txBody>
          <a:bodyPr wrap="square" rtlCol="0">
            <a:spAutoFit/>
          </a:bodyPr>
          <a:lstStyle/>
          <a:p>
            <a:r>
              <a:rPr lang="en-US" sz="1000" dirty="0"/>
              <a:t>A. Z. </a:t>
            </a:r>
            <a:r>
              <a:rPr lang="en-US" sz="1000" dirty="0" err="1"/>
              <a:t>LaCroix</a:t>
            </a:r>
            <a:r>
              <a:rPr lang="en-US" sz="1000" dirty="0"/>
              <a:t>, R. T. </a:t>
            </a:r>
            <a:r>
              <a:rPr lang="en-US" sz="1000" dirty="0" err="1"/>
              <a:t>Chlebowski</a:t>
            </a:r>
            <a:r>
              <a:rPr lang="en-US" sz="1000" dirty="0"/>
              <a:t>, J. E. Manson et al., “Health outcomes after stopping conjugated equine estrogens among postmenopausal women with prior hysterectomy: a randomized controlled trial,” The Journal of the American Medical Association, vol. 305, no. 13, pp. 1305–1314, 2011.</a:t>
            </a:r>
          </a:p>
        </p:txBody>
      </p:sp>
    </p:spTree>
    <p:extLst>
      <p:ext uri="{BB962C8B-B14F-4D97-AF65-F5344CB8AC3E}">
        <p14:creationId xmlns:p14="http://schemas.microsoft.com/office/powerpoint/2010/main" val="28158584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11560" y="692696"/>
            <a:ext cx="7920880" cy="3785652"/>
          </a:xfrm>
          <a:prstGeom prst="rect">
            <a:avLst/>
          </a:prstGeom>
          <a:noFill/>
          <a:ln>
            <a:solidFill>
              <a:schemeClr val="accent1"/>
            </a:solidFill>
          </a:ln>
        </p:spPr>
        <p:txBody>
          <a:bodyPr wrap="square" rtlCol="0">
            <a:spAutoFit/>
          </a:bodyPr>
          <a:lstStyle/>
          <a:p>
            <a:r>
              <a:rPr lang="nl-BE" dirty="0" err="1"/>
              <a:t>Conclusion</a:t>
            </a:r>
            <a:r>
              <a:rPr lang="nl-BE" dirty="0"/>
              <a:t>:</a:t>
            </a:r>
          </a:p>
          <a:p>
            <a:endParaRPr lang="nl-BE" dirty="0"/>
          </a:p>
          <a:p>
            <a:r>
              <a:rPr lang="nl-BE" dirty="0"/>
              <a:t>Small </a:t>
            </a:r>
            <a:r>
              <a:rPr lang="nl-BE" dirty="0" err="1"/>
              <a:t>differences</a:t>
            </a:r>
            <a:endParaRPr lang="nl-BE" dirty="0"/>
          </a:p>
          <a:p>
            <a:r>
              <a:rPr lang="nl-BE" dirty="0"/>
              <a:t>Natural </a:t>
            </a:r>
            <a:r>
              <a:rPr lang="nl-BE" dirty="0" err="1"/>
              <a:t>progesterone</a:t>
            </a:r>
            <a:endParaRPr lang="nl-BE" dirty="0"/>
          </a:p>
          <a:p>
            <a:r>
              <a:rPr lang="nl-BE" dirty="0" err="1"/>
              <a:t>Dydrogesterone</a:t>
            </a:r>
            <a:endParaRPr lang="nl-BE" dirty="0"/>
          </a:p>
          <a:p>
            <a:r>
              <a:rPr lang="nl-BE" dirty="0"/>
              <a:t>Low </a:t>
            </a:r>
            <a:r>
              <a:rPr lang="nl-BE" dirty="0" err="1"/>
              <a:t>dose</a:t>
            </a:r>
            <a:r>
              <a:rPr lang="nl-BE" dirty="0"/>
              <a:t> </a:t>
            </a:r>
            <a:r>
              <a:rPr lang="nl-BE" dirty="0" err="1"/>
              <a:t>progestogens</a:t>
            </a:r>
            <a:endParaRPr lang="nl-BE" dirty="0"/>
          </a:p>
          <a:p>
            <a:r>
              <a:rPr lang="nl-BE" dirty="0" err="1"/>
              <a:t>Sequential</a:t>
            </a:r>
            <a:r>
              <a:rPr lang="nl-BE" dirty="0"/>
              <a:t> </a:t>
            </a:r>
            <a:r>
              <a:rPr lang="nl-BE" dirty="0" err="1"/>
              <a:t>vs</a:t>
            </a:r>
            <a:r>
              <a:rPr lang="nl-BE" dirty="0"/>
              <a:t> </a:t>
            </a:r>
            <a:r>
              <a:rPr lang="nl-BE" dirty="0" err="1"/>
              <a:t>continuous</a:t>
            </a:r>
            <a:endParaRPr lang="nl-BE" dirty="0"/>
          </a:p>
          <a:p>
            <a:r>
              <a:rPr lang="nl-BE" dirty="0"/>
              <a:t>Combination </a:t>
            </a:r>
            <a:r>
              <a:rPr lang="nl-BE" dirty="0" err="1"/>
              <a:t>with</a:t>
            </a:r>
            <a:r>
              <a:rPr lang="nl-BE" dirty="0"/>
              <a:t> intra uterine IUS</a:t>
            </a:r>
          </a:p>
          <a:p>
            <a:r>
              <a:rPr lang="nl-BE" dirty="0"/>
              <a:t>Follow up TSEC </a:t>
            </a:r>
            <a:r>
              <a:rPr lang="nl-BE" dirty="0" err="1"/>
              <a:t>and</a:t>
            </a:r>
            <a:r>
              <a:rPr lang="nl-BE" dirty="0"/>
              <a:t> </a:t>
            </a:r>
            <a:r>
              <a:rPr lang="nl-BE" dirty="0" err="1"/>
              <a:t>future</a:t>
            </a:r>
            <a:r>
              <a:rPr lang="nl-BE" dirty="0"/>
              <a:t> studies are </a:t>
            </a:r>
            <a:r>
              <a:rPr lang="nl-BE" dirty="0" err="1"/>
              <a:t>needed</a:t>
            </a:r>
            <a:endParaRPr lang="nl-BE" dirty="0"/>
          </a:p>
          <a:p>
            <a:endParaRPr lang="nl-BE" dirty="0"/>
          </a:p>
        </p:txBody>
      </p:sp>
    </p:spTree>
    <p:extLst>
      <p:ext uri="{BB962C8B-B14F-4D97-AF65-F5344CB8AC3E}">
        <p14:creationId xmlns:p14="http://schemas.microsoft.com/office/powerpoint/2010/main" val="24210371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a:off x="2280950" y="4722953"/>
            <a:ext cx="400050" cy="285750"/>
          </a:xfrm>
          <a:prstGeom prst="roundRect">
            <a:avLst>
              <a:gd name="adj" fmla="val 16667"/>
            </a:avLst>
          </a:prstGeom>
          <a:gradFill rotWithShape="0">
            <a:gsLst>
              <a:gs pos="0">
                <a:srgbClr val="FF6699"/>
              </a:gs>
              <a:gs pos="100000">
                <a:srgbClr val="762F4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5" name="Oval 4"/>
          <p:cNvSpPr>
            <a:spLocks noChangeArrowheads="1"/>
          </p:cNvSpPr>
          <p:nvPr/>
        </p:nvSpPr>
        <p:spPr bwMode="auto">
          <a:xfrm>
            <a:off x="2395250" y="4780103"/>
            <a:ext cx="171450" cy="171450"/>
          </a:xfrm>
          <a:prstGeom prst="ellipse">
            <a:avLst/>
          </a:prstGeom>
          <a:gradFill rotWithShape="0">
            <a:gsLst>
              <a:gs pos="0">
                <a:srgbClr val="660066"/>
              </a:gs>
              <a:gs pos="100000">
                <a:srgbClr val="2F002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6" name="AutoShape 5"/>
          <p:cNvSpPr>
            <a:spLocks noChangeArrowheads="1"/>
          </p:cNvSpPr>
          <p:nvPr/>
        </p:nvSpPr>
        <p:spPr bwMode="auto">
          <a:xfrm>
            <a:off x="3081050" y="4665803"/>
            <a:ext cx="400050" cy="285750"/>
          </a:xfrm>
          <a:prstGeom prst="roundRect">
            <a:avLst>
              <a:gd name="adj" fmla="val 16667"/>
            </a:avLst>
          </a:prstGeom>
          <a:gradFill rotWithShape="0">
            <a:gsLst>
              <a:gs pos="0">
                <a:srgbClr val="FF6699"/>
              </a:gs>
              <a:gs pos="100000">
                <a:srgbClr val="762F4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7" name="AutoShape 6"/>
          <p:cNvSpPr>
            <a:spLocks noChangeArrowheads="1"/>
          </p:cNvSpPr>
          <p:nvPr/>
        </p:nvSpPr>
        <p:spPr bwMode="auto">
          <a:xfrm>
            <a:off x="2681000" y="4780103"/>
            <a:ext cx="400050" cy="285750"/>
          </a:xfrm>
          <a:prstGeom prst="roundRect">
            <a:avLst>
              <a:gd name="adj" fmla="val 16667"/>
            </a:avLst>
          </a:prstGeom>
          <a:gradFill rotWithShape="0">
            <a:gsLst>
              <a:gs pos="0">
                <a:srgbClr val="FF6699"/>
              </a:gs>
              <a:gs pos="100000">
                <a:srgbClr val="762F4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8" name="AutoShape 7"/>
          <p:cNvSpPr>
            <a:spLocks noChangeArrowheads="1"/>
          </p:cNvSpPr>
          <p:nvPr/>
        </p:nvSpPr>
        <p:spPr bwMode="auto">
          <a:xfrm>
            <a:off x="4281200" y="4722953"/>
            <a:ext cx="400050" cy="285750"/>
          </a:xfrm>
          <a:prstGeom prst="roundRect">
            <a:avLst>
              <a:gd name="adj" fmla="val 16667"/>
            </a:avLst>
          </a:prstGeom>
          <a:gradFill rotWithShape="0">
            <a:gsLst>
              <a:gs pos="0">
                <a:srgbClr val="FF6699"/>
              </a:gs>
              <a:gs pos="100000">
                <a:srgbClr val="762F4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9" name="AutoShape 8"/>
          <p:cNvSpPr>
            <a:spLocks noChangeArrowheads="1"/>
          </p:cNvSpPr>
          <p:nvPr/>
        </p:nvSpPr>
        <p:spPr bwMode="auto">
          <a:xfrm>
            <a:off x="3932906" y="4722953"/>
            <a:ext cx="400050" cy="285750"/>
          </a:xfrm>
          <a:prstGeom prst="roundRect">
            <a:avLst>
              <a:gd name="adj" fmla="val 16667"/>
            </a:avLst>
          </a:prstGeom>
          <a:gradFill rotWithShape="0">
            <a:gsLst>
              <a:gs pos="0">
                <a:srgbClr val="FF6699"/>
              </a:gs>
              <a:gs pos="100000">
                <a:srgbClr val="762F4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10" name="AutoShape 9"/>
          <p:cNvSpPr>
            <a:spLocks noChangeArrowheads="1"/>
          </p:cNvSpPr>
          <p:nvPr/>
        </p:nvSpPr>
        <p:spPr bwMode="auto">
          <a:xfrm>
            <a:off x="3926437" y="4037153"/>
            <a:ext cx="400050" cy="285750"/>
          </a:xfrm>
          <a:prstGeom prst="roundRect">
            <a:avLst>
              <a:gd name="adj" fmla="val 16667"/>
            </a:avLst>
          </a:prstGeom>
          <a:gradFill rotWithShape="0">
            <a:gsLst>
              <a:gs pos="0">
                <a:srgbClr val="FF6699"/>
              </a:gs>
              <a:gs pos="100000">
                <a:srgbClr val="762F4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11" name="AutoShape 10"/>
          <p:cNvSpPr>
            <a:spLocks noChangeArrowheads="1"/>
          </p:cNvSpPr>
          <p:nvPr/>
        </p:nvSpPr>
        <p:spPr bwMode="auto">
          <a:xfrm>
            <a:off x="3481100" y="4722953"/>
            <a:ext cx="400050" cy="285750"/>
          </a:xfrm>
          <a:prstGeom prst="roundRect">
            <a:avLst>
              <a:gd name="adj" fmla="val 16667"/>
            </a:avLst>
          </a:prstGeom>
          <a:gradFill rotWithShape="0">
            <a:gsLst>
              <a:gs pos="0">
                <a:srgbClr val="FF6699"/>
              </a:gs>
              <a:gs pos="100000">
                <a:srgbClr val="762F4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12" name="AutoShape 11"/>
          <p:cNvSpPr>
            <a:spLocks noChangeArrowheads="1"/>
          </p:cNvSpPr>
          <p:nvPr/>
        </p:nvSpPr>
        <p:spPr bwMode="auto">
          <a:xfrm>
            <a:off x="3481100" y="3980003"/>
            <a:ext cx="400050" cy="285750"/>
          </a:xfrm>
          <a:prstGeom prst="roundRect">
            <a:avLst>
              <a:gd name="adj" fmla="val 16667"/>
            </a:avLst>
          </a:prstGeom>
          <a:gradFill rotWithShape="0">
            <a:gsLst>
              <a:gs pos="0">
                <a:srgbClr val="FF6699"/>
              </a:gs>
              <a:gs pos="100000">
                <a:srgbClr val="762F4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13" name="AutoShape 12"/>
          <p:cNvSpPr>
            <a:spLocks noChangeArrowheads="1"/>
          </p:cNvSpPr>
          <p:nvPr/>
        </p:nvSpPr>
        <p:spPr bwMode="auto">
          <a:xfrm>
            <a:off x="3081050" y="4094303"/>
            <a:ext cx="400050" cy="285750"/>
          </a:xfrm>
          <a:prstGeom prst="roundRect">
            <a:avLst>
              <a:gd name="adj" fmla="val 16667"/>
            </a:avLst>
          </a:prstGeom>
          <a:gradFill rotWithShape="0">
            <a:gsLst>
              <a:gs pos="0">
                <a:srgbClr val="FF6699"/>
              </a:gs>
              <a:gs pos="100000">
                <a:srgbClr val="762F4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14" name="AutoShape 13"/>
          <p:cNvSpPr>
            <a:spLocks noChangeArrowheads="1"/>
          </p:cNvSpPr>
          <p:nvPr/>
        </p:nvSpPr>
        <p:spPr bwMode="auto">
          <a:xfrm>
            <a:off x="2681000" y="4037153"/>
            <a:ext cx="400050" cy="285750"/>
          </a:xfrm>
          <a:prstGeom prst="roundRect">
            <a:avLst>
              <a:gd name="adj" fmla="val 16667"/>
            </a:avLst>
          </a:prstGeom>
          <a:gradFill rotWithShape="0">
            <a:gsLst>
              <a:gs pos="0">
                <a:srgbClr val="FF6699"/>
              </a:gs>
              <a:gs pos="100000">
                <a:srgbClr val="762F4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15" name="AutoShape 14"/>
          <p:cNvSpPr>
            <a:spLocks noChangeArrowheads="1"/>
          </p:cNvSpPr>
          <p:nvPr/>
        </p:nvSpPr>
        <p:spPr bwMode="auto">
          <a:xfrm>
            <a:off x="2280950" y="4037153"/>
            <a:ext cx="400050" cy="285750"/>
          </a:xfrm>
          <a:prstGeom prst="roundRect">
            <a:avLst>
              <a:gd name="adj" fmla="val 16667"/>
            </a:avLst>
          </a:prstGeom>
          <a:gradFill rotWithShape="0">
            <a:gsLst>
              <a:gs pos="0">
                <a:srgbClr val="FF6699"/>
              </a:gs>
              <a:gs pos="100000">
                <a:srgbClr val="762F4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16" name="AutoShape 15"/>
          <p:cNvSpPr>
            <a:spLocks noChangeArrowheads="1"/>
          </p:cNvSpPr>
          <p:nvPr/>
        </p:nvSpPr>
        <p:spPr bwMode="auto">
          <a:xfrm>
            <a:off x="4281200" y="3980003"/>
            <a:ext cx="400050" cy="285750"/>
          </a:xfrm>
          <a:prstGeom prst="roundRect">
            <a:avLst>
              <a:gd name="adj" fmla="val 16667"/>
            </a:avLst>
          </a:prstGeom>
          <a:gradFill rotWithShape="0">
            <a:gsLst>
              <a:gs pos="0">
                <a:srgbClr val="FF6699"/>
              </a:gs>
              <a:gs pos="100000">
                <a:srgbClr val="762F4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17" name="AutoShape 16"/>
          <p:cNvSpPr>
            <a:spLocks noChangeArrowheads="1"/>
          </p:cNvSpPr>
          <p:nvPr/>
        </p:nvSpPr>
        <p:spPr bwMode="auto">
          <a:xfrm>
            <a:off x="680750" y="4951553"/>
            <a:ext cx="400050" cy="342900"/>
          </a:xfrm>
          <a:prstGeom prst="roundRect">
            <a:avLst>
              <a:gd name="adj" fmla="val 16667"/>
            </a:avLst>
          </a:prstGeom>
          <a:gradFill rotWithShape="0">
            <a:gsLst>
              <a:gs pos="0">
                <a:srgbClr val="FF6699"/>
              </a:gs>
              <a:gs pos="100000">
                <a:srgbClr val="762F4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18" name="AutoShape 17"/>
          <p:cNvSpPr>
            <a:spLocks noChangeArrowheads="1"/>
          </p:cNvSpPr>
          <p:nvPr/>
        </p:nvSpPr>
        <p:spPr bwMode="auto">
          <a:xfrm>
            <a:off x="966500" y="5294453"/>
            <a:ext cx="400050" cy="285750"/>
          </a:xfrm>
          <a:prstGeom prst="roundRect">
            <a:avLst>
              <a:gd name="adj" fmla="val 16667"/>
            </a:avLst>
          </a:prstGeom>
          <a:gradFill rotWithShape="0">
            <a:gsLst>
              <a:gs pos="0">
                <a:srgbClr val="FF6699"/>
              </a:gs>
              <a:gs pos="100000">
                <a:srgbClr val="762F4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19" name="AutoShape 18"/>
          <p:cNvSpPr>
            <a:spLocks noChangeArrowheads="1"/>
          </p:cNvSpPr>
          <p:nvPr/>
        </p:nvSpPr>
        <p:spPr bwMode="auto">
          <a:xfrm>
            <a:off x="1366550" y="5351603"/>
            <a:ext cx="400050" cy="285750"/>
          </a:xfrm>
          <a:prstGeom prst="roundRect">
            <a:avLst>
              <a:gd name="adj" fmla="val 16667"/>
            </a:avLst>
          </a:prstGeom>
          <a:gradFill rotWithShape="0">
            <a:gsLst>
              <a:gs pos="0">
                <a:srgbClr val="FF6699"/>
              </a:gs>
              <a:gs pos="100000">
                <a:srgbClr val="762F4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20" name="AutoShape 19"/>
          <p:cNvSpPr>
            <a:spLocks noChangeArrowheads="1"/>
          </p:cNvSpPr>
          <p:nvPr/>
        </p:nvSpPr>
        <p:spPr bwMode="auto">
          <a:xfrm>
            <a:off x="1709450" y="5237303"/>
            <a:ext cx="400050" cy="285750"/>
          </a:xfrm>
          <a:prstGeom prst="roundRect">
            <a:avLst>
              <a:gd name="adj" fmla="val 16667"/>
            </a:avLst>
          </a:prstGeom>
          <a:gradFill rotWithShape="0">
            <a:gsLst>
              <a:gs pos="0">
                <a:srgbClr val="FF6699"/>
              </a:gs>
              <a:gs pos="100000">
                <a:srgbClr val="762F4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21" name="AutoShape 20"/>
          <p:cNvSpPr>
            <a:spLocks noChangeArrowheads="1"/>
          </p:cNvSpPr>
          <p:nvPr/>
        </p:nvSpPr>
        <p:spPr bwMode="auto">
          <a:xfrm>
            <a:off x="1880900" y="4951553"/>
            <a:ext cx="400050" cy="285750"/>
          </a:xfrm>
          <a:prstGeom prst="roundRect">
            <a:avLst>
              <a:gd name="adj" fmla="val 16667"/>
            </a:avLst>
          </a:prstGeom>
          <a:gradFill rotWithShape="0">
            <a:gsLst>
              <a:gs pos="0">
                <a:srgbClr val="FF6699"/>
              </a:gs>
              <a:gs pos="100000">
                <a:srgbClr val="762F4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22" name="AutoShape 21"/>
          <p:cNvSpPr>
            <a:spLocks noChangeArrowheads="1"/>
          </p:cNvSpPr>
          <p:nvPr/>
        </p:nvSpPr>
        <p:spPr bwMode="auto">
          <a:xfrm>
            <a:off x="509300" y="4665803"/>
            <a:ext cx="400050" cy="285750"/>
          </a:xfrm>
          <a:prstGeom prst="roundRect">
            <a:avLst>
              <a:gd name="adj" fmla="val 16667"/>
            </a:avLst>
          </a:prstGeom>
          <a:gradFill rotWithShape="0">
            <a:gsLst>
              <a:gs pos="0">
                <a:srgbClr val="FF6699"/>
              </a:gs>
              <a:gs pos="100000">
                <a:srgbClr val="762F4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23" name="AutoShape 22"/>
          <p:cNvSpPr>
            <a:spLocks noChangeArrowheads="1"/>
          </p:cNvSpPr>
          <p:nvPr/>
        </p:nvSpPr>
        <p:spPr bwMode="auto">
          <a:xfrm>
            <a:off x="452150" y="4380053"/>
            <a:ext cx="400050" cy="285750"/>
          </a:xfrm>
          <a:prstGeom prst="roundRect">
            <a:avLst>
              <a:gd name="adj" fmla="val 16667"/>
            </a:avLst>
          </a:prstGeom>
          <a:gradFill rotWithShape="0">
            <a:gsLst>
              <a:gs pos="0">
                <a:srgbClr val="FF6699"/>
              </a:gs>
              <a:gs pos="100000">
                <a:srgbClr val="762F4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24" name="AutoShape 23"/>
          <p:cNvSpPr>
            <a:spLocks noChangeArrowheads="1"/>
          </p:cNvSpPr>
          <p:nvPr/>
        </p:nvSpPr>
        <p:spPr bwMode="auto">
          <a:xfrm>
            <a:off x="623600" y="4094303"/>
            <a:ext cx="400050" cy="285750"/>
          </a:xfrm>
          <a:prstGeom prst="roundRect">
            <a:avLst>
              <a:gd name="adj" fmla="val 16667"/>
            </a:avLst>
          </a:prstGeom>
          <a:gradFill rotWithShape="0">
            <a:gsLst>
              <a:gs pos="0">
                <a:srgbClr val="FF6699"/>
              </a:gs>
              <a:gs pos="100000">
                <a:srgbClr val="762F4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25" name="AutoShape 24"/>
          <p:cNvSpPr>
            <a:spLocks noChangeArrowheads="1"/>
          </p:cNvSpPr>
          <p:nvPr/>
        </p:nvSpPr>
        <p:spPr bwMode="auto">
          <a:xfrm>
            <a:off x="737900" y="3808553"/>
            <a:ext cx="400050" cy="285750"/>
          </a:xfrm>
          <a:prstGeom prst="roundRect">
            <a:avLst>
              <a:gd name="adj" fmla="val 16667"/>
            </a:avLst>
          </a:prstGeom>
          <a:gradFill rotWithShape="0">
            <a:gsLst>
              <a:gs pos="0">
                <a:srgbClr val="FF6699"/>
              </a:gs>
              <a:gs pos="100000">
                <a:srgbClr val="762F4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26" name="AutoShape 25"/>
          <p:cNvSpPr>
            <a:spLocks noChangeArrowheads="1"/>
          </p:cNvSpPr>
          <p:nvPr/>
        </p:nvSpPr>
        <p:spPr bwMode="auto">
          <a:xfrm>
            <a:off x="909350" y="3522803"/>
            <a:ext cx="400050" cy="285750"/>
          </a:xfrm>
          <a:prstGeom prst="roundRect">
            <a:avLst>
              <a:gd name="adj" fmla="val 16667"/>
            </a:avLst>
          </a:prstGeom>
          <a:gradFill rotWithShape="0">
            <a:gsLst>
              <a:gs pos="0">
                <a:srgbClr val="FF6699"/>
              </a:gs>
              <a:gs pos="100000">
                <a:srgbClr val="762F4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27" name="AutoShape 26"/>
          <p:cNvSpPr>
            <a:spLocks noChangeArrowheads="1"/>
          </p:cNvSpPr>
          <p:nvPr/>
        </p:nvSpPr>
        <p:spPr bwMode="auto">
          <a:xfrm>
            <a:off x="1309400" y="3465653"/>
            <a:ext cx="400050" cy="285750"/>
          </a:xfrm>
          <a:prstGeom prst="roundRect">
            <a:avLst>
              <a:gd name="adj" fmla="val 16667"/>
            </a:avLst>
          </a:prstGeom>
          <a:gradFill rotWithShape="0">
            <a:gsLst>
              <a:gs pos="0">
                <a:srgbClr val="FF6699"/>
              </a:gs>
              <a:gs pos="100000">
                <a:srgbClr val="762F4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28" name="AutoShape 27"/>
          <p:cNvSpPr>
            <a:spLocks noChangeArrowheads="1"/>
          </p:cNvSpPr>
          <p:nvPr/>
        </p:nvSpPr>
        <p:spPr bwMode="auto">
          <a:xfrm>
            <a:off x="1938050" y="3808553"/>
            <a:ext cx="400050" cy="285750"/>
          </a:xfrm>
          <a:prstGeom prst="roundRect">
            <a:avLst>
              <a:gd name="adj" fmla="val 16667"/>
            </a:avLst>
          </a:prstGeom>
          <a:gradFill rotWithShape="0">
            <a:gsLst>
              <a:gs pos="0">
                <a:srgbClr val="FF6699"/>
              </a:gs>
              <a:gs pos="100000">
                <a:srgbClr val="762F4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29" name="AutoShape 28"/>
          <p:cNvSpPr>
            <a:spLocks noChangeArrowheads="1"/>
          </p:cNvSpPr>
          <p:nvPr/>
        </p:nvSpPr>
        <p:spPr bwMode="auto">
          <a:xfrm>
            <a:off x="1709450" y="3522803"/>
            <a:ext cx="400050" cy="285750"/>
          </a:xfrm>
          <a:prstGeom prst="roundRect">
            <a:avLst>
              <a:gd name="adj" fmla="val 16667"/>
            </a:avLst>
          </a:prstGeom>
          <a:gradFill rotWithShape="0">
            <a:gsLst>
              <a:gs pos="0">
                <a:srgbClr val="FF6699"/>
              </a:gs>
              <a:gs pos="100000">
                <a:srgbClr val="762F47"/>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30" name="Oval 29"/>
          <p:cNvSpPr>
            <a:spLocks noChangeArrowheads="1"/>
          </p:cNvSpPr>
          <p:nvPr/>
        </p:nvSpPr>
        <p:spPr bwMode="auto">
          <a:xfrm>
            <a:off x="2681000" y="5065853"/>
            <a:ext cx="628650" cy="571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32" name="Oval 31"/>
          <p:cNvSpPr>
            <a:spLocks noChangeArrowheads="1"/>
          </p:cNvSpPr>
          <p:nvPr/>
        </p:nvSpPr>
        <p:spPr bwMode="auto">
          <a:xfrm>
            <a:off x="4045049" y="3922853"/>
            <a:ext cx="628650" cy="571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33" name="Oval 32"/>
          <p:cNvSpPr>
            <a:spLocks noChangeArrowheads="1"/>
          </p:cNvSpPr>
          <p:nvPr/>
        </p:nvSpPr>
        <p:spPr bwMode="auto">
          <a:xfrm>
            <a:off x="2681000" y="3980003"/>
            <a:ext cx="628650" cy="571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34" name="Freeform 33"/>
          <p:cNvSpPr>
            <a:spLocks/>
          </p:cNvSpPr>
          <p:nvPr/>
        </p:nvSpPr>
        <p:spPr bwMode="auto">
          <a:xfrm>
            <a:off x="2338101" y="5101572"/>
            <a:ext cx="2511028" cy="100013"/>
          </a:xfrm>
          <a:custGeom>
            <a:avLst/>
            <a:gdLst>
              <a:gd name="T0" fmla="*/ 0 w 2109"/>
              <a:gd name="T1" fmla="*/ 2147483647 h 84"/>
              <a:gd name="T2" fmla="*/ 2147483647 w 2109"/>
              <a:gd name="T3" fmla="*/ 2147483647 h 84"/>
              <a:gd name="T4" fmla="*/ 2147483647 w 2109"/>
              <a:gd name="T5" fmla="*/ 2147483647 h 84"/>
              <a:gd name="T6" fmla="*/ 2147483647 w 2109"/>
              <a:gd name="T7" fmla="*/ 2147483647 h 84"/>
              <a:gd name="T8" fmla="*/ 2147483647 w 2109"/>
              <a:gd name="T9" fmla="*/ 2147483647 h 84"/>
              <a:gd name="T10" fmla="*/ 2147483647 w 2109"/>
              <a:gd name="T11" fmla="*/ 2147483647 h 84"/>
              <a:gd name="T12" fmla="*/ 2147483647 w 2109"/>
              <a:gd name="T13" fmla="*/ 0 h 84"/>
              <a:gd name="T14" fmla="*/ 2147483647 w 2109"/>
              <a:gd name="T15" fmla="*/ 2147483647 h 84"/>
              <a:gd name="T16" fmla="*/ 2147483647 w 2109"/>
              <a:gd name="T17" fmla="*/ 2147483647 h 84"/>
              <a:gd name="T18" fmla="*/ 2147483647 w 2109"/>
              <a:gd name="T19" fmla="*/ 2147483647 h 84"/>
              <a:gd name="T20" fmla="*/ 2147483647 w 2109"/>
              <a:gd name="T21" fmla="*/ 2147483647 h 8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09"/>
              <a:gd name="T34" fmla="*/ 0 h 84"/>
              <a:gd name="T35" fmla="*/ 2109 w 2109"/>
              <a:gd name="T36" fmla="*/ 84 h 8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09" h="84">
                <a:moveTo>
                  <a:pt x="0" y="12"/>
                </a:moveTo>
                <a:cubicBezTo>
                  <a:pt x="46" y="46"/>
                  <a:pt x="101" y="49"/>
                  <a:pt x="156" y="60"/>
                </a:cubicBezTo>
                <a:cubicBezTo>
                  <a:pt x="204" y="84"/>
                  <a:pt x="649" y="61"/>
                  <a:pt x="684" y="60"/>
                </a:cubicBezTo>
                <a:cubicBezTo>
                  <a:pt x="698" y="58"/>
                  <a:pt x="712" y="55"/>
                  <a:pt x="726" y="54"/>
                </a:cubicBezTo>
                <a:cubicBezTo>
                  <a:pt x="786" y="51"/>
                  <a:pt x="846" y="55"/>
                  <a:pt x="906" y="48"/>
                </a:cubicBezTo>
                <a:cubicBezTo>
                  <a:pt x="921" y="46"/>
                  <a:pt x="922" y="20"/>
                  <a:pt x="936" y="12"/>
                </a:cubicBezTo>
                <a:cubicBezTo>
                  <a:pt x="947" y="6"/>
                  <a:pt x="972" y="0"/>
                  <a:pt x="972" y="0"/>
                </a:cubicBezTo>
                <a:cubicBezTo>
                  <a:pt x="1026" y="11"/>
                  <a:pt x="1080" y="10"/>
                  <a:pt x="1134" y="18"/>
                </a:cubicBezTo>
                <a:cubicBezTo>
                  <a:pt x="1154" y="21"/>
                  <a:pt x="1194" y="30"/>
                  <a:pt x="1194" y="30"/>
                </a:cubicBezTo>
                <a:cubicBezTo>
                  <a:pt x="1318" y="27"/>
                  <a:pt x="1442" y="21"/>
                  <a:pt x="1566" y="18"/>
                </a:cubicBezTo>
                <a:cubicBezTo>
                  <a:pt x="1828" y="12"/>
                  <a:pt x="2109" y="12"/>
                  <a:pt x="1950" y="12"/>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BE" sz="1800"/>
          </a:p>
        </p:txBody>
      </p:sp>
      <p:sp>
        <p:nvSpPr>
          <p:cNvPr id="35" name="Oval 34"/>
          <p:cNvSpPr>
            <a:spLocks noChangeArrowheads="1"/>
          </p:cNvSpPr>
          <p:nvPr/>
        </p:nvSpPr>
        <p:spPr bwMode="auto">
          <a:xfrm>
            <a:off x="2795300" y="4094303"/>
            <a:ext cx="171450" cy="171450"/>
          </a:xfrm>
          <a:prstGeom prst="ellipse">
            <a:avLst/>
          </a:prstGeom>
          <a:gradFill rotWithShape="0">
            <a:gsLst>
              <a:gs pos="0">
                <a:srgbClr val="660066"/>
              </a:gs>
              <a:gs pos="100000">
                <a:srgbClr val="2F002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36" name="Oval 35"/>
          <p:cNvSpPr>
            <a:spLocks noChangeArrowheads="1"/>
          </p:cNvSpPr>
          <p:nvPr/>
        </p:nvSpPr>
        <p:spPr bwMode="auto">
          <a:xfrm>
            <a:off x="3195350" y="4151453"/>
            <a:ext cx="171450" cy="171450"/>
          </a:xfrm>
          <a:prstGeom prst="ellipse">
            <a:avLst/>
          </a:prstGeom>
          <a:gradFill rotWithShape="0">
            <a:gsLst>
              <a:gs pos="0">
                <a:srgbClr val="660066"/>
              </a:gs>
              <a:gs pos="100000">
                <a:srgbClr val="2F002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37" name="Oval 36"/>
          <p:cNvSpPr>
            <a:spLocks noChangeArrowheads="1"/>
          </p:cNvSpPr>
          <p:nvPr/>
        </p:nvSpPr>
        <p:spPr bwMode="auto">
          <a:xfrm>
            <a:off x="3595400" y="4037153"/>
            <a:ext cx="171450" cy="171450"/>
          </a:xfrm>
          <a:prstGeom prst="ellipse">
            <a:avLst/>
          </a:prstGeom>
          <a:gradFill rotWithShape="0">
            <a:gsLst>
              <a:gs pos="0">
                <a:srgbClr val="660066"/>
              </a:gs>
              <a:gs pos="100000">
                <a:srgbClr val="2F002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38" name="Oval 37"/>
          <p:cNvSpPr>
            <a:spLocks noChangeArrowheads="1"/>
          </p:cNvSpPr>
          <p:nvPr/>
        </p:nvSpPr>
        <p:spPr bwMode="auto">
          <a:xfrm>
            <a:off x="3995450" y="4094303"/>
            <a:ext cx="171450" cy="171450"/>
          </a:xfrm>
          <a:prstGeom prst="ellipse">
            <a:avLst/>
          </a:prstGeom>
          <a:gradFill rotWithShape="0">
            <a:gsLst>
              <a:gs pos="0">
                <a:srgbClr val="660066"/>
              </a:gs>
              <a:gs pos="100000">
                <a:srgbClr val="2F002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39" name="Oval 38"/>
          <p:cNvSpPr>
            <a:spLocks noChangeArrowheads="1"/>
          </p:cNvSpPr>
          <p:nvPr/>
        </p:nvSpPr>
        <p:spPr bwMode="auto">
          <a:xfrm>
            <a:off x="4395500" y="4037153"/>
            <a:ext cx="171450" cy="171450"/>
          </a:xfrm>
          <a:prstGeom prst="ellipse">
            <a:avLst/>
          </a:prstGeom>
          <a:gradFill rotWithShape="0">
            <a:gsLst>
              <a:gs pos="0">
                <a:srgbClr val="660066"/>
              </a:gs>
              <a:gs pos="100000">
                <a:srgbClr val="2F002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40" name="Oval 39"/>
          <p:cNvSpPr>
            <a:spLocks noChangeArrowheads="1"/>
          </p:cNvSpPr>
          <p:nvPr/>
        </p:nvSpPr>
        <p:spPr bwMode="auto">
          <a:xfrm>
            <a:off x="2795300" y="4837253"/>
            <a:ext cx="171450" cy="171450"/>
          </a:xfrm>
          <a:prstGeom prst="ellipse">
            <a:avLst/>
          </a:prstGeom>
          <a:gradFill rotWithShape="0">
            <a:gsLst>
              <a:gs pos="0">
                <a:srgbClr val="660066"/>
              </a:gs>
              <a:gs pos="100000">
                <a:srgbClr val="2F002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41" name="Oval 40"/>
          <p:cNvSpPr>
            <a:spLocks noChangeArrowheads="1"/>
          </p:cNvSpPr>
          <p:nvPr/>
        </p:nvSpPr>
        <p:spPr bwMode="auto">
          <a:xfrm>
            <a:off x="3195350" y="4722953"/>
            <a:ext cx="171450" cy="171450"/>
          </a:xfrm>
          <a:prstGeom prst="ellipse">
            <a:avLst/>
          </a:prstGeom>
          <a:gradFill rotWithShape="0">
            <a:gsLst>
              <a:gs pos="0">
                <a:srgbClr val="660066"/>
              </a:gs>
              <a:gs pos="100000">
                <a:srgbClr val="2F002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42" name="Oval 41"/>
          <p:cNvSpPr>
            <a:spLocks noChangeArrowheads="1"/>
          </p:cNvSpPr>
          <p:nvPr/>
        </p:nvSpPr>
        <p:spPr bwMode="auto">
          <a:xfrm>
            <a:off x="3595400" y="4780103"/>
            <a:ext cx="171450" cy="171450"/>
          </a:xfrm>
          <a:prstGeom prst="ellipse">
            <a:avLst/>
          </a:prstGeom>
          <a:gradFill rotWithShape="0">
            <a:gsLst>
              <a:gs pos="0">
                <a:srgbClr val="660066"/>
              </a:gs>
              <a:gs pos="100000">
                <a:srgbClr val="2F002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43" name="Oval 42"/>
          <p:cNvSpPr>
            <a:spLocks noChangeArrowheads="1"/>
          </p:cNvSpPr>
          <p:nvPr/>
        </p:nvSpPr>
        <p:spPr bwMode="auto">
          <a:xfrm>
            <a:off x="3995450" y="4780103"/>
            <a:ext cx="171450" cy="171450"/>
          </a:xfrm>
          <a:prstGeom prst="ellipse">
            <a:avLst/>
          </a:prstGeom>
          <a:gradFill rotWithShape="0">
            <a:gsLst>
              <a:gs pos="0">
                <a:srgbClr val="660066"/>
              </a:gs>
              <a:gs pos="100000">
                <a:srgbClr val="2F002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44" name="Oval 43"/>
          <p:cNvSpPr>
            <a:spLocks noChangeArrowheads="1"/>
          </p:cNvSpPr>
          <p:nvPr/>
        </p:nvSpPr>
        <p:spPr bwMode="auto">
          <a:xfrm>
            <a:off x="4452650" y="4780103"/>
            <a:ext cx="171450" cy="171450"/>
          </a:xfrm>
          <a:prstGeom prst="ellipse">
            <a:avLst/>
          </a:prstGeom>
          <a:gradFill rotWithShape="0">
            <a:gsLst>
              <a:gs pos="0">
                <a:srgbClr val="660066"/>
              </a:gs>
              <a:gs pos="100000">
                <a:srgbClr val="2F002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45" name="Oval 44"/>
          <p:cNvSpPr>
            <a:spLocks noChangeArrowheads="1"/>
          </p:cNvSpPr>
          <p:nvPr/>
        </p:nvSpPr>
        <p:spPr bwMode="auto">
          <a:xfrm>
            <a:off x="1080800" y="5351603"/>
            <a:ext cx="171450" cy="171450"/>
          </a:xfrm>
          <a:prstGeom prst="ellipse">
            <a:avLst/>
          </a:prstGeom>
          <a:gradFill rotWithShape="0">
            <a:gsLst>
              <a:gs pos="0">
                <a:srgbClr val="660066"/>
              </a:gs>
              <a:gs pos="100000">
                <a:srgbClr val="2F002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46" name="Oval 45"/>
          <p:cNvSpPr>
            <a:spLocks noChangeArrowheads="1"/>
          </p:cNvSpPr>
          <p:nvPr/>
        </p:nvSpPr>
        <p:spPr bwMode="auto">
          <a:xfrm>
            <a:off x="1480850" y="5408753"/>
            <a:ext cx="171450" cy="171450"/>
          </a:xfrm>
          <a:prstGeom prst="ellipse">
            <a:avLst/>
          </a:prstGeom>
          <a:gradFill rotWithShape="0">
            <a:gsLst>
              <a:gs pos="0">
                <a:srgbClr val="660066"/>
              </a:gs>
              <a:gs pos="100000">
                <a:srgbClr val="2F002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47" name="Oval 46"/>
          <p:cNvSpPr>
            <a:spLocks noChangeArrowheads="1"/>
          </p:cNvSpPr>
          <p:nvPr/>
        </p:nvSpPr>
        <p:spPr bwMode="auto">
          <a:xfrm>
            <a:off x="1880900" y="5294453"/>
            <a:ext cx="171450" cy="171450"/>
          </a:xfrm>
          <a:prstGeom prst="ellipse">
            <a:avLst/>
          </a:prstGeom>
          <a:gradFill rotWithShape="0">
            <a:gsLst>
              <a:gs pos="0">
                <a:srgbClr val="660066"/>
              </a:gs>
              <a:gs pos="100000">
                <a:srgbClr val="2F002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48" name="Oval 47"/>
          <p:cNvSpPr>
            <a:spLocks noChangeArrowheads="1"/>
          </p:cNvSpPr>
          <p:nvPr/>
        </p:nvSpPr>
        <p:spPr bwMode="auto">
          <a:xfrm>
            <a:off x="1995200" y="5008703"/>
            <a:ext cx="171450" cy="171450"/>
          </a:xfrm>
          <a:prstGeom prst="ellipse">
            <a:avLst/>
          </a:prstGeom>
          <a:gradFill rotWithShape="0">
            <a:gsLst>
              <a:gs pos="0">
                <a:srgbClr val="660066"/>
              </a:gs>
              <a:gs pos="100000">
                <a:srgbClr val="2F002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49" name="Oval 48"/>
          <p:cNvSpPr>
            <a:spLocks noChangeArrowheads="1"/>
          </p:cNvSpPr>
          <p:nvPr/>
        </p:nvSpPr>
        <p:spPr bwMode="auto">
          <a:xfrm>
            <a:off x="1823750" y="3579953"/>
            <a:ext cx="171450" cy="171450"/>
          </a:xfrm>
          <a:prstGeom prst="ellipse">
            <a:avLst/>
          </a:prstGeom>
          <a:gradFill rotWithShape="0">
            <a:gsLst>
              <a:gs pos="0">
                <a:srgbClr val="660066"/>
              </a:gs>
              <a:gs pos="100000">
                <a:srgbClr val="2F002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50" name="Oval 49"/>
          <p:cNvSpPr>
            <a:spLocks noChangeArrowheads="1"/>
          </p:cNvSpPr>
          <p:nvPr/>
        </p:nvSpPr>
        <p:spPr bwMode="auto">
          <a:xfrm>
            <a:off x="2052350" y="3865703"/>
            <a:ext cx="171450" cy="171450"/>
          </a:xfrm>
          <a:prstGeom prst="ellipse">
            <a:avLst/>
          </a:prstGeom>
          <a:gradFill rotWithShape="0">
            <a:gsLst>
              <a:gs pos="0">
                <a:srgbClr val="660066"/>
              </a:gs>
              <a:gs pos="100000">
                <a:srgbClr val="2F002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51" name="Oval 50"/>
          <p:cNvSpPr>
            <a:spLocks noChangeArrowheads="1"/>
          </p:cNvSpPr>
          <p:nvPr/>
        </p:nvSpPr>
        <p:spPr bwMode="auto">
          <a:xfrm>
            <a:off x="2395250" y="4094303"/>
            <a:ext cx="171450" cy="171450"/>
          </a:xfrm>
          <a:prstGeom prst="ellipse">
            <a:avLst/>
          </a:prstGeom>
          <a:gradFill rotWithShape="0">
            <a:gsLst>
              <a:gs pos="0">
                <a:srgbClr val="660066"/>
              </a:gs>
              <a:gs pos="100000">
                <a:srgbClr val="2F002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52" name="Oval 51"/>
          <p:cNvSpPr>
            <a:spLocks noChangeArrowheads="1"/>
          </p:cNvSpPr>
          <p:nvPr/>
        </p:nvSpPr>
        <p:spPr bwMode="auto">
          <a:xfrm>
            <a:off x="566450" y="4437203"/>
            <a:ext cx="171450" cy="171450"/>
          </a:xfrm>
          <a:prstGeom prst="ellipse">
            <a:avLst/>
          </a:prstGeom>
          <a:gradFill rotWithShape="0">
            <a:gsLst>
              <a:gs pos="0">
                <a:srgbClr val="660066"/>
              </a:gs>
              <a:gs pos="100000">
                <a:srgbClr val="2F002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53" name="Oval 52"/>
          <p:cNvSpPr>
            <a:spLocks noChangeArrowheads="1"/>
          </p:cNvSpPr>
          <p:nvPr/>
        </p:nvSpPr>
        <p:spPr bwMode="auto">
          <a:xfrm>
            <a:off x="737900" y="4151453"/>
            <a:ext cx="171450" cy="171450"/>
          </a:xfrm>
          <a:prstGeom prst="ellipse">
            <a:avLst/>
          </a:prstGeom>
          <a:gradFill rotWithShape="0">
            <a:gsLst>
              <a:gs pos="0">
                <a:srgbClr val="660066"/>
              </a:gs>
              <a:gs pos="100000">
                <a:srgbClr val="2F002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54" name="Oval 53"/>
          <p:cNvSpPr>
            <a:spLocks noChangeArrowheads="1"/>
          </p:cNvSpPr>
          <p:nvPr/>
        </p:nvSpPr>
        <p:spPr bwMode="auto">
          <a:xfrm>
            <a:off x="852200" y="3865703"/>
            <a:ext cx="171450" cy="171450"/>
          </a:xfrm>
          <a:prstGeom prst="ellipse">
            <a:avLst/>
          </a:prstGeom>
          <a:gradFill rotWithShape="0">
            <a:gsLst>
              <a:gs pos="0">
                <a:srgbClr val="660066"/>
              </a:gs>
              <a:gs pos="100000">
                <a:srgbClr val="2F002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55" name="Oval 54"/>
          <p:cNvSpPr>
            <a:spLocks noChangeArrowheads="1"/>
          </p:cNvSpPr>
          <p:nvPr/>
        </p:nvSpPr>
        <p:spPr bwMode="auto">
          <a:xfrm>
            <a:off x="1023650" y="3579953"/>
            <a:ext cx="171450" cy="171450"/>
          </a:xfrm>
          <a:prstGeom prst="ellipse">
            <a:avLst/>
          </a:prstGeom>
          <a:gradFill rotWithShape="0">
            <a:gsLst>
              <a:gs pos="0">
                <a:srgbClr val="660066"/>
              </a:gs>
              <a:gs pos="100000">
                <a:srgbClr val="2F002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56" name="Oval 55"/>
          <p:cNvSpPr>
            <a:spLocks noChangeArrowheads="1"/>
          </p:cNvSpPr>
          <p:nvPr/>
        </p:nvSpPr>
        <p:spPr bwMode="auto">
          <a:xfrm>
            <a:off x="1423700" y="3522803"/>
            <a:ext cx="171450" cy="171450"/>
          </a:xfrm>
          <a:prstGeom prst="ellipse">
            <a:avLst/>
          </a:prstGeom>
          <a:gradFill rotWithShape="0">
            <a:gsLst>
              <a:gs pos="0">
                <a:srgbClr val="660066"/>
              </a:gs>
              <a:gs pos="100000">
                <a:srgbClr val="2F002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57" name="Oval 56"/>
          <p:cNvSpPr>
            <a:spLocks noChangeArrowheads="1"/>
          </p:cNvSpPr>
          <p:nvPr/>
        </p:nvSpPr>
        <p:spPr bwMode="auto">
          <a:xfrm>
            <a:off x="795050" y="5008703"/>
            <a:ext cx="171450" cy="171450"/>
          </a:xfrm>
          <a:prstGeom prst="ellipse">
            <a:avLst/>
          </a:prstGeom>
          <a:gradFill rotWithShape="0">
            <a:gsLst>
              <a:gs pos="0">
                <a:srgbClr val="660066"/>
              </a:gs>
              <a:gs pos="100000">
                <a:srgbClr val="2F002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58" name="Oval 57"/>
          <p:cNvSpPr>
            <a:spLocks noChangeArrowheads="1"/>
          </p:cNvSpPr>
          <p:nvPr/>
        </p:nvSpPr>
        <p:spPr bwMode="auto">
          <a:xfrm>
            <a:off x="623600" y="4722953"/>
            <a:ext cx="171450" cy="171450"/>
          </a:xfrm>
          <a:prstGeom prst="ellipse">
            <a:avLst/>
          </a:prstGeom>
          <a:gradFill rotWithShape="0">
            <a:gsLst>
              <a:gs pos="0">
                <a:srgbClr val="660066"/>
              </a:gs>
              <a:gs pos="100000">
                <a:srgbClr val="2F002F"/>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59" name="Oval 58"/>
          <p:cNvSpPr>
            <a:spLocks noChangeArrowheads="1"/>
          </p:cNvSpPr>
          <p:nvPr/>
        </p:nvSpPr>
        <p:spPr bwMode="auto">
          <a:xfrm>
            <a:off x="2966750" y="5065853"/>
            <a:ext cx="57150" cy="57150"/>
          </a:xfrm>
          <a:prstGeom prst="ellipse">
            <a:avLst/>
          </a:pr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60" name="Oval 59"/>
          <p:cNvSpPr>
            <a:spLocks noChangeArrowheads="1"/>
          </p:cNvSpPr>
          <p:nvPr/>
        </p:nvSpPr>
        <p:spPr bwMode="auto">
          <a:xfrm>
            <a:off x="2966750" y="3980003"/>
            <a:ext cx="57150" cy="57150"/>
          </a:xfrm>
          <a:prstGeom prst="ellipse">
            <a:avLst/>
          </a:pr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61" name="Oval 60"/>
          <p:cNvSpPr>
            <a:spLocks noChangeArrowheads="1"/>
          </p:cNvSpPr>
          <p:nvPr/>
        </p:nvSpPr>
        <p:spPr bwMode="auto">
          <a:xfrm>
            <a:off x="4052600" y="5008703"/>
            <a:ext cx="57150" cy="57150"/>
          </a:xfrm>
          <a:prstGeom prst="ellipse">
            <a:avLst/>
          </a:pr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62" name="Oval 61"/>
          <p:cNvSpPr>
            <a:spLocks noChangeArrowheads="1"/>
          </p:cNvSpPr>
          <p:nvPr/>
        </p:nvSpPr>
        <p:spPr bwMode="auto">
          <a:xfrm>
            <a:off x="4052600" y="3922853"/>
            <a:ext cx="57150" cy="57150"/>
          </a:xfrm>
          <a:prstGeom prst="ellipse">
            <a:avLst/>
          </a:pr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63" name="Oval 62"/>
          <p:cNvSpPr>
            <a:spLocks noChangeArrowheads="1"/>
          </p:cNvSpPr>
          <p:nvPr/>
        </p:nvSpPr>
        <p:spPr bwMode="auto">
          <a:xfrm rot="20969148">
            <a:off x="3252500" y="3922853"/>
            <a:ext cx="628650" cy="571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64" name="Oval 63"/>
          <p:cNvSpPr>
            <a:spLocks noChangeArrowheads="1"/>
          </p:cNvSpPr>
          <p:nvPr/>
        </p:nvSpPr>
        <p:spPr bwMode="auto">
          <a:xfrm>
            <a:off x="3138200" y="5008703"/>
            <a:ext cx="628650" cy="571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65" name="Oval 64"/>
          <p:cNvSpPr>
            <a:spLocks noChangeArrowheads="1"/>
          </p:cNvSpPr>
          <p:nvPr/>
        </p:nvSpPr>
        <p:spPr bwMode="auto">
          <a:xfrm>
            <a:off x="3538250" y="3922853"/>
            <a:ext cx="57150" cy="57150"/>
          </a:xfrm>
          <a:prstGeom prst="ellipse">
            <a:avLst/>
          </a:pr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66" name="Oval 65"/>
          <p:cNvSpPr>
            <a:spLocks noChangeArrowheads="1"/>
          </p:cNvSpPr>
          <p:nvPr/>
        </p:nvSpPr>
        <p:spPr bwMode="auto">
          <a:xfrm>
            <a:off x="3423950" y="5008703"/>
            <a:ext cx="57150" cy="57150"/>
          </a:xfrm>
          <a:prstGeom prst="ellipse">
            <a:avLst/>
          </a:pr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67" name="Freeform 66"/>
          <p:cNvSpPr>
            <a:spLocks/>
          </p:cNvSpPr>
          <p:nvPr/>
        </p:nvSpPr>
        <p:spPr bwMode="auto">
          <a:xfrm>
            <a:off x="2438113" y="3815698"/>
            <a:ext cx="2200275" cy="164306"/>
          </a:xfrm>
          <a:custGeom>
            <a:avLst/>
            <a:gdLst>
              <a:gd name="T0" fmla="*/ 0 w 1848"/>
              <a:gd name="T1" fmla="*/ 2147483647 h 138"/>
              <a:gd name="T2" fmla="*/ 2147483647 w 1848"/>
              <a:gd name="T3" fmla="*/ 2147483647 h 138"/>
              <a:gd name="T4" fmla="*/ 2147483647 w 1848"/>
              <a:gd name="T5" fmla="*/ 2147483647 h 138"/>
              <a:gd name="T6" fmla="*/ 2147483647 w 1848"/>
              <a:gd name="T7" fmla="*/ 2147483647 h 138"/>
              <a:gd name="T8" fmla="*/ 2147483647 w 1848"/>
              <a:gd name="T9" fmla="*/ 2147483647 h 138"/>
              <a:gd name="T10" fmla="*/ 2147483647 w 1848"/>
              <a:gd name="T11" fmla="*/ 0 h 138"/>
              <a:gd name="T12" fmla="*/ 2147483647 w 1848"/>
              <a:gd name="T13" fmla="*/ 2147483647 h 138"/>
              <a:gd name="T14" fmla="*/ 2147483647 w 1848"/>
              <a:gd name="T15" fmla="*/ 2147483647 h 138"/>
              <a:gd name="T16" fmla="*/ 2147483647 w 1848"/>
              <a:gd name="T17" fmla="*/ 2147483647 h 138"/>
              <a:gd name="T18" fmla="*/ 2147483647 w 1848"/>
              <a:gd name="T19" fmla="*/ 2147483647 h 138"/>
              <a:gd name="T20" fmla="*/ 2147483647 w 1848"/>
              <a:gd name="T21" fmla="*/ 2147483647 h 138"/>
              <a:gd name="T22" fmla="*/ 2147483647 w 1848"/>
              <a:gd name="T23" fmla="*/ 2147483647 h 138"/>
              <a:gd name="T24" fmla="*/ 2147483647 w 1848"/>
              <a:gd name="T25" fmla="*/ 2147483647 h 1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48"/>
              <a:gd name="T40" fmla="*/ 0 h 138"/>
              <a:gd name="T41" fmla="*/ 1848 w 1848"/>
              <a:gd name="T42" fmla="*/ 138 h 1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48" h="138">
                <a:moveTo>
                  <a:pt x="0" y="138"/>
                </a:moveTo>
                <a:cubicBezTo>
                  <a:pt x="78" y="112"/>
                  <a:pt x="165" y="118"/>
                  <a:pt x="246" y="108"/>
                </a:cubicBezTo>
                <a:cubicBezTo>
                  <a:pt x="280" y="97"/>
                  <a:pt x="248" y="110"/>
                  <a:pt x="282" y="84"/>
                </a:cubicBezTo>
                <a:cubicBezTo>
                  <a:pt x="293" y="75"/>
                  <a:pt x="318" y="60"/>
                  <a:pt x="318" y="60"/>
                </a:cubicBezTo>
                <a:cubicBezTo>
                  <a:pt x="409" y="64"/>
                  <a:pt x="493" y="75"/>
                  <a:pt x="582" y="84"/>
                </a:cubicBezTo>
                <a:cubicBezTo>
                  <a:pt x="710" y="68"/>
                  <a:pt x="848" y="75"/>
                  <a:pt x="960" y="0"/>
                </a:cubicBezTo>
                <a:cubicBezTo>
                  <a:pt x="1002" y="2"/>
                  <a:pt x="1044" y="3"/>
                  <a:pt x="1086" y="6"/>
                </a:cubicBezTo>
                <a:cubicBezTo>
                  <a:pt x="1129" y="9"/>
                  <a:pt x="1169" y="38"/>
                  <a:pt x="1212" y="42"/>
                </a:cubicBezTo>
                <a:cubicBezTo>
                  <a:pt x="1244" y="45"/>
                  <a:pt x="1276" y="46"/>
                  <a:pt x="1308" y="48"/>
                </a:cubicBezTo>
                <a:cubicBezTo>
                  <a:pt x="1318" y="50"/>
                  <a:pt x="1328" y="51"/>
                  <a:pt x="1338" y="54"/>
                </a:cubicBezTo>
                <a:cubicBezTo>
                  <a:pt x="1350" y="57"/>
                  <a:pt x="1374" y="66"/>
                  <a:pt x="1374" y="66"/>
                </a:cubicBezTo>
                <a:cubicBezTo>
                  <a:pt x="1450" y="64"/>
                  <a:pt x="1526" y="54"/>
                  <a:pt x="1602" y="54"/>
                </a:cubicBezTo>
                <a:cubicBezTo>
                  <a:pt x="1684" y="54"/>
                  <a:pt x="1766" y="84"/>
                  <a:pt x="1848" y="8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BE" sz="1800"/>
          </a:p>
        </p:txBody>
      </p:sp>
      <p:sp>
        <p:nvSpPr>
          <p:cNvPr id="68" name="Freeform 67"/>
          <p:cNvSpPr>
            <a:spLocks/>
          </p:cNvSpPr>
          <p:nvPr/>
        </p:nvSpPr>
        <p:spPr bwMode="auto">
          <a:xfrm>
            <a:off x="395001" y="3351353"/>
            <a:ext cx="2096690" cy="2438400"/>
          </a:xfrm>
          <a:custGeom>
            <a:avLst/>
            <a:gdLst>
              <a:gd name="T0" fmla="*/ 2147483647 w 1761"/>
              <a:gd name="T1" fmla="*/ 2147483647 h 2048"/>
              <a:gd name="T2" fmla="*/ 2147483647 w 1761"/>
              <a:gd name="T3" fmla="*/ 2147483647 h 2048"/>
              <a:gd name="T4" fmla="*/ 2147483647 w 1761"/>
              <a:gd name="T5" fmla="*/ 2147483647 h 2048"/>
              <a:gd name="T6" fmla="*/ 2147483647 w 1761"/>
              <a:gd name="T7" fmla="*/ 2147483647 h 2048"/>
              <a:gd name="T8" fmla="*/ 2147483647 w 1761"/>
              <a:gd name="T9" fmla="*/ 2147483647 h 2048"/>
              <a:gd name="T10" fmla="*/ 2147483647 w 1761"/>
              <a:gd name="T11" fmla="*/ 2147483647 h 2048"/>
              <a:gd name="T12" fmla="*/ 2147483647 w 1761"/>
              <a:gd name="T13" fmla="*/ 0 h 2048"/>
              <a:gd name="T14" fmla="*/ 2147483647 w 1761"/>
              <a:gd name="T15" fmla="*/ 2147483647 h 2048"/>
              <a:gd name="T16" fmla="*/ 2147483647 w 1761"/>
              <a:gd name="T17" fmla="*/ 2147483647 h 2048"/>
              <a:gd name="T18" fmla="*/ 2147483647 w 1761"/>
              <a:gd name="T19" fmla="*/ 2147483647 h 2048"/>
              <a:gd name="T20" fmla="*/ 2147483647 w 1761"/>
              <a:gd name="T21" fmla="*/ 2147483647 h 2048"/>
              <a:gd name="T22" fmla="*/ 2147483647 w 1761"/>
              <a:gd name="T23" fmla="*/ 2147483647 h 2048"/>
              <a:gd name="T24" fmla="*/ 2147483647 w 1761"/>
              <a:gd name="T25" fmla="*/ 2147483647 h 2048"/>
              <a:gd name="T26" fmla="*/ 2147483647 w 1761"/>
              <a:gd name="T27" fmla="*/ 2147483647 h 2048"/>
              <a:gd name="T28" fmla="*/ 2147483647 w 1761"/>
              <a:gd name="T29" fmla="*/ 2147483647 h 2048"/>
              <a:gd name="T30" fmla="*/ 2147483647 w 1761"/>
              <a:gd name="T31" fmla="*/ 2147483647 h 2048"/>
              <a:gd name="T32" fmla="*/ 2147483647 w 1761"/>
              <a:gd name="T33" fmla="*/ 2147483647 h 2048"/>
              <a:gd name="T34" fmla="*/ 2147483647 w 1761"/>
              <a:gd name="T35" fmla="*/ 2147483647 h 2048"/>
              <a:gd name="T36" fmla="*/ 2147483647 w 1761"/>
              <a:gd name="T37" fmla="*/ 2147483647 h 2048"/>
              <a:gd name="T38" fmla="*/ 2147483647 w 1761"/>
              <a:gd name="T39" fmla="*/ 2147483647 h 2048"/>
              <a:gd name="T40" fmla="*/ 2147483647 w 1761"/>
              <a:gd name="T41" fmla="*/ 2147483647 h 2048"/>
              <a:gd name="T42" fmla="*/ 2147483647 w 1761"/>
              <a:gd name="T43" fmla="*/ 2147483647 h 2048"/>
              <a:gd name="T44" fmla="*/ 2147483647 w 1761"/>
              <a:gd name="T45" fmla="*/ 2147483647 h 2048"/>
              <a:gd name="T46" fmla="*/ 2147483647 w 1761"/>
              <a:gd name="T47" fmla="*/ 2147483647 h 2048"/>
              <a:gd name="T48" fmla="*/ 2147483647 w 1761"/>
              <a:gd name="T49" fmla="*/ 2147483647 h 2048"/>
              <a:gd name="T50" fmla="*/ 2147483647 w 1761"/>
              <a:gd name="T51" fmla="*/ 2147483647 h 2048"/>
              <a:gd name="T52" fmla="*/ 2147483647 w 1761"/>
              <a:gd name="T53" fmla="*/ 2147483647 h 2048"/>
              <a:gd name="T54" fmla="*/ 2147483647 w 1761"/>
              <a:gd name="T55" fmla="*/ 2147483647 h 2048"/>
              <a:gd name="T56" fmla="*/ 2147483647 w 1761"/>
              <a:gd name="T57" fmla="*/ 2147483647 h 2048"/>
              <a:gd name="T58" fmla="*/ 2147483647 w 1761"/>
              <a:gd name="T59" fmla="*/ 2147483647 h 2048"/>
              <a:gd name="T60" fmla="*/ 2147483647 w 1761"/>
              <a:gd name="T61" fmla="*/ 2147483647 h 2048"/>
              <a:gd name="T62" fmla="*/ 2147483647 w 1761"/>
              <a:gd name="T63" fmla="*/ 2147483647 h 2048"/>
              <a:gd name="T64" fmla="*/ 2147483647 w 1761"/>
              <a:gd name="T65" fmla="*/ 2147483647 h 2048"/>
              <a:gd name="T66" fmla="*/ 2147483647 w 1761"/>
              <a:gd name="T67" fmla="*/ 2147483647 h 2048"/>
              <a:gd name="T68" fmla="*/ 2147483647 w 1761"/>
              <a:gd name="T69" fmla="*/ 2147483647 h 2048"/>
              <a:gd name="T70" fmla="*/ 2147483647 w 1761"/>
              <a:gd name="T71" fmla="*/ 2147483647 h 2048"/>
              <a:gd name="T72" fmla="*/ 2147483647 w 1761"/>
              <a:gd name="T73" fmla="*/ 2147483647 h 20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61"/>
              <a:gd name="T112" fmla="*/ 0 h 2048"/>
              <a:gd name="T113" fmla="*/ 1761 w 1761"/>
              <a:gd name="T114" fmla="*/ 2048 h 204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61" h="2048">
                <a:moveTo>
                  <a:pt x="1761" y="520"/>
                </a:moveTo>
                <a:cubicBezTo>
                  <a:pt x="1753" y="483"/>
                  <a:pt x="1743" y="422"/>
                  <a:pt x="1729" y="384"/>
                </a:cubicBezTo>
                <a:cubicBezTo>
                  <a:pt x="1705" y="321"/>
                  <a:pt x="1719" y="397"/>
                  <a:pt x="1705" y="336"/>
                </a:cubicBezTo>
                <a:cubicBezTo>
                  <a:pt x="1691" y="275"/>
                  <a:pt x="1687" y="260"/>
                  <a:pt x="1657" y="200"/>
                </a:cubicBezTo>
                <a:cubicBezTo>
                  <a:pt x="1648" y="181"/>
                  <a:pt x="1622" y="176"/>
                  <a:pt x="1609" y="160"/>
                </a:cubicBezTo>
                <a:cubicBezTo>
                  <a:pt x="1545" y="83"/>
                  <a:pt x="1456" y="62"/>
                  <a:pt x="1361" y="40"/>
                </a:cubicBezTo>
                <a:cubicBezTo>
                  <a:pt x="1281" y="21"/>
                  <a:pt x="1223" y="7"/>
                  <a:pt x="1137" y="0"/>
                </a:cubicBezTo>
                <a:cubicBezTo>
                  <a:pt x="955" y="5"/>
                  <a:pt x="846" y="1"/>
                  <a:pt x="689" y="32"/>
                </a:cubicBezTo>
                <a:cubicBezTo>
                  <a:pt x="653" y="39"/>
                  <a:pt x="610" y="39"/>
                  <a:pt x="577" y="56"/>
                </a:cubicBezTo>
                <a:cubicBezTo>
                  <a:pt x="513" y="88"/>
                  <a:pt x="453" y="120"/>
                  <a:pt x="393" y="160"/>
                </a:cubicBezTo>
                <a:cubicBezTo>
                  <a:pt x="314" y="213"/>
                  <a:pt x="289" y="312"/>
                  <a:pt x="217" y="360"/>
                </a:cubicBezTo>
                <a:cubicBezTo>
                  <a:pt x="197" y="420"/>
                  <a:pt x="224" y="346"/>
                  <a:pt x="193" y="408"/>
                </a:cubicBezTo>
                <a:cubicBezTo>
                  <a:pt x="181" y="433"/>
                  <a:pt x="183" y="464"/>
                  <a:pt x="169" y="488"/>
                </a:cubicBezTo>
                <a:cubicBezTo>
                  <a:pt x="154" y="515"/>
                  <a:pt x="115" y="553"/>
                  <a:pt x="105" y="584"/>
                </a:cubicBezTo>
                <a:cubicBezTo>
                  <a:pt x="82" y="653"/>
                  <a:pt x="71" y="721"/>
                  <a:pt x="57" y="792"/>
                </a:cubicBezTo>
                <a:cubicBezTo>
                  <a:pt x="44" y="855"/>
                  <a:pt x="26" y="912"/>
                  <a:pt x="17" y="976"/>
                </a:cubicBezTo>
                <a:cubicBezTo>
                  <a:pt x="12" y="1086"/>
                  <a:pt x="0" y="1218"/>
                  <a:pt x="33" y="1328"/>
                </a:cubicBezTo>
                <a:cubicBezTo>
                  <a:pt x="39" y="1349"/>
                  <a:pt x="51" y="1403"/>
                  <a:pt x="65" y="1424"/>
                </a:cubicBezTo>
                <a:cubicBezTo>
                  <a:pt x="103" y="1481"/>
                  <a:pt x="145" y="1544"/>
                  <a:pt x="169" y="1608"/>
                </a:cubicBezTo>
                <a:cubicBezTo>
                  <a:pt x="182" y="1642"/>
                  <a:pt x="194" y="1691"/>
                  <a:pt x="217" y="1720"/>
                </a:cubicBezTo>
                <a:cubicBezTo>
                  <a:pt x="244" y="1754"/>
                  <a:pt x="299" y="1815"/>
                  <a:pt x="337" y="1840"/>
                </a:cubicBezTo>
                <a:cubicBezTo>
                  <a:pt x="355" y="1852"/>
                  <a:pt x="376" y="1860"/>
                  <a:pt x="393" y="1872"/>
                </a:cubicBezTo>
                <a:cubicBezTo>
                  <a:pt x="444" y="1909"/>
                  <a:pt x="387" y="1889"/>
                  <a:pt x="449" y="1904"/>
                </a:cubicBezTo>
                <a:cubicBezTo>
                  <a:pt x="465" y="1915"/>
                  <a:pt x="478" y="1931"/>
                  <a:pt x="497" y="1936"/>
                </a:cubicBezTo>
                <a:cubicBezTo>
                  <a:pt x="505" y="1938"/>
                  <a:pt x="544" y="1947"/>
                  <a:pt x="553" y="1952"/>
                </a:cubicBezTo>
                <a:cubicBezTo>
                  <a:pt x="589" y="1972"/>
                  <a:pt x="616" y="1996"/>
                  <a:pt x="657" y="2008"/>
                </a:cubicBezTo>
                <a:cubicBezTo>
                  <a:pt x="714" y="2025"/>
                  <a:pt x="782" y="2033"/>
                  <a:pt x="841" y="2040"/>
                </a:cubicBezTo>
                <a:cubicBezTo>
                  <a:pt x="849" y="2043"/>
                  <a:pt x="857" y="2048"/>
                  <a:pt x="865" y="2048"/>
                </a:cubicBezTo>
                <a:cubicBezTo>
                  <a:pt x="964" y="2048"/>
                  <a:pt x="1062" y="2045"/>
                  <a:pt x="1161" y="2040"/>
                </a:cubicBezTo>
                <a:cubicBezTo>
                  <a:pt x="1181" y="2039"/>
                  <a:pt x="1193" y="2025"/>
                  <a:pt x="1209" y="2016"/>
                </a:cubicBezTo>
                <a:cubicBezTo>
                  <a:pt x="1262" y="1986"/>
                  <a:pt x="1304" y="1963"/>
                  <a:pt x="1361" y="1944"/>
                </a:cubicBezTo>
                <a:cubicBezTo>
                  <a:pt x="1387" y="1935"/>
                  <a:pt x="1407" y="1913"/>
                  <a:pt x="1433" y="1904"/>
                </a:cubicBezTo>
                <a:cubicBezTo>
                  <a:pt x="1472" y="1865"/>
                  <a:pt x="1491" y="1823"/>
                  <a:pt x="1537" y="1792"/>
                </a:cubicBezTo>
                <a:cubicBezTo>
                  <a:pt x="1549" y="1775"/>
                  <a:pt x="1565" y="1761"/>
                  <a:pt x="1577" y="1744"/>
                </a:cubicBezTo>
                <a:cubicBezTo>
                  <a:pt x="1587" y="1729"/>
                  <a:pt x="1591" y="1711"/>
                  <a:pt x="1601" y="1696"/>
                </a:cubicBezTo>
                <a:cubicBezTo>
                  <a:pt x="1613" y="1649"/>
                  <a:pt x="1621" y="1625"/>
                  <a:pt x="1641" y="1584"/>
                </a:cubicBezTo>
                <a:cubicBezTo>
                  <a:pt x="1654" y="1558"/>
                  <a:pt x="1673" y="1536"/>
                  <a:pt x="1673" y="1504"/>
                </a:cubicBezTo>
              </a:path>
            </a:pathLst>
          </a:cu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nl-BE" sz="1800"/>
          </a:p>
        </p:txBody>
      </p:sp>
      <p:sp>
        <p:nvSpPr>
          <p:cNvPr id="69" name="Oval 68"/>
          <p:cNvSpPr>
            <a:spLocks noChangeArrowheads="1"/>
          </p:cNvSpPr>
          <p:nvPr/>
        </p:nvSpPr>
        <p:spPr bwMode="auto">
          <a:xfrm rot="16913501">
            <a:off x="166400" y="4380053"/>
            <a:ext cx="628650" cy="571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70" name="Oval 69"/>
          <p:cNvSpPr>
            <a:spLocks noChangeArrowheads="1"/>
          </p:cNvSpPr>
          <p:nvPr/>
        </p:nvSpPr>
        <p:spPr bwMode="auto">
          <a:xfrm rot="18157828">
            <a:off x="395000" y="3808553"/>
            <a:ext cx="628650" cy="571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71" name="Oval 70"/>
          <p:cNvSpPr>
            <a:spLocks noChangeArrowheads="1"/>
          </p:cNvSpPr>
          <p:nvPr/>
        </p:nvSpPr>
        <p:spPr bwMode="auto">
          <a:xfrm>
            <a:off x="1252250" y="3408503"/>
            <a:ext cx="628650" cy="571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72" name="Oval 71"/>
          <p:cNvSpPr>
            <a:spLocks noChangeArrowheads="1"/>
          </p:cNvSpPr>
          <p:nvPr/>
        </p:nvSpPr>
        <p:spPr bwMode="auto">
          <a:xfrm>
            <a:off x="2280950" y="5065853"/>
            <a:ext cx="628650" cy="571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73" name="Oval 72"/>
          <p:cNvSpPr>
            <a:spLocks noChangeArrowheads="1"/>
          </p:cNvSpPr>
          <p:nvPr/>
        </p:nvSpPr>
        <p:spPr bwMode="auto">
          <a:xfrm rot="2100959">
            <a:off x="623600" y="5523053"/>
            <a:ext cx="628650" cy="571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74" name="Oval 73"/>
          <p:cNvSpPr>
            <a:spLocks noChangeArrowheads="1"/>
          </p:cNvSpPr>
          <p:nvPr/>
        </p:nvSpPr>
        <p:spPr bwMode="auto">
          <a:xfrm>
            <a:off x="1195100" y="5694503"/>
            <a:ext cx="628650" cy="571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75" name="Oval 74"/>
          <p:cNvSpPr>
            <a:spLocks noChangeArrowheads="1"/>
          </p:cNvSpPr>
          <p:nvPr/>
        </p:nvSpPr>
        <p:spPr bwMode="auto">
          <a:xfrm rot="4113762">
            <a:off x="223550" y="5008703"/>
            <a:ext cx="628650" cy="571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76" name="Oval 75"/>
          <p:cNvSpPr>
            <a:spLocks noChangeArrowheads="1"/>
          </p:cNvSpPr>
          <p:nvPr/>
        </p:nvSpPr>
        <p:spPr bwMode="auto">
          <a:xfrm>
            <a:off x="509300" y="5008703"/>
            <a:ext cx="57150" cy="57150"/>
          </a:xfrm>
          <a:prstGeom prst="ellipse">
            <a:avLst/>
          </a:pr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77" name="Oval 76"/>
          <p:cNvSpPr>
            <a:spLocks noChangeArrowheads="1"/>
          </p:cNvSpPr>
          <p:nvPr/>
        </p:nvSpPr>
        <p:spPr bwMode="auto">
          <a:xfrm>
            <a:off x="452150" y="4322903"/>
            <a:ext cx="57150" cy="57150"/>
          </a:xfrm>
          <a:prstGeom prst="ellipse">
            <a:avLst/>
          </a:pr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78" name="Oval 77"/>
          <p:cNvSpPr>
            <a:spLocks noChangeArrowheads="1"/>
          </p:cNvSpPr>
          <p:nvPr/>
        </p:nvSpPr>
        <p:spPr bwMode="auto">
          <a:xfrm>
            <a:off x="680750" y="3808553"/>
            <a:ext cx="57150" cy="57150"/>
          </a:xfrm>
          <a:prstGeom prst="ellipse">
            <a:avLst/>
          </a:pr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79" name="Oval 78"/>
          <p:cNvSpPr>
            <a:spLocks noChangeArrowheads="1"/>
          </p:cNvSpPr>
          <p:nvPr/>
        </p:nvSpPr>
        <p:spPr bwMode="auto">
          <a:xfrm>
            <a:off x="1595150" y="3408503"/>
            <a:ext cx="57150" cy="57150"/>
          </a:xfrm>
          <a:prstGeom prst="ellipse">
            <a:avLst/>
          </a:pr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80" name="Oval 79"/>
          <p:cNvSpPr>
            <a:spLocks noChangeArrowheads="1"/>
          </p:cNvSpPr>
          <p:nvPr/>
        </p:nvSpPr>
        <p:spPr bwMode="auto">
          <a:xfrm>
            <a:off x="1480850" y="5694503"/>
            <a:ext cx="57150" cy="57150"/>
          </a:xfrm>
          <a:prstGeom prst="ellipse">
            <a:avLst/>
          </a:pr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81" name="Oval 80"/>
          <p:cNvSpPr>
            <a:spLocks noChangeArrowheads="1"/>
          </p:cNvSpPr>
          <p:nvPr/>
        </p:nvSpPr>
        <p:spPr bwMode="auto">
          <a:xfrm>
            <a:off x="909350" y="5523053"/>
            <a:ext cx="57150" cy="57150"/>
          </a:xfrm>
          <a:prstGeom prst="ellipse">
            <a:avLst/>
          </a:pr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82" name="Oval 81"/>
          <p:cNvSpPr>
            <a:spLocks noChangeArrowheads="1"/>
          </p:cNvSpPr>
          <p:nvPr/>
        </p:nvSpPr>
        <p:spPr bwMode="auto">
          <a:xfrm>
            <a:off x="2509550" y="5065853"/>
            <a:ext cx="57150" cy="57150"/>
          </a:xfrm>
          <a:prstGeom prst="ellipse">
            <a:avLst/>
          </a:pr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91" name="Rectangle 90"/>
          <p:cNvSpPr>
            <a:spLocks noChangeArrowheads="1"/>
          </p:cNvSpPr>
          <p:nvPr/>
        </p:nvSpPr>
        <p:spPr bwMode="auto">
          <a:xfrm>
            <a:off x="2327384" y="5112288"/>
            <a:ext cx="57150" cy="5715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92" name="Rectangle 91"/>
          <p:cNvSpPr>
            <a:spLocks noChangeArrowheads="1"/>
          </p:cNvSpPr>
          <p:nvPr/>
        </p:nvSpPr>
        <p:spPr bwMode="auto">
          <a:xfrm>
            <a:off x="2429778" y="3953810"/>
            <a:ext cx="57150" cy="5715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93" name="Oval 92"/>
          <p:cNvSpPr>
            <a:spLocks noChangeArrowheads="1"/>
          </p:cNvSpPr>
          <p:nvPr/>
        </p:nvSpPr>
        <p:spPr bwMode="auto">
          <a:xfrm rot="18687592">
            <a:off x="1823750" y="5408753"/>
            <a:ext cx="628650" cy="571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94" name="Oval 93"/>
          <p:cNvSpPr>
            <a:spLocks noChangeArrowheads="1"/>
          </p:cNvSpPr>
          <p:nvPr/>
        </p:nvSpPr>
        <p:spPr bwMode="auto">
          <a:xfrm rot="3159888">
            <a:off x="1938050" y="3637103"/>
            <a:ext cx="628650" cy="57150"/>
          </a:xfrm>
          <a:prstGeom prst="ellipse">
            <a:avLst/>
          </a:pr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95" name="Oval 94"/>
          <p:cNvSpPr>
            <a:spLocks noChangeArrowheads="1"/>
          </p:cNvSpPr>
          <p:nvPr/>
        </p:nvSpPr>
        <p:spPr bwMode="auto">
          <a:xfrm>
            <a:off x="2223800" y="3637103"/>
            <a:ext cx="57150" cy="57150"/>
          </a:xfrm>
          <a:prstGeom prst="ellipse">
            <a:avLst/>
          </a:pr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sp>
        <p:nvSpPr>
          <p:cNvPr id="96" name="Oval 95"/>
          <p:cNvSpPr>
            <a:spLocks noChangeArrowheads="1"/>
          </p:cNvSpPr>
          <p:nvPr/>
        </p:nvSpPr>
        <p:spPr bwMode="auto">
          <a:xfrm>
            <a:off x="2109500" y="5408753"/>
            <a:ext cx="57150" cy="57150"/>
          </a:xfrm>
          <a:prstGeom prst="ellipse">
            <a:avLst/>
          </a:prstGeom>
          <a:solidFill>
            <a:srgbClr val="6600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u="sng">
                <a:solidFill>
                  <a:schemeClr val="tx1"/>
                </a:solidFill>
                <a:latin typeface="Tahoma" panose="020B0604030504040204" pitchFamily="34" charset="0"/>
              </a:defRPr>
            </a:lvl1pPr>
            <a:lvl2pPr marL="742950" indent="-285750" eaLnBrk="0" hangingPunct="0">
              <a:defRPr u="sng">
                <a:solidFill>
                  <a:schemeClr val="tx1"/>
                </a:solidFill>
                <a:latin typeface="Tahoma" panose="020B0604030504040204" pitchFamily="34" charset="0"/>
              </a:defRPr>
            </a:lvl2pPr>
            <a:lvl3pPr marL="1143000" indent="-228600" eaLnBrk="0" hangingPunct="0">
              <a:defRPr u="sng">
                <a:solidFill>
                  <a:schemeClr val="tx1"/>
                </a:solidFill>
                <a:latin typeface="Tahoma" panose="020B0604030504040204" pitchFamily="34" charset="0"/>
              </a:defRPr>
            </a:lvl3pPr>
            <a:lvl4pPr marL="1600200" indent="-228600" eaLnBrk="0" hangingPunct="0">
              <a:defRPr u="sng">
                <a:solidFill>
                  <a:schemeClr val="tx1"/>
                </a:solidFill>
                <a:latin typeface="Tahoma" panose="020B0604030504040204" pitchFamily="34" charset="0"/>
              </a:defRPr>
            </a:lvl4pPr>
            <a:lvl5pPr marL="2057400" indent="-228600" eaLnBrk="0" hangingPunct="0">
              <a:defRPr u="sng">
                <a:solidFill>
                  <a:schemeClr val="tx1"/>
                </a:solidFill>
                <a:latin typeface="Tahoma" panose="020B0604030504040204" pitchFamily="34" charset="0"/>
              </a:defRPr>
            </a:lvl5pPr>
            <a:lvl6pPr marL="2514600" indent="-228600" eaLnBrk="0" fontAlgn="base" hangingPunct="0">
              <a:spcBef>
                <a:spcPct val="0"/>
              </a:spcBef>
              <a:spcAft>
                <a:spcPct val="0"/>
              </a:spcAft>
              <a:defRPr u="sng">
                <a:solidFill>
                  <a:schemeClr val="tx1"/>
                </a:solidFill>
                <a:latin typeface="Tahoma" panose="020B0604030504040204" pitchFamily="34" charset="0"/>
              </a:defRPr>
            </a:lvl6pPr>
            <a:lvl7pPr marL="2971800" indent="-228600" eaLnBrk="0" fontAlgn="base" hangingPunct="0">
              <a:spcBef>
                <a:spcPct val="0"/>
              </a:spcBef>
              <a:spcAft>
                <a:spcPct val="0"/>
              </a:spcAft>
              <a:defRPr u="sng">
                <a:solidFill>
                  <a:schemeClr val="tx1"/>
                </a:solidFill>
                <a:latin typeface="Tahoma" panose="020B0604030504040204" pitchFamily="34" charset="0"/>
              </a:defRPr>
            </a:lvl7pPr>
            <a:lvl8pPr marL="3429000" indent="-228600" eaLnBrk="0" fontAlgn="base" hangingPunct="0">
              <a:spcBef>
                <a:spcPct val="0"/>
              </a:spcBef>
              <a:spcAft>
                <a:spcPct val="0"/>
              </a:spcAft>
              <a:defRPr u="sng">
                <a:solidFill>
                  <a:schemeClr val="tx1"/>
                </a:solidFill>
                <a:latin typeface="Tahoma" panose="020B0604030504040204" pitchFamily="34" charset="0"/>
              </a:defRPr>
            </a:lvl8pPr>
            <a:lvl9pPr marL="3886200" indent="-228600" eaLnBrk="0" fontAlgn="base" hangingPunct="0">
              <a:spcBef>
                <a:spcPct val="0"/>
              </a:spcBef>
              <a:spcAft>
                <a:spcPct val="0"/>
              </a:spcAft>
              <a:defRPr u="sng">
                <a:solidFill>
                  <a:schemeClr val="tx1"/>
                </a:solidFill>
                <a:latin typeface="Tahoma" panose="020B0604030504040204" pitchFamily="34" charset="0"/>
              </a:defRPr>
            </a:lvl9pPr>
          </a:lstStyle>
          <a:p>
            <a:pPr eaLnBrk="1" hangingPunct="1"/>
            <a:endParaRPr lang="nl-BE" altLang="en-US" sz="1800">
              <a:latin typeface="Arial" panose="020B0604020202020204" pitchFamily="34" charset="0"/>
            </a:endParaRPr>
          </a:p>
        </p:txBody>
      </p:sp>
      <p:pic>
        <p:nvPicPr>
          <p:cNvPr id="98" name="Picture 4" descr="Scannen00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8880" y="3107078"/>
            <a:ext cx="2402327" cy="25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5" descr="Scannen0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6197" y="3107077"/>
            <a:ext cx="2439229" cy="252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27823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6C95AD94-BB4A-6AFE-F66D-4A05D80FE0B7}"/>
              </a:ext>
            </a:extLst>
          </p:cNvPr>
          <p:cNvSpPr>
            <a:spLocks noGrp="1" noChangeArrowheads="1"/>
          </p:cNvSpPr>
          <p:nvPr>
            <p:ph type="title"/>
          </p:nvPr>
        </p:nvSpPr>
        <p:spPr/>
        <p:txBody>
          <a:bodyPr/>
          <a:lstStyle/>
          <a:p>
            <a:pPr algn="l" eaLnBrk="1" hangingPunct="1"/>
            <a:r>
              <a:rPr lang="nl-BE" altLang="en-US" sz="2100" u="sng" dirty="0">
                <a:solidFill>
                  <a:schemeClr val="folHlink"/>
                </a:solidFill>
                <a:latin typeface="Arial" panose="020B0604020202020204" pitchFamily="34" charset="0"/>
                <a:cs typeface="Arial" panose="020B0604020202020204" pitchFamily="34" charset="0"/>
              </a:rPr>
              <a:t>DUCTAL HYPERPLASIA EVOLUTION TO INVASIVE CANCER</a:t>
            </a:r>
          </a:p>
        </p:txBody>
      </p:sp>
      <p:pic>
        <p:nvPicPr>
          <p:cNvPr id="70659" name="Picture 4" descr="Range of DCIS growth">
            <a:extLst>
              <a:ext uri="{FF2B5EF4-FFF2-40B4-BE49-F238E27FC236}">
                <a16:creationId xmlns:a16="http://schemas.microsoft.com/office/drawing/2014/main" id="{2C8573FF-8E1B-282F-6F51-4ABB898F85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27650" y="2249488"/>
            <a:ext cx="26733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0" name="Picture 6" descr="part images of th...">
            <a:extLst>
              <a:ext uri="{FF2B5EF4-FFF2-40B4-BE49-F238E27FC236}">
                <a16:creationId xmlns:a16="http://schemas.microsoft.com/office/drawing/2014/main" id="{733A32D2-34E6-8662-C129-59EE97C4ED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7688" y="2249488"/>
            <a:ext cx="3509962"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5602A28D-8AF9-8E90-EDCB-AE746B8B8BF0}"/>
              </a:ext>
            </a:extLst>
          </p:cNvPr>
          <p:cNvSpPr>
            <a:spLocks noGrp="1" noChangeArrowheads="1"/>
          </p:cNvSpPr>
          <p:nvPr>
            <p:ph type="body" idx="1"/>
          </p:nvPr>
        </p:nvSpPr>
        <p:spPr>
          <a:xfrm>
            <a:off x="304800" y="1341438"/>
            <a:ext cx="8534400" cy="4114800"/>
          </a:xfrm>
        </p:spPr>
        <p:txBody>
          <a:bodyPr/>
          <a:lstStyle/>
          <a:p>
            <a:pPr marL="0" indent="0" defTabSz="762000">
              <a:buFontTx/>
              <a:buNone/>
            </a:pPr>
            <a:r>
              <a:rPr lang="nl-NL" altLang="en-US" sz="2400" b="1">
                <a:solidFill>
                  <a:srgbClr val="FFFF00"/>
                </a:solidFill>
                <a:latin typeface="Arial" panose="020B0604020202020204" pitchFamily="34" charset="0"/>
              </a:rPr>
              <a:t>In total population the incidence of breast cancer is in the order of 2,5 per 1000 women per year from the age of 50.</a:t>
            </a:r>
          </a:p>
          <a:p>
            <a:pPr marL="0" indent="0" defTabSz="762000">
              <a:buFontTx/>
              <a:buNone/>
            </a:pPr>
            <a:endParaRPr lang="nl-NL" altLang="en-US" sz="2400" b="1">
              <a:solidFill>
                <a:srgbClr val="FFFF00"/>
              </a:solidFill>
              <a:latin typeface="Arial" panose="020B0604020202020204" pitchFamily="34" charset="0"/>
            </a:endParaRPr>
          </a:p>
          <a:p>
            <a:pPr marL="0" indent="0" defTabSz="762000">
              <a:buFontTx/>
              <a:buNone/>
            </a:pPr>
            <a:r>
              <a:rPr lang="nl-NL" altLang="en-US" sz="2400" b="1">
                <a:solidFill>
                  <a:srgbClr val="FFFF00"/>
                </a:solidFill>
                <a:latin typeface="Arial" panose="020B0604020202020204" pitchFamily="34" charset="0"/>
              </a:rPr>
              <a:t>In a low risk population it is as low as 0,5 per 1000 women per year. </a:t>
            </a:r>
          </a:p>
          <a:p>
            <a:pPr marL="0" indent="0" defTabSz="762000">
              <a:buFontTx/>
              <a:buNone/>
            </a:pPr>
            <a:endParaRPr lang="nl-NL" altLang="en-US" sz="2400" b="1">
              <a:solidFill>
                <a:srgbClr val="FFFF00"/>
              </a:solidFill>
              <a:latin typeface="Arial" panose="020B0604020202020204" pitchFamily="34" charset="0"/>
            </a:endParaRPr>
          </a:p>
          <a:p>
            <a:pPr marL="0" indent="0" defTabSz="762000">
              <a:buFontTx/>
              <a:buNone/>
            </a:pPr>
            <a:r>
              <a:rPr lang="nl-NL" altLang="en-US" sz="2400" b="1">
                <a:solidFill>
                  <a:srgbClr val="FFFF00"/>
                </a:solidFill>
                <a:latin typeface="Arial" panose="020B0604020202020204" pitchFamily="34" charset="0"/>
              </a:rPr>
              <a:t>In women with dens breast tissue on mammography it may be as high as 10 breast cancers per 1000 women per year.</a:t>
            </a:r>
          </a:p>
        </p:txBody>
      </p:sp>
      <p:sp>
        <p:nvSpPr>
          <p:cNvPr id="7171" name="Text Box 4">
            <a:extLst>
              <a:ext uri="{FF2B5EF4-FFF2-40B4-BE49-F238E27FC236}">
                <a16:creationId xmlns:a16="http://schemas.microsoft.com/office/drawing/2014/main" id="{CFFEED56-7E0F-4D16-D1CD-D8F9312816BC}"/>
              </a:ext>
            </a:extLst>
          </p:cNvPr>
          <p:cNvSpPr txBox="1">
            <a:spLocks noChangeArrowheads="1"/>
          </p:cNvSpPr>
          <p:nvPr/>
        </p:nvSpPr>
        <p:spPr bwMode="auto">
          <a:xfrm>
            <a:off x="304800" y="304800"/>
            <a:ext cx="8534400" cy="646113"/>
          </a:xfrm>
          <a:prstGeom prst="rect">
            <a:avLst/>
          </a:prstGeom>
          <a:gradFill rotWithShape="0">
            <a:gsLst>
              <a:gs pos="0">
                <a:srgbClr val="182F5E"/>
              </a:gs>
              <a:gs pos="100000">
                <a:srgbClr val="3366CC"/>
              </a:gs>
            </a:gsLst>
            <a:lin ang="5400000" scaled="1"/>
          </a:gradFill>
          <a:ln w="9525">
            <a:solidFill>
              <a:srgbClr val="6699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50000"/>
              </a:spcBef>
              <a:buFontTx/>
              <a:buNone/>
            </a:pPr>
            <a:r>
              <a:rPr lang="nl-BE" altLang="en-US" sz="3600" b="1">
                <a:solidFill>
                  <a:srgbClr val="FFFF00"/>
                </a:solidFill>
                <a:latin typeface="Arial" panose="020B0604020202020204" pitchFamily="34" charset="0"/>
              </a:rPr>
              <a:t>Breast cancer incidence</a:t>
            </a:r>
            <a:endParaRPr lang="nl-NL" altLang="en-US" sz="3600" b="1">
              <a:solidFill>
                <a:srgbClr val="FFFF00"/>
              </a:solidFill>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WordArt 3">
            <a:extLst>
              <a:ext uri="{FF2B5EF4-FFF2-40B4-BE49-F238E27FC236}">
                <a16:creationId xmlns:a16="http://schemas.microsoft.com/office/drawing/2014/main" id="{B4389134-7841-C1C8-1C81-1EAA694B057B}"/>
              </a:ext>
            </a:extLst>
          </p:cNvPr>
          <p:cNvSpPr>
            <a:spLocks noChangeArrowheads="1" noChangeShapeType="1" noTextEdit="1"/>
          </p:cNvSpPr>
          <p:nvPr/>
        </p:nvSpPr>
        <p:spPr bwMode="auto">
          <a:xfrm>
            <a:off x="3419475" y="1196975"/>
            <a:ext cx="2305050" cy="44640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nl-BE" sz="3600" b="1" i="1" kern="10" spc="720">
              <a:gradFill rotWithShape="1">
                <a:gsLst>
                  <a:gs pos="0">
                    <a:srgbClr val="E2E2E2"/>
                  </a:gs>
                  <a:gs pos="100000">
                    <a:srgbClr val="FFFFFF"/>
                  </a:gs>
                </a:gsLst>
                <a:lin ang="5400000" scaled="1"/>
              </a:gradFill>
              <a:effectLst>
                <a:outerShdw dist="45791" dir="3378596" algn="ctr" rotWithShape="0">
                  <a:srgbClr val="4D4D4D">
                    <a:alpha val="79999"/>
                  </a:srgbClr>
                </a:outerShdw>
              </a:effectLst>
              <a:latin typeface="Vivaldi" panose="03020602050506090804" pitchFamily="66" charset="0"/>
            </a:endParaRPr>
          </a:p>
        </p:txBody>
      </p:sp>
      <p:sp>
        <p:nvSpPr>
          <p:cNvPr id="9219" name="Tekstvak 1">
            <a:extLst>
              <a:ext uri="{FF2B5EF4-FFF2-40B4-BE49-F238E27FC236}">
                <a16:creationId xmlns:a16="http://schemas.microsoft.com/office/drawing/2014/main" id="{EFFF0BE8-587E-1EA4-DC96-4A4FB100B3C0}"/>
              </a:ext>
            </a:extLst>
          </p:cNvPr>
          <p:cNvSpPr txBox="1">
            <a:spLocks noChangeArrowheads="1"/>
          </p:cNvSpPr>
          <p:nvPr/>
        </p:nvSpPr>
        <p:spPr bwMode="auto">
          <a:xfrm>
            <a:off x="468313" y="260350"/>
            <a:ext cx="903605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en-US" sz="2800">
                <a:latin typeface="Arial" panose="020B0604020202020204" pitchFamily="34" charset="0"/>
                <a:cs typeface="Arial" panose="020B0604020202020204" pitchFamily="34" charset="0"/>
              </a:rPr>
              <a:t>Known risk factors  </a:t>
            </a:r>
          </a:p>
          <a:p>
            <a:pPr eaLnBrk="1" hangingPunct="1">
              <a:spcBef>
                <a:spcPct val="0"/>
              </a:spcBef>
              <a:buFontTx/>
              <a:buNone/>
            </a:pPr>
            <a:endParaRPr lang="nl-NL" altLang="en-US" sz="2800">
              <a:latin typeface="Arial" panose="020B0604020202020204" pitchFamily="34" charset="0"/>
              <a:cs typeface="Arial" panose="020B0604020202020204" pitchFamily="34" charset="0"/>
            </a:endParaRPr>
          </a:p>
          <a:p>
            <a:pPr eaLnBrk="1" hangingPunct="1">
              <a:spcBef>
                <a:spcPct val="0"/>
              </a:spcBef>
              <a:buFontTx/>
              <a:buNone/>
            </a:pPr>
            <a:r>
              <a:rPr lang="nl-NL" altLang="en-US" sz="2800">
                <a:latin typeface="Arial" panose="020B0604020202020204" pitchFamily="34" charset="0"/>
                <a:cs typeface="Arial" panose="020B0604020202020204" pitchFamily="34" charset="0"/>
              </a:rPr>
              <a:t>Menarche    &lt;12 y versus </a:t>
            </a:r>
            <a:r>
              <a:rPr lang="nl-NL" altLang="en-US" sz="2800" u="sng">
                <a:latin typeface="Arial" panose="020B0604020202020204" pitchFamily="34" charset="0"/>
                <a:cs typeface="Arial" panose="020B0604020202020204" pitchFamily="34" charset="0"/>
              </a:rPr>
              <a:t>&gt;</a:t>
            </a:r>
            <a:r>
              <a:rPr lang="nl-NL" altLang="en-US" sz="2800">
                <a:latin typeface="Arial" panose="020B0604020202020204" pitchFamily="34" charset="0"/>
                <a:cs typeface="Arial" panose="020B0604020202020204" pitchFamily="34" charset="0"/>
              </a:rPr>
              <a:t> 14 y		1,2-1,5</a:t>
            </a:r>
            <a:endParaRPr lang="nl-NL" altLang="en-US" sz="1800" u="sng">
              <a:latin typeface="Arial" panose="020B0604020202020204" pitchFamily="34" charset="0"/>
              <a:cs typeface="Arial" panose="020B0604020202020204" pitchFamily="34" charset="0"/>
            </a:endParaRPr>
          </a:p>
          <a:p>
            <a:pPr eaLnBrk="1" hangingPunct="1">
              <a:spcBef>
                <a:spcPct val="0"/>
              </a:spcBef>
              <a:buFontTx/>
              <a:buNone/>
            </a:pPr>
            <a:r>
              <a:rPr lang="nl-NL" altLang="en-US" sz="2800">
                <a:latin typeface="Arial" panose="020B0604020202020204" pitchFamily="34" charset="0"/>
                <a:cs typeface="Arial" panose="020B0604020202020204" pitchFamily="34" charset="0"/>
              </a:rPr>
              <a:t>Menopause </a:t>
            </a:r>
            <a:r>
              <a:rPr lang="nl-NL" altLang="en-US" sz="2800" u="sng">
                <a:latin typeface="Arial" panose="020B0604020202020204" pitchFamily="34" charset="0"/>
                <a:cs typeface="Arial" panose="020B0604020202020204" pitchFamily="34" charset="0"/>
              </a:rPr>
              <a:t>&gt;</a:t>
            </a:r>
            <a:r>
              <a:rPr lang="nl-NL" altLang="en-US" sz="2800">
                <a:latin typeface="Arial" panose="020B0604020202020204" pitchFamily="34" charset="0"/>
                <a:cs typeface="Arial" panose="020B0604020202020204" pitchFamily="34" charset="0"/>
              </a:rPr>
              <a:t>55 y versus &lt; 55 y		1,5-2,0</a:t>
            </a:r>
          </a:p>
          <a:p>
            <a:pPr eaLnBrk="1" hangingPunct="1">
              <a:spcBef>
                <a:spcPct val="0"/>
              </a:spcBef>
              <a:buFontTx/>
              <a:buNone/>
            </a:pPr>
            <a:r>
              <a:rPr lang="nl-NL" altLang="en-US" sz="2800">
                <a:latin typeface="Arial" panose="020B0604020202020204" pitchFamily="34" charset="0"/>
                <a:cs typeface="Arial" panose="020B0604020202020204" pitchFamily="34" charset="0"/>
              </a:rPr>
              <a:t>Partus         &gt;30 versus &lt;20 y		1,3-2,0</a:t>
            </a:r>
          </a:p>
          <a:p>
            <a:pPr eaLnBrk="1" hangingPunct="1">
              <a:spcBef>
                <a:spcPct val="0"/>
              </a:spcBef>
              <a:buFontTx/>
              <a:buNone/>
            </a:pPr>
            <a:r>
              <a:rPr lang="nl-NL" altLang="en-US" sz="2800">
                <a:latin typeface="Arial" panose="020B0604020202020204" pitchFamily="34" charset="0"/>
                <a:cs typeface="Arial" panose="020B0604020202020204" pitchFamily="34" charset="0"/>
              </a:rPr>
              <a:t>Ionizing  rays					1,0-8,7</a:t>
            </a:r>
          </a:p>
          <a:p>
            <a:pPr eaLnBrk="1" hangingPunct="1">
              <a:spcBef>
                <a:spcPct val="0"/>
              </a:spcBef>
              <a:buFontTx/>
              <a:buNone/>
            </a:pPr>
            <a:r>
              <a:rPr lang="nl-NL" altLang="en-US" sz="2800">
                <a:latin typeface="Arial" panose="020B0604020202020204" pitchFamily="34" charset="0"/>
                <a:cs typeface="Arial" panose="020B0604020202020204" pitchFamily="34" charset="0"/>
              </a:rPr>
              <a:t>Biopsy (any histological finding)		1,5-1,8</a:t>
            </a:r>
          </a:p>
          <a:p>
            <a:pPr eaLnBrk="1" hangingPunct="1">
              <a:spcBef>
                <a:spcPct val="0"/>
              </a:spcBef>
              <a:buFontTx/>
              <a:buNone/>
            </a:pPr>
            <a:r>
              <a:rPr lang="nl-NL" altLang="en-US" sz="2800">
                <a:latin typeface="Arial" panose="020B0604020202020204" pitchFamily="34" charset="0"/>
                <a:cs typeface="Arial" panose="020B0604020202020204" pitchFamily="34" charset="0"/>
              </a:rPr>
              <a:t>Atypical hyperplasia				4,0-4,4</a:t>
            </a:r>
          </a:p>
          <a:p>
            <a:pPr eaLnBrk="1" hangingPunct="1">
              <a:spcBef>
                <a:spcPct val="0"/>
              </a:spcBef>
              <a:buFontTx/>
              <a:buNone/>
            </a:pPr>
            <a:r>
              <a:rPr lang="nl-NL" altLang="en-US" sz="2800">
                <a:latin typeface="Arial" panose="020B0604020202020204" pitchFamily="34" charset="0"/>
                <a:cs typeface="Arial" panose="020B0604020202020204" pitchFamily="34" charset="0"/>
              </a:rPr>
              <a:t>Smoking at young age (&lt; 20 y)		1,3-1,8</a:t>
            </a:r>
          </a:p>
          <a:p>
            <a:pPr eaLnBrk="1" hangingPunct="1">
              <a:spcBef>
                <a:spcPct val="0"/>
              </a:spcBef>
              <a:buFontTx/>
              <a:buNone/>
            </a:pPr>
            <a:r>
              <a:rPr lang="nl-NL" altLang="en-US" sz="2800">
                <a:latin typeface="Arial" panose="020B0604020202020204" pitchFamily="34" charset="0"/>
                <a:cs typeface="Arial" panose="020B0604020202020204" pitchFamily="34" charset="0"/>
              </a:rPr>
              <a:t>Physical activity					0,68</a:t>
            </a:r>
          </a:p>
          <a:p>
            <a:pPr eaLnBrk="1" hangingPunct="1">
              <a:spcBef>
                <a:spcPct val="0"/>
              </a:spcBef>
              <a:buFontTx/>
              <a:buNone/>
            </a:pPr>
            <a:r>
              <a:rPr lang="nl-NL" altLang="en-US" sz="2800">
                <a:latin typeface="Arial" panose="020B0604020202020204" pitchFamily="34" charset="0"/>
                <a:cs typeface="Arial" panose="020B0604020202020204" pitchFamily="34" charset="0"/>
              </a:rPr>
              <a:t>Hormonal therapy 				0,7 tot 1,4</a:t>
            </a:r>
          </a:p>
          <a:p>
            <a:pPr eaLnBrk="1" hangingPunct="1">
              <a:spcBef>
                <a:spcPct val="0"/>
              </a:spcBef>
              <a:buFontTx/>
              <a:buNone/>
            </a:pPr>
            <a:r>
              <a:rPr lang="nl-NL" altLang="en-US" sz="2800">
                <a:latin typeface="Arial" panose="020B0604020202020204" pitchFamily="34" charset="0"/>
                <a:cs typeface="Arial" panose="020B0604020202020204" pitchFamily="34" charset="0"/>
              </a:rPr>
              <a:t>Genetic high penetrance: </a:t>
            </a:r>
            <a:r>
              <a:rPr lang="nl-NL" altLang="en-US" sz="2400">
                <a:latin typeface="Arial" panose="020B0604020202020204" pitchFamily="34" charset="0"/>
                <a:cs typeface="Arial" panose="020B0604020202020204" pitchFamily="34" charset="0"/>
              </a:rPr>
              <a:t>BRCA 1&amp;2,  PTEN, TP 53</a:t>
            </a:r>
          </a:p>
          <a:p>
            <a:pPr eaLnBrk="1" hangingPunct="1">
              <a:spcBef>
                <a:spcPct val="0"/>
              </a:spcBef>
              <a:buFontTx/>
              <a:buNone/>
            </a:pPr>
            <a:r>
              <a:rPr lang="nl-NL" altLang="en-US" sz="2800">
                <a:latin typeface="Arial" panose="020B0604020202020204" pitchFamily="34" charset="0"/>
                <a:cs typeface="Arial" panose="020B0604020202020204" pitchFamily="34" charset="0"/>
              </a:rPr>
              <a:t>Genetic low penetrance: </a:t>
            </a:r>
            <a:r>
              <a:rPr lang="nl-NL" altLang="en-US" sz="2400">
                <a:latin typeface="Arial" panose="020B0604020202020204" pitchFamily="34" charset="0"/>
                <a:cs typeface="Arial" panose="020B0604020202020204" pitchFamily="34" charset="0"/>
              </a:rPr>
              <a:t>CHEK2, PALP2, ATM, RAD51C  </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WordArt 3">
            <a:extLst>
              <a:ext uri="{FF2B5EF4-FFF2-40B4-BE49-F238E27FC236}">
                <a16:creationId xmlns:a16="http://schemas.microsoft.com/office/drawing/2014/main" id="{8EA63AC9-548E-66B0-B70C-10494FC93B46}"/>
              </a:ext>
            </a:extLst>
          </p:cNvPr>
          <p:cNvSpPr>
            <a:spLocks noChangeArrowheads="1" noChangeShapeType="1" noTextEdit="1"/>
          </p:cNvSpPr>
          <p:nvPr/>
        </p:nvSpPr>
        <p:spPr bwMode="auto">
          <a:xfrm>
            <a:off x="3419475" y="1196975"/>
            <a:ext cx="2305050" cy="446405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endParaRPr lang="nl-BE" sz="3600" b="1" i="1" kern="10" spc="720">
              <a:gradFill rotWithShape="1">
                <a:gsLst>
                  <a:gs pos="0">
                    <a:srgbClr val="E2E2E2"/>
                  </a:gs>
                  <a:gs pos="100000">
                    <a:srgbClr val="FFFFFF"/>
                  </a:gs>
                </a:gsLst>
                <a:lin ang="5400000" scaled="1"/>
              </a:gradFill>
              <a:effectLst>
                <a:outerShdw dist="45791" dir="3378596" algn="ctr" rotWithShape="0">
                  <a:srgbClr val="4D4D4D">
                    <a:alpha val="79999"/>
                  </a:srgbClr>
                </a:outerShdw>
              </a:effectLst>
              <a:latin typeface="Vivaldi" panose="03020602050506090804" pitchFamily="66" charset="0"/>
            </a:endParaRPr>
          </a:p>
        </p:txBody>
      </p:sp>
      <p:sp>
        <p:nvSpPr>
          <p:cNvPr id="10243" name="Tekstvak 1">
            <a:extLst>
              <a:ext uri="{FF2B5EF4-FFF2-40B4-BE49-F238E27FC236}">
                <a16:creationId xmlns:a16="http://schemas.microsoft.com/office/drawing/2014/main" id="{B3A82957-22E2-B62F-1F61-A93350437184}"/>
              </a:ext>
            </a:extLst>
          </p:cNvPr>
          <p:cNvSpPr txBox="1">
            <a:spLocks noChangeArrowheads="1"/>
          </p:cNvSpPr>
          <p:nvPr/>
        </p:nvSpPr>
        <p:spPr bwMode="auto">
          <a:xfrm>
            <a:off x="468313" y="260350"/>
            <a:ext cx="9036050" cy="569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nl-NL" altLang="en-US" sz="2800">
                <a:latin typeface="Arial" panose="020B0604020202020204" pitchFamily="34" charset="0"/>
                <a:cs typeface="Arial" panose="020B0604020202020204" pitchFamily="34" charset="0"/>
              </a:rPr>
              <a:t>Known risk factors  </a:t>
            </a:r>
          </a:p>
          <a:p>
            <a:pPr eaLnBrk="1" hangingPunct="1">
              <a:spcBef>
                <a:spcPct val="0"/>
              </a:spcBef>
              <a:buFontTx/>
              <a:buNone/>
            </a:pPr>
            <a:endParaRPr lang="nl-NL" altLang="en-US" sz="2800">
              <a:latin typeface="Arial" panose="020B0604020202020204" pitchFamily="34" charset="0"/>
              <a:cs typeface="Arial" panose="020B0604020202020204" pitchFamily="34" charset="0"/>
            </a:endParaRPr>
          </a:p>
          <a:p>
            <a:pPr eaLnBrk="1" hangingPunct="1">
              <a:spcBef>
                <a:spcPct val="0"/>
              </a:spcBef>
              <a:buFontTx/>
              <a:buNone/>
            </a:pPr>
            <a:r>
              <a:rPr lang="nl-NL" altLang="en-US" sz="2800">
                <a:solidFill>
                  <a:srgbClr val="FF0000"/>
                </a:solidFill>
                <a:latin typeface="Arial" panose="020B0604020202020204" pitchFamily="34" charset="0"/>
                <a:cs typeface="Arial" panose="020B0604020202020204" pitchFamily="34" charset="0"/>
              </a:rPr>
              <a:t>Menarche    &lt;12 y versus </a:t>
            </a:r>
            <a:r>
              <a:rPr lang="nl-NL" altLang="en-US" sz="2800" u="sng">
                <a:solidFill>
                  <a:srgbClr val="FF0000"/>
                </a:solidFill>
                <a:latin typeface="Arial" panose="020B0604020202020204" pitchFamily="34" charset="0"/>
                <a:cs typeface="Arial" panose="020B0604020202020204" pitchFamily="34" charset="0"/>
              </a:rPr>
              <a:t>&gt;</a:t>
            </a:r>
            <a:r>
              <a:rPr lang="nl-NL" altLang="en-US" sz="2800">
                <a:solidFill>
                  <a:srgbClr val="FF0000"/>
                </a:solidFill>
                <a:latin typeface="Arial" panose="020B0604020202020204" pitchFamily="34" charset="0"/>
                <a:cs typeface="Arial" panose="020B0604020202020204" pitchFamily="34" charset="0"/>
              </a:rPr>
              <a:t> 14 y		1,2-1,5</a:t>
            </a:r>
            <a:endParaRPr lang="nl-NL" altLang="en-US" sz="1800" u="sng">
              <a:solidFill>
                <a:srgbClr val="FF0000"/>
              </a:solidFill>
              <a:latin typeface="Arial" panose="020B0604020202020204" pitchFamily="34" charset="0"/>
              <a:cs typeface="Arial" panose="020B0604020202020204" pitchFamily="34" charset="0"/>
            </a:endParaRPr>
          </a:p>
          <a:p>
            <a:pPr eaLnBrk="1" hangingPunct="1">
              <a:spcBef>
                <a:spcPct val="0"/>
              </a:spcBef>
              <a:buFontTx/>
              <a:buNone/>
            </a:pPr>
            <a:r>
              <a:rPr lang="nl-NL" altLang="en-US" sz="2800">
                <a:latin typeface="Arial" panose="020B0604020202020204" pitchFamily="34" charset="0"/>
                <a:cs typeface="Arial" panose="020B0604020202020204" pitchFamily="34" charset="0"/>
              </a:rPr>
              <a:t>Menopause </a:t>
            </a:r>
            <a:r>
              <a:rPr lang="nl-NL" altLang="en-US" sz="2800" u="sng">
                <a:latin typeface="Arial" panose="020B0604020202020204" pitchFamily="34" charset="0"/>
                <a:cs typeface="Arial" panose="020B0604020202020204" pitchFamily="34" charset="0"/>
              </a:rPr>
              <a:t>&gt;</a:t>
            </a:r>
            <a:r>
              <a:rPr lang="nl-NL" altLang="en-US" sz="2800">
                <a:latin typeface="Arial" panose="020B0604020202020204" pitchFamily="34" charset="0"/>
                <a:cs typeface="Arial" panose="020B0604020202020204" pitchFamily="34" charset="0"/>
              </a:rPr>
              <a:t>55 y versus &lt; 55 y		1,5-2,0</a:t>
            </a:r>
          </a:p>
          <a:p>
            <a:pPr eaLnBrk="1" hangingPunct="1">
              <a:spcBef>
                <a:spcPct val="0"/>
              </a:spcBef>
              <a:buFontTx/>
              <a:buNone/>
            </a:pPr>
            <a:r>
              <a:rPr lang="nl-NL" altLang="en-US" sz="2800">
                <a:solidFill>
                  <a:srgbClr val="FF0000"/>
                </a:solidFill>
                <a:latin typeface="Arial" panose="020B0604020202020204" pitchFamily="34" charset="0"/>
                <a:cs typeface="Arial" panose="020B0604020202020204" pitchFamily="34" charset="0"/>
              </a:rPr>
              <a:t>Partus         &gt;30 versus &lt;20 y		1,3-2,0</a:t>
            </a:r>
          </a:p>
          <a:p>
            <a:pPr eaLnBrk="1" hangingPunct="1">
              <a:spcBef>
                <a:spcPct val="0"/>
              </a:spcBef>
              <a:buFontTx/>
              <a:buNone/>
            </a:pPr>
            <a:r>
              <a:rPr lang="nl-NL" altLang="en-US" sz="2800">
                <a:solidFill>
                  <a:srgbClr val="FF0000"/>
                </a:solidFill>
                <a:latin typeface="Arial" panose="020B0604020202020204" pitchFamily="34" charset="0"/>
                <a:cs typeface="Arial" panose="020B0604020202020204" pitchFamily="34" charset="0"/>
              </a:rPr>
              <a:t>Ionizing  rays					1,0-8,7</a:t>
            </a:r>
          </a:p>
          <a:p>
            <a:pPr eaLnBrk="1" hangingPunct="1">
              <a:spcBef>
                <a:spcPct val="0"/>
              </a:spcBef>
              <a:buFontTx/>
              <a:buNone/>
            </a:pPr>
            <a:r>
              <a:rPr lang="nl-NL" altLang="en-US" sz="2800">
                <a:latin typeface="Arial" panose="020B0604020202020204" pitchFamily="34" charset="0"/>
                <a:cs typeface="Arial" panose="020B0604020202020204" pitchFamily="34" charset="0"/>
              </a:rPr>
              <a:t>Biopsy (any histological finding)		1,5-1,8</a:t>
            </a:r>
          </a:p>
          <a:p>
            <a:pPr eaLnBrk="1" hangingPunct="1">
              <a:spcBef>
                <a:spcPct val="0"/>
              </a:spcBef>
              <a:buFontTx/>
              <a:buNone/>
            </a:pPr>
            <a:r>
              <a:rPr lang="nl-NL" altLang="en-US" sz="2800">
                <a:latin typeface="Arial" panose="020B0604020202020204" pitchFamily="34" charset="0"/>
                <a:cs typeface="Arial" panose="020B0604020202020204" pitchFamily="34" charset="0"/>
              </a:rPr>
              <a:t>Atypical hyperplasia				4,0-4,4</a:t>
            </a:r>
          </a:p>
          <a:p>
            <a:pPr eaLnBrk="1" hangingPunct="1">
              <a:spcBef>
                <a:spcPct val="0"/>
              </a:spcBef>
              <a:buFontTx/>
              <a:buNone/>
            </a:pPr>
            <a:r>
              <a:rPr lang="nl-NL" altLang="en-US" sz="2800">
                <a:solidFill>
                  <a:srgbClr val="FF0000"/>
                </a:solidFill>
                <a:latin typeface="Arial" panose="020B0604020202020204" pitchFamily="34" charset="0"/>
                <a:cs typeface="Arial" panose="020B0604020202020204" pitchFamily="34" charset="0"/>
              </a:rPr>
              <a:t>Smoking at young age (&lt; 20 y)		1,3-1,8</a:t>
            </a:r>
          </a:p>
          <a:p>
            <a:pPr eaLnBrk="1" hangingPunct="1">
              <a:spcBef>
                <a:spcPct val="0"/>
              </a:spcBef>
              <a:buFontTx/>
              <a:buNone/>
            </a:pPr>
            <a:r>
              <a:rPr lang="nl-NL" altLang="en-US" sz="2800">
                <a:latin typeface="Arial" panose="020B0604020202020204" pitchFamily="34" charset="0"/>
                <a:cs typeface="Arial" panose="020B0604020202020204" pitchFamily="34" charset="0"/>
              </a:rPr>
              <a:t>Physical activity					0,68</a:t>
            </a:r>
          </a:p>
          <a:p>
            <a:pPr eaLnBrk="1" hangingPunct="1">
              <a:spcBef>
                <a:spcPct val="0"/>
              </a:spcBef>
              <a:buFontTx/>
              <a:buNone/>
            </a:pPr>
            <a:r>
              <a:rPr lang="nl-NL" altLang="en-US" sz="2800">
                <a:latin typeface="Arial" panose="020B0604020202020204" pitchFamily="34" charset="0"/>
                <a:cs typeface="Arial" panose="020B0604020202020204" pitchFamily="34" charset="0"/>
              </a:rPr>
              <a:t>Hormonal therapy 				0,7 tot 1,4</a:t>
            </a:r>
          </a:p>
          <a:p>
            <a:pPr eaLnBrk="1" hangingPunct="1">
              <a:spcBef>
                <a:spcPct val="0"/>
              </a:spcBef>
              <a:buFontTx/>
              <a:buNone/>
            </a:pPr>
            <a:r>
              <a:rPr lang="nl-NL" altLang="en-US" sz="2800">
                <a:latin typeface="Arial" panose="020B0604020202020204" pitchFamily="34" charset="0"/>
                <a:cs typeface="Arial" panose="020B0604020202020204" pitchFamily="34" charset="0"/>
              </a:rPr>
              <a:t>Genetic high penetrance: </a:t>
            </a:r>
            <a:r>
              <a:rPr lang="nl-NL" altLang="en-US" sz="2400">
                <a:latin typeface="Arial" panose="020B0604020202020204" pitchFamily="34" charset="0"/>
                <a:cs typeface="Arial" panose="020B0604020202020204" pitchFamily="34" charset="0"/>
              </a:rPr>
              <a:t>BRCA 1&amp;2,  PTEN, TP 53</a:t>
            </a:r>
          </a:p>
          <a:p>
            <a:pPr eaLnBrk="1" hangingPunct="1">
              <a:spcBef>
                <a:spcPct val="0"/>
              </a:spcBef>
              <a:buFontTx/>
              <a:buNone/>
            </a:pPr>
            <a:r>
              <a:rPr lang="nl-NL" altLang="en-US" sz="2800">
                <a:latin typeface="Arial" panose="020B0604020202020204" pitchFamily="34" charset="0"/>
                <a:cs typeface="Arial" panose="020B0604020202020204" pitchFamily="34" charset="0"/>
              </a:rPr>
              <a:t>Genetic low penetrance: </a:t>
            </a:r>
            <a:r>
              <a:rPr lang="nl-NL" altLang="en-US" sz="2400">
                <a:latin typeface="Arial" panose="020B0604020202020204" pitchFamily="34" charset="0"/>
                <a:cs typeface="Arial" panose="020B0604020202020204" pitchFamily="34" charset="0"/>
              </a:rPr>
              <a:t>CHEK2, PALP2, ATM, RAD51C  </a:t>
            </a:r>
          </a:p>
        </p:txBody>
      </p:sp>
    </p:spTree>
  </p:cSld>
  <p:clrMapOvr>
    <a:masterClrMapping/>
  </p:clrMapOvr>
  <p:transition/>
</p:sld>
</file>

<file path=ppt/theme/theme1.xml><?xml version="1.0" encoding="utf-8"?>
<a:theme xmlns:a="http://schemas.openxmlformats.org/drawingml/2006/main" name="Puls">
  <a:themeElements>
    <a:clrScheme name="Puls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
      <a:majorFont>
        <a:latin typeface="Times New Roman"/>
        <a:ea typeface=""/>
        <a:cs typeface=""/>
      </a:majorFont>
      <a:minorFont>
        <a:latin typeface="Times New Roman"/>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nl-NL"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Puls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1853</TotalTime>
  <Words>3274</Words>
  <Application>Microsoft Office PowerPoint</Application>
  <PresentationFormat>Diavoorstelling (4:3)</PresentationFormat>
  <Paragraphs>367</Paragraphs>
  <Slides>40</Slides>
  <Notes>19</Notes>
  <HiddenSlides>0</HiddenSlides>
  <MMClips>0</MMClips>
  <ScaleCrop>false</ScaleCrop>
  <HeadingPairs>
    <vt:vector size="8" baseType="variant">
      <vt:variant>
        <vt:lpstr>Gebruikte lettertypen</vt:lpstr>
      </vt:variant>
      <vt:variant>
        <vt:i4>15</vt:i4>
      </vt:variant>
      <vt:variant>
        <vt:lpstr>Thema</vt:lpstr>
      </vt:variant>
      <vt:variant>
        <vt:i4>1</vt:i4>
      </vt:variant>
      <vt:variant>
        <vt:lpstr>Ingesloten OLE-bronprogramma's</vt:lpstr>
      </vt:variant>
      <vt:variant>
        <vt:i4>3</vt:i4>
      </vt:variant>
      <vt:variant>
        <vt:lpstr>Diatitels</vt:lpstr>
      </vt:variant>
      <vt:variant>
        <vt:i4>40</vt:i4>
      </vt:variant>
    </vt:vector>
  </HeadingPairs>
  <TitlesOfParts>
    <vt:vector size="59" baseType="lpstr">
      <vt:lpstr>MS PGothic</vt:lpstr>
      <vt:lpstr>-apple-system</vt:lpstr>
      <vt:lpstr>Arial</vt:lpstr>
      <vt:lpstr>Arial</vt:lpstr>
      <vt:lpstr>Arial Black</vt:lpstr>
      <vt:lpstr>Calibri</vt:lpstr>
      <vt:lpstr>Comic Sans MS</vt:lpstr>
      <vt:lpstr>fira sans</vt:lpstr>
      <vt:lpstr>GuardianAgateSans1GR-Regular</vt:lpstr>
      <vt:lpstr>GuardianAgateSans1-Regular</vt:lpstr>
      <vt:lpstr>GuardianAgateSansGR-Medium</vt:lpstr>
      <vt:lpstr>GuardianAgateSans-MediumIt</vt:lpstr>
      <vt:lpstr>Tahoma</vt:lpstr>
      <vt:lpstr>Times New Roman</vt:lpstr>
      <vt:lpstr>Vivaldi</vt:lpstr>
      <vt:lpstr>Puls</vt:lpstr>
      <vt:lpstr>CorelDRAW</vt:lpstr>
      <vt:lpstr>Diagram</vt:lpstr>
      <vt:lpstr>Grafiek</vt:lpstr>
      <vt:lpstr>PowerPoint-presentatie</vt:lpstr>
      <vt:lpstr>PowerPoint-presentatie</vt:lpstr>
      <vt:lpstr>PowerPoint-presentatie</vt:lpstr>
      <vt:lpstr>PowerPoint-presentatie</vt:lpstr>
      <vt:lpstr>PowerPoint-presentatie</vt:lpstr>
      <vt:lpstr>DUCTAL HYPERPLASIA EVOLUTION TO INVASIVE CANCER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Choice of Progestogen and Breast Cancer Risk: E3N French Cohort Study</vt:lpstr>
      <vt:lpstr>PowerPoint-presentatie</vt:lpstr>
      <vt:lpstr>Danish sex Hormone Register Study DaHoRS</vt:lpstr>
      <vt:lpstr> The impact of progestagen dose Low = 0.5mg NETA or 2.5mg MPA. High = 1mg NETA or 5mg MPA </vt:lpstr>
      <vt:lpstr> </vt:lpstr>
      <vt:lpstr>PowerPoint-presentatie</vt:lpstr>
      <vt:lpstr>PowerPoint-presentatie</vt:lpstr>
      <vt:lpstr>PowerPoint-presentatie</vt:lpstr>
      <vt:lpstr>PowerPoint-presentatie</vt:lpstr>
      <vt:lpstr>PowerPoint-presentatie</vt:lpstr>
      <vt:lpstr>PASS: Pooled Incidence Rate Ratios for all study outcomes</vt:lpstr>
      <vt:lpstr>Levonorgestrel concentration</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 - hero</dc:creator>
  <cp:lastModifiedBy>Depypere Herman</cp:lastModifiedBy>
  <cp:revision>98</cp:revision>
  <dcterms:created xsi:type="dcterms:W3CDTF">2016-04-27T18:43:50Z</dcterms:created>
  <dcterms:modified xsi:type="dcterms:W3CDTF">2026-01-16T09:51:44Z</dcterms:modified>
</cp:coreProperties>
</file>