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42"/>
  </p:notesMasterIdLst>
  <p:sldIdLst>
    <p:sldId id="256" r:id="rId3"/>
    <p:sldId id="6061" r:id="rId4"/>
    <p:sldId id="6050" r:id="rId5"/>
    <p:sldId id="6055" r:id="rId6"/>
    <p:sldId id="6057" r:id="rId7"/>
    <p:sldId id="6053" r:id="rId8"/>
    <p:sldId id="6058" r:id="rId9"/>
    <p:sldId id="6075" r:id="rId10"/>
    <p:sldId id="6034" r:id="rId11"/>
    <p:sldId id="302" r:id="rId12"/>
    <p:sldId id="6067" r:id="rId13"/>
    <p:sldId id="306" r:id="rId14"/>
    <p:sldId id="6063" r:id="rId15"/>
    <p:sldId id="535" r:id="rId16"/>
    <p:sldId id="312" r:id="rId17"/>
    <p:sldId id="6004" r:id="rId18"/>
    <p:sldId id="392" r:id="rId19"/>
    <p:sldId id="258" r:id="rId20"/>
    <p:sldId id="6066" r:id="rId21"/>
    <p:sldId id="407" r:id="rId22"/>
    <p:sldId id="5969" r:id="rId23"/>
    <p:sldId id="514" r:id="rId24"/>
    <p:sldId id="516" r:id="rId25"/>
    <p:sldId id="517" r:id="rId26"/>
    <p:sldId id="518" r:id="rId27"/>
    <p:sldId id="6070" r:id="rId28"/>
    <p:sldId id="6071" r:id="rId29"/>
    <p:sldId id="519" r:id="rId30"/>
    <p:sldId id="520" r:id="rId31"/>
    <p:sldId id="438" r:id="rId32"/>
    <p:sldId id="5999" r:id="rId33"/>
    <p:sldId id="5986" r:id="rId34"/>
    <p:sldId id="522" r:id="rId35"/>
    <p:sldId id="5987" r:id="rId36"/>
    <p:sldId id="5991" r:id="rId37"/>
    <p:sldId id="523" r:id="rId38"/>
    <p:sldId id="712" r:id="rId39"/>
    <p:sldId id="6007" r:id="rId40"/>
    <p:sldId id="602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E5E443-B627-4540-8E34-93E2017563CA}">
          <p14:sldIdLst>
            <p14:sldId id="256"/>
            <p14:sldId id="6061"/>
            <p14:sldId id="6050"/>
            <p14:sldId id="6055"/>
            <p14:sldId id="6057"/>
            <p14:sldId id="6053"/>
            <p14:sldId id="6058"/>
            <p14:sldId id="6075"/>
            <p14:sldId id="6034"/>
            <p14:sldId id="302"/>
            <p14:sldId id="6067"/>
            <p14:sldId id="306"/>
            <p14:sldId id="6063"/>
            <p14:sldId id="535"/>
            <p14:sldId id="312"/>
            <p14:sldId id="6004"/>
            <p14:sldId id="392"/>
            <p14:sldId id="258"/>
            <p14:sldId id="6066"/>
          </p14:sldIdLst>
        </p14:section>
        <p14:section name="Untitled Section" id="{5861D29F-7A81-47E2-9AD6-A571099F7972}">
          <p14:sldIdLst>
            <p14:sldId id="407"/>
            <p14:sldId id="5969"/>
            <p14:sldId id="514"/>
            <p14:sldId id="516"/>
            <p14:sldId id="517"/>
            <p14:sldId id="518"/>
            <p14:sldId id="6070"/>
            <p14:sldId id="6071"/>
            <p14:sldId id="519"/>
            <p14:sldId id="520"/>
            <p14:sldId id="438"/>
            <p14:sldId id="5999"/>
          </p14:sldIdLst>
        </p14:section>
        <p14:section name="Untitled Section" id="{74367005-F24D-4B6B-8967-EF90BAF1DE27}">
          <p14:sldIdLst>
            <p14:sldId id="5986"/>
            <p14:sldId id="522"/>
            <p14:sldId id="5987"/>
            <p14:sldId id="5991"/>
            <p14:sldId id="523"/>
            <p14:sldId id="712"/>
            <p14:sldId id="6007"/>
            <p14:sldId id="60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elle"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4" autoAdjust="0"/>
    <p:restoredTop sz="78514" autoAdjust="0"/>
  </p:normalViewPr>
  <p:slideViewPr>
    <p:cSldViewPr snapToGrid="0">
      <p:cViewPr varScale="1">
        <p:scale>
          <a:sx n="51" d="100"/>
          <a:sy n="51" d="100"/>
        </p:scale>
        <p:origin x="1284"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ameryckx" userId="f42178c2600d00cf" providerId="LiveId" clId="{92235974-38AA-4E85-B6A7-FBAFF9068C07}"/>
    <pc:docChg chg="undo custSel addSld delSld modSld sldOrd modSection">
      <pc:chgData name="linda ameryckx" userId="f42178c2600d00cf" providerId="LiveId" clId="{92235974-38AA-4E85-B6A7-FBAFF9068C07}" dt="2026-01-16T17:32:52.253" v="448" actId="47"/>
      <pc:docMkLst>
        <pc:docMk/>
      </pc:docMkLst>
      <pc:sldChg chg="modSp mod">
        <pc:chgData name="linda ameryckx" userId="f42178c2600d00cf" providerId="LiveId" clId="{92235974-38AA-4E85-B6A7-FBAFF9068C07}" dt="2026-01-15T16:42:54.787" v="193" actId="207"/>
        <pc:sldMkLst>
          <pc:docMk/>
          <pc:sldMk cId="2909890282" sldId="306"/>
        </pc:sldMkLst>
        <pc:spChg chg="mod">
          <ac:chgData name="linda ameryckx" userId="f42178c2600d00cf" providerId="LiveId" clId="{92235974-38AA-4E85-B6A7-FBAFF9068C07}" dt="2026-01-15T16:42:54.787" v="193" actId="207"/>
          <ac:spMkLst>
            <pc:docMk/>
            <pc:sldMk cId="2909890282" sldId="306"/>
            <ac:spMk id="96258" creationId="{00000000-0000-0000-0000-000000000000}"/>
          </ac:spMkLst>
        </pc:spChg>
      </pc:sldChg>
      <pc:sldChg chg="del">
        <pc:chgData name="linda ameryckx" userId="f42178c2600d00cf" providerId="LiveId" clId="{92235974-38AA-4E85-B6A7-FBAFF9068C07}" dt="2026-01-16T17:32:22.337" v="444" actId="47"/>
        <pc:sldMkLst>
          <pc:docMk/>
          <pc:sldMk cId="534553144" sldId="308"/>
        </pc:sldMkLst>
      </pc:sldChg>
      <pc:sldChg chg="addSp delSp modSp del mod modAnim">
        <pc:chgData name="linda ameryckx" userId="f42178c2600d00cf" providerId="LiveId" clId="{92235974-38AA-4E85-B6A7-FBAFF9068C07}" dt="2026-01-16T17:28:36.171" v="431" actId="47"/>
        <pc:sldMkLst>
          <pc:docMk/>
          <pc:sldMk cId="2191834943" sldId="361"/>
        </pc:sldMkLst>
      </pc:sldChg>
      <pc:sldChg chg="modSp mod">
        <pc:chgData name="linda ameryckx" userId="f42178c2600d00cf" providerId="LiveId" clId="{92235974-38AA-4E85-B6A7-FBAFF9068C07}" dt="2026-01-15T16:48:06.599" v="243" actId="20577"/>
        <pc:sldMkLst>
          <pc:docMk/>
          <pc:sldMk cId="1396255476" sldId="516"/>
        </pc:sldMkLst>
        <pc:spChg chg="mod">
          <ac:chgData name="linda ameryckx" userId="f42178c2600d00cf" providerId="LiveId" clId="{92235974-38AA-4E85-B6A7-FBAFF9068C07}" dt="2026-01-15T16:48:06.599" v="243" actId="20577"/>
          <ac:spMkLst>
            <pc:docMk/>
            <pc:sldMk cId="1396255476" sldId="516"/>
            <ac:spMk id="3" creationId="{473A44EB-8B4B-1A61-2609-BD55BF10B6E1}"/>
          </ac:spMkLst>
        </pc:spChg>
      </pc:sldChg>
      <pc:sldChg chg="modSp mod">
        <pc:chgData name="linda ameryckx" userId="f42178c2600d00cf" providerId="LiveId" clId="{92235974-38AA-4E85-B6A7-FBAFF9068C07}" dt="2026-01-15T16:20:56.609" v="155" actId="255"/>
        <pc:sldMkLst>
          <pc:docMk/>
          <pc:sldMk cId="1012659654" sldId="518"/>
        </pc:sldMkLst>
        <pc:spChg chg="mod">
          <ac:chgData name="linda ameryckx" userId="f42178c2600d00cf" providerId="LiveId" clId="{92235974-38AA-4E85-B6A7-FBAFF9068C07}" dt="2026-01-15T16:20:04.510" v="150" actId="20577"/>
          <ac:spMkLst>
            <pc:docMk/>
            <pc:sldMk cId="1012659654" sldId="518"/>
            <ac:spMk id="2" creationId="{15C9BEC6-DBDE-4878-8EF7-8B438391A156}"/>
          </ac:spMkLst>
        </pc:spChg>
        <pc:spChg chg="mod">
          <ac:chgData name="linda ameryckx" userId="f42178c2600d00cf" providerId="LiveId" clId="{92235974-38AA-4E85-B6A7-FBAFF9068C07}" dt="2026-01-15T16:20:56.609" v="155" actId="255"/>
          <ac:spMkLst>
            <pc:docMk/>
            <pc:sldMk cId="1012659654" sldId="518"/>
            <ac:spMk id="3" creationId="{EDA68DFD-B797-9EFC-E3D7-169D1A13C01E}"/>
          </ac:spMkLst>
        </pc:spChg>
      </pc:sldChg>
      <pc:sldChg chg="modSp mod modAnim">
        <pc:chgData name="linda ameryckx" userId="f42178c2600d00cf" providerId="LiveId" clId="{92235974-38AA-4E85-B6A7-FBAFF9068C07}" dt="2026-01-15T16:58:56.700" v="427" actId="20577"/>
        <pc:sldMkLst>
          <pc:docMk/>
          <pc:sldMk cId="2904389983" sldId="520"/>
        </pc:sldMkLst>
        <pc:spChg chg="mod">
          <ac:chgData name="linda ameryckx" userId="f42178c2600d00cf" providerId="LiveId" clId="{92235974-38AA-4E85-B6A7-FBAFF9068C07}" dt="2026-01-15T16:58:56.700" v="427" actId="20577"/>
          <ac:spMkLst>
            <pc:docMk/>
            <pc:sldMk cId="2904389983" sldId="520"/>
            <ac:spMk id="3" creationId="{01217173-5E89-5703-C0A2-F9C62E4276AD}"/>
          </ac:spMkLst>
        </pc:spChg>
      </pc:sldChg>
      <pc:sldChg chg="modSp mod">
        <pc:chgData name="linda ameryckx" userId="f42178c2600d00cf" providerId="LiveId" clId="{92235974-38AA-4E85-B6A7-FBAFF9068C07}" dt="2026-01-15T16:59:49.210" v="429" actId="1076"/>
        <pc:sldMkLst>
          <pc:docMk/>
          <pc:sldMk cId="3956267195" sldId="523"/>
        </pc:sldMkLst>
        <pc:spChg chg="mod">
          <ac:chgData name="linda ameryckx" userId="f42178c2600d00cf" providerId="LiveId" clId="{92235974-38AA-4E85-B6A7-FBAFF9068C07}" dt="2026-01-15T16:59:49.210" v="429" actId="1076"/>
          <ac:spMkLst>
            <pc:docMk/>
            <pc:sldMk cId="3956267195" sldId="523"/>
            <ac:spMk id="3" creationId="{D962ECA5-96D1-CD0D-5282-CCEE99D60EB3}"/>
          </ac:spMkLst>
        </pc:spChg>
      </pc:sldChg>
      <pc:sldChg chg="del">
        <pc:chgData name="linda ameryckx" userId="f42178c2600d00cf" providerId="LiveId" clId="{92235974-38AA-4E85-B6A7-FBAFF9068C07}" dt="2026-01-16T17:32:47.565" v="446" actId="47"/>
        <pc:sldMkLst>
          <pc:docMk/>
          <pc:sldMk cId="1749649545" sldId="5988"/>
        </pc:sldMkLst>
      </pc:sldChg>
      <pc:sldChg chg="del">
        <pc:chgData name="linda ameryckx" userId="f42178c2600d00cf" providerId="LiveId" clId="{92235974-38AA-4E85-B6A7-FBAFF9068C07}" dt="2026-01-16T17:32:45.050" v="445" actId="47"/>
        <pc:sldMkLst>
          <pc:docMk/>
          <pc:sldMk cId="1417139969" sldId="5989"/>
        </pc:sldMkLst>
      </pc:sldChg>
      <pc:sldChg chg="modSp mod">
        <pc:chgData name="linda ameryckx" userId="f42178c2600d00cf" providerId="LiveId" clId="{92235974-38AA-4E85-B6A7-FBAFF9068C07}" dt="2026-01-15T16:59:18.092" v="428" actId="20577"/>
        <pc:sldMkLst>
          <pc:docMk/>
          <pc:sldMk cId="764962896" sldId="5999"/>
        </pc:sldMkLst>
        <pc:spChg chg="mod">
          <ac:chgData name="linda ameryckx" userId="f42178c2600d00cf" providerId="LiveId" clId="{92235974-38AA-4E85-B6A7-FBAFF9068C07}" dt="2026-01-15T16:59:18.092" v="428" actId="20577"/>
          <ac:spMkLst>
            <pc:docMk/>
            <pc:sldMk cId="764962896" sldId="5999"/>
            <ac:spMk id="3" creationId="{B08349E0-231C-9BA2-D7B5-23DC6BBFC41B}"/>
          </ac:spMkLst>
        </pc:spChg>
      </pc:sldChg>
      <pc:sldChg chg="mod ord modShow">
        <pc:chgData name="linda ameryckx" userId="f42178c2600d00cf" providerId="LiveId" clId="{92235974-38AA-4E85-B6A7-FBAFF9068C07}" dt="2026-01-15T17:03:29.176" v="430" actId="729"/>
        <pc:sldMkLst>
          <pc:docMk/>
          <pc:sldMk cId="1748297920" sldId="6053"/>
        </pc:sldMkLst>
      </pc:sldChg>
      <pc:sldChg chg="addSp delSp modSp mod">
        <pc:chgData name="linda ameryckx" userId="f42178c2600d00cf" providerId="LiveId" clId="{92235974-38AA-4E85-B6A7-FBAFF9068C07}" dt="2026-01-15T16:27:19.277" v="171" actId="11529"/>
        <pc:sldMkLst>
          <pc:docMk/>
          <pc:sldMk cId="1385950408" sldId="6055"/>
        </pc:sldMkLst>
        <pc:spChg chg="add del mod">
          <ac:chgData name="linda ameryckx" userId="f42178c2600d00cf" providerId="LiveId" clId="{92235974-38AA-4E85-B6A7-FBAFF9068C07}" dt="2026-01-15T16:27:19.277" v="171" actId="11529"/>
          <ac:spMkLst>
            <pc:docMk/>
            <pc:sldMk cId="1385950408" sldId="6055"/>
            <ac:spMk id="2" creationId="{00B6213B-F32C-4894-0B04-4C41A577A144}"/>
          </ac:spMkLst>
        </pc:spChg>
      </pc:sldChg>
      <pc:sldChg chg="modSp">
        <pc:chgData name="linda ameryckx" userId="f42178c2600d00cf" providerId="LiveId" clId="{92235974-38AA-4E85-B6A7-FBAFF9068C07}" dt="2026-01-15T16:28:09.696" v="173" actId="1076"/>
        <pc:sldMkLst>
          <pc:docMk/>
          <pc:sldMk cId="176743814" sldId="6057"/>
        </pc:sldMkLst>
        <pc:picChg chg="mod">
          <ac:chgData name="linda ameryckx" userId="f42178c2600d00cf" providerId="LiveId" clId="{92235974-38AA-4E85-B6A7-FBAFF9068C07}" dt="2026-01-15T16:28:09.696" v="173" actId="1076"/>
          <ac:picMkLst>
            <pc:docMk/>
            <pc:sldMk cId="176743814" sldId="6057"/>
            <ac:picMk id="12" creationId="{0F0DE3C4-6C48-D5F6-8B49-FF058825FA6E}"/>
          </ac:picMkLst>
        </pc:picChg>
      </pc:sldChg>
      <pc:sldChg chg="modSp mod">
        <pc:chgData name="linda ameryckx" userId="f42178c2600d00cf" providerId="LiveId" clId="{92235974-38AA-4E85-B6A7-FBAFF9068C07}" dt="2026-01-15T16:16:53.235" v="111" actId="20577"/>
        <pc:sldMkLst>
          <pc:docMk/>
          <pc:sldMk cId="3811737800" sldId="6061"/>
        </pc:sldMkLst>
        <pc:spChg chg="mod">
          <ac:chgData name="linda ameryckx" userId="f42178c2600d00cf" providerId="LiveId" clId="{92235974-38AA-4E85-B6A7-FBAFF9068C07}" dt="2026-01-15T16:15:42.644" v="107" actId="1076"/>
          <ac:spMkLst>
            <pc:docMk/>
            <pc:sldMk cId="3811737800" sldId="6061"/>
            <ac:spMk id="2" creationId="{BA9DA98A-83FF-6534-0F54-2DE921E35203}"/>
          </ac:spMkLst>
        </pc:spChg>
        <pc:spChg chg="mod">
          <ac:chgData name="linda ameryckx" userId="f42178c2600d00cf" providerId="LiveId" clId="{92235974-38AA-4E85-B6A7-FBAFF9068C07}" dt="2026-01-15T16:15:48.135" v="108" actId="1076"/>
          <ac:spMkLst>
            <pc:docMk/>
            <pc:sldMk cId="3811737800" sldId="6061"/>
            <ac:spMk id="3" creationId="{D92DA0B9-CDC1-A00F-1640-F4BA28FD332B}"/>
          </ac:spMkLst>
        </pc:spChg>
        <pc:spChg chg="mod">
          <ac:chgData name="linda ameryckx" userId="f42178c2600d00cf" providerId="LiveId" clId="{92235974-38AA-4E85-B6A7-FBAFF9068C07}" dt="2026-01-15T16:16:53.235" v="111" actId="20577"/>
          <ac:spMkLst>
            <pc:docMk/>
            <pc:sldMk cId="3811737800" sldId="6061"/>
            <ac:spMk id="7" creationId="{F8483E2E-6CE0-DCE6-0AC0-7D35CD18A37D}"/>
          </ac:spMkLst>
        </pc:spChg>
        <pc:spChg chg="mod">
          <ac:chgData name="linda ameryckx" userId="f42178c2600d00cf" providerId="LiveId" clId="{92235974-38AA-4E85-B6A7-FBAFF9068C07}" dt="2026-01-15T16:15:54.735" v="109" actId="1076"/>
          <ac:spMkLst>
            <pc:docMk/>
            <pc:sldMk cId="3811737800" sldId="6061"/>
            <ac:spMk id="8" creationId="{14D59819-7FC5-1946-1505-1326CE3CA903}"/>
          </ac:spMkLst>
        </pc:spChg>
        <pc:picChg chg="mod">
          <ac:chgData name="linda ameryckx" userId="f42178c2600d00cf" providerId="LiveId" clId="{92235974-38AA-4E85-B6A7-FBAFF9068C07}" dt="2026-01-15T16:15:32.083" v="105" actId="1076"/>
          <ac:picMkLst>
            <pc:docMk/>
            <pc:sldMk cId="3811737800" sldId="6061"/>
            <ac:picMk id="6" creationId="{F05A510E-B4A0-FDD9-D3F8-2371CEB9FB60}"/>
          </ac:picMkLst>
        </pc:picChg>
      </pc:sldChg>
      <pc:sldChg chg="modSp mod">
        <pc:chgData name="linda ameryckx" userId="f42178c2600d00cf" providerId="LiveId" clId="{92235974-38AA-4E85-B6A7-FBAFF9068C07}" dt="2026-01-16T17:29:52.130" v="443" actId="1036"/>
        <pc:sldMkLst>
          <pc:docMk/>
          <pc:sldMk cId="1694077089" sldId="6063"/>
        </pc:sldMkLst>
        <pc:spChg chg="mod">
          <ac:chgData name="linda ameryckx" userId="f42178c2600d00cf" providerId="LiveId" clId="{92235974-38AA-4E85-B6A7-FBAFF9068C07}" dt="2026-01-16T17:29:30.226" v="442" actId="20577"/>
          <ac:spMkLst>
            <pc:docMk/>
            <pc:sldMk cId="1694077089" sldId="6063"/>
            <ac:spMk id="4" creationId="{00000000-0000-0000-0000-000000000000}"/>
          </ac:spMkLst>
        </pc:spChg>
        <pc:picChg chg="mod">
          <ac:chgData name="linda ameryckx" userId="f42178c2600d00cf" providerId="LiveId" clId="{92235974-38AA-4E85-B6A7-FBAFF9068C07}" dt="2026-01-16T17:29:52.130" v="443" actId="1036"/>
          <ac:picMkLst>
            <pc:docMk/>
            <pc:sldMk cId="1694077089" sldId="6063"/>
            <ac:picMk id="2" creationId="{00000000-0000-0000-0000-000000000000}"/>
          </ac:picMkLst>
        </pc:picChg>
      </pc:sldChg>
      <pc:sldChg chg="modSp mod">
        <pc:chgData name="linda ameryckx" userId="f42178c2600d00cf" providerId="LiveId" clId="{92235974-38AA-4E85-B6A7-FBAFF9068C07}" dt="2026-01-16T17:28:59.019" v="432" actId="20577"/>
        <pc:sldMkLst>
          <pc:docMk/>
          <pc:sldMk cId="148893952" sldId="6067"/>
        </pc:sldMkLst>
        <pc:spChg chg="mod">
          <ac:chgData name="linda ameryckx" userId="f42178c2600d00cf" providerId="LiveId" clId="{92235974-38AA-4E85-B6A7-FBAFF9068C07}" dt="2026-01-16T17:28:59.019" v="432" actId="20577"/>
          <ac:spMkLst>
            <pc:docMk/>
            <pc:sldMk cId="148893952" sldId="6067"/>
            <ac:spMk id="3" creationId="{A332E7E2-A036-3EF2-9C24-A49064F4826E}"/>
          </ac:spMkLst>
        </pc:spChg>
      </pc:sldChg>
      <pc:sldChg chg="del">
        <pc:chgData name="linda ameryckx" userId="f42178c2600d00cf" providerId="LiveId" clId="{92235974-38AA-4E85-B6A7-FBAFF9068C07}" dt="2026-01-16T17:32:52.253" v="448" actId="47"/>
        <pc:sldMkLst>
          <pc:docMk/>
          <pc:sldMk cId="448912226" sldId="6068"/>
        </pc:sldMkLst>
      </pc:sldChg>
      <pc:sldChg chg="del">
        <pc:chgData name="linda ameryckx" userId="f42178c2600d00cf" providerId="LiveId" clId="{92235974-38AA-4E85-B6A7-FBAFF9068C07}" dt="2026-01-16T17:32:51.175" v="447" actId="47"/>
        <pc:sldMkLst>
          <pc:docMk/>
          <pc:sldMk cId="2036748450" sldId="6069"/>
        </pc:sldMkLst>
      </pc:sldChg>
      <pc:sldChg chg="modSp mod">
        <pc:chgData name="linda ameryckx" userId="f42178c2600d00cf" providerId="LiveId" clId="{92235974-38AA-4E85-B6A7-FBAFF9068C07}" dt="2026-01-15T16:50:33.032" v="259" actId="20577"/>
        <pc:sldMkLst>
          <pc:docMk/>
          <pc:sldMk cId="1972347264" sldId="6071"/>
        </pc:sldMkLst>
        <pc:spChg chg="mod">
          <ac:chgData name="linda ameryckx" userId="f42178c2600d00cf" providerId="LiveId" clId="{92235974-38AA-4E85-B6A7-FBAFF9068C07}" dt="2026-01-15T16:50:33.032" v="259" actId="20577"/>
          <ac:spMkLst>
            <pc:docMk/>
            <pc:sldMk cId="1972347264" sldId="6071"/>
            <ac:spMk id="3" creationId="{D8E91B16-BB9A-A896-E67D-18913FED2D05}"/>
          </ac:spMkLst>
        </pc:spChg>
      </pc:sldChg>
      <pc:sldChg chg="add del">
        <pc:chgData name="linda ameryckx" userId="f42178c2600d00cf" providerId="LiveId" clId="{92235974-38AA-4E85-B6A7-FBAFF9068C07}" dt="2026-01-15T16:27:48.356" v="172" actId="2696"/>
        <pc:sldMkLst>
          <pc:docMk/>
          <pc:sldMk cId="4034229269" sldId="6076"/>
        </pc:sldMkLst>
      </pc:sldChg>
      <pc:sldChg chg="add del">
        <pc:chgData name="linda ameryckx" userId="f42178c2600d00cf" providerId="LiveId" clId="{92235974-38AA-4E85-B6A7-FBAFF9068C07}" dt="2026-01-15T16:25:06.453" v="162"/>
        <pc:sldMkLst>
          <pc:docMk/>
          <pc:sldMk cId="2030479010" sldId="60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FC982-219C-447E-B67D-24197ABB6FA8}" type="datetimeFigureOut">
              <a:rPr lang="en-GB" smtClean="0"/>
              <a:t>15/01/2026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AE4B7-BF8F-4014-9D3C-D361CA0900F5}" type="slidenum">
              <a:rPr lang="en-GB" smtClean="0"/>
              <a:t>‹#›</a:t>
            </a:fld>
            <a:endParaRPr lang="en-GB"/>
          </a:p>
        </p:txBody>
      </p:sp>
    </p:spTree>
    <p:extLst>
      <p:ext uri="{BB962C8B-B14F-4D97-AF65-F5344CB8AC3E}">
        <p14:creationId xmlns:p14="http://schemas.microsoft.com/office/powerpoint/2010/main" val="60354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uptodate.com/contents/estradiol-drug-information?search=menoapuse%20therapy%20and%20thrombosis&amp;topicRef=7409&amp;source=see_link"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1</a:t>
            </a:fld>
            <a:endParaRPr lang="en-GB"/>
          </a:p>
        </p:txBody>
      </p:sp>
    </p:spTree>
    <p:extLst>
      <p:ext uri="{BB962C8B-B14F-4D97-AF65-F5344CB8AC3E}">
        <p14:creationId xmlns:p14="http://schemas.microsoft.com/office/powerpoint/2010/main" val="213048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We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need</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to</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stress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the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importance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of a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healthy</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life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style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with</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exercise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such</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as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regular</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aerobic ex but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also</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muscle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strenghtening</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ex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to</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increase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muscle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mass</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thus</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basic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metabolic</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rate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Als a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healthy</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diet</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with</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minimal</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alcohol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use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is most importnat</a:t>
            </a:r>
          </a:p>
          <a:p>
            <a:pPr marL="742950" lvl="1" indent="-285750">
              <a:lnSpc>
                <a:spcPct val="115000"/>
              </a:lnSpc>
              <a:buFont typeface="+mj-lt"/>
              <a:buAutoNum type="arabicPeriod"/>
            </a:pPr>
            <a:endParaRPr lang="nl-BE" sz="1000" kern="100" dirty="0">
              <a:effectLst/>
              <a:latin typeface="Arial" panose="020B06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De menopauze transitie en postmenopauze brengen veranderingen in het hormonale milieu, het fysisch en psychologisch welzijn alsook heel wat metabole veranderingen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t.h.v</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o.a. lipiden en suikermetabolisme, hart- en bloedvaten, het botmetabolisme. Deze negatieve veranderingen hebben een impact op ontstaan van chronische aandoening in het latere leven van de vrouw. Het is het ideale moment voor counseling rond preventie hiervan. </a:t>
            </a:r>
            <a:r>
              <a:rPr lang="en-GB" sz="1000" kern="100" dirty="0">
                <a:effectLst/>
                <a:latin typeface="Arial" panose="020B0604020202020204" pitchFamily="34" charset="0"/>
                <a:ea typeface="Aptos" panose="020B0004020202020204" pitchFamily="34" charset="0"/>
                <a:cs typeface="Times New Roman" panose="02020603050405020304" pitchFamily="18" charset="0"/>
              </a:rPr>
              <a:t>(11)</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Levensstijladvies : aanpak van levensstijlfactoren heeft een positief effect op menopauze symptomen en  de algemene gezondheid. Het is een belangrijke hoeksteen van het menopauze beleid!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Nastreven van een gezond gewicht. Vermijden van abdominale obesitas. Viscerale adipositas is geassocieerd met een verhoogd risico op sterfte, zelfs bij mensen met een normale BMI.</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Evenwichtig en gezond dieet: de energie inname moet in balans zijn met het energieverbruik.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lvl="3"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Het traditionele mediterrane dieet wordt aanzien als evenwichtig en bevat veel groenten, fruit, volle granen, noten, zaden, gezonde onverzadigde vetten (olijfolie), matige inname van vis en gevogelte, lage inname van rood vlees, vleeswaren, zuivelproducten en snoep. (12) Lage consumptie van simpele koolhydraten, alcohol, verzadigde vetten en bewerkte voedingsproducten. implementeren van deze gezonde voedingswijze op ‘lange’ termijn kan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 het cardiovasculaire risico verminderen alsook de incidentie van cardiovasculaire gebeurtenissen en overlijden hierdoor</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  leiden tot een gunstiger lichaamssamenstelling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 de botmineraaldichtheid handhaven  of verbeteren bij vrouwen met osteoporose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 helpen cognitieve achteruitgang te voorkomen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 het risico op borstkanker te verminderen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 het risico op sterfte door alle oorzaken te verminderen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Op ‘korte’ termijn dat dit voedingspatroon: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 vasomotorische symptomen verbeteren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 Cardiovasculaire risicofactoren zoals bloeddruk, cholesterol en bloedglucosewaarden verbeteren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 de stemming verbeteren en symptomen van depressie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lvl="3"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Adequate calcium inname: een totale calciuminname via de voeding van 1.200 mg/dag wordt aanbevolen; bij voorkeur uit voedingsmiddelen en zuivelproducten.</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Als deze dagelijkse inname niet bereikt wordt door voedselinname, moeten orale supplementen worden overwogen. Hogere calciumdoses kunnen nodig zijn na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bariatrische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chirurgie en bij patiënten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2125980">
              <a:lnSpc>
                <a:spcPct val="115000"/>
              </a:lnSpc>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met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achloorhydrie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calciumabsorptie kan worden verminderd door protonpompremmers, in dat geval verkies je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calciumcitraat</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preparaten. (13)</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lvl="3"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Adequate vitamine D inname: 600-1000 IE vitamine D/d wordt aanbevolen, hetzij door blootstelling aan de zon, hetzij door middel van een dieet of suppletie. Vitamine D zorgt voor een adequate calciumopname uit de darm. Bij vrouwen met een laag fractuurrisico die geen farmacologische behandeling nodig hebben, is een minimaal niveau van 25OHD ≥20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ng</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/ml (≥50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nmol</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/l) na te streven, met een bovengrens van ≤50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ng</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/ml (≤125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nmol</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/l). (13)</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Rookstop</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Beperken alcoholconsumptie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Voldoende beweging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lvl="3"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minstens 150–300 minuten matige intensiteit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aërobe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fysieke activiteit; of  ten minste 75-150 minuten </a:t>
            </a:r>
            <a:r>
              <a:rPr lang="nl-BE" sz="1000" kern="100" dirty="0" err="1">
                <a:effectLst/>
                <a:latin typeface="Arial" panose="020B0604020202020204" pitchFamily="34" charset="0"/>
                <a:ea typeface="Aptos" panose="020B0004020202020204" pitchFamily="34" charset="0"/>
                <a:cs typeface="Times New Roman" panose="02020603050405020304" pitchFamily="18" charset="0"/>
              </a:rPr>
              <a:t>aërobe</a:t>
            </a:r>
            <a:r>
              <a:rPr lang="nl-BE" sz="1000" kern="100" dirty="0">
                <a:effectLst/>
                <a:latin typeface="Arial" panose="020B0604020202020204" pitchFamily="34" charset="0"/>
                <a:ea typeface="Aptos" panose="020B0004020202020204" pitchFamily="34" charset="0"/>
                <a:cs typeface="Times New Roman" panose="02020603050405020304" pitchFamily="18" charset="0"/>
              </a:rPr>
              <a:t> fysieke activiteit met hoge intensiteit/week ; of een gelijkwaardige combinatie van matige en krachtige intensiteit activiteit gedurende de week. (14)</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lvl="3"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Spierversterkende oefeningen bij matige of hogere intensiteit die betrekking heeft op alle belangrijke spiergroepen : 2 of meer dagen per week</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rabicPeriod"/>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1E6D2E8-0A08-4336-8E9A-2B39A319BC15}" type="slidenum">
              <a:rPr kumimoji="0" lang="nl-NL"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nl-NL"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3239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14</a:t>
            </a:fld>
            <a:endParaRPr lang="en-GB"/>
          </a:p>
        </p:txBody>
      </p:sp>
    </p:spTree>
    <p:extLst>
      <p:ext uri="{BB962C8B-B14F-4D97-AF65-F5344CB8AC3E}">
        <p14:creationId xmlns:p14="http://schemas.microsoft.com/office/powerpoint/2010/main" val="368999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Hormone therapy is FDA approved for four indications: </a:t>
            </a:r>
          </a:p>
          <a:p>
            <a:r>
              <a:rPr lang="en-GB" dirty="0"/>
              <a:t>moderate to severe VMS; </a:t>
            </a:r>
          </a:p>
          <a:p>
            <a:r>
              <a:rPr lang="en-GB" dirty="0"/>
              <a:t>prevention of osteoporosis in postmenopausal women; </a:t>
            </a:r>
          </a:p>
          <a:p>
            <a:r>
              <a:rPr lang="en-GB" dirty="0"/>
              <a:t>treatment of hypoestrogenism caused by hypogonadism, BO, or POI; and </a:t>
            </a:r>
          </a:p>
          <a:p>
            <a:r>
              <a:rPr lang="en-GB" dirty="0"/>
              <a:t>treatment of moderate to severe vulvovaginal symptoms.</a:t>
            </a:r>
          </a:p>
        </p:txBody>
      </p:sp>
      <p:sp>
        <p:nvSpPr>
          <p:cNvPr id="4" name="Slide Number Placeholder 3"/>
          <p:cNvSpPr>
            <a:spLocks noGrp="1"/>
          </p:cNvSpPr>
          <p:nvPr>
            <p:ph type="sldNum" sz="quarter" idx="5"/>
          </p:nvPr>
        </p:nvSpPr>
        <p:spPr/>
        <p:txBody>
          <a:bodyPr/>
          <a:lstStyle/>
          <a:p>
            <a:fld id="{143AE4B7-BF8F-4014-9D3C-D361CA0900F5}" type="slidenum">
              <a:rPr lang="en-GB" smtClean="0"/>
              <a:t>17</a:t>
            </a:fld>
            <a:endParaRPr lang="en-GB"/>
          </a:p>
        </p:txBody>
      </p:sp>
    </p:spTree>
    <p:extLst>
      <p:ext uri="{BB962C8B-B14F-4D97-AF65-F5344CB8AC3E}">
        <p14:creationId xmlns:p14="http://schemas.microsoft.com/office/powerpoint/2010/main" val="158554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fr-BE" altLang="fr-FR" sz="1200" dirty="0" err="1"/>
              <a:t>Moderate</a:t>
            </a:r>
            <a:r>
              <a:rPr lang="fr-BE" altLang="fr-FR" sz="1200" dirty="0"/>
              <a:t> to </a:t>
            </a:r>
            <a:r>
              <a:rPr lang="fr-BE" altLang="fr-FR" sz="1200" dirty="0" err="1"/>
              <a:t>severe</a:t>
            </a:r>
            <a:r>
              <a:rPr lang="fr-BE" altLang="fr-FR" sz="1200" dirty="0"/>
              <a:t> </a:t>
            </a:r>
            <a:r>
              <a:rPr lang="fr-BE" altLang="fr-FR" sz="1200" dirty="0" err="1"/>
              <a:t>symptoms</a:t>
            </a:r>
            <a:r>
              <a:rPr lang="fr-BE" altLang="fr-FR" sz="1200" dirty="0"/>
              <a:t> </a:t>
            </a:r>
            <a:r>
              <a:rPr lang="fr-BE" altLang="fr-FR" sz="1200" dirty="0" err="1"/>
              <a:t>disturb</a:t>
            </a:r>
            <a:r>
              <a:rPr lang="fr-BE" altLang="fr-FR" sz="1200" dirty="0"/>
              <a:t> </a:t>
            </a:r>
            <a:r>
              <a:rPr lang="fr-BE" altLang="fr-FR" sz="1200" dirty="0" err="1"/>
              <a:t>women’s</a:t>
            </a:r>
            <a:r>
              <a:rPr lang="fr-BE" altLang="fr-FR" sz="1200" dirty="0"/>
              <a:t> </a:t>
            </a:r>
            <a:r>
              <a:rPr lang="fr-BE" altLang="fr-FR" sz="1200" dirty="0" err="1"/>
              <a:t>health-related</a:t>
            </a:r>
            <a:r>
              <a:rPr lang="fr-BE" altLang="fr-FR" sz="1200" dirty="0"/>
              <a:t> </a:t>
            </a:r>
            <a:r>
              <a:rPr lang="fr-BE" altLang="fr-FR" sz="1200" dirty="0" err="1"/>
              <a:t>quality</a:t>
            </a:r>
            <a:r>
              <a:rPr lang="fr-BE" altLang="fr-FR" sz="1200" dirty="0"/>
              <a:t> of life for variable (short to </a:t>
            </a:r>
            <a:r>
              <a:rPr lang="fr-BE" altLang="fr-FR" sz="1200" dirty="0" err="1"/>
              <a:t>very</a:t>
            </a:r>
            <a:r>
              <a:rPr lang="fr-BE" altLang="fr-FR" sz="1200" dirty="0"/>
              <a:t> long) durations.  </a:t>
            </a:r>
          </a:p>
          <a:p>
            <a:pPr eaLnBrk="1" hangingPunct="1">
              <a:lnSpc>
                <a:spcPct val="90000"/>
              </a:lnSpc>
            </a:pPr>
            <a:r>
              <a:rPr lang="fr-BE" altLang="fr-FR" sz="1200" dirty="0"/>
              <a:t>In </a:t>
            </a:r>
            <a:r>
              <a:rPr lang="fr-BE" altLang="fr-FR" sz="1200" dirty="0" err="1"/>
              <a:t>women</a:t>
            </a:r>
            <a:r>
              <a:rPr lang="fr-BE" altLang="fr-FR" sz="1200" dirty="0"/>
              <a:t> </a:t>
            </a:r>
            <a:r>
              <a:rPr lang="fr-BE" altLang="fr-FR" sz="1200" dirty="0" err="1"/>
              <a:t>suffering</a:t>
            </a:r>
            <a:r>
              <a:rPr lang="fr-BE" altLang="fr-FR" sz="1200" dirty="0"/>
              <a:t> </a:t>
            </a:r>
            <a:r>
              <a:rPr lang="fr-BE" altLang="fr-FR" sz="1200" dirty="0" err="1"/>
              <a:t>from</a:t>
            </a:r>
            <a:r>
              <a:rPr lang="fr-BE" altLang="fr-FR" sz="1200" dirty="0"/>
              <a:t> </a:t>
            </a:r>
            <a:r>
              <a:rPr lang="fr-BE" altLang="fr-FR" sz="1200" dirty="0" err="1"/>
              <a:t>such</a:t>
            </a:r>
            <a:r>
              <a:rPr lang="fr-BE" altLang="fr-FR" sz="1200" dirty="0"/>
              <a:t> </a:t>
            </a:r>
            <a:r>
              <a:rPr lang="fr-BE" altLang="fr-FR" sz="1200" dirty="0" err="1"/>
              <a:t>symptoms</a:t>
            </a:r>
            <a:r>
              <a:rPr lang="fr-BE" altLang="fr-FR" sz="1200" dirty="0"/>
              <a:t>, MHT </a:t>
            </a:r>
            <a:r>
              <a:rPr lang="fr-BE" altLang="fr-FR" sz="1200" dirty="0" err="1"/>
              <a:t>is</a:t>
            </a:r>
            <a:r>
              <a:rPr lang="fr-BE" altLang="fr-FR" sz="1200" dirty="0"/>
              <a:t> the </a:t>
            </a:r>
            <a:r>
              <a:rPr lang="fr-BE" altLang="fr-FR" sz="1200" dirty="0" err="1"/>
              <a:t>most</a:t>
            </a:r>
            <a:r>
              <a:rPr lang="fr-BE" altLang="fr-FR" sz="1200" dirty="0"/>
              <a:t> effective </a:t>
            </a:r>
            <a:r>
              <a:rPr lang="fr-BE" altLang="fr-FR" sz="1200" dirty="0" err="1"/>
              <a:t>treatment</a:t>
            </a:r>
            <a:r>
              <a:rPr lang="fr-BE" altLang="fr-FR" sz="1200" dirty="0"/>
              <a:t>. In </a:t>
            </a:r>
            <a:r>
              <a:rPr lang="fr-BE" altLang="fr-FR" sz="1200" dirty="0" err="1"/>
              <a:t>these</a:t>
            </a:r>
            <a:r>
              <a:rPr lang="fr-BE" altLang="fr-FR" sz="1200" dirty="0"/>
              <a:t> </a:t>
            </a:r>
            <a:r>
              <a:rPr lang="fr-BE" altLang="fr-FR" sz="1200" dirty="0" err="1"/>
              <a:t>women</a:t>
            </a:r>
            <a:r>
              <a:rPr lang="fr-BE" altLang="fr-FR" sz="1200" dirty="0"/>
              <a:t>, </a:t>
            </a:r>
            <a:r>
              <a:rPr lang="fr-BE" altLang="fr-FR" sz="1200" dirty="0" err="1"/>
              <a:t>it</a:t>
            </a:r>
            <a:r>
              <a:rPr lang="fr-BE" altLang="fr-FR" sz="1200" dirty="0"/>
              <a:t> </a:t>
            </a:r>
            <a:r>
              <a:rPr lang="fr-BE" altLang="fr-FR" sz="1200" dirty="0" err="1"/>
              <a:t>improves</a:t>
            </a:r>
            <a:r>
              <a:rPr lang="fr-BE" altLang="fr-FR" sz="1200" dirty="0"/>
              <a:t> </a:t>
            </a:r>
            <a:r>
              <a:rPr lang="fr-BE" altLang="fr-FR" sz="1200" dirty="0" err="1"/>
              <a:t>their</a:t>
            </a:r>
            <a:r>
              <a:rPr lang="fr-BE" altLang="fr-FR" sz="1200" dirty="0"/>
              <a:t> </a:t>
            </a:r>
            <a:r>
              <a:rPr lang="fr-BE" altLang="fr-FR" sz="1200" dirty="0" err="1"/>
              <a:t>quality</a:t>
            </a:r>
            <a:r>
              <a:rPr lang="fr-BE" altLang="fr-FR" sz="1200" dirty="0"/>
              <a:t> of life.</a:t>
            </a:r>
          </a:p>
          <a:p>
            <a:pPr>
              <a:lnSpc>
                <a:spcPct val="90000"/>
              </a:lnSpc>
            </a:pPr>
            <a:r>
              <a:rPr lang="fr-BE" altLang="fr-FR" sz="1200" dirty="0"/>
              <a:t>In </a:t>
            </a:r>
            <a:r>
              <a:rPr lang="fr-BE" altLang="fr-FR" sz="1200" u="sng" dirty="0" err="1"/>
              <a:t>asymptomatic</a:t>
            </a:r>
            <a:r>
              <a:rPr lang="fr-BE" altLang="fr-FR" sz="1200" dirty="0"/>
              <a:t> </a:t>
            </a:r>
            <a:r>
              <a:rPr lang="fr-BE" altLang="fr-FR" sz="1200" dirty="0" err="1"/>
              <a:t>women</a:t>
            </a:r>
            <a:r>
              <a:rPr lang="fr-BE" altLang="fr-FR" sz="1200" dirty="0"/>
              <a:t>, MHT </a:t>
            </a:r>
            <a:r>
              <a:rPr lang="fr-BE" altLang="fr-FR" sz="1200" dirty="0" err="1"/>
              <a:t>usually</a:t>
            </a:r>
            <a:r>
              <a:rPr lang="fr-BE" altLang="fr-FR" sz="1200" dirty="0"/>
              <a:t> </a:t>
            </a:r>
            <a:r>
              <a:rPr lang="fr-BE" altLang="fr-FR" sz="1200" dirty="0" err="1"/>
              <a:t>does</a:t>
            </a:r>
            <a:r>
              <a:rPr lang="fr-BE" altLang="fr-FR" sz="1200" dirty="0"/>
              <a:t> not </a:t>
            </a:r>
            <a:r>
              <a:rPr lang="fr-BE" altLang="fr-FR" sz="1200" dirty="0" err="1"/>
              <a:t>ameliorate</a:t>
            </a:r>
            <a:r>
              <a:rPr lang="fr-BE" altLang="fr-FR" sz="1200" dirty="0"/>
              <a:t> </a:t>
            </a:r>
            <a:r>
              <a:rPr lang="fr-BE" altLang="fr-FR" sz="1200" dirty="0" err="1"/>
              <a:t>objectively</a:t>
            </a:r>
            <a:r>
              <a:rPr lang="fr-BE" altLang="fr-FR" sz="1200" dirty="0"/>
              <a:t> the </a:t>
            </a:r>
            <a:r>
              <a:rPr lang="fr-BE" altLang="fr-FR" sz="1200" dirty="0" err="1"/>
              <a:t>overall</a:t>
            </a:r>
            <a:r>
              <a:rPr lang="fr-BE" altLang="fr-FR" sz="1200" dirty="0"/>
              <a:t> </a:t>
            </a:r>
            <a:r>
              <a:rPr lang="fr-BE" altLang="fr-FR" sz="1200" dirty="0" err="1"/>
              <a:t>quality</a:t>
            </a:r>
            <a:r>
              <a:rPr lang="fr-BE" altLang="fr-FR" sz="1200" dirty="0"/>
              <a:t> of life.</a:t>
            </a:r>
          </a:p>
          <a:p>
            <a:pPr>
              <a:lnSpc>
                <a:spcPct val="90000"/>
              </a:lnSpc>
            </a:pPr>
            <a:r>
              <a:rPr lang="fr-BE" altLang="fr-FR" sz="1200" dirty="0" err="1"/>
              <a:t>Since</a:t>
            </a:r>
            <a:r>
              <a:rPr lang="fr-BE" altLang="fr-FR" sz="1200" dirty="0"/>
              <a:t> VMS are more </a:t>
            </a:r>
            <a:r>
              <a:rPr lang="fr-BE" altLang="fr-FR" sz="1200" dirty="0" err="1"/>
              <a:t>often</a:t>
            </a:r>
            <a:r>
              <a:rPr lang="fr-BE" altLang="fr-FR" sz="1200" dirty="0"/>
              <a:t> </a:t>
            </a:r>
            <a:r>
              <a:rPr lang="fr-BE" altLang="fr-FR" sz="1200" dirty="0" err="1"/>
              <a:t>seen</a:t>
            </a:r>
            <a:r>
              <a:rPr lang="fr-BE" altLang="fr-FR" sz="1200" dirty="0"/>
              <a:t> </a:t>
            </a:r>
            <a:r>
              <a:rPr lang="fr-BE" altLang="fr-FR" sz="1200" dirty="0" err="1"/>
              <a:t>with</a:t>
            </a:r>
            <a:r>
              <a:rPr lang="fr-BE" altLang="fr-FR" sz="1200" dirty="0"/>
              <a:t> </a:t>
            </a:r>
            <a:r>
              <a:rPr lang="fr-BE" altLang="fr-FR" sz="1200" dirty="0" err="1"/>
              <a:t>smokers</a:t>
            </a:r>
            <a:r>
              <a:rPr lang="fr-BE" altLang="fr-FR" sz="1200" dirty="0"/>
              <a:t>, </a:t>
            </a:r>
            <a:r>
              <a:rPr lang="fr-BE" altLang="fr-FR" sz="1200" dirty="0" err="1"/>
              <a:t>women</a:t>
            </a:r>
            <a:r>
              <a:rPr lang="fr-BE" altLang="fr-FR" sz="1200" dirty="0"/>
              <a:t> </a:t>
            </a:r>
            <a:r>
              <a:rPr lang="fr-BE" altLang="fr-FR" sz="1200" dirty="0" err="1"/>
              <a:t>who</a:t>
            </a:r>
            <a:r>
              <a:rPr lang="fr-BE" altLang="fr-FR" sz="1200" dirty="0"/>
              <a:t> are </a:t>
            </a:r>
            <a:r>
              <a:rPr lang="fr-BE" altLang="fr-FR" sz="1200" dirty="0" err="1"/>
              <a:t>depressed</a:t>
            </a:r>
            <a:r>
              <a:rPr lang="fr-BE" altLang="fr-FR" sz="1200" dirty="0"/>
              <a:t> or obese </a:t>
            </a:r>
            <a:r>
              <a:rPr lang="fr-BE" altLang="fr-FR" sz="1200" dirty="0" err="1"/>
              <a:t>it</a:t>
            </a:r>
            <a:r>
              <a:rPr lang="fr-BE" altLang="fr-FR" sz="1200" dirty="0"/>
              <a:t> </a:t>
            </a:r>
            <a:r>
              <a:rPr lang="fr-BE" altLang="fr-FR" sz="1200" dirty="0" err="1"/>
              <a:t>is</a:t>
            </a:r>
            <a:r>
              <a:rPr lang="fr-BE" altLang="fr-FR" sz="1200" dirty="0"/>
              <a:t> important to </a:t>
            </a:r>
            <a:r>
              <a:rPr lang="fr-BE" altLang="fr-FR" sz="1200" dirty="0" err="1"/>
              <a:t>also</a:t>
            </a:r>
            <a:r>
              <a:rPr lang="fr-BE" altLang="fr-FR" sz="1200" dirty="0"/>
              <a:t> </a:t>
            </a:r>
            <a:r>
              <a:rPr lang="fr-BE" altLang="fr-FR" sz="1200" dirty="0" err="1"/>
              <a:t>address</a:t>
            </a:r>
            <a:r>
              <a:rPr lang="fr-BE" altLang="fr-FR" sz="1200" dirty="0"/>
              <a:t> </a:t>
            </a:r>
            <a:r>
              <a:rPr lang="fr-BE" altLang="fr-FR" sz="1200" dirty="0" err="1"/>
              <a:t>those</a:t>
            </a:r>
            <a:r>
              <a:rPr lang="fr-BE" altLang="fr-FR" sz="1200" dirty="0"/>
              <a:t> </a:t>
            </a:r>
            <a:r>
              <a:rPr lang="fr-BE" altLang="fr-FR" sz="1200" dirty="0" err="1"/>
              <a:t>factors</a:t>
            </a:r>
            <a:endParaRPr lang="fr-BE" altLang="fr-FR" sz="1200" dirty="0"/>
          </a:p>
          <a:p>
            <a:pPr>
              <a:lnSpc>
                <a:spcPct val="90000"/>
              </a:lnSpc>
            </a:pPr>
            <a:r>
              <a:rPr lang="fr-BE" altLang="fr-FR" sz="1200" dirty="0"/>
              <a:t>It </a:t>
            </a:r>
            <a:r>
              <a:rPr lang="fr-BE" altLang="fr-FR" sz="1200" dirty="0" err="1"/>
              <a:t>is</a:t>
            </a:r>
            <a:r>
              <a:rPr lang="fr-BE" altLang="fr-FR" sz="1200" dirty="0"/>
              <a:t> </a:t>
            </a:r>
            <a:r>
              <a:rPr lang="fr-BE" altLang="fr-FR" sz="1200" dirty="0" err="1"/>
              <a:t>also</a:t>
            </a:r>
            <a:r>
              <a:rPr lang="fr-BE" altLang="fr-FR" sz="1200" dirty="0"/>
              <a:t> important to know </a:t>
            </a:r>
            <a:r>
              <a:rPr lang="fr-BE" altLang="fr-FR" sz="1200" dirty="0" err="1"/>
              <a:t>that</a:t>
            </a:r>
            <a:r>
              <a:rPr lang="fr-BE" altLang="fr-FR" sz="1200" dirty="0"/>
              <a:t> </a:t>
            </a:r>
            <a:r>
              <a:rPr lang="fr-BE" altLang="fr-FR" sz="1200" dirty="0" err="1"/>
              <a:t>women</a:t>
            </a:r>
            <a:r>
              <a:rPr lang="fr-BE" altLang="fr-FR" sz="1200" dirty="0"/>
              <a:t> </a:t>
            </a:r>
            <a:r>
              <a:rPr lang="fr-BE" altLang="fr-FR" sz="1200" dirty="0" err="1"/>
              <a:t>who</a:t>
            </a:r>
            <a:r>
              <a:rPr lang="fr-BE" altLang="fr-FR" sz="1200" dirty="0"/>
              <a:t> are </a:t>
            </a:r>
            <a:r>
              <a:rPr lang="fr-BE" altLang="fr-FR" sz="1200" dirty="0" err="1"/>
              <a:t>early</a:t>
            </a:r>
            <a:r>
              <a:rPr lang="fr-BE" altLang="fr-FR" sz="1200" dirty="0"/>
              <a:t> </a:t>
            </a:r>
            <a:r>
              <a:rPr lang="fr-BE" altLang="fr-FR" sz="1200" dirty="0" err="1"/>
              <a:t>flushers</a:t>
            </a:r>
            <a:r>
              <a:rPr lang="fr-BE" altLang="fr-FR" sz="1200" dirty="0"/>
              <a:t> and esp super </a:t>
            </a:r>
            <a:r>
              <a:rPr lang="fr-BE" altLang="fr-FR" sz="1200" dirty="0" err="1"/>
              <a:t>flushers</a:t>
            </a:r>
            <a:r>
              <a:rPr lang="fr-BE" altLang="fr-FR" sz="1200" dirty="0"/>
              <a:t> are at </a:t>
            </a:r>
            <a:r>
              <a:rPr lang="fr-BE" altLang="fr-FR" sz="1200" dirty="0" err="1"/>
              <a:t>risk</a:t>
            </a:r>
            <a:r>
              <a:rPr lang="fr-BE" altLang="fr-FR" sz="1200" dirty="0"/>
              <a:t> for </a:t>
            </a:r>
            <a:r>
              <a:rPr lang="fr-BE" altLang="fr-FR" sz="1200" dirty="0" err="1"/>
              <a:t>underlying</a:t>
            </a:r>
            <a:r>
              <a:rPr lang="fr-BE" altLang="fr-FR" sz="1200" dirty="0"/>
              <a:t> CVD</a:t>
            </a:r>
          </a:p>
          <a:p>
            <a:pPr>
              <a:lnSpc>
                <a:spcPct val="90000"/>
              </a:lnSpc>
            </a:pPr>
            <a:r>
              <a:rPr lang="fr-BE" altLang="fr-FR" sz="1200" dirty="0"/>
              <a:t>So </a:t>
            </a:r>
            <a:r>
              <a:rPr lang="fr-BE" altLang="fr-FR" sz="1200" dirty="0" err="1"/>
              <a:t>don’t</a:t>
            </a:r>
            <a:r>
              <a:rPr lang="fr-BE" altLang="fr-FR" sz="1200" dirty="0"/>
              <a:t> </a:t>
            </a:r>
            <a:r>
              <a:rPr lang="fr-BE" altLang="fr-FR" sz="1200" dirty="0" err="1"/>
              <a:t>send</a:t>
            </a:r>
            <a:r>
              <a:rPr lang="fr-BE" altLang="fr-FR" sz="1200" dirty="0"/>
              <a:t> </a:t>
            </a:r>
            <a:r>
              <a:rPr lang="fr-BE" altLang="fr-FR" sz="1200" dirty="0" err="1"/>
              <a:t>them</a:t>
            </a:r>
            <a:r>
              <a:rPr lang="fr-BE" altLang="fr-FR" sz="1200" dirty="0"/>
              <a:t> home </a:t>
            </a:r>
            <a:r>
              <a:rPr lang="fr-BE" altLang="fr-FR" sz="1200" dirty="0" err="1"/>
              <a:t>with</a:t>
            </a:r>
            <a:r>
              <a:rPr lang="fr-BE" altLang="fr-FR" sz="1200" dirty="0"/>
              <a:t> the message </a:t>
            </a:r>
            <a:r>
              <a:rPr lang="fr-BE" altLang="fr-FR" sz="1200" dirty="0" err="1"/>
              <a:t>that</a:t>
            </a:r>
            <a:r>
              <a:rPr lang="fr-BE" altLang="fr-FR" sz="1200" dirty="0"/>
              <a:t> </a:t>
            </a:r>
            <a:r>
              <a:rPr lang="fr-BE" altLang="fr-FR" sz="1200" dirty="0" err="1"/>
              <a:t>it</a:t>
            </a:r>
            <a:r>
              <a:rPr lang="fr-BE" altLang="fr-FR" sz="1200" dirty="0"/>
              <a:t> </a:t>
            </a:r>
            <a:r>
              <a:rPr lang="fr-BE" altLang="fr-FR" sz="1200" dirty="0" err="1"/>
              <a:t>is</a:t>
            </a:r>
            <a:r>
              <a:rPr lang="fr-BE" altLang="fr-FR" sz="1200" dirty="0"/>
              <a:t> a normal part of </a:t>
            </a:r>
            <a:r>
              <a:rPr lang="fr-BE" altLang="fr-FR" sz="1200" dirty="0" err="1"/>
              <a:t>midlife</a:t>
            </a:r>
            <a:r>
              <a:rPr lang="fr-BE" altLang="fr-FR" sz="1200" dirty="0"/>
              <a:t> or </a:t>
            </a:r>
            <a:r>
              <a:rPr lang="fr-BE" altLang="fr-FR" sz="1200" dirty="0" err="1"/>
              <a:t>just</a:t>
            </a:r>
            <a:r>
              <a:rPr lang="fr-BE" altLang="fr-FR" sz="1200" dirty="0"/>
              <a:t> </a:t>
            </a:r>
            <a:r>
              <a:rPr lang="fr-BE" altLang="fr-FR" sz="1200" dirty="0" err="1"/>
              <a:t>with</a:t>
            </a:r>
            <a:r>
              <a:rPr lang="fr-BE" altLang="fr-FR" sz="1200" dirty="0"/>
              <a:t> an hormone prescription, but look </a:t>
            </a:r>
            <a:r>
              <a:rPr lang="fr-BE" altLang="fr-FR" sz="1200" dirty="0" err="1"/>
              <a:t>further</a:t>
            </a:r>
            <a:r>
              <a:rPr lang="fr-BE" altLang="fr-FR" sz="1200" dirty="0"/>
              <a:t> for </a:t>
            </a:r>
            <a:r>
              <a:rPr lang="fr-BE" altLang="fr-FR" sz="1200" dirty="0" err="1"/>
              <a:t>signs</a:t>
            </a:r>
            <a:r>
              <a:rPr lang="fr-BE" altLang="fr-FR" sz="1200" dirty="0"/>
              <a:t> of </a:t>
            </a:r>
            <a:r>
              <a:rPr lang="fr-BE" altLang="fr-FR" sz="1200" dirty="0" err="1"/>
              <a:t>metabolic</a:t>
            </a:r>
            <a:r>
              <a:rPr lang="fr-BE" altLang="fr-FR" sz="1200" dirty="0"/>
              <a:t> syndrome, </a:t>
            </a:r>
            <a:r>
              <a:rPr lang="fr-BE" altLang="fr-FR" sz="1200" dirty="0" err="1"/>
              <a:t>chronic</a:t>
            </a:r>
            <a:r>
              <a:rPr lang="fr-BE" altLang="fr-FR" sz="1200" dirty="0"/>
              <a:t> inflammation and </a:t>
            </a:r>
            <a:r>
              <a:rPr lang="fr-BE" altLang="fr-FR" sz="1200" dirty="0" err="1"/>
              <a:t>early</a:t>
            </a:r>
            <a:r>
              <a:rPr lang="fr-BE" altLang="fr-FR" sz="1200" dirty="0"/>
              <a:t> </a:t>
            </a:r>
            <a:r>
              <a:rPr lang="fr-BE" altLang="fr-FR" sz="1200" dirty="0" err="1"/>
              <a:t>signs</a:t>
            </a:r>
            <a:r>
              <a:rPr lang="fr-BE" altLang="fr-FR" sz="1200" dirty="0"/>
              <a:t> of AS</a:t>
            </a:r>
          </a:p>
          <a:p>
            <a:endParaRPr lang="en-GB" dirty="0"/>
          </a:p>
          <a:p>
            <a:endParaRPr lang="en-GB" dirty="0"/>
          </a:p>
          <a:p>
            <a:endParaRPr lang="en-GB" dirty="0"/>
          </a:p>
          <a:p>
            <a:r>
              <a:rPr lang="en-GB" dirty="0" err="1"/>
              <a:t>Longitudinals</a:t>
            </a:r>
            <a:r>
              <a:rPr lang="en-GB" dirty="0"/>
              <a:t> studies indicate that </a:t>
            </a:r>
            <a:r>
              <a:rPr lang="en-GB" b="1" dirty="0"/>
              <a:t>women follow distinct patterns of VMS</a:t>
            </a:r>
          </a:p>
          <a:p>
            <a:r>
              <a:rPr lang="en-GB" dirty="0"/>
              <a:t>Both the </a:t>
            </a:r>
            <a:r>
              <a:rPr lang="en-GB" b="1" dirty="0"/>
              <a:t>SWAN study </a:t>
            </a:r>
            <a:r>
              <a:rPr lang="en-GB" dirty="0"/>
              <a:t>(US° and an Australian study ( </a:t>
            </a:r>
            <a:r>
              <a:rPr lang="en-GB" b="1" dirty="0"/>
              <a:t>Aus </a:t>
            </a:r>
            <a:r>
              <a:rPr lang="en-GB" b="1" dirty="0" err="1"/>
              <a:t>Longit</a:t>
            </a:r>
            <a:r>
              <a:rPr lang="en-GB" b="1" dirty="0"/>
              <a:t> Study of women’s health</a:t>
            </a:r>
            <a:r>
              <a:rPr lang="en-GB" dirty="0"/>
              <a:t>) found that VMS follow 4 trajectories in approx. equal proportions across 4 groups</a:t>
            </a:r>
          </a:p>
          <a:p>
            <a:r>
              <a:rPr lang="en-GB" dirty="0"/>
              <a:t>4 types:	</a:t>
            </a:r>
          </a:p>
          <a:p>
            <a:pPr lvl="1"/>
            <a:r>
              <a:rPr lang="en-GB" dirty="0"/>
              <a:t>Mild                  : mild/ no HF</a:t>
            </a:r>
          </a:p>
          <a:p>
            <a:pPr lvl="1"/>
            <a:r>
              <a:rPr lang="en-GB" dirty="0"/>
              <a:t>Late onset       : start </a:t>
            </a:r>
            <a:r>
              <a:rPr lang="en-GB" dirty="0" err="1"/>
              <a:t>na</a:t>
            </a:r>
            <a:r>
              <a:rPr lang="en-GB" dirty="0"/>
              <a:t> </a:t>
            </a:r>
            <a:r>
              <a:rPr lang="en-GB" dirty="0" err="1"/>
              <a:t>laatste</a:t>
            </a:r>
            <a:r>
              <a:rPr lang="en-GB" dirty="0"/>
              <a:t> </a:t>
            </a:r>
            <a:r>
              <a:rPr lang="en-GB" dirty="0" err="1"/>
              <a:t>menstruatie</a:t>
            </a:r>
            <a:r>
              <a:rPr lang="en-GB" dirty="0"/>
              <a:t> </a:t>
            </a:r>
            <a:r>
              <a:rPr lang="en-GB" dirty="0">
                <a:sym typeface="Wingdings" panose="05000000000000000000" pitchFamily="2" charset="2"/>
              </a:rPr>
              <a:t> </a:t>
            </a:r>
            <a:r>
              <a:rPr lang="en-GB" dirty="0" err="1"/>
              <a:t>blijven</a:t>
            </a:r>
            <a:r>
              <a:rPr lang="en-GB" dirty="0"/>
              <a:t> tot  late MP</a:t>
            </a:r>
          </a:p>
          <a:p>
            <a:pPr lvl="1"/>
            <a:r>
              <a:rPr lang="en-GB" b="1" dirty="0"/>
              <a:t>Early onset      : start reeds </a:t>
            </a:r>
            <a:r>
              <a:rPr lang="en-GB" b="1" dirty="0" err="1"/>
              <a:t>vroeg</a:t>
            </a:r>
            <a:r>
              <a:rPr lang="en-GB" b="1" dirty="0"/>
              <a:t> in de </a:t>
            </a:r>
            <a:r>
              <a:rPr lang="en-GB" b="1" dirty="0" err="1"/>
              <a:t>overgang</a:t>
            </a:r>
            <a:r>
              <a:rPr lang="en-GB" b="1" dirty="0"/>
              <a:t> maar↓ </a:t>
            </a:r>
            <a:r>
              <a:rPr lang="en-GB" b="1" dirty="0" err="1"/>
              <a:t>na</a:t>
            </a:r>
            <a:r>
              <a:rPr lang="en-GB" b="1" dirty="0"/>
              <a:t> </a:t>
            </a:r>
            <a:r>
              <a:rPr lang="en-GB" b="1" dirty="0" err="1"/>
              <a:t>laatste</a:t>
            </a:r>
            <a:r>
              <a:rPr lang="en-GB" b="1" dirty="0"/>
              <a:t> menses</a:t>
            </a:r>
          </a:p>
          <a:p>
            <a:pPr lvl="1"/>
            <a:r>
              <a:rPr lang="en-GB" b="1" dirty="0"/>
              <a:t>Super flushers </a:t>
            </a:r>
            <a:r>
              <a:rPr lang="en-GB" sz="1950" b="1" dirty="0"/>
              <a:t>: </a:t>
            </a:r>
            <a:r>
              <a:rPr lang="en-GB" b="1" dirty="0"/>
              <a:t>start </a:t>
            </a:r>
            <a:r>
              <a:rPr lang="en-GB" b="1" dirty="0" err="1"/>
              <a:t>vroeg</a:t>
            </a:r>
            <a:r>
              <a:rPr lang="en-GB" b="1" dirty="0"/>
              <a:t> in de </a:t>
            </a:r>
            <a:r>
              <a:rPr lang="en-GB" b="1" dirty="0" err="1"/>
              <a:t>overgang</a:t>
            </a:r>
            <a:r>
              <a:rPr lang="en-GB" b="1" dirty="0"/>
              <a:t> </a:t>
            </a:r>
            <a:r>
              <a:rPr lang="en-GB" b="1" dirty="0">
                <a:sym typeface="Wingdings" panose="05000000000000000000" pitchFamily="2" charset="2"/>
              </a:rPr>
              <a:t> </a:t>
            </a:r>
            <a:r>
              <a:rPr lang="en-GB" b="1" dirty="0" err="1">
                <a:sym typeface="Wingdings" panose="05000000000000000000" pitchFamily="2" charset="2"/>
              </a:rPr>
              <a:t>blijven</a:t>
            </a:r>
            <a:r>
              <a:rPr lang="en-GB" b="1" dirty="0">
                <a:sym typeface="Wingdings" panose="05000000000000000000" pitchFamily="2" charset="2"/>
              </a:rPr>
              <a:t> tot late MP</a:t>
            </a:r>
            <a:endParaRPr lang="en-GB" b="1" dirty="0"/>
          </a:p>
          <a:p>
            <a:pPr marL="685800" lvl="2" indent="0">
              <a:buNone/>
            </a:pPr>
            <a:r>
              <a:rPr lang="en-GB" dirty="0"/>
              <a:t>RF </a:t>
            </a:r>
            <a:r>
              <a:rPr lang="en-GB" dirty="0" err="1"/>
              <a:t>voor</a:t>
            </a:r>
            <a:r>
              <a:rPr lang="en-GB" dirty="0"/>
              <a:t> HF </a:t>
            </a:r>
            <a:r>
              <a:rPr lang="en-GB" b="1" u="sng" dirty="0" err="1"/>
              <a:t>vroege</a:t>
            </a:r>
            <a:r>
              <a:rPr lang="en-GB" dirty="0"/>
              <a:t> flushers</a:t>
            </a:r>
          </a:p>
          <a:p>
            <a:pPr lvl="2"/>
            <a:r>
              <a:rPr lang="en-GB" dirty="0"/>
              <a:t>↑ BMI</a:t>
            </a:r>
          </a:p>
          <a:p>
            <a:pPr lvl="2"/>
            <a:r>
              <a:rPr lang="en-GB" dirty="0"/>
              <a:t>Centrale </a:t>
            </a:r>
            <a:r>
              <a:rPr lang="en-GB" dirty="0" err="1"/>
              <a:t>obesitas</a:t>
            </a:r>
            <a:r>
              <a:rPr lang="en-GB" dirty="0"/>
              <a:t> </a:t>
            </a:r>
          </a:p>
          <a:p>
            <a:r>
              <a:rPr lang="en-GB" dirty="0"/>
              <a:t>↓ </a:t>
            </a:r>
            <a:r>
              <a:rPr lang="en-GB" dirty="0" err="1"/>
              <a:t>slaapkwaliteit</a:t>
            </a:r>
            <a:endParaRPr lang="en-GB" dirty="0"/>
          </a:p>
          <a:p>
            <a:r>
              <a:rPr lang="en-GB" dirty="0"/>
              <a:t>↓ Quality of life</a:t>
            </a:r>
          </a:p>
        </p:txBody>
      </p:sp>
      <p:sp>
        <p:nvSpPr>
          <p:cNvPr id="4" name="Slide Number Placeholder 3"/>
          <p:cNvSpPr>
            <a:spLocks noGrp="1"/>
          </p:cNvSpPr>
          <p:nvPr>
            <p:ph type="sldNum" sz="quarter" idx="5"/>
          </p:nvPr>
        </p:nvSpPr>
        <p:spPr/>
        <p:txBody>
          <a:bodyPr/>
          <a:lstStyle/>
          <a:p>
            <a:fld id="{143AE4B7-BF8F-4014-9D3C-D361CA0900F5}" type="slidenum">
              <a:rPr lang="en-GB" smtClean="0"/>
              <a:t>18</a:t>
            </a:fld>
            <a:endParaRPr lang="en-GB"/>
          </a:p>
        </p:txBody>
      </p:sp>
    </p:spTree>
    <p:extLst>
      <p:ext uri="{BB962C8B-B14F-4D97-AF65-F5344CB8AC3E}">
        <p14:creationId xmlns:p14="http://schemas.microsoft.com/office/powerpoint/2010/main" val="409354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1DAA-E307-12D0-040A-E0FBDDFD8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C00BC-2942-ABE7-CFAF-BB91C68F7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2A1D2-1C3B-0DA4-8A23-98ECC699E272}"/>
              </a:ext>
            </a:extLst>
          </p:cNvPr>
          <p:cNvSpPr>
            <a:spLocks noGrp="1"/>
          </p:cNvSpPr>
          <p:nvPr>
            <p:ph type="body" idx="1"/>
          </p:nvPr>
        </p:nvSpPr>
        <p:spPr/>
        <p:txBody>
          <a:bodyPr/>
          <a:lstStyle/>
          <a:p>
            <a:pPr eaLnBrk="1" hangingPunct="1">
              <a:lnSpc>
                <a:spcPct val="90000"/>
              </a:lnSpc>
            </a:pPr>
            <a:r>
              <a:rPr lang="fr-BE" altLang="fr-FR" dirty="0" err="1"/>
              <a:t>However</a:t>
            </a:r>
            <a:r>
              <a:rPr lang="fr-BE" altLang="fr-FR" dirty="0"/>
              <a:t>, </a:t>
            </a:r>
            <a:r>
              <a:rPr lang="fr-BE" altLang="fr-FR" dirty="0" err="1"/>
              <a:t>apart</a:t>
            </a:r>
            <a:r>
              <a:rPr lang="fr-BE" altLang="fr-FR" dirty="0"/>
              <a:t> </a:t>
            </a:r>
            <a:r>
              <a:rPr lang="fr-BE" altLang="fr-FR" dirty="0" err="1"/>
              <a:t>from</a:t>
            </a:r>
            <a:r>
              <a:rPr lang="fr-BE" altLang="fr-FR" dirty="0"/>
              <a:t> </a:t>
            </a:r>
            <a:r>
              <a:rPr lang="fr-BE" altLang="fr-FR" dirty="0" err="1"/>
              <a:t>those</a:t>
            </a:r>
            <a:r>
              <a:rPr lang="fr-BE" altLang="fr-FR" dirty="0"/>
              <a:t> 4 indications, </a:t>
            </a:r>
            <a:r>
              <a:rPr lang="fr-BE" altLang="fr-FR" dirty="0" err="1"/>
              <a:t>womenexperience</a:t>
            </a:r>
            <a:r>
              <a:rPr lang="fr-BE" altLang="fr-FR" dirty="0"/>
              <a:t> </a:t>
            </a:r>
            <a:r>
              <a:rPr lang="fr-BE" altLang="fr-FR" dirty="0" err="1"/>
              <a:t>other</a:t>
            </a:r>
            <a:r>
              <a:rPr lang="fr-BE" altLang="fr-FR" dirty="0"/>
              <a:t> </a:t>
            </a:r>
            <a:r>
              <a:rPr lang="fr-BE" altLang="fr-FR" dirty="0" err="1"/>
              <a:t>climacteric</a:t>
            </a:r>
            <a:r>
              <a:rPr lang="fr-BE" altLang="fr-FR" dirty="0"/>
              <a:t> </a:t>
            </a:r>
            <a:r>
              <a:rPr lang="fr-BE" altLang="fr-FR" dirty="0" err="1"/>
              <a:t>symptoms</a:t>
            </a:r>
            <a:r>
              <a:rPr lang="fr-BE" altLang="fr-FR" dirty="0"/>
              <a:t> </a:t>
            </a:r>
            <a:r>
              <a:rPr lang="fr-BE" altLang="fr-FR" dirty="0" err="1"/>
              <a:t>such</a:t>
            </a:r>
            <a:r>
              <a:rPr lang="fr-BE" altLang="fr-FR" dirty="0"/>
              <a:t> as </a:t>
            </a:r>
            <a:r>
              <a:rPr lang="fr-BE" altLang="fr-FR" dirty="0" err="1"/>
              <a:t>sleep</a:t>
            </a:r>
            <a:r>
              <a:rPr lang="fr-BE" altLang="fr-FR" dirty="0"/>
              <a:t> complaints , </a:t>
            </a:r>
            <a:r>
              <a:rPr lang="fr-BE" altLang="fr-FR" dirty="0" err="1"/>
              <a:t>depression</a:t>
            </a:r>
            <a:r>
              <a:rPr lang="fr-BE" altLang="fr-FR" dirty="0"/>
              <a:t> and </a:t>
            </a:r>
            <a:r>
              <a:rPr lang="fr-BE" altLang="fr-FR" dirty="0" err="1"/>
              <a:t>anxiety</a:t>
            </a:r>
            <a:r>
              <a:rPr lang="fr-BE" altLang="fr-FR" dirty="0"/>
              <a:t> for </a:t>
            </a:r>
            <a:r>
              <a:rPr lang="fr-BE" altLang="fr-FR" dirty="0" err="1"/>
              <a:t>which</a:t>
            </a:r>
            <a:r>
              <a:rPr lang="fr-BE" altLang="fr-FR" dirty="0"/>
              <a:t> MHT </a:t>
            </a:r>
            <a:r>
              <a:rPr lang="fr-BE" altLang="fr-FR" dirty="0" err="1"/>
              <a:t>may</a:t>
            </a:r>
            <a:r>
              <a:rPr lang="fr-BE" altLang="fr-FR" dirty="0"/>
              <a:t> me </a:t>
            </a:r>
            <a:r>
              <a:rPr lang="fr-BE" altLang="fr-FR" dirty="0" err="1"/>
              <a:t>helpfull</a:t>
            </a:r>
            <a:r>
              <a:rPr lang="fr-BE" altLang="fr-FR" dirty="0"/>
              <a:t> as </a:t>
            </a:r>
            <a:r>
              <a:rPr lang="fr-BE" altLang="fr-FR" dirty="0" err="1"/>
              <a:t>these</a:t>
            </a:r>
            <a:r>
              <a:rPr lang="fr-BE" altLang="fr-FR" dirty="0"/>
              <a:t> </a:t>
            </a:r>
            <a:r>
              <a:rPr lang="fr-BE" altLang="fr-FR" dirty="0" err="1"/>
              <a:t>symptoms</a:t>
            </a:r>
            <a:r>
              <a:rPr lang="fr-BE" altLang="fr-FR" dirty="0"/>
              <a:t> </a:t>
            </a:r>
            <a:r>
              <a:rPr lang="fr-BE" altLang="fr-FR" dirty="0" err="1"/>
              <a:t>disturb</a:t>
            </a:r>
            <a:r>
              <a:rPr lang="fr-BE" altLang="fr-FR" dirty="0"/>
              <a:t> </a:t>
            </a:r>
            <a:r>
              <a:rPr lang="fr-BE" altLang="fr-FR" dirty="0" err="1"/>
              <a:t>women’s</a:t>
            </a:r>
            <a:r>
              <a:rPr lang="fr-BE" altLang="fr-FR" dirty="0"/>
              <a:t> </a:t>
            </a:r>
            <a:r>
              <a:rPr lang="fr-BE" altLang="fr-FR" dirty="0" err="1"/>
              <a:t>health-related</a:t>
            </a:r>
            <a:r>
              <a:rPr lang="fr-BE" altLang="fr-FR" dirty="0"/>
              <a:t> </a:t>
            </a:r>
            <a:r>
              <a:rPr lang="fr-BE" altLang="fr-FR" dirty="0" err="1"/>
              <a:t>quality</a:t>
            </a:r>
            <a:r>
              <a:rPr lang="fr-BE" altLang="fr-FR" dirty="0"/>
              <a:t> of life for variable (short to </a:t>
            </a:r>
            <a:r>
              <a:rPr lang="fr-BE" altLang="fr-FR" dirty="0" err="1"/>
              <a:t>very</a:t>
            </a:r>
            <a:r>
              <a:rPr lang="fr-BE" altLang="fr-FR" dirty="0"/>
              <a:t> long) durations.  </a:t>
            </a:r>
          </a:p>
          <a:p>
            <a:pPr eaLnBrk="1" hangingPunct="1">
              <a:lnSpc>
                <a:spcPct val="90000"/>
              </a:lnSpc>
            </a:pPr>
            <a:r>
              <a:rPr lang="fr-BE" altLang="fr-FR" dirty="0"/>
              <a:t>In </a:t>
            </a:r>
            <a:r>
              <a:rPr lang="fr-BE" altLang="fr-FR" dirty="0" err="1"/>
              <a:t>women</a:t>
            </a:r>
            <a:r>
              <a:rPr lang="fr-BE" altLang="fr-FR" dirty="0"/>
              <a:t> </a:t>
            </a:r>
            <a:r>
              <a:rPr lang="fr-BE" altLang="fr-FR" dirty="0" err="1"/>
              <a:t>suffering</a:t>
            </a:r>
            <a:r>
              <a:rPr lang="fr-BE" altLang="fr-FR" dirty="0"/>
              <a:t> </a:t>
            </a:r>
            <a:r>
              <a:rPr lang="fr-BE" altLang="fr-FR" dirty="0" err="1"/>
              <a:t>from</a:t>
            </a:r>
            <a:r>
              <a:rPr lang="fr-BE" altLang="fr-FR" dirty="0"/>
              <a:t> </a:t>
            </a:r>
            <a:r>
              <a:rPr lang="fr-BE" altLang="fr-FR" dirty="0" err="1"/>
              <a:t>such</a:t>
            </a:r>
            <a:r>
              <a:rPr lang="fr-BE" altLang="fr-FR" dirty="0"/>
              <a:t> </a:t>
            </a:r>
            <a:r>
              <a:rPr lang="fr-BE" altLang="fr-FR" dirty="0" err="1"/>
              <a:t>symptoms</a:t>
            </a:r>
            <a:r>
              <a:rPr lang="fr-BE" altLang="fr-FR" dirty="0"/>
              <a:t>, MHT </a:t>
            </a:r>
            <a:r>
              <a:rPr lang="fr-BE" altLang="fr-FR" dirty="0" err="1"/>
              <a:t>is</a:t>
            </a:r>
            <a:r>
              <a:rPr lang="fr-BE" altLang="fr-FR" dirty="0"/>
              <a:t> the </a:t>
            </a:r>
            <a:r>
              <a:rPr lang="fr-BE" altLang="fr-FR" dirty="0" err="1"/>
              <a:t>most</a:t>
            </a:r>
            <a:r>
              <a:rPr lang="fr-BE" altLang="fr-FR" dirty="0"/>
              <a:t> effective </a:t>
            </a:r>
            <a:r>
              <a:rPr lang="fr-BE" altLang="fr-FR" dirty="0" err="1"/>
              <a:t>treatment</a:t>
            </a:r>
            <a:r>
              <a:rPr lang="fr-BE" altLang="fr-FR" dirty="0"/>
              <a:t>. In </a:t>
            </a:r>
            <a:r>
              <a:rPr lang="fr-BE" altLang="fr-FR" dirty="0" err="1"/>
              <a:t>these</a:t>
            </a:r>
            <a:r>
              <a:rPr lang="fr-BE" altLang="fr-FR" dirty="0"/>
              <a:t> </a:t>
            </a:r>
            <a:r>
              <a:rPr lang="fr-BE" altLang="fr-FR" dirty="0" err="1"/>
              <a:t>women</a:t>
            </a:r>
            <a:r>
              <a:rPr lang="fr-BE" altLang="fr-FR" dirty="0"/>
              <a:t>, </a:t>
            </a:r>
            <a:r>
              <a:rPr lang="fr-BE" altLang="fr-FR" dirty="0" err="1"/>
              <a:t>it</a:t>
            </a:r>
            <a:r>
              <a:rPr lang="fr-BE" altLang="fr-FR" dirty="0"/>
              <a:t> </a:t>
            </a:r>
            <a:r>
              <a:rPr lang="fr-BE" altLang="fr-FR" dirty="0" err="1"/>
              <a:t>improves</a:t>
            </a:r>
            <a:r>
              <a:rPr lang="fr-BE" altLang="fr-FR" dirty="0"/>
              <a:t> </a:t>
            </a:r>
            <a:r>
              <a:rPr lang="fr-BE" altLang="fr-FR" dirty="0" err="1"/>
              <a:t>their</a:t>
            </a:r>
            <a:r>
              <a:rPr lang="fr-BE" altLang="fr-FR" dirty="0"/>
              <a:t> </a:t>
            </a:r>
            <a:r>
              <a:rPr lang="fr-BE" altLang="fr-FR" dirty="0" err="1"/>
              <a:t>quality</a:t>
            </a:r>
            <a:r>
              <a:rPr lang="fr-BE" altLang="fr-FR" dirty="0"/>
              <a:t> of life.</a:t>
            </a:r>
          </a:p>
          <a:p>
            <a:pPr>
              <a:lnSpc>
                <a:spcPct val="100000"/>
              </a:lnSpc>
              <a:spcBef>
                <a:spcPts val="0"/>
              </a:spcBef>
              <a:defRPr/>
            </a:pP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Improves</a:t>
            </a:r>
            <a:r>
              <a:rPr lang="nl-BE" sz="1200" b="0" dirty="0">
                <a:effectLst/>
                <a:latin typeface="+mn-lt"/>
                <a:ea typeface="Calibri" panose="020F0502020204030204" pitchFamily="34" charset="0"/>
                <a:cs typeface="Times New Roman" panose="02020603050405020304" pitchFamily="18" charset="0"/>
              </a:rPr>
              <a:t> sleep esp in </a:t>
            </a:r>
            <a:r>
              <a:rPr lang="nl-BE" sz="1200" b="0" dirty="0" err="1">
                <a:effectLst/>
                <a:latin typeface="+mn-lt"/>
                <a:ea typeface="Calibri" panose="020F0502020204030204" pitchFamily="34" charset="0"/>
                <a:cs typeface="Times New Roman" panose="02020603050405020304" pitchFamily="18" charset="0"/>
              </a:rPr>
              <a:t>women</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with</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nighttime</a:t>
            </a:r>
            <a:r>
              <a:rPr lang="nl-BE" sz="1200" b="0" dirty="0">
                <a:effectLst/>
                <a:latin typeface="+mn-lt"/>
                <a:ea typeface="Calibri" panose="020F0502020204030204" pitchFamily="34" charset="0"/>
                <a:cs typeface="Times New Roman" panose="02020603050405020304" pitchFamily="18" charset="0"/>
              </a:rPr>
              <a:t> VMS </a:t>
            </a:r>
            <a:r>
              <a:rPr lang="nl-BE" sz="1200" b="0" dirty="0" err="1">
                <a:effectLst/>
                <a:latin typeface="+mn-lt"/>
                <a:ea typeface="Calibri" panose="020F0502020204030204" pitchFamily="34" charset="0"/>
                <a:cs typeface="Times New Roman" panose="02020603050405020304" pitchFamily="18" charset="0"/>
              </a:rPr>
              <a:t>by</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reducing</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awakenings</a:t>
            </a:r>
            <a:endParaRPr lang="nl-BE" sz="1200" b="0" dirty="0">
              <a:effectLst/>
              <a:latin typeface="+mn-lt"/>
              <a:ea typeface="Calibri" panose="020F0502020204030204" pitchFamily="34" charset="0"/>
              <a:cs typeface="Times New Roman" panose="02020603050405020304" pitchFamily="18" charset="0"/>
            </a:endParaRPr>
          </a:p>
          <a:p>
            <a:pPr>
              <a:lnSpc>
                <a:spcPct val="100000"/>
              </a:lnSpc>
              <a:spcBef>
                <a:spcPts val="0"/>
              </a:spcBef>
              <a:defRPr/>
            </a:pPr>
            <a:r>
              <a:rPr lang="nl-BE" sz="1200" b="0" dirty="0">
                <a:effectLst/>
                <a:latin typeface="+mn-lt"/>
                <a:ea typeface="Calibri" panose="020F0502020204030204" pitchFamily="34" charset="0"/>
                <a:cs typeface="Times New Roman" panose="02020603050405020304" pitchFamily="18" charset="0"/>
              </a:rPr>
              <a:t>ET or PT </a:t>
            </a:r>
            <a:r>
              <a:rPr lang="nl-BE" sz="1200" b="0" dirty="0" err="1">
                <a:effectLst/>
                <a:latin typeface="+mn-lt"/>
                <a:ea typeface="Calibri" panose="020F0502020204030204" pitchFamily="34" charset="0"/>
                <a:cs typeface="Times New Roman" panose="02020603050405020304" pitchFamily="18" charset="0"/>
              </a:rPr>
              <a:t>may</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improve</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chronic</a:t>
            </a:r>
            <a:r>
              <a:rPr lang="nl-BE" sz="1200" b="0" dirty="0">
                <a:effectLst/>
                <a:latin typeface="+mn-lt"/>
                <a:ea typeface="Calibri" panose="020F0502020204030204" pitchFamily="34" charset="0"/>
                <a:cs typeface="Times New Roman" panose="02020603050405020304" pitchFamily="18" charset="0"/>
              </a:rPr>
              <a:t> insomnia in MP </a:t>
            </a:r>
            <a:r>
              <a:rPr lang="nl-BE" sz="1200" b="0" dirty="0" err="1">
                <a:effectLst/>
                <a:latin typeface="+mn-lt"/>
                <a:ea typeface="Calibri" panose="020F0502020204030204" pitchFamily="34" charset="0"/>
                <a:cs typeface="Times New Roman" panose="02020603050405020304" pitchFamily="18" charset="0"/>
              </a:rPr>
              <a:t>women</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independant</a:t>
            </a:r>
            <a:r>
              <a:rPr lang="nl-BE" sz="1200" b="0" dirty="0">
                <a:effectLst/>
                <a:latin typeface="+mn-lt"/>
                <a:ea typeface="Calibri" panose="020F0502020204030204" pitchFamily="34" charset="0"/>
                <a:cs typeface="Times New Roman" panose="02020603050405020304" pitchFamily="18" charset="0"/>
              </a:rPr>
              <a:t> of VMS</a:t>
            </a:r>
          </a:p>
          <a:p>
            <a:pPr>
              <a:lnSpc>
                <a:spcPct val="100000"/>
              </a:lnSpc>
              <a:spcBef>
                <a:spcPts val="0"/>
              </a:spcBef>
              <a:defRPr/>
            </a:pPr>
            <a:r>
              <a:rPr lang="nl-BE" sz="1200" b="0" dirty="0">
                <a:effectLst/>
                <a:latin typeface="+mn-lt"/>
                <a:ea typeface="Calibri" panose="020F0502020204030204" pitchFamily="34" charset="0"/>
                <a:cs typeface="Times New Roman" panose="02020603050405020304" pitchFamily="18" charset="0"/>
              </a:rPr>
              <a:t>Oral </a:t>
            </a:r>
            <a:r>
              <a:rPr lang="nl-BE" sz="1200" b="0" dirty="0" err="1">
                <a:effectLst/>
                <a:latin typeface="+mn-lt"/>
                <a:ea typeface="Calibri" panose="020F0502020204030204" pitchFamily="34" charset="0"/>
                <a:cs typeface="Times New Roman" panose="02020603050405020304" pitchFamily="18" charset="0"/>
              </a:rPr>
              <a:t>progesterone</a:t>
            </a:r>
            <a:r>
              <a:rPr lang="nl-BE" sz="1200" b="0" dirty="0">
                <a:effectLst/>
                <a:latin typeface="+mn-lt"/>
                <a:ea typeface="Calibri" panose="020F0502020204030204" pitchFamily="34" charset="0"/>
                <a:cs typeface="Times New Roman" panose="02020603050405020304" pitchFamily="18" charset="0"/>
              </a:rPr>
              <a:t> has mild </a:t>
            </a:r>
            <a:r>
              <a:rPr lang="nl-BE" sz="1200" b="0" dirty="0" err="1">
                <a:effectLst/>
                <a:latin typeface="+mn-lt"/>
                <a:ea typeface="Calibri" panose="020F0502020204030204" pitchFamily="34" charset="0"/>
                <a:cs typeface="Times New Roman" panose="02020603050405020304" pitchFamily="18" charset="0"/>
              </a:rPr>
              <a:t>sedating</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effects</a:t>
            </a:r>
            <a:r>
              <a:rPr lang="nl-BE" sz="1200" b="0" dirty="0">
                <a:effectLst/>
                <a:latin typeface="+mn-lt"/>
                <a:ea typeface="Calibri" panose="020F0502020204030204" pitchFamily="34" charset="0"/>
                <a:cs typeface="Times New Roman" panose="02020603050405020304" pitchFamily="18" charset="0"/>
              </a:rPr>
              <a:t> (GABA </a:t>
            </a:r>
            <a:r>
              <a:rPr lang="nl-BE" sz="1200" b="0" dirty="0" err="1">
                <a:effectLst/>
                <a:latin typeface="+mn-lt"/>
                <a:ea typeface="Calibri" panose="020F0502020204030204" pitchFamily="34" charset="0"/>
                <a:cs typeface="Times New Roman" panose="02020603050405020304" pitchFamily="18" charset="0"/>
              </a:rPr>
              <a:t>agonistic</a:t>
            </a:r>
            <a:r>
              <a:rPr lang="nl-BE" sz="1200" b="0" dirty="0">
                <a:effectLst/>
                <a:latin typeface="+mn-lt"/>
                <a:ea typeface="Calibri" panose="020F0502020204030204" pitchFamily="34" charset="0"/>
                <a:cs typeface="Times New Roman" panose="02020603050405020304" pitchFamily="18" charset="0"/>
              </a:rPr>
              <a:t> effect). </a:t>
            </a:r>
          </a:p>
          <a:p>
            <a:pPr>
              <a:lnSpc>
                <a:spcPct val="100000"/>
              </a:lnSpc>
              <a:spcBef>
                <a:spcPts val="0"/>
              </a:spcBef>
              <a:defRPr/>
            </a:pPr>
            <a:r>
              <a:rPr lang="nl-BE" sz="1200" b="0" dirty="0">
                <a:effectLst/>
                <a:latin typeface="+mn-lt"/>
                <a:ea typeface="Calibri" panose="020F0502020204030204" pitchFamily="34" charset="0"/>
                <a:cs typeface="Times New Roman" panose="02020603050405020304" pitchFamily="18" charset="0"/>
              </a:rPr>
              <a:t>Oral </a:t>
            </a:r>
            <a:r>
              <a:rPr lang="nl-BE" sz="1200" b="0" dirty="0" err="1">
                <a:effectLst/>
                <a:latin typeface="+mn-lt"/>
                <a:ea typeface="Calibri" panose="020F0502020204030204" pitchFamily="34" charset="0"/>
                <a:cs typeface="Times New Roman" panose="02020603050405020304" pitchFamily="18" charset="0"/>
              </a:rPr>
              <a:t>progesterone</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improves</a:t>
            </a:r>
            <a:r>
              <a:rPr lang="nl-BE" sz="1200" b="0" dirty="0">
                <a:effectLst/>
                <a:latin typeface="+mn-lt"/>
                <a:ea typeface="Calibri" panose="020F0502020204030204" pitchFamily="34" charset="0"/>
                <a:cs typeface="Times New Roman" panose="02020603050405020304" pitchFamily="18" charset="0"/>
              </a:rPr>
              <a:t> sleep </a:t>
            </a:r>
            <a:r>
              <a:rPr lang="nl-BE" sz="1200" b="0" dirty="0" err="1">
                <a:effectLst/>
                <a:latin typeface="+mn-lt"/>
                <a:ea typeface="Calibri" panose="020F0502020204030204" pitchFamily="34" charset="0"/>
                <a:cs typeface="Times New Roman" panose="02020603050405020304" pitchFamily="18" charset="0"/>
              </a:rPr>
              <a:t>onset</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latency</a:t>
            </a:r>
            <a:r>
              <a:rPr lang="nl-BE" sz="1200" b="0" dirty="0">
                <a:effectLst/>
                <a:latin typeface="+mn-lt"/>
                <a:ea typeface="Calibri" panose="020F0502020204030204" pitchFamily="34" charset="0"/>
                <a:cs typeface="Times New Roman" panose="02020603050405020304" pitchFamily="18" charset="0"/>
              </a:rPr>
              <a:t> but </a:t>
            </a:r>
            <a:r>
              <a:rPr lang="nl-BE" sz="1200" b="0" dirty="0" err="1">
                <a:effectLst/>
                <a:latin typeface="+mn-lt"/>
                <a:ea typeface="Calibri" panose="020F0502020204030204" pitchFamily="34" charset="0"/>
                <a:cs typeface="Times New Roman" panose="02020603050405020304" pitchFamily="18" charset="0"/>
              </a:rPr>
              <a:t>not</a:t>
            </a:r>
            <a:r>
              <a:rPr lang="nl-BE" sz="1200" b="0" dirty="0">
                <a:effectLst/>
                <a:latin typeface="+mn-lt"/>
                <a:ea typeface="Calibri" panose="020F0502020204030204" pitchFamily="34" charset="0"/>
                <a:cs typeface="Times New Roman" panose="02020603050405020304" pitchFamily="18" charset="0"/>
              </a:rPr>
              <a:t> sleep </a:t>
            </a:r>
            <a:r>
              <a:rPr lang="nl-BE" sz="1200" b="0" dirty="0" err="1">
                <a:effectLst/>
                <a:latin typeface="+mn-lt"/>
                <a:ea typeface="Calibri" panose="020F0502020204030204" pitchFamily="34" charset="0"/>
                <a:cs typeface="Times New Roman" panose="02020603050405020304" pitchFamily="18" charset="0"/>
              </a:rPr>
              <a:t>duration</a:t>
            </a:r>
            <a:r>
              <a:rPr lang="nl-BE" sz="1200" b="0" dirty="0">
                <a:effectLst/>
                <a:latin typeface="+mn-lt"/>
                <a:ea typeface="Calibri" panose="020F0502020204030204" pitchFamily="34" charset="0"/>
                <a:cs typeface="Times New Roman" panose="02020603050405020304" pitchFamily="18" charset="0"/>
              </a:rPr>
              <a:t> efficiency in RCT in post MP ( </a:t>
            </a:r>
            <a:r>
              <a:rPr lang="nl-BE" sz="1200" b="0" dirty="0" err="1">
                <a:effectLst/>
                <a:latin typeface="+mn-lt"/>
                <a:ea typeface="Calibri" panose="020F0502020204030204" pitchFamily="34" charset="0"/>
                <a:cs typeface="Times New Roman" panose="02020603050405020304" pitchFamily="18" charset="0"/>
              </a:rPr>
              <a:t>syst</a:t>
            </a:r>
            <a:r>
              <a:rPr lang="nl-BE" sz="1200" b="0" dirty="0">
                <a:effectLst/>
                <a:latin typeface="+mn-lt"/>
                <a:ea typeface="Calibri" panose="020F0502020204030204" pitchFamily="34" charset="0"/>
                <a:cs typeface="Times New Roman" panose="02020603050405020304" pitchFamily="18" charset="0"/>
              </a:rPr>
              <a:t> RV, meta analysis)</a:t>
            </a:r>
          </a:p>
          <a:p>
            <a:pPr>
              <a:lnSpc>
                <a:spcPct val="100000"/>
              </a:lnSpc>
              <a:spcBef>
                <a:spcPts val="0"/>
              </a:spcBef>
              <a:defRPr/>
            </a:pPr>
            <a:endParaRPr lang="nl-BE" sz="1200" b="0" dirty="0">
              <a:effectLst/>
              <a:latin typeface="+mn-lt"/>
              <a:ea typeface="Calibri" panose="020F0502020204030204" pitchFamily="34" charset="0"/>
              <a:cs typeface="Times New Roman" panose="02020603050405020304" pitchFamily="18" charset="0"/>
            </a:endParaRPr>
          </a:p>
          <a:p>
            <a:pPr>
              <a:lnSpc>
                <a:spcPct val="100000"/>
              </a:lnSpc>
              <a:spcBef>
                <a:spcPts val="0"/>
              </a:spcBef>
              <a:defRPr/>
            </a:pPr>
            <a:r>
              <a:rPr lang="nl-BE" sz="1200" b="0" dirty="0">
                <a:effectLst/>
                <a:latin typeface="+mn-lt"/>
                <a:ea typeface="Calibri" panose="020F0502020204030204" pitchFamily="34" charset="0"/>
                <a:cs typeface="Times New Roman" panose="02020603050405020304" pitchFamily="18" charset="0"/>
              </a:rPr>
              <a:t> in </a:t>
            </a:r>
            <a:r>
              <a:rPr lang="nl-BE" sz="1200" b="0" dirty="0" err="1">
                <a:effectLst/>
                <a:latin typeface="+mn-lt"/>
                <a:ea typeface="Calibri" panose="020F0502020204030204" pitchFamily="34" charset="0"/>
                <a:cs typeface="Times New Roman" panose="02020603050405020304" pitchFamily="18" charset="0"/>
              </a:rPr>
              <a:t>periMP</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and</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early</a:t>
            </a:r>
            <a:r>
              <a:rPr lang="nl-BE" sz="1200" b="0" dirty="0">
                <a:effectLst/>
                <a:latin typeface="+mn-lt"/>
                <a:ea typeface="Calibri" panose="020F0502020204030204" pitchFamily="34" charset="0"/>
                <a:cs typeface="Times New Roman" panose="02020603050405020304" pitchFamily="18" charset="0"/>
              </a:rPr>
              <a:t> MP </a:t>
            </a:r>
            <a:r>
              <a:rPr lang="nl-BE" sz="1200" b="0" dirty="0" err="1">
                <a:effectLst/>
                <a:latin typeface="+mn-lt"/>
                <a:ea typeface="Calibri" panose="020F0502020204030204" pitchFamily="34" charset="0"/>
                <a:cs typeface="Times New Roman" panose="02020603050405020304" pitchFamily="18" charset="0"/>
              </a:rPr>
              <a:t>women</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often</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experience</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depressive</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feelings</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moodswings</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and</a:t>
            </a:r>
            <a:r>
              <a:rPr lang="nl-BE" sz="1200" b="0" dirty="0">
                <a:effectLst/>
                <a:latin typeface="+mn-lt"/>
                <a:ea typeface="Calibri" panose="020F0502020204030204" pitchFamily="34" charset="0"/>
                <a:cs typeface="Times New Roman" panose="02020603050405020304" pitchFamily="18" charset="0"/>
              </a:rPr>
              <a:t> </a:t>
            </a:r>
            <a:r>
              <a:rPr lang="nl-BE" sz="1200" b="0" dirty="0" err="1">
                <a:effectLst/>
                <a:latin typeface="+mn-lt"/>
                <a:ea typeface="Calibri" panose="020F0502020204030204" pitchFamily="34" charset="0"/>
                <a:cs typeface="Times New Roman" panose="02020603050405020304" pitchFamily="18" charset="0"/>
              </a:rPr>
              <a:t>feelings</a:t>
            </a:r>
            <a:r>
              <a:rPr lang="nl-BE" sz="1200" b="0" dirty="0">
                <a:effectLst/>
                <a:latin typeface="+mn-lt"/>
                <a:ea typeface="Calibri" panose="020F0502020204030204" pitchFamily="34" charset="0"/>
                <a:cs typeface="Times New Roman" panose="02020603050405020304" pitchFamily="18" charset="0"/>
              </a:rPr>
              <a:t> of </a:t>
            </a:r>
            <a:r>
              <a:rPr lang="nl-BE" sz="1200" b="0" dirty="0" err="1">
                <a:effectLst/>
                <a:latin typeface="+mn-lt"/>
                <a:ea typeface="Calibri" panose="020F0502020204030204" pitchFamily="34" charset="0"/>
                <a:cs typeface="Times New Roman" panose="02020603050405020304" pitchFamily="18" charset="0"/>
              </a:rPr>
              <a:t>anxiety</a:t>
            </a:r>
            <a:endParaRPr lang="nl-BE" sz="1200" b="0" dirty="0">
              <a:effectLst/>
              <a:latin typeface="+mn-lt"/>
              <a:ea typeface="Calibri" panose="020F0502020204030204" pitchFamily="34" charset="0"/>
              <a:cs typeface="Times New Roman" panose="02020603050405020304" pitchFamily="18" charset="0"/>
            </a:endParaRPr>
          </a:p>
          <a:p>
            <a:r>
              <a:rPr lang="en-GB" dirty="0"/>
              <a:t>This period may also increase vulnerability for some women to develop depression</a:t>
            </a:r>
          </a:p>
          <a:p>
            <a:r>
              <a:rPr lang="en-GB" dirty="0" err="1"/>
              <a:t>Especcially</a:t>
            </a:r>
            <a:r>
              <a:rPr lang="en-GB" dirty="0"/>
              <a:t> Women who have experienced previous periods of depression associated with PMS or postpartum, are more susceptible to depression at the menopause.(2-5x) These women should probably be treated with MHT first before using anti-depressant drugs (grade IIC)</a:t>
            </a:r>
          </a:p>
          <a:p>
            <a:r>
              <a:rPr lang="en-GB" dirty="0"/>
              <a:t>Mood disturbances and depression as such are not an indication of MHT. However, it may help women who have mood disturbances associated with climacteric symptoms.</a:t>
            </a:r>
          </a:p>
          <a:p>
            <a:endParaRPr lang="en-GB" dirty="0"/>
          </a:p>
          <a:p>
            <a:r>
              <a:rPr lang="en-GB" dirty="0"/>
              <a:t>Causes are multifactorial:</a:t>
            </a:r>
          </a:p>
          <a:p>
            <a:pPr lvl="1"/>
            <a:r>
              <a:rPr lang="en-GB" dirty="0" err="1"/>
              <a:t>Fysical</a:t>
            </a:r>
            <a:r>
              <a:rPr lang="en-GB" dirty="0"/>
              <a:t> symptoms : VMS, insomnia</a:t>
            </a:r>
          </a:p>
          <a:p>
            <a:pPr lvl="1"/>
            <a:r>
              <a:rPr lang="en-GB" dirty="0"/>
              <a:t>Neurotransmitters: </a:t>
            </a:r>
            <a:r>
              <a:rPr lang="en-GB" dirty="0" err="1"/>
              <a:t>serotonine</a:t>
            </a:r>
            <a:r>
              <a:rPr lang="en-GB" dirty="0"/>
              <a:t>, noradrenaline</a:t>
            </a:r>
          </a:p>
          <a:p>
            <a:pPr lvl="1"/>
            <a:r>
              <a:rPr lang="en-GB" dirty="0"/>
              <a:t>Psychosocial stressors</a:t>
            </a:r>
          </a:p>
          <a:p>
            <a:r>
              <a:rPr lang="en-GB" dirty="0"/>
              <a:t>Physical performance: MP but also age causes a reduction in muscle mass. There is a possible role of E2 on muscle mass as well as less </a:t>
            </a:r>
            <a:r>
              <a:rPr lang="en-GB" dirty="0" err="1"/>
              <a:t>fysical</a:t>
            </a:r>
            <a:r>
              <a:rPr lang="en-GB" dirty="0"/>
              <a:t> activity</a:t>
            </a:r>
          </a:p>
          <a:p>
            <a:r>
              <a:rPr lang="en-GB" dirty="0"/>
              <a:t>Currently however there is limited evidence </a:t>
            </a:r>
            <a:r>
              <a:rPr lang="en-GB" dirty="0" err="1"/>
              <a:t>tha</a:t>
            </a:r>
            <a:r>
              <a:rPr lang="en-GB" dirty="0"/>
              <a:t> suggests MHT may improve muscle mass and strength</a:t>
            </a:r>
          </a:p>
          <a:p>
            <a:endParaRPr lang="en-GB" dirty="0"/>
          </a:p>
          <a:p>
            <a:r>
              <a:rPr lang="en-GB" dirty="0"/>
              <a:t>Arthralgia: women often have this complaint </a:t>
            </a:r>
            <a:r>
              <a:rPr lang="en-GB" dirty="0" err="1"/>
              <a:t>esp</a:t>
            </a:r>
            <a:r>
              <a:rPr lang="en-GB" dirty="0"/>
              <a:t> in small joints and often get relief with MHT</a:t>
            </a:r>
          </a:p>
          <a:p>
            <a:endParaRPr lang="en-GB" dirty="0"/>
          </a:p>
          <a:p>
            <a:r>
              <a:rPr lang="en-GB" dirty="0"/>
              <a:t>Some symptoms are transient and especially prevalent in </a:t>
            </a:r>
            <a:r>
              <a:rPr lang="en-GB" dirty="0" err="1"/>
              <a:t>periMP</a:t>
            </a:r>
            <a:r>
              <a:rPr lang="en-GB" dirty="0"/>
              <a:t> </a:t>
            </a:r>
            <a:r>
              <a:rPr lang="en-GB" dirty="0" err="1"/>
              <a:t>en</a:t>
            </a:r>
            <a:r>
              <a:rPr lang="en-GB" dirty="0"/>
              <a:t> early MP (depressive mood, anxiety, VMS, cognitive diff) and will decline in post MP</a:t>
            </a:r>
          </a:p>
          <a:p>
            <a:r>
              <a:rPr lang="en-GB" dirty="0"/>
              <a:t>Some symptoms /changes are permanent and progressive due to decline of E/P as well as aging .</a:t>
            </a:r>
          </a:p>
          <a:p>
            <a:r>
              <a:rPr lang="en-GB" dirty="0"/>
              <a:t>MT causes significant alterations in cardiometabolic and vascular health parameters are strongly linked to higher CVD risk. </a:t>
            </a:r>
          </a:p>
          <a:p>
            <a:r>
              <a:rPr lang="en-GB" dirty="0"/>
              <a:t>Some specific MP related symptoms seem also to contribute to future CV health or CVD risk such as depression and chronic sleep problems</a:t>
            </a:r>
          </a:p>
        </p:txBody>
      </p:sp>
      <p:sp>
        <p:nvSpPr>
          <p:cNvPr id="4" name="Slide Number Placeholder 3">
            <a:extLst>
              <a:ext uri="{FF2B5EF4-FFF2-40B4-BE49-F238E27FC236}">
                <a16:creationId xmlns:a16="http://schemas.microsoft.com/office/drawing/2014/main" id="{B042E892-2440-9083-13B4-EC6AB27FE534}"/>
              </a:ext>
            </a:extLst>
          </p:cNvPr>
          <p:cNvSpPr>
            <a:spLocks noGrp="1"/>
          </p:cNvSpPr>
          <p:nvPr>
            <p:ph type="sldNum" sz="quarter" idx="5"/>
          </p:nvPr>
        </p:nvSpPr>
        <p:spPr/>
        <p:txBody>
          <a:bodyPr/>
          <a:lstStyle/>
          <a:p>
            <a:fld id="{143AE4B7-BF8F-4014-9D3C-D361CA0900F5}" type="slidenum">
              <a:rPr lang="en-GB" smtClean="0"/>
              <a:t>19</a:t>
            </a:fld>
            <a:endParaRPr lang="en-GB"/>
          </a:p>
        </p:txBody>
      </p:sp>
    </p:spTree>
    <p:extLst>
      <p:ext uri="{BB962C8B-B14F-4D97-AF65-F5344CB8AC3E}">
        <p14:creationId xmlns:p14="http://schemas.microsoft.com/office/powerpoint/2010/main" val="1398685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sz="1200" dirty="0"/>
              <a:t>MHT (ET, EPT and Tibolone, TSEC) is efficacious in preventing menopause-related bone loss (level 1a).</a:t>
            </a:r>
          </a:p>
          <a:p>
            <a:endParaRPr lang="en-US" altLang="fr-FR" sz="1200" dirty="0"/>
          </a:p>
          <a:p>
            <a:r>
              <a:rPr lang="en-US" altLang="fr-FR" sz="1200" dirty="0"/>
              <a:t>HRT has not been demonstrated in RCT’s to reduce fractures in PM women WITH OP (no FDA indication)</a:t>
            </a:r>
          </a:p>
          <a:p>
            <a:r>
              <a:rPr lang="en-US" sz="1200" dirty="0"/>
              <a:t>NICE and BMS guidelines</a:t>
            </a:r>
          </a:p>
          <a:p>
            <a:r>
              <a:rPr lang="en-GB" dirty="0"/>
              <a:t>some studies have shown that the use of HRT for a few years around the menopause may provide a long-term protective effect many years after stopping HRT.</a:t>
            </a:r>
          </a:p>
        </p:txBody>
      </p:sp>
      <p:sp>
        <p:nvSpPr>
          <p:cNvPr id="4" name="Slide Number Placeholder 3"/>
          <p:cNvSpPr>
            <a:spLocks noGrp="1"/>
          </p:cNvSpPr>
          <p:nvPr>
            <p:ph type="sldNum" sz="quarter" idx="5"/>
          </p:nvPr>
        </p:nvSpPr>
        <p:spPr/>
        <p:txBody>
          <a:bodyPr/>
          <a:lstStyle/>
          <a:p>
            <a:fld id="{143AE4B7-BF8F-4014-9D3C-D361CA0900F5}" type="slidenum">
              <a:rPr lang="en-GB" smtClean="0"/>
              <a:t>20</a:t>
            </a:fld>
            <a:endParaRPr lang="en-GB"/>
          </a:p>
        </p:txBody>
      </p:sp>
    </p:spTree>
    <p:extLst>
      <p:ext uri="{BB962C8B-B14F-4D97-AF65-F5344CB8AC3E}">
        <p14:creationId xmlns:p14="http://schemas.microsoft.com/office/powerpoint/2010/main" val="294624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Counsel about possibility of disease recurrence – malignant transformation</a:t>
            </a:r>
          </a:p>
          <a:p>
            <a:pPr lvl="1"/>
            <a:r>
              <a:rPr lang="en-GB" dirty="0"/>
              <a:t>AR is unclear – likely to be very low – no robust data</a:t>
            </a:r>
          </a:p>
          <a:p>
            <a:pPr lvl="1"/>
            <a:r>
              <a:rPr lang="en-GB" dirty="0"/>
              <a:t>Regular F-up - Seek medical advice if symptomatic – US! – histology if suspicious</a:t>
            </a:r>
          </a:p>
          <a:p>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23</a:t>
            </a:fld>
            <a:endParaRPr lang="en-GB"/>
          </a:p>
        </p:txBody>
      </p:sp>
    </p:spTree>
    <p:extLst>
      <p:ext uri="{BB962C8B-B14F-4D97-AF65-F5344CB8AC3E}">
        <p14:creationId xmlns:p14="http://schemas.microsoft.com/office/powerpoint/2010/main" val="2456981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HRT may be more beneficial in improving bone health compared to the COC according to data of 2 RCT</a:t>
            </a:r>
          </a:p>
          <a:p>
            <a:r>
              <a:rPr lang="en-GB" dirty="0"/>
              <a:t>                                              in </a:t>
            </a:r>
            <a:r>
              <a:rPr lang="en-GB" dirty="0" err="1"/>
              <a:t>improvind</a:t>
            </a:r>
            <a:r>
              <a:rPr lang="en-GB" dirty="0"/>
              <a:t> CVD risk ( sign lower mean Pd and Ps</a:t>
            </a:r>
          </a:p>
        </p:txBody>
      </p:sp>
      <p:sp>
        <p:nvSpPr>
          <p:cNvPr id="4" name="Slide Number Placeholder 3"/>
          <p:cNvSpPr>
            <a:spLocks noGrp="1"/>
          </p:cNvSpPr>
          <p:nvPr>
            <p:ph type="sldNum" sz="quarter" idx="5"/>
          </p:nvPr>
        </p:nvSpPr>
        <p:spPr/>
        <p:txBody>
          <a:bodyPr/>
          <a:lstStyle/>
          <a:p>
            <a:fld id="{143AE4B7-BF8F-4014-9D3C-D361CA0900F5}" type="slidenum">
              <a:rPr lang="en-GB" smtClean="0"/>
              <a:t>24</a:t>
            </a:fld>
            <a:endParaRPr lang="en-GB"/>
          </a:p>
        </p:txBody>
      </p:sp>
    </p:spTree>
    <p:extLst>
      <p:ext uri="{BB962C8B-B14F-4D97-AF65-F5344CB8AC3E}">
        <p14:creationId xmlns:p14="http://schemas.microsoft.com/office/powerpoint/2010/main" val="2632333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 </a:t>
            </a:r>
            <a:r>
              <a:rPr lang="nl-BE" sz="1800" dirty="0">
                <a:effectLst/>
                <a:latin typeface="Calibri" panose="020F0502020204030204" pitchFamily="34" charset="0"/>
                <a:ea typeface="Calibri" panose="020F0502020204030204" pitchFamily="34" charset="0"/>
                <a:cs typeface="Times New Roman" panose="02020603050405020304" pitchFamily="18" charset="0"/>
              </a:rPr>
              <a:t>In de </a:t>
            </a:r>
            <a:r>
              <a:rPr lang="nl-BE" sz="1800" u="sng" dirty="0">
                <a:effectLst/>
                <a:latin typeface="Calibri" panose="020F0502020204030204" pitchFamily="34" charset="0"/>
                <a:ea typeface="Calibri" panose="020F0502020204030204" pitchFamily="34" charset="0"/>
                <a:cs typeface="Times New Roman" panose="02020603050405020304" pitchFamily="18" charset="0"/>
              </a:rPr>
              <a:t>vroege </a:t>
            </a:r>
            <a:r>
              <a:rPr lang="nl-BE" sz="1800" u="sng" dirty="0" err="1">
                <a:effectLst/>
                <a:latin typeface="Calibri" panose="020F0502020204030204" pitchFamily="34" charset="0"/>
                <a:ea typeface="Calibri" panose="020F0502020204030204" pitchFamily="34" charset="0"/>
                <a:cs typeface="Times New Roman" panose="02020603050405020304" pitchFamily="18" charset="0"/>
              </a:rPr>
              <a:t>perimenopause</a:t>
            </a:r>
            <a:r>
              <a:rPr lang="nl-BE" sz="1800" dirty="0">
                <a:effectLst/>
                <a:latin typeface="Calibri" panose="020F0502020204030204" pitchFamily="34" charset="0"/>
                <a:ea typeface="Calibri" panose="020F0502020204030204" pitchFamily="34" charset="0"/>
                <a:cs typeface="Times New Roman" panose="02020603050405020304" pitchFamily="18" charset="0"/>
              </a:rPr>
              <a:t> is de cyclus nog aanwezig die onregelmatig of regelmatig kan zijn maar korter of langer dan voorheen. De menstruatie is vaak lichter of net heviger dan voorheen.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Skipcycles</a:t>
            </a:r>
            <a:r>
              <a:rPr lang="nl-BE" sz="1800" dirty="0">
                <a:effectLst/>
                <a:latin typeface="Calibri" panose="020F0502020204030204" pitchFamily="34" charset="0"/>
                <a:ea typeface="Calibri" panose="020F0502020204030204" pitchFamily="34" charset="0"/>
                <a:cs typeface="Times New Roman" panose="02020603050405020304" pitchFamily="18" charset="0"/>
              </a:rPr>
              <a:t> kunnen voorkomen. Er zijn vaak erge hormonale schommelingen met  klachten van oestrogeen tekorten maar ook van oestrogeen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overload</a:t>
            </a:r>
            <a:r>
              <a:rPr lang="nl-BE" sz="1800" dirty="0">
                <a:effectLst/>
                <a:latin typeface="Calibri" panose="020F0502020204030204" pitchFamily="34" charset="0"/>
                <a:ea typeface="Calibri" panose="020F0502020204030204" pitchFamily="34" charset="0"/>
                <a:cs typeface="Times New Roman" panose="02020603050405020304" pitchFamily="18" charset="0"/>
              </a:rPr>
              <a:t> zoals pijnlijke borsten, meer hoofdpijn en PMS klachten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LATE </a:t>
            </a:r>
            <a:r>
              <a:rPr lang="en-GB" dirty="0" err="1"/>
              <a:t>periMP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Langere</a:t>
            </a:r>
            <a:r>
              <a:rPr lang="en-GB" dirty="0"/>
              <a:t> </a:t>
            </a:r>
            <a:r>
              <a:rPr lang="en-GB" dirty="0" err="1"/>
              <a:t>periodes</a:t>
            </a:r>
            <a:r>
              <a:rPr lang="en-GB" dirty="0"/>
              <a:t> v </a:t>
            </a:r>
            <a:r>
              <a:rPr lang="en-GB" dirty="0" err="1"/>
              <a:t>amenorrhoe</a:t>
            </a:r>
            <a:r>
              <a:rPr lang="en-GB" dirty="0"/>
              <a:t>- </a:t>
            </a:r>
            <a:r>
              <a:rPr lang="en-GB" dirty="0" err="1"/>
              <a:t>vaker</a:t>
            </a:r>
            <a:r>
              <a:rPr lang="en-GB" dirty="0"/>
              <a:t> VMS</a:t>
            </a:r>
          </a:p>
        </p:txBody>
      </p:sp>
      <p:sp>
        <p:nvSpPr>
          <p:cNvPr id="4" name="Slide Number Placeholder 3"/>
          <p:cNvSpPr>
            <a:spLocks noGrp="1"/>
          </p:cNvSpPr>
          <p:nvPr>
            <p:ph type="sldNum" sz="quarter" idx="5"/>
          </p:nvPr>
        </p:nvSpPr>
        <p:spPr/>
        <p:txBody>
          <a:bodyPr/>
          <a:lstStyle/>
          <a:p>
            <a:fld id="{97978DEC-29D3-4A43-A83D-536A403C5A9E}" type="slidenum">
              <a:rPr lang="en-GB" smtClean="0"/>
              <a:t>25</a:t>
            </a:fld>
            <a:endParaRPr lang="en-GB"/>
          </a:p>
        </p:txBody>
      </p:sp>
    </p:spTree>
    <p:extLst>
      <p:ext uri="{BB962C8B-B14F-4D97-AF65-F5344CB8AC3E}">
        <p14:creationId xmlns:p14="http://schemas.microsoft.com/office/powerpoint/2010/main" val="1740876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C9135-72E0-B233-9804-26F8F23C6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31A4-0631-C4CC-06F3-2A01A9E35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1D187-8CB1-24F8-648E-D584FC8762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 </a:t>
            </a:r>
            <a:r>
              <a:rPr lang="nl-BE" sz="1800" dirty="0">
                <a:effectLst/>
                <a:latin typeface="Calibri" panose="020F0502020204030204" pitchFamily="34" charset="0"/>
                <a:ea typeface="Calibri" panose="020F0502020204030204" pitchFamily="34" charset="0"/>
                <a:cs typeface="Times New Roman" panose="02020603050405020304" pitchFamily="18" charset="0"/>
              </a:rPr>
              <a:t>In de </a:t>
            </a:r>
            <a:r>
              <a:rPr lang="nl-BE" sz="1800" u="sng" dirty="0">
                <a:effectLst/>
                <a:latin typeface="Calibri" panose="020F0502020204030204" pitchFamily="34" charset="0"/>
                <a:ea typeface="Calibri" panose="020F0502020204030204" pitchFamily="34" charset="0"/>
                <a:cs typeface="Times New Roman" panose="02020603050405020304" pitchFamily="18" charset="0"/>
              </a:rPr>
              <a:t>vroege </a:t>
            </a:r>
            <a:r>
              <a:rPr lang="nl-BE" sz="1800" u="sng" dirty="0" err="1">
                <a:effectLst/>
                <a:latin typeface="Calibri" panose="020F0502020204030204" pitchFamily="34" charset="0"/>
                <a:ea typeface="Calibri" panose="020F0502020204030204" pitchFamily="34" charset="0"/>
                <a:cs typeface="Times New Roman" panose="02020603050405020304" pitchFamily="18" charset="0"/>
              </a:rPr>
              <a:t>perimenopause</a:t>
            </a:r>
            <a:r>
              <a:rPr lang="nl-BE" sz="1800" dirty="0">
                <a:effectLst/>
                <a:latin typeface="Calibri" panose="020F0502020204030204" pitchFamily="34" charset="0"/>
                <a:ea typeface="Calibri" panose="020F0502020204030204" pitchFamily="34" charset="0"/>
                <a:cs typeface="Times New Roman" panose="02020603050405020304" pitchFamily="18" charset="0"/>
              </a:rPr>
              <a:t> is de cyclus nog aanwezig die onregelmatig of regelmatig kan zijn maar korter of langer dan voorheen. De menstruatie is vaak lichter of net heviger dan voorheen.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Skipcycles</a:t>
            </a:r>
            <a:r>
              <a:rPr lang="nl-BE" sz="1800" dirty="0">
                <a:effectLst/>
                <a:latin typeface="Calibri" panose="020F0502020204030204" pitchFamily="34" charset="0"/>
                <a:ea typeface="Calibri" panose="020F0502020204030204" pitchFamily="34" charset="0"/>
                <a:cs typeface="Times New Roman" panose="02020603050405020304" pitchFamily="18" charset="0"/>
              </a:rPr>
              <a:t> kunnen voorkomen. Er zijn vaak erge hormonale schommelingen met  klachten van oestrogeen tekorten maar ook van oestrogeen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overload</a:t>
            </a:r>
            <a:r>
              <a:rPr lang="nl-BE" sz="1800" dirty="0">
                <a:effectLst/>
                <a:latin typeface="Calibri" panose="020F0502020204030204" pitchFamily="34" charset="0"/>
                <a:ea typeface="Calibri" panose="020F0502020204030204" pitchFamily="34" charset="0"/>
                <a:cs typeface="Times New Roman" panose="02020603050405020304" pitchFamily="18" charset="0"/>
              </a:rPr>
              <a:t> zoals pijnlijke borsten, meer hoofdpijn en PMS klachten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LATE </a:t>
            </a:r>
            <a:r>
              <a:rPr lang="en-GB" dirty="0" err="1"/>
              <a:t>periMP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Langere</a:t>
            </a:r>
            <a:r>
              <a:rPr lang="en-GB" dirty="0"/>
              <a:t> </a:t>
            </a:r>
            <a:r>
              <a:rPr lang="en-GB" dirty="0" err="1"/>
              <a:t>periodes</a:t>
            </a:r>
            <a:r>
              <a:rPr lang="en-GB" dirty="0"/>
              <a:t> v </a:t>
            </a:r>
            <a:r>
              <a:rPr lang="en-GB" dirty="0" err="1"/>
              <a:t>amenorrhoe</a:t>
            </a:r>
            <a:r>
              <a:rPr lang="en-GB" dirty="0"/>
              <a:t>- </a:t>
            </a:r>
            <a:r>
              <a:rPr lang="en-GB" dirty="0" err="1"/>
              <a:t>vaker</a:t>
            </a:r>
            <a:r>
              <a:rPr lang="en-GB" dirty="0"/>
              <a:t> VMS</a:t>
            </a:r>
          </a:p>
        </p:txBody>
      </p:sp>
      <p:sp>
        <p:nvSpPr>
          <p:cNvPr id="4" name="Slide Number Placeholder 3">
            <a:extLst>
              <a:ext uri="{FF2B5EF4-FFF2-40B4-BE49-F238E27FC236}">
                <a16:creationId xmlns:a16="http://schemas.microsoft.com/office/drawing/2014/main" id="{914515DF-2283-FD07-E7CA-A9AC237872E8}"/>
              </a:ext>
            </a:extLst>
          </p:cNvPr>
          <p:cNvSpPr>
            <a:spLocks noGrp="1"/>
          </p:cNvSpPr>
          <p:nvPr>
            <p:ph type="sldNum" sz="quarter" idx="5"/>
          </p:nvPr>
        </p:nvSpPr>
        <p:spPr/>
        <p:txBody>
          <a:bodyPr/>
          <a:lstStyle/>
          <a:p>
            <a:fld id="{97978DEC-29D3-4A43-A83D-536A403C5A9E}" type="slidenum">
              <a:rPr lang="en-GB" smtClean="0"/>
              <a:t>26</a:t>
            </a:fld>
            <a:endParaRPr lang="en-GB"/>
          </a:p>
        </p:txBody>
      </p:sp>
    </p:spTree>
    <p:extLst>
      <p:ext uri="{BB962C8B-B14F-4D97-AF65-F5344CB8AC3E}">
        <p14:creationId xmlns:p14="http://schemas.microsoft.com/office/powerpoint/2010/main" val="48099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27A1D-FA67-273E-4808-829E08D89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CC258-BB9E-D53F-F2A4-41031F163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C9795-D193-FD62-0181-5306B79C665F}"/>
              </a:ext>
            </a:extLst>
          </p:cNvPr>
          <p:cNvSpPr>
            <a:spLocks noGrp="1"/>
          </p:cNvSpPr>
          <p:nvPr>
            <p:ph type="body" idx="1"/>
          </p:nvPr>
        </p:nvSpPr>
        <p:spPr/>
        <p:txBody>
          <a:bodyPr/>
          <a:lstStyle/>
          <a:p>
            <a:r>
              <a:rPr lang="en-GB" b="1" i="0" dirty="0">
                <a:solidFill>
                  <a:srgbClr val="505A63"/>
                </a:solidFill>
                <a:effectLst/>
                <a:latin typeface="Mulish"/>
              </a:rPr>
              <a:t>STRAW divided the adult female life into </a:t>
            </a:r>
            <a:r>
              <a:rPr lang="en-GB" b="0" i="0" u="sng" dirty="0">
                <a:solidFill>
                  <a:srgbClr val="505A63"/>
                </a:solidFill>
                <a:effectLst/>
                <a:highlight>
                  <a:srgbClr val="FFFF00"/>
                </a:highlight>
                <a:latin typeface="Mulish"/>
              </a:rPr>
              <a:t>three  phases</a:t>
            </a:r>
            <a:r>
              <a:rPr lang="en-GB" b="1" i="0" dirty="0">
                <a:solidFill>
                  <a:srgbClr val="505A63"/>
                </a:solidFill>
                <a:effectLst/>
                <a:latin typeface="Mulish"/>
              </a:rPr>
              <a:t>: </a:t>
            </a:r>
            <a:r>
              <a:rPr lang="en-GB" sz="1600" b="0" i="0" dirty="0">
                <a:solidFill>
                  <a:srgbClr val="FF0000"/>
                </a:solidFill>
                <a:effectLst/>
                <a:highlight>
                  <a:srgbClr val="FFFF00"/>
                </a:highlight>
                <a:latin typeface="Mulish"/>
              </a:rPr>
              <a:t>reproductive, the menopausal transition, and </a:t>
            </a:r>
            <a:r>
              <a:rPr lang="en-GB" sz="1600" b="0" i="0" dirty="0" err="1">
                <a:solidFill>
                  <a:srgbClr val="FF0000"/>
                </a:solidFill>
                <a:effectLst/>
                <a:highlight>
                  <a:srgbClr val="FFFF00"/>
                </a:highlight>
                <a:latin typeface="Mulish"/>
              </a:rPr>
              <a:t>postmenopause</a:t>
            </a:r>
            <a:r>
              <a:rPr lang="en-GB" b="1" i="0" dirty="0">
                <a:solidFill>
                  <a:srgbClr val="505A63"/>
                </a:solidFill>
                <a:effectLst/>
                <a:latin typeface="Mulish"/>
              </a:rPr>
              <a:t>. </a:t>
            </a:r>
          </a:p>
          <a:p>
            <a:endParaRPr lang="en-GB" b="1" i="0" dirty="0">
              <a:solidFill>
                <a:srgbClr val="505A63"/>
              </a:solidFill>
              <a:effectLst/>
              <a:latin typeface="Mulish"/>
            </a:endParaRPr>
          </a:p>
          <a:p>
            <a:endParaRPr lang="en-GB" b="1" i="0" dirty="0">
              <a:solidFill>
                <a:srgbClr val="505A63"/>
              </a:solidFill>
              <a:effectLst/>
              <a:latin typeface="Mulish"/>
            </a:endParaRPr>
          </a:p>
          <a:p>
            <a:r>
              <a:rPr lang="en-GB" b="1" i="0" dirty="0">
                <a:solidFill>
                  <a:srgbClr val="505A63"/>
                </a:solidFill>
                <a:effectLst/>
                <a:latin typeface="Mulish"/>
              </a:rPr>
              <a:t>These three phases included a total of </a:t>
            </a:r>
            <a:r>
              <a:rPr lang="en-GB" b="0" i="0" dirty="0">
                <a:solidFill>
                  <a:srgbClr val="505A63"/>
                </a:solidFill>
                <a:effectLst/>
                <a:latin typeface="Mulish"/>
              </a:rPr>
              <a:t>seven stages </a:t>
            </a:r>
            <a:r>
              <a:rPr lang="en-GB" b="1" i="0" dirty="0" err="1">
                <a:solidFill>
                  <a:srgbClr val="505A63"/>
                </a:solidFill>
                <a:effectLst/>
                <a:latin typeface="Mulish"/>
              </a:rPr>
              <a:t>centered</a:t>
            </a:r>
            <a:r>
              <a:rPr lang="en-GB" b="1" i="0" dirty="0">
                <a:solidFill>
                  <a:srgbClr val="505A63"/>
                </a:solidFill>
                <a:effectLst/>
                <a:latin typeface="Mulish"/>
              </a:rPr>
              <a:t> on the FMP (Stage 0) (1–4). </a:t>
            </a:r>
          </a:p>
          <a:p>
            <a:r>
              <a:rPr lang="en-GB" b="1" i="0" dirty="0">
                <a:solidFill>
                  <a:srgbClr val="505A63"/>
                </a:solidFill>
                <a:effectLst/>
                <a:latin typeface="Mulish"/>
              </a:rPr>
              <a:t>The </a:t>
            </a:r>
            <a:r>
              <a:rPr lang="en-GB" b="0" i="0" dirty="0">
                <a:solidFill>
                  <a:srgbClr val="505A63"/>
                </a:solidFill>
                <a:effectLst/>
                <a:latin typeface="Mulish"/>
              </a:rPr>
              <a:t>reproductive phase </a:t>
            </a:r>
            <a:r>
              <a:rPr lang="en-GB" b="1" i="0" dirty="0">
                <a:solidFill>
                  <a:srgbClr val="505A63"/>
                </a:solidFill>
                <a:effectLst/>
                <a:latin typeface="Mulish"/>
              </a:rPr>
              <a:t>was divided into </a:t>
            </a:r>
            <a:r>
              <a:rPr lang="en-GB" b="0" i="0" dirty="0">
                <a:solidFill>
                  <a:srgbClr val="505A63"/>
                </a:solidFill>
                <a:effectLst/>
                <a:latin typeface="Mulish"/>
              </a:rPr>
              <a:t>Stages –5, –4, and –3 </a:t>
            </a:r>
            <a:r>
              <a:rPr lang="en-GB" b="1" i="0" dirty="0">
                <a:solidFill>
                  <a:srgbClr val="505A63"/>
                </a:solidFill>
                <a:effectLst/>
                <a:latin typeface="Mulish"/>
              </a:rPr>
              <a:t>corresponding to early, peak, and late, respectively. </a:t>
            </a:r>
          </a:p>
          <a:p>
            <a:r>
              <a:rPr lang="en-GB" b="1" i="0" dirty="0">
                <a:solidFill>
                  <a:srgbClr val="505A63"/>
                </a:solidFill>
                <a:effectLst/>
                <a:latin typeface="Mulish"/>
              </a:rPr>
              <a:t>The menopausal </a:t>
            </a:r>
            <a:r>
              <a:rPr lang="en-GB" b="0" i="0" dirty="0">
                <a:solidFill>
                  <a:srgbClr val="505A63"/>
                </a:solidFill>
                <a:effectLst/>
                <a:latin typeface="Mulish"/>
              </a:rPr>
              <a:t>transition phase </a:t>
            </a:r>
            <a:r>
              <a:rPr lang="en-GB" b="1" i="0" dirty="0">
                <a:solidFill>
                  <a:srgbClr val="505A63"/>
                </a:solidFill>
                <a:effectLst/>
                <a:latin typeface="Mulish"/>
              </a:rPr>
              <a:t>consisted of Stage </a:t>
            </a:r>
            <a:r>
              <a:rPr lang="en-GB" b="0" i="0" dirty="0">
                <a:solidFill>
                  <a:srgbClr val="505A63"/>
                </a:solidFill>
                <a:effectLst/>
                <a:latin typeface="Mulish"/>
              </a:rPr>
              <a:t>–2 (early) and Stage –1 (late), </a:t>
            </a:r>
            <a:r>
              <a:rPr lang="en-GB" b="1" i="0" dirty="0">
                <a:solidFill>
                  <a:srgbClr val="505A63"/>
                </a:solidFill>
                <a:effectLst/>
                <a:latin typeface="Mulish"/>
              </a:rPr>
              <a:t>and </a:t>
            </a:r>
          </a:p>
          <a:p>
            <a:r>
              <a:rPr lang="en-GB" b="1" i="0" dirty="0">
                <a:solidFill>
                  <a:srgbClr val="505A63"/>
                </a:solidFill>
                <a:effectLst/>
                <a:latin typeface="Mulish"/>
              </a:rPr>
              <a:t>the </a:t>
            </a:r>
            <a:r>
              <a:rPr lang="en-GB" b="0" i="0" dirty="0" err="1">
                <a:solidFill>
                  <a:srgbClr val="505A63"/>
                </a:solidFill>
                <a:effectLst/>
                <a:latin typeface="Mulish"/>
              </a:rPr>
              <a:t>postmenopause</a:t>
            </a:r>
            <a:r>
              <a:rPr lang="en-GB" b="1" i="0" dirty="0">
                <a:solidFill>
                  <a:srgbClr val="505A63"/>
                </a:solidFill>
                <a:effectLst/>
                <a:latin typeface="Mulish"/>
              </a:rPr>
              <a:t> phase contained </a:t>
            </a:r>
            <a:r>
              <a:rPr lang="en-GB" b="0" i="0" dirty="0">
                <a:solidFill>
                  <a:srgbClr val="505A63"/>
                </a:solidFill>
                <a:effectLst/>
                <a:latin typeface="Mulish"/>
              </a:rPr>
              <a:t>Stages +1 (early) and +2 (late). </a:t>
            </a:r>
          </a:p>
          <a:p>
            <a:endParaRPr lang="en-GB" b="1" i="0" dirty="0">
              <a:solidFill>
                <a:srgbClr val="505A63"/>
              </a:solidFill>
              <a:effectLst/>
              <a:latin typeface="Mulish"/>
            </a:endParaRPr>
          </a:p>
          <a:p>
            <a:r>
              <a:rPr lang="en-GB" b="1" i="0" dirty="0">
                <a:solidFill>
                  <a:srgbClr val="FF0000"/>
                </a:solidFill>
                <a:effectLst/>
                <a:highlight>
                  <a:srgbClr val="FFFF00"/>
                </a:highlight>
                <a:latin typeface="Mulish"/>
              </a:rPr>
              <a:t>Late reproductive stage</a:t>
            </a:r>
            <a:r>
              <a:rPr lang="en-GB" b="1" i="0" dirty="0">
                <a:solidFill>
                  <a:srgbClr val="505A63"/>
                </a:solidFill>
                <a:effectLst/>
                <a:latin typeface="Mulish"/>
              </a:rPr>
              <a:t> or Stage –3 was characterized by regular menstrual cycles and increasing levels of FSH. </a:t>
            </a:r>
          </a:p>
          <a:p>
            <a:r>
              <a:rPr lang="en-GB" b="0" i="0" dirty="0">
                <a:solidFill>
                  <a:srgbClr val="505A63"/>
                </a:solidFill>
                <a:effectLst/>
                <a:latin typeface="Mulish"/>
              </a:rPr>
              <a:t>marks the time when </a:t>
            </a:r>
            <a:r>
              <a:rPr lang="en-GB" b="1" i="0" dirty="0">
                <a:solidFill>
                  <a:srgbClr val="505A63"/>
                </a:solidFill>
                <a:effectLst/>
                <a:latin typeface="Mulish"/>
              </a:rPr>
              <a:t>fecundability begins to decline </a:t>
            </a:r>
            <a:r>
              <a:rPr lang="en-GB" b="0" i="0" dirty="0">
                <a:solidFill>
                  <a:srgbClr val="505A63"/>
                </a:solidFill>
                <a:effectLst/>
                <a:latin typeface="Mulish"/>
              </a:rPr>
              <a:t>and during which a woman </a:t>
            </a:r>
            <a:r>
              <a:rPr lang="en-GB" b="1" i="0" dirty="0">
                <a:solidFill>
                  <a:srgbClr val="505A63"/>
                </a:solidFill>
                <a:effectLst/>
                <a:latin typeface="Mulish"/>
              </a:rPr>
              <a:t>may begin to notice subtle changes in her menstrual cycles</a:t>
            </a:r>
            <a:r>
              <a:rPr lang="en-GB" b="0" i="0" dirty="0">
                <a:solidFill>
                  <a:srgbClr val="505A63"/>
                </a:solidFill>
                <a:effectLst/>
                <a:latin typeface="Mulish"/>
              </a:rPr>
              <a:t>. endocrine parameters begin to change before overt changes in menstrual cyclicity and that these endocrine changes are important to fertility assessments, subdivided into two substages (-3b and -3a). </a:t>
            </a:r>
          </a:p>
          <a:p>
            <a:r>
              <a:rPr lang="en-GB" b="0" i="0" dirty="0">
                <a:solidFill>
                  <a:srgbClr val="505A63"/>
                </a:solidFill>
                <a:effectLst/>
                <a:latin typeface="Mulish"/>
              </a:rPr>
              <a:t>     In </a:t>
            </a:r>
            <a:r>
              <a:rPr lang="en-GB" b="1" i="0" dirty="0">
                <a:solidFill>
                  <a:srgbClr val="505A63"/>
                </a:solidFill>
                <a:effectLst/>
                <a:latin typeface="Mulish"/>
              </a:rPr>
              <a:t>Stage –3b, </a:t>
            </a:r>
            <a:r>
              <a:rPr lang="en-GB" b="0" i="0" dirty="0">
                <a:solidFill>
                  <a:srgbClr val="505A63"/>
                </a:solidFill>
                <a:effectLst/>
                <a:latin typeface="Mulish"/>
              </a:rPr>
              <a:t>menstrual </a:t>
            </a:r>
            <a:r>
              <a:rPr lang="en-GB" b="1" i="0" dirty="0">
                <a:solidFill>
                  <a:srgbClr val="505A63"/>
                </a:solidFill>
                <a:effectLst/>
                <a:latin typeface="Mulish"/>
              </a:rPr>
              <a:t>cycles remain regular without change in length or early follicular phase FSH levels; however, AMH and antral follicle counts are low. Most but not all studies  suggest that inhibin-B is also low. </a:t>
            </a:r>
          </a:p>
          <a:p>
            <a:r>
              <a:rPr lang="en-GB" b="1" i="0" dirty="0">
                <a:solidFill>
                  <a:srgbClr val="505A63"/>
                </a:solidFill>
                <a:effectLst/>
                <a:latin typeface="Mulish"/>
              </a:rPr>
              <a:t>(inhibin-B: prod by </a:t>
            </a:r>
            <a:r>
              <a:rPr lang="en-GB" b="1" i="0" dirty="0" err="1">
                <a:solidFill>
                  <a:srgbClr val="505A63"/>
                </a:solidFill>
                <a:effectLst/>
                <a:latin typeface="Mulish"/>
              </a:rPr>
              <a:t>granulosacells</a:t>
            </a:r>
            <a:r>
              <a:rPr lang="en-GB" b="1" i="0" dirty="0">
                <a:solidFill>
                  <a:srgbClr val="505A63"/>
                </a:solidFill>
                <a:effectLst/>
                <a:latin typeface="Mulish"/>
              </a:rPr>
              <a:t>, ! Role in regulation of the cycle and </a:t>
            </a:r>
            <a:r>
              <a:rPr lang="en-GB" b="1" i="0" dirty="0" err="1">
                <a:solidFill>
                  <a:srgbClr val="505A63"/>
                </a:solidFill>
                <a:effectLst/>
                <a:latin typeface="Mulish"/>
              </a:rPr>
              <a:t>hormonebalance</a:t>
            </a:r>
            <a:r>
              <a:rPr lang="en-GB" b="1" i="0" dirty="0">
                <a:solidFill>
                  <a:srgbClr val="505A63"/>
                </a:solidFill>
                <a:effectLst/>
                <a:latin typeface="Mulish"/>
              </a:rPr>
              <a:t>: is a neg Feedback regulator on the </a:t>
            </a:r>
            <a:r>
              <a:rPr lang="en-GB" b="1" i="0" dirty="0" err="1">
                <a:solidFill>
                  <a:srgbClr val="505A63"/>
                </a:solidFill>
                <a:effectLst/>
                <a:latin typeface="Mulish"/>
              </a:rPr>
              <a:t>hypfysis</a:t>
            </a:r>
            <a:r>
              <a:rPr lang="en-GB" b="1" i="0" dirty="0">
                <a:solidFill>
                  <a:srgbClr val="505A63"/>
                </a:solidFill>
                <a:effectLst/>
                <a:latin typeface="Mulish"/>
              </a:rPr>
              <a:t> and inhibits FSH secretion. Is an indicator </a:t>
            </a:r>
            <a:r>
              <a:rPr lang="en-GB" b="1" i="0" dirty="0" err="1">
                <a:solidFill>
                  <a:srgbClr val="505A63"/>
                </a:solidFill>
                <a:effectLst/>
                <a:latin typeface="Mulish"/>
              </a:rPr>
              <a:t>offollicle</a:t>
            </a:r>
            <a:r>
              <a:rPr lang="en-GB" b="1" i="0" dirty="0">
                <a:solidFill>
                  <a:srgbClr val="505A63"/>
                </a:solidFill>
                <a:effectLst/>
                <a:latin typeface="Mulish"/>
              </a:rPr>
              <a:t> activity and short term ovarian function; fluctuates during ovarian cycle)</a:t>
            </a:r>
          </a:p>
          <a:p>
            <a:r>
              <a:rPr lang="en-GB" b="1" i="0" dirty="0">
                <a:solidFill>
                  <a:srgbClr val="505A63"/>
                </a:solidFill>
                <a:effectLst/>
                <a:latin typeface="Mulish"/>
              </a:rPr>
              <a:t>(</a:t>
            </a:r>
            <a:r>
              <a:rPr lang="en-GB" b="1" i="0" dirty="0" err="1">
                <a:solidFill>
                  <a:srgbClr val="505A63"/>
                </a:solidFill>
                <a:effectLst/>
                <a:latin typeface="Mulish"/>
              </a:rPr>
              <a:t>AMH:prod</a:t>
            </a:r>
            <a:r>
              <a:rPr lang="en-GB" b="1" i="0" dirty="0">
                <a:solidFill>
                  <a:srgbClr val="505A63"/>
                </a:solidFill>
                <a:effectLst/>
                <a:latin typeface="Mulish"/>
              </a:rPr>
              <a:t> by </a:t>
            </a:r>
            <a:r>
              <a:rPr lang="en-GB" b="1" i="0" dirty="0" err="1">
                <a:solidFill>
                  <a:srgbClr val="505A63"/>
                </a:solidFill>
                <a:effectLst/>
                <a:latin typeface="Mulish"/>
              </a:rPr>
              <a:t>granulosacells</a:t>
            </a:r>
            <a:r>
              <a:rPr lang="en-GB" b="1" i="0" dirty="0">
                <a:solidFill>
                  <a:srgbClr val="505A63"/>
                </a:solidFill>
                <a:effectLst/>
                <a:latin typeface="Mulish"/>
              </a:rPr>
              <a:t>; also a marker for ovarian reserve)</a:t>
            </a:r>
          </a:p>
          <a:p>
            <a:r>
              <a:rPr lang="en-GB" b="1" i="0" dirty="0">
                <a:solidFill>
                  <a:srgbClr val="505A63"/>
                </a:solidFill>
                <a:effectLst/>
                <a:latin typeface="Mulish"/>
              </a:rPr>
              <a:t>    In </a:t>
            </a:r>
            <a:r>
              <a:rPr lang="en-GB" b="0" i="0" dirty="0">
                <a:solidFill>
                  <a:srgbClr val="505A63"/>
                </a:solidFill>
                <a:effectLst/>
                <a:latin typeface="Mulish"/>
              </a:rPr>
              <a:t>Stage -3a</a:t>
            </a:r>
            <a:r>
              <a:rPr lang="en-GB" b="1" i="0" dirty="0">
                <a:solidFill>
                  <a:srgbClr val="505A63"/>
                </a:solidFill>
                <a:effectLst/>
                <a:latin typeface="Mulish"/>
              </a:rPr>
              <a:t>, subtle changes in menstrual cycle characteristics, specifically </a:t>
            </a:r>
            <a:r>
              <a:rPr lang="en-GB" b="0" i="0" dirty="0">
                <a:solidFill>
                  <a:srgbClr val="505A63"/>
                </a:solidFill>
                <a:effectLst/>
                <a:latin typeface="Mulish"/>
              </a:rPr>
              <a:t>shorter cycles </a:t>
            </a:r>
            <a:r>
              <a:rPr lang="en-GB" b="1" i="0" dirty="0">
                <a:solidFill>
                  <a:srgbClr val="505A63"/>
                </a:solidFill>
                <a:effectLst/>
                <a:latin typeface="Mulish"/>
              </a:rPr>
              <a:t>begin. Decrease inhibin B (egg quality -&gt; increase FSH </a:t>
            </a:r>
            <a:r>
              <a:rPr lang="en-GB" b="1" i="0" dirty="0">
                <a:solidFill>
                  <a:srgbClr val="505A63"/>
                </a:solidFill>
                <a:effectLst/>
                <a:latin typeface="Mulish"/>
                <a:sym typeface="Wingdings" panose="05000000000000000000" pitchFamily="2" charset="2"/>
              </a:rPr>
              <a:t>shorter </a:t>
            </a:r>
            <a:r>
              <a:rPr lang="en-GB" b="1" i="0" dirty="0" err="1">
                <a:solidFill>
                  <a:srgbClr val="505A63"/>
                </a:solidFill>
                <a:effectLst/>
                <a:latin typeface="Mulish"/>
                <a:sym typeface="Wingdings" panose="05000000000000000000" pitchFamily="2" charset="2"/>
              </a:rPr>
              <a:t>foll</a:t>
            </a:r>
            <a:r>
              <a:rPr lang="en-GB" b="1" i="0" dirty="0">
                <a:solidFill>
                  <a:srgbClr val="505A63"/>
                </a:solidFill>
                <a:effectLst/>
                <a:latin typeface="Mulish"/>
                <a:sym typeface="Wingdings" panose="05000000000000000000" pitchFamily="2" charset="2"/>
              </a:rPr>
              <a:t> </a:t>
            </a:r>
            <a:r>
              <a:rPr lang="en-GB" b="1" i="0" dirty="0" err="1">
                <a:solidFill>
                  <a:srgbClr val="505A63"/>
                </a:solidFill>
                <a:effectLst/>
                <a:latin typeface="Mulish"/>
                <a:sym typeface="Wingdings" panose="05000000000000000000" pitchFamily="2" charset="2"/>
              </a:rPr>
              <a:t>phase</a:t>
            </a:r>
            <a:r>
              <a:rPr lang="en-GB" b="1" i="0" dirty="0" err="1">
                <a:solidFill>
                  <a:srgbClr val="505A63"/>
                </a:solidFill>
                <a:effectLst/>
                <a:latin typeface="Mulish"/>
              </a:rPr>
              <a:t>Early</a:t>
            </a:r>
            <a:r>
              <a:rPr lang="en-GB" b="1" i="0" dirty="0">
                <a:solidFill>
                  <a:srgbClr val="505A63"/>
                </a:solidFill>
                <a:effectLst/>
                <a:latin typeface="Mulish"/>
              </a:rPr>
              <a:t> follicular phase (cycle days 2–5) </a:t>
            </a:r>
            <a:r>
              <a:rPr lang="en-GB" b="0" i="0" dirty="0">
                <a:solidFill>
                  <a:srgbClr val="505A63"/>
                </a:solidFill>
                <a:effectLst/>
                <a:latin typeface="Mulish"/>
              </a:rPr>
              <a:t>FSH</a:t>
            </a:r>
            <a:r>
              <a:rPr lang="en-GB" b="1" i="0" dirty="0">
                <a:solidFill>
                  <a:srgbClr val="505A63"/>
                </a:solidFill>
                <a:effectLst/>
                <a:latin typeface="Mulish"/>
              </a:rPr>
              <a:t> increases and becomes </a:t>
            </a:r>
            <a:r>
              <a:rPr lang="en-GB" b="0" i="0" dirty="0">
                <a:solidFill>
                  <a:srgbClr val="505A63"/>
                </a:solidFill>
                <a:effectLst/>
                <a:latin typeface="Mulish"/>
              </a:rPr>
              <a:t>more variable</a:t>
            </a:r>
            <a:r>
              <a:rPr lang="en-GB" b="1" i="0" dirty="0">
                <a:solidFill>
                  <a:srgbClr val="505A63"/>
                </a:solidFill>
                <a:effectLst/>
                <a:latin typeface="Mulish"/>
              </a:rPr>
              <a:t>, with the other three markers of ovarian aging being low. </a:t>
            </a:r>
            <a:r>
              <a:rPr lang="en-GB" b="0" i="0" dirty="0" err="1">
                <a:solidFill>
                  <a:srgbClr val="505A63"/>
                </a:solidFill>
                <a:effectLst/>
                <a:latin typeface="Mulish"/>
              </a:rPr>
              <a:t>Estradiol</a:t>
            </a:r>
            <a:r>
              <a:rPr lang="en-GB" b="1" i="0" dirty="0">
                <a:solidFill>
                  <a:srgbClr val="505A63"/>
                </a:solidFill>
                <a:effectLst/>
                <a:latin typeface="Mulish"/>
              </a:rPr>
              <a:t> remains </a:t>
            </a:r>
            <a:r>
              <a:rPr lang="en-GB" b="0" i="0" dirty="0" err="1">
                <a:solidFill>
                  <a:srgbClr val="505A63"/>
                </a:solidFill>
                <a:effectLst/>
                <a:latin typeface="Mulish"/>
              </a:rPr>
              <a:t>stabel</a:t>
            </a:r>
            <a:r>
              <a:rPr lang="en-GB" b="1" i="0" dirty="0">
                <a:solidFill>
                  <a:srgbClr val="505A63"/>
                </a:solidFill>
                <a:effectLst/>
                <a:latin typeface="Mulish"/>
              </a:rPr>
              <a:t> or can even </a:t>
            </a:r>
            <a:r>
              <a:rPr lang="en-GB" b="0" i="0" dirty="0">
                <a:solidFill>
                  <a:srgbClr val="505A63"/>
                </a:solidFill>
                <a:effectLst/>
                <a:latin typeface="Mulish"/>
              </a:rPr>
              <a:t>increas</a:t>
            </a:r>
            <a:r>
              <a:rPr lang="en-GB" b="1" i="0" dirty="0">
                <a:solidFill>
                  <a:srgbClr val="505A63"/>
                </a:solidFill>
                <a:effectLst/>
                <a:latin typeface="Mulish"/>
              </a:rPr>
              <a:t>e because of increased FSH) de </a:t>
            </a:r>
            <a:r>
              <a:rPr lang="en-GB" b="1" i="0" dirty="0" err="1">
                <a:solidFill>
                  <a:srgbClr val="505A63"/>
                </a:solidFill>
                <a:effectLst/>
                <a:latin typeface="Mulish"/>
              </a:rPr>
              <a:t>luteale</a:t>
            </a:r>
            <a:r>
              <a:rPr lang="en-GB" b="1" i="0" dirty="0">
                <a:solidFill>
                  <a:srgbClr val="505A63"/>
                </a:solidFill>
                <a:effectLst/>
                <a:latin typeface="Mulish"/>
              </a:rPr>
              <a:t> phase can shorten and  progesterone production decreases  (</a:t>
            </a:r>
            <a:r>
              <a:rPr lang="en-GB" b="1" i="0" dirty="0" err="1">
                <a:solidFill>
                  <a:srgbClr val="505A63"/>
                </a:solidFill>
                <a:effectLst/>
                <a:latin typeface="Mulish"/>
              </a:rPr>
              <a:t>rel</a:t>
            </a:r>
            <a:r>
              <a:rPr lang="en-GB" b="1" i="0" dirty="0">
                <a:solidFill>
                  <a:srgbClr val="505A63"/>
                </a:solidFill>
                <a:effectLst/>
                <a:latin typeface="Mulish"/>
              </a:rPr>
              <a:t> </a:t>
            </a:r>
            <a:r>
              <a:rPr lang="en-GB" b="1" i="0" dirty="0" err="1">
                <a:solidFill>
                  <a:srgbClr val="505A63"/>
                </a:solidFill>
                <a:effectLst/>
                <a:latin typeface="Mulish"/>
              </a:rPr>
              <a:t>E-dominance:more</a:t>
            </a:r>
            <a:r>
              <a:rPr lang="en-GB" b="1" i="0" dirty="0">
                <a:solidFill>
                  <a:srgbClr val="505A63"/>
                </a:solidFill>
                <a:effectLst/>
                <a:latin typeface="Mulish"/>
              </a:rPr>
              <a:t> PMS, </a:t>
            </a:r>
            <a:r>
              <a:rPr lang="en-GB" b="1" i="0" dirty="0" err="1">
                <a:solidFill>
                  <a:srgbClr val="505A63"/>
                </a:solidFill>
                <a:effectLst/>
                <a:latin typeface="Mulish"/>
              </a:rPr>
              <a:t>Painfull</a:t>
            </a:r>
            <a:r>
              <a:rPr lang="en-GB" b="1" i="0" dirty="0">
                <a:solidFill>
                  <a:srgbClr val="505A63"/>
                </a:solidFill>
                <a:effectLst/>
                <a:latin typeface="Mulish"/>
              </a:rPr>
              <a:t> breasts because increasing E2 and </a:t>
            </a:r>
            <a:r>
              <a:rPr lang="en-GB" b="1" i="0" dirty="0" err="1">
                <a:solidFill>
                  <a:srgbClr val="505A63"/>
                </a:solidFill>
                <a:effectLst/>
                <a:latin typeface="Mulish"/>
              </a:rPr>
              <a:t>moodswings</a:t>
            </a:r>
            <a:r>
              <a:rPr lang="en-GB" b="1" i="0" dirty="0">
                <a:solidFill>
                  <a:srgbClr val="505A63"/>
                </a:solidFill>
                <a:effectLst/>
                <a:latin typeface="Mulish"/>
              </a:rPr>
              <a:t>, difficulties sleeping in or staying asleep)</a:t>
            </a:r>
            <a:r>
              <a:rPr lang="en-GB" b="0" i="0" dirty="0">
                <a:solidFill>
                  <a:srgbClr val="505A63"/>
                </a:solidFill>
                <a:effectLst/>
                <a:latin typeface="Mulish"/>
              </a:rPr>
              <a:t>The lack of standardized AMH assays prevented the development of quantitative recommendations for this biomarker.</a:t>
            </a:r>
          </a:p>
          <a:p>
            <a:endParaRPr lang="en-GB" b="0" i="0" dirty="0">
              <a:solidFill>
                <a:srgbClr val="505A63"/>
              </a:solidFill>
              <a:effectLst/>
              <a:latin typeface="Mulish"/>
            </a:endParaRPr>
          </a:p>
          <a:p>
            <a:r>
              <a:rPr lang="en-GB" b="0" i="0" dirty="0">
                <a:solidFill>
                  <a:srgbClr val="505A63"/>
                </a:solidFill>
                <a:effectLst/>
                <a:latin typeface="Mulish"/>
              </a:rPr>
              <a:t>Stage –2 </a:t>
            </a:r>
            <a:r>
              <a:rPr lang="en-GB" b="1" i="0" dirty="0">
                <a:solidFill>
                  <a:srgbClr val="505A63"/>
                </a:solidFill>
                <a:effectLst/>
                <a:latin typeface="Mulish"/>
              </a:rPr>
              <a:t>or early MP transition </a:t>
            </a:r>
            <a:r>
              <a:rPr lang="en-GB" b="0" i="0" dirty="0">
                <a:solidFill>
                  <a:srgbClr val="505A63"/>
                </a:solidFill>
                <a:effectLst/>
                <a:latin typeface="Mulish"/>
              </a:rPr>
              <a:t>was characterized by </a:t>
            </a:r>
            <a:r>
              <a:rPr lang="en-GB" b="1" i="0" dirty="0">
                <a:solidFill>
                  <a:srgbClr val="505A63"/>
                </a:solidFill>
                <a:effectLst/>
                <a:latin typeface="Mulish"/>
              </a:rPr>
              <a:t>increased variability in menstrual cycle length, defined as a persistent </a:t>
            </a:r>
            <a:r>
              <a:rPr lang="en-GB" b="0" i="0" dirty="0">
                <a:solidFill>
                  <a:srgbClr val="505A63"/>
                </a:solidFill>
                <a:effectLst/>
                <a:latin typeface="Mulish"/>
              </a:rPr>
              <a:t>difference of 7 days or more </a:t>
            </a:r>
            <a:r>
              <a:rPr lang="en-GB" b="1" i="0" dirty="0">
                <a:solidFill>
                  <a:srgbClr val="505A63"/>
                </a:solidFill>
                <a:effectLst/>
                <a:latin typeface="Mulish"/>
              </a:rPr>
              <a:t>in the length of consecutive cycles. Persistence is defined as recurrence within 10 cycles of the first variable length cycle. </a:t>
            </a:r>
            <a:r>
              <a:rPr lang="en-GB" b="0" i="0" dirty="0">
                <a:solidFill>
                  <a:srgbClr val="505A63"/>
                </a:solidFill>
                <a:effectLst/>
                <a:latin typeface="Mulish"/>
              </a:rPr>
              <a:t>Cycles in the early menopausal transition are also characterized by </a:t>
            </a:r>
            <a:r>
              <a:rPr lang="en-GB" b="1" i="0" dirty="0">
                <a:solidFill>
                  <a:srgbClr val="505A63"/>
                </a:solidFill>
                <a:effectLst/>
                <a:latin typeface="Mulish"/>
              </a:rPr>
              <a:t>elevated but variable early follicular phase FSH levels and low AMH levels and AFC</a:t>
            </a:r>
          </a:p>
          <a:p>
            <a:endParaRPr lang="en-GB" b="1" i="0" dirty="0">
              <a:solidFill>
                <a:srgbClr val="505A63"/>
              </a:solidFill>
              <a:effectLst/>
              <a:latin typeface="Mulish"/>
            </a:endParaRPr>
          </a:p>
          <a:p>
            <a:r>
              <a:rPr lang="en-GB" b="0" i="0" dirty="0">
                <a:solidFill>
                  <a:srgbClr val="505A63"/>
                </a:solidFill>
                <a:effectLst/>
                <a:latin typeface="Mulish"/>
              </a:rPr>
              <a:t>Stage –1 or late </a:t>
            </a:r>
            <a:r>
              <a:rPr lang="en-GB" b="1" i="0" dirty="0">
                <a:solidFill>
                  <a:srgbClr val="505A63"/>
                </a:solidFill>
                <a:effectLst/>
                <a:latin typeface="Mulish"/>
              </a:rPr>
              <a:t>MP transition was characterized by onset of </a:t>
            </a:r>
            <a:r>
              <a:rPr lang="en-GB" b="0" i="0" dirty="0">
                <a:solidFill>
                  <a:srgbClr val="505A63"/>
                </a:solidFill>
                <a:effectLst/>
                <a:latin typeface="Mulish"/>
              </a:rPr>
              <a:t>skipped cycles </a:t>
            </a:r>
            <a:r>
              <a:rPr lang="en-GB" b="1" i="0" dirty="0">
                <a:solidFill>
                  <a:srgbClr val="505A63"/>
                </a:solidFill>
                <a:effectLst/>
                <a:latin typeface="Mulish"/>
              </a:rPr>
              <a:t>or amenorrhea of at least 60 days and </a:t>
            </a:r>
            <a:r>
              <a:rPr lang="en-GB" b="0" i="0" dirty="0">
                <a:solidFill>
                  <a:srgbClr val="505A63"/>
                </a:solidFill>
                <a:effectLst/>
                <a:latin typeface="Mulish"/>
              </a:rPr>
              <a:t>continued elevation of FSH</a:t>
            </a:r>
            <a:r>
              <a:rPr lang="en-GB" b="1" i="0" dirty="0">
                <a:solidFill>
                  <a:srgbClr val="505A63"/>
                </a:solidFill>
                <a:effectLst/>
                <a:latin typeface="Mulish"/>
              </a:rPr>
              <a:t>.</a:t>
            </a:r>
          </a:p>
          <a:p>
            <a:r>
              <a:rPr lang="en-GB" b="0" i="0" dirty="0">
                <a:solidFill>
                  <a:srgbClr val="505A63"/>
                </a:solidFill>
                <a:effectLst/>
                <a:latin typeface="Mulish"/>
              </a:rPr>
              <a:t>The late menopausal transition is marked by the occurrence of </a:t>
            </a:r>
            <a:r>
              <a:rPr lang="en-GB" b="1" i="0" dirty="0">
                <a:solidFill>
                  <a:srgbClr val="505A63"/>
                </a:solidFill>
                <a:effectLst/>
                <a:latin typeface="Mulish"/>
              </a:rPr>
              <a:t>amenorrhea of 60 days or longer. </a:t>
            </a:r>
            <a:r>
              <a:rPr lang="en-GB" b="0" i="0" dirty="0">
                <a:solidFill>
                  <a:srgbClr val="505A63"/>
                </a:solidFill>
                <a:effectLst/>
                <a:latin typeface="Mulish"/>
              </a:rPr>
              <a:t>Menstrual cycles in the late menopausal transition are </a:t>
            </a:r>
            <a:r>
              <a:rPr lang="en-GB" b="1" i="0" dirty="0">
                <a:solidFill>
                  <a:srgbClr val="505A63"/>
                </a:solidFill>
                <a:effectLst/>
                <a:latin typeface="Mulish"/>
              </a:rPr>
              <a:t>characterized by increased variability in cycle length, extreme fluctuations in hormonal levels, and increased prevalence of anovulation. In this stage, </a:t>
            </a:r>
            <a:r>
              <a:rPr lang="en-GB" b="0" i="0" dirty="0">
                <a:solidFill>
                  <a:srgbClr val="505A63"/>
                </a:solidFill>
                <a:effectLst/>
                <a:latin typeface="Mulish"/>
              </a:rPr>
              <a:t>FSH</a:t>
            </a:r>
            <a:r>
              <a:rPr lang="en-GB" b="1" i="0" dirty="0">
                <a:solidFill>
                  <a:srgbClr val="505A63"/>
                </a:solidFill>
                <a:effectLst/>
                <a:latin typeface="Mulish"/>
              </a:rPr>
              <a:t> levels are sometimes elevated into the menopausal range and sometimes within the range characteristic of the earlier reproductive years, particularly in association with high </a:t>
            </a:r>
            <a:r>
              <a:rPr lang="en-GB" b="1" i="0" dirty="0" err="1">
                <a:solidFill>
                  <a:srgbClr val="505A63"/>
                </a:solidFill>
                <a:effectLst/>
                <a:latin typeface="Mulish"/>
              </a:rPr>
              <a:t>estradiol</a:t>
            </a:r>
            <a:r>
              <a:rPr lang="en-GB" b="1" i="0" dirty="0">
                <a:solidFill>
                  <a:srgbClr val="505A63"/>
                </a:solidFill>
                <a:effectLst/>
                <a:latin typeface="Mulish"/>
              </a:rPr>
              <a:t> levels. </a:t>
            </a:r>
            <a:r>
              <a:rPr lang="en-GB" b="0" i="0" dirty="0">
                <a:solidFill>
                  <a:srgbClr val="505A63"/>
                </a:solidFill>
                <a:effectLst/>
                <a:latin typeface="Mulish"/>
              </a:rPr>
              <a:t>The development of international standards and the availability of substantive population-based data now permit the definition of quantitative</a:t>
            </a:r>
            <a:r>
              <a:rPr lang="en-GB" b="1" i="0" dirty="0">
                <a:solidFill>
                  <a:srgbClr val="505A63"/>
                </a:solidFill>
                <a:effectLst/>
                <a:latin typeface="Mulish"/>
              </a:rPr>
              <a:t> FSH criteria, with levels greater than 25 IU/L in a random blood draw characteristic of being in late transition, based on current international pituitary standards that approximate more than 40 IU/L in the previously used urine-based gonadotropin standards . </a:t>
            </a:r>
            <a:r>
              <a:rPr lang="en-GB" b="0" i="0" dirty="0">
                <a:solidFill>
                  <a:srgbClr val="505A63"/>
                </a:solidFill>
                <a:effectLst/>
                <a:latin typeface="Mulish"/>
              </a:rPr>
              <a:t>Empirical analyses should be undertaken to confirm this recommendation, and researchers and clinicians should carefully evaluate the appropriate FSH value, depending on the assay they use. Based on studies of menstrual calendars and on changes in FSH and </a:t>
            </a:r>
            <a:r>
              <a:rPr lang="en-GB" b="0" i="0" dirty="0" err="1">
                <a:solidFill>
                  <a:srgbClr val="505A63"/>
                </a:solidFill>
                <a:effectLst/>
                <a:latin typeface="Mulish"/>
              </a:rPr>
              <a:t>estradiol</a:t>
            </a:r>
            <a:r>
              <a:rPr lang="en-GB" b="0" i="0" dirty="0">
                <a:solidFill>
                  <a:srgbClr val="505A63"/>
                </a:solidFill>
                <a:effectLst/>
                <a:latin typeface="Mulish"/>
              </a:rPr>
              <a:t>, </a:t>
            </a:r>
            <a:r>
              <a:rPr lang="en-GB" b="1" i="0" dirty="0">
                <a:solidFill>
                  <a:srgbClr val="505A63"/>
                </a:solidFill>
                <a:effectLst/>
                <a:latin typeface="Mulish"/>
              </a:rPr>
              <a:t>this stage is estimated to last, on average, 1 to 3 years. Symptoms, most notably vasomotor symptoms, are likely to occur during this stage.</a:t>
            </a:r>
            <a:endParaRPr lang="en-GB" dirty="0"/>
          </a:p>
        </p:txBody>
      </p:sp>
      <p:sp>
        <p:nvSpPr>
          <p:cNvPr id="4" name="Slide Number Placeholder 3">
            <a:extLst>
              <a:ext uri="{FF2B5EF4-FFF2-40B4-BE49-F238E27FC236}">
                <a16:creationId xmlns:a16="http://schemas.microsoft.com/office/drawing/2014/main" id="{1AA7620A-2117-C09F-FA4C-2A62DC50D008}"/>
              </a:ext>
            </a:extLst>
          </p:cNvPr>
          <p:cNvSpPr>
            <a:spLocks noGrp="1"/>
          </p:cNvSpPr>
          <p:nvPr>
            <p:ph type="sldNum" sz="quarter" idx="5"/>
          </p:nvPr>
        </p:nvSpPr>
        <p:spPr/>
        <p:txBody>
          <a:bodyPr/>
          <a:lstStyle/>
          <a:p>
            <a:fld id="{143AE4B7-BF8F-4014-9D3C-D361CA0900F5}" type="slidenum">
              <a:rPr lang="en-GB" smtClean="0"/>
              <a:t>2</a:t>
            </a:fld>
            <a:endParaRPr lang="en-GB"/>
          </a:p>
        </p:txBody>
      </p:sp>
    </p:spTree>
    <p:extLst>
      <p:ext uri="{BB962C8B-B14F-4D97-AF65-F5344CB8AC3E}">
        <p14:creationId xmlns:p14="http://schemas.microsoft.com/office/powerpoint/2010/main" val="3372977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6CBF1-E838-DA5D-F87C-5E78ECACD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68054-6ED3-D0FC-0564-BD897B53F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0C2A1-A247-F13A-F0BD-2D5E6942CD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 </a:t>
            </a:r>
            <a:r>
              <a:rPr lang="nl-BE" sz="1800" dirty="0">
                <a:effectLst/>
                <a:latin typeface="Calibri" panose="020F0502020204030204" pitchFamily="34" charset="0"/>
                <a:ea typeface="Calibri" panose="020F0502020204030204" pitchFamily="34" charset="0"/>
                <a:cs typeface="Times New Roman" panose="02020603050405020304" pitchFamily="18" charset="0"/>
              </a:rPr>
              <a:t>In de </a:t>
            </a:r>
            <a:r>
              <a:rPr lang="nl-BE" sz="1800" u="sng" dirty="0">
                <a:effectLst/>
                <a:latin typeface="Calibri" panose="020F0502020204030204" pitchFamily="34" charset="0"/>
                <a:ea typeface="Calibri" panose="020F0502020204030204" pitchFamily="34" charset="0"/>
                <a:cs typeface="Times New Roman" panose="02020603050405020304" pitchFamily="18" charset="0"/>
              </a:rPr>
              <a:t>vroege </a:t>
            </a:r>
            <a:r>
              <a:rPr lang="nl-BE" sz="1800" u="sng" dirty="0" err="1">
                <a:effectLst/>
                <a:latin typeface="Calibri" panose="020F0502020204030204" pitchFamily="34" charset="0"/>
                <a:ea typeface="Calibri" panose="020F0502020204030204" pitchFamily="34" charset="0"/>
                <a:cs typeface="Times New Roman" panose="02020603050405020304" pitchFamily="18" charset="0"/>
              </a:rPr>
              <a:t>perimenopause</a:t>
            </a:r>
            <a:r>
              <a:rPr lang="nl-BE" sz="1800" dirty="0">
                <a:effectLst/>
                <a:latin typeface="Calibri" panose="020F0502020204030204" pitchFamily="34" charset="0"/>
                <a:ea typeface="Calibri" panose="020F0502020204030204" pitchFamily="34" charset="0"/>
                <a:cs typeface="Times New Roman" panose="02020603050405020304" pitchFamily="18" charset="0"/>
              </a:rPr>
              <a:t> is de cyclus nog aanwezig die onregelmatig of regelmatig kan zijn maar korter of langer dan voorheen. De menstruatie is vaak lichter of net heviger dan voorheen.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Skipcycles</a:t>
            </a:r>
            <a:r>
              <a:rPr lang="nl-BE" sz="1800" dirty="0">
                <a:effectLst/>
                <a:latin typeface="Calibri" panose="020F0502020204030204" pitchFamily="34" charset="0"/>
                <a:ea typeface="Calibri" panose="020F0502020204030204" pitchFamily="34" charset="0"/>
                <a:cs typeface="Times New Roman" panose="02020603050405020304" pitchFamily="18" charset="0"/>
              </a:rPr>
              <a:t> kunnen voorkomen. Er zijn vaak erge hormonale schommelingen met  klachten van oestrogeen tekorten maar ook van oestrogeen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overload</a:t>
            </a:r>
            <a:r>
              <a:rPr lang="nl-BE" sz="1800" dirty="0">
                <a:effectLst/>
                <a:latin typeface="Calibri" panose="020F0502020204030204" pitchFamily="34" charset="0"/>
                <a:ea typeface="Calibri" panose="020F0502020204030204" pitchFamily="34" charset="0"/>
                <a:cs typeface="Times New Roman" panose="02020603050405020304" pitchFamily="18" charset="0"/>
              </a:rPr>
              <a:t> zoals pijnlijke borsten, meer hoofdpijn en PMS klachten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LATE </a:t>
            </a:r>
            <a:r>
              <a:rPr lang="en-GB" dirty="0" err="1"/>
              <a:t>periMP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Langere</a:t>
            </a:r>
            <a:r>
              <a:rPr lang="en-GB" dirty="0"/>
              <a:t> </a:t>
            </a:r>
            <a:r>
              <a:rPr lang="en-GB" dirty="0" err="1"/>
              <a:t>periodes</a:t>
            </a:r>
            <a:r>
              <a:rPr lang="en-GB" dirty="0"/>
              <a:t> v </a:t>
            </a:r>
            <a:r>
              <a:rPr lang="en-GB" dirty="0" err="1"/>
              <a:t>amenorrhoe</a:t>
            </a:r>
            <a:r>
              <a:rPr lang="en-GB" dirty="0"/>
              <a:t>- </a:t>
            </a:r>
            <a:r>
              <a:rPr lang="en-GB" dirty="0" err="1"/>
              <a:t>vaker</a:t>
            </a:r>
            <a:r>
              <a:rPr lang="en-GB" dirty="0"/>
              <a:t> VMS</a:t>
            </a:r>
          </a:p>
        </p:txBody>
      </p:sp>
      <p:sp>
        <p:nvSpPr>
          <p:cNvPr id="4" name="Slide Number Placeholder 3">
            <a:extLst>
              <a:ext uri="{FF2B5EF4-FFF2-40B4-BE49-F238E27FC236}">
                <a16:creationId xmlns:a16="http://schemas.microsoft.com/office/drawing/2014/main" id="{CA0197D8-5113-6AB9-4627-8059806AA924}"/>
              </a:ext>
            </a:extLst>
          </p:cNvPr>
          <p:cNvSpPr>
            <a:spLocks noGrp="1"/>
          </p:cNvSpPr>
          <p:nvPr>
            <p:ph type="sldNum" sz="quarter" idx="5"/>
          </p:nvPr>
        </p:nvSpPr>
        <p:spPr/>
        <p:txBody>
          <a:bodyPr/>
          <a:lstStyle/>
          <a:p>
            <a:fld id="{97978DEC-29D3-4A43-A83D-536A403C5A9E}" type="slidenum">
              <a:rPr lang="en-GB" smtClean="0"/>
              <a:t>27</a:t>
            </a:fld>
            <a:endParaRPr lang="en-GB"/>
          </a:p>
        </p:txBody>
      </p:sp>
    </p:spTree>
    <p:extLst>
      <p:ext uri="{BB962C8B-B14F-4D97-AF65-F5344CB8AC3E}">
        <p14:creationId xmlns:p14="http://schemas.microsoft.com/office/powerpoint/2010/main" val="1551539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1j </a:t>
            </a:r>
            <a:r>
              <a:rPr lang="en-GB" dirty="0" err="1"/>
              <a:t>amenorrhoe</a:t>
            </a:r>
            <a:endParaRPr lang="en-GB" dirty="0"/>
          </a:p>
          <a:p>
            <a:pPr marL="2057400" lvl="4" indent="-228600">
              <a:lnSpc>
                <a:spcPct val="107000"/>
              </a:lnSpc>
              <a:buFont typeface="Courier New" panose="02070309020205020404" pitchFamily="49" charset="0"/>
              <a:buChar char="o"/>
            </a:pPr>
            <a:r>
              <a:rPr lang="nl-BE" sz="1100" dirty="0" err="1">
                <a:effectLst/>
                <a:latin typeface="Calibri" panose="020F0502020204030204" pitchFamily="34" charset="0"/>
                <a:ea typeface="Calibri" panose="020F0502020204030204" pitchFamily="34" charset="0"/>
                <a:cs typeface="Times New Roman" panose="02020603050405020304" pitchFamily="18" charset="0"/>
              </a:rPr>
              <a:t>Gemicroniseerd</a:t>
            </a:r>
            <a:r>
              <a:rPr lang="nl-BE" sz="1100" dirty="0">
                <a:effectLst/>
                <a:latin typeface="Calibri" panose="020F0502020204030204" pitchFamily="34" charset="0"/>
                <a:ea typeface="Calibri" panose="020F0502020204030204" pitchFamily="34" charset="0"/>
                <a:cs typeface="Times New Roman" panose="02020603050405020304" pitchFamily="18" charset="0"/>
              </a:rPr>
              <a:t>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progesterone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lnSpc>
                <a:spcPct val="107000"/>
              </a:lnSpc>
              <a:buFont typeface="Courier New" panose="02070309020205020404" pitchFamily="49" charset="0"/>
              <a:buChar char="o"/>
            </a:pPr>
            <a:r>
              <a:rPr lang="nl-BE" sz="1100" dirty="0" err="1">
                <a:effectLst/>
                <a:latin typeface="Calibri" panose="020F0502020204030204" pitchFamily="34" charset="0"/>
                <a:ea typeface="Calibri" panose="020F0502020204030204" pitchFamily="34" charset="0"/>
                <a:cs typeface="Times New Roman" panose="02020603050405020304" pitchFamily="18" charset="0"/>
              </a:rPr>
              <a:t>Dydrogesterone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514600" lvl="5" indent="-228600">
              <a:lnSpc>
                <a:spcPct val="107000"/>
              </a:lnSpc>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Studies tonen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514600" lvl="5" indent="-228600">
              <a:lnSpc>
                <a:spcPct val="107000"/>
              </a:lnSpc>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Geen verhoogd risico op trombose in // PO-TD E2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514600" lvl="5" indent="-228600">
              <a:lnSpc>
                <a:spcPct val="107000"/>
              </a:lnSpc>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Minimaal-geen effect op BC risico na 5 j gebruik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514600" lvl="5" indent="-228600">
              <a:lnSpc>
                <a:spcPct val="107000"/>
              </a:lnSpc>
              <a:spcAft>
                <a:spcPts val="800"/>
              </a:spcAft>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Minder P-</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geassoc</a:t>
            </a:r>
            <a:r>
              <a:rPr lang="nl-BE" sz="1100" dirty="0">
                <a:effectLst/>
                <a:latin typeface="Calibri" panose="020F0502020204030204" pitchFamily="34" charset="0"/>
                <a:ea typeface="Calibri" panose="020F0502020204030204" pitchFamily="34" charset="0"/>
                <a:cs typeface="Times New Roman" panose="02020603050405020304" pitchFamily="18" charset="0"/>
              </a:rPr>
              <a:t> NE op huid / vochtretentie / borsten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itt</a:t>
            </a:r>
            <a:r>
              <a:rPr lang="nl-BE" sz="1100" dirty="0">
                <a:effectLst/>
                <a:latin typeface="Calibri" panose="020F0502020204030204" pitchFamily="34" charset="0"/>
                <a:ea typeface="Calibri" panose="020F0502020204030204" pitchFamily="34" charset="0"/>
                <a:cs typeface="Times New Roman" panose="02020603050405020304" pitchFamily="18" charset="0"/>
              </a:rPr>
              <a:t> tot meer androgene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prog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endParaRPr lang="en-GB" dirty="0"/>
          </a:p>
        </p:txBody>
      </p:sp>
      <p:sp>
        <p:nvSpPr>
          <p:cNvPr id="4" name="Slide Number Placeholder 3"/>
          <p:cNvSpPr>
            <a:spLocks noGrp="1"/>
          </p:cNvSpPr>
          <p:nvPr>
            <p:ph type="sldNum" sz="quarter" idx="5"/>
          </p:nvPr>
        </p:nvSpPr>
        <p:spPr/>
        <p:txBody>
          <a:bodyPr/>
          <a:lstStyle/>
          <a:p>
            <a:fld id="{97978DEC-29D3-4A43-A83D-536A403C5A9E}" type="slidenum">
              <a:rPr lang="en-GB" smtClean="0"/>
              <a:t>28</a:t>
            </a:fld>
            <a:endParaRPr lang="en-GB"/>
          </a:p>
        </p:txBody>
      </p:sp>
    </p:spTree>
    <p:extLst>
      <p:ext uri="{BB962C8B-B14F-4D97-AF65-F5344CB8AC3E}">
        <p14:creationId xmlns:p14="http://schemas.microsoft.com/office/powerpoint/2010/main" val="3149584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Natural progesterone:</a:t>
            </a:r>
          </a:p>
          <a:p>
            <a:pPr lvl="1"/>
            <a:r>
              <a:rPr lang="en-GB" dirty="0"/>
              <a:t> more selective binding on progesterone receptor – less interaction with androgenic or mineralocorticoid receptors</a:t>
            </a:r>
          </a:p>
          <a:p>
            <a:pPr lvl="1"/>
            <a:r>
              <a:rPr lang="en-GB" dirty="0"/>
              <a:t>Side effect: PMS like symptoms, sleepiness or </a:t>
            </a:r>
            <a:r>
              <a:rPr lang="en-GB" dirty="0" err="1"/>
              <a:t>drowsyness</a:t>
            </a:r>
            <a:endParaRPr lang="en-GB" dirty="0"/>
          </a:p>
          <a:p>
            <a:pPr lvl="1"/>
            <a:r>
              <a:rPr lang="en-GB" dirty="0"/>
              <a:t> oral: reduce the dose: 12d/month or min 7 days/month </a:t>
            </a:r>
          </a:p>
          <a:p>
            <a:pPr lvl="1"/>
            <a:r>
              <a:rPr lang="en-GB" dirty="0"/>
              <a:t>vaginally </a:t>
            </a:r>
          </a:p>
          <a:p>
            <a:pPr lvl="1"/>
            <a:endParaRPr lang="en-GB" dirty="0"/>
          </a:p>
          <a:p>
            <a:r>
              <a:rPr lang="en-GB" dirty="0" err="1"/>
              <a:t>Dydrogesterone</a:t>
            </a:r>
            <a:r>
              <a:rPr lang="en-GB" dirty="0"/>
              <a:t> : </a:t>
            </a:r>
          </a:p>
          <a:p>
            <a:pPr lvl="1"/>
            <a:r>
              <a:rPr lang="en-GB" dirty="0" err="1"/>
              <a:t>Syntetic</a:t>
            </a:r>
            <a:r>
              <a:rPr lang="en-GB" dirty="0"/>
              <a:t> progestin but Neutral metabolic profile</a:t>
            </a:r>
          </a:p>
          <a:p>
            <a:pPr lvl="1"/>
            <a:r>
              <a:rPr lang="en-GB" dirty="0"/>
              <a:t>oral 14 days/month</a:t>
            </a:r>
          </a:p>
          <a:p>
            <a:r>
              <a:rPr lang="en-GB" dirty="0"/>
              <a:t>LNG-IUD ( 5y)</a:t>
            </a:r>
          </a:p>
          <a:p>
            <a:r>
              <a:rPr lang="en-GB" dirty="0"/>
              <a:t>Tibolone: is metabolised in 3 metabolites binding on ER/ PR/ AR- weak effects</a:t>
            </a:r>
          </a:p>
          <a:p>
            <a:r>
              <a:rPr lang="en-GB" dirty="0"/>
              <a:t>Bazedoxifene / Equine </a:t>
            </a:r>
            <a:r>
              <a:rPr lang="en-GB" dirty="0" err="1"/>
              <a:t>estrogens</a:t>
            </a:r>
            <a:r>
              <a:rPr lang="en-GB" dirty="0"/>
              <a:t> </a:t>
            </a:r>
          </a:p>
          <a:p>
            <a:r>
              <a:rPr lang="en-GB" dirty="0" err="1"/>
              <a:t>drosperinone</a:t>
            </a:r>
            <a:endParaRPr lang="en-GB" dirty="0"/>
          </a:p>
          <a:p>
            <a:pPr lvl="1"/>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29</a:t>
            </a:fld>
            <a:endParaRPr lang="en-GB"/>
          </a:p>
        </p:txBody>
      </p:sp>
    </p:spTree>
    <p:extLst>
      <p:ext uri="{BB962C8B-B14F-4D97-AF65-F5344CB8AC3E}">
        <p14:creationId xmlns:p14="http://schemas.microsoft.com/office/powerpoint/2010/main" val="4277005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compelling evidence from large observational studies and meta analyses as well as laboratory studies that TD MHT does not increase the risk of VTE above that of non users. However no RCT’s are available</a:t>
            </a:r>
          </a:p>
          <a:p>
            <a:r>
              <a:rPr lang="en-GB" dirty="0"/>
              <a:t>TD admin avoids the first pass effect through the liver and does not alter the coagulation cascade the same way as oral E do.</a:t>
            </a:r>
          </a:p>
          <a:p>
            <a:r>
              <a:rPr lang="en-GB" dirty="0"/>
              <a:t>Lab data show neutral effect on thrombin generation and pro </a:t>
            </a:r>
            <a:r>
              <a:rPr lang="en-GB" dirty="0" err="1"/>
              <a:t>inflamm</a:t>
            </a:r>
            <a:r>
              <a:rPr lang="en-GB" dirty="0"/>
              <a:t> markers</a:t>
            </a:r>
          </a:p>
          <a:p>
            <a:r>
              <a:rPr lang="en-US" sz="1800" dirty="0">
                <a:solidFill>
                  <a:srgbClr val="4472C4"/>
                </a:solidFill>
                <a:effectLst/>
                <a:latin typeface="Times New Roman" panose="02020603050405020304" pitchFamily="18" charset="0"/>
                <a:ea typeface="Times New Roman" panose="02020603050405020304" pitchFamily="18" charset="0"/>
              </a:rPr>
              <a:t>One possible mechanism for the increased VTE risk is an increase in activated protein C resistance that has been reported with both unopposed </a:t>
            </a:r>
            <a:r>
              <a:rPr lang="en-US" sz="1800" u="none" strike="noStrike"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estradiol</a:t>
            </a:r>
            <a:r>
              <a:rPr lang="en-US" sz="1800" dirty="0">
                <a:solidFill>
                  <a:srgbClr val="4472C4"/>
                </a:solidFill>
                <a:effectLst/>
                <a:latin typeface="Times New Roman" panose="02020603050405020304" pitchFamily="18" charset="0"/>
                <a:ea typeface="Times New Roman" panose="02020603050405020304" pitchFamily="18" charset="0"/>
              </a:rPr>
              <a:t> and combined estradiol-progestin therapy</a:t>
            </a:r>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30</a:t>
            </a:fld>
            <a:endParaRPr lang="en-GB"/>
          </a:p>
        </p:txBody>
      </p:sp>
    </p:spTree>
    <p:extLst>
      <p:ext uri="{BB962C8B-B14F-4D97-AF65-F5344CB8AC3E}">
        <p14:creationId xmlns:p14="http://schemas.microsoft.com/office/powerpoint/2010/main" val="2362487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US" sz="1800"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MHT should not be prescribed to women at high CHD –stroke of DVT risk (1A-1B).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The stroke and DVT risks may be lower using transdermal estrogens than oral estrogens and using low dose estrogens rather than high dose estrogens and using progesterone or </a:t>
            </a:r>
            <a:r>
              <a:rPr lang="en-US" sz="1800" dirty="0" err="1">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dihydrogesterone</a:t>
            </a:r>
            <a:r>
              <a:rPr lang="en-US" sz="1800"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 rather than androgenic progestins ( 2C)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a:p>
            <a:r>
              <a:rPr lang="en-GB" dirty="0"/>
              <a:t>Migraine </a:t>
            </a:r>
            <a:r>
              <a:rPr lang="en-GB" b="1" dirty="0"/>
              <a:t>without</a:t>
            </a:r>
            <a:r>
              <a:rPr lang="en-GB" dirty="0"/>
              <a:t> aura</a:t>
            </a:r>
          </a:p>
          <a:p>
            <a:pPr lvl="1"/>
            <a:r>
              <a:rPr lang="en-GB" dirty="0"/>
              <a:t>Continuous OAC           ( supress endogenous E – production)( prefer natural E2/ E-Val)</a:t>
            </a:r>
          </a:p>
          <a:p>
            <a:pPr lvl="1"/>
            <a:r>
              <a:rPr lang="en-GB" dirty="0"/>
              <a:t>POP +/- oestradiol          ( TD – lowest effective dose for VMS)</a:t>
            </a:r>
          </a:p>
          <a:p>
            <a:pPr lvl="1"/>
            <a:r>
              <a:rPr lang="en-GB" dirty="0"/>
              <a:t>Mirena + oestradiol       ( TD – lowest effective dose for VMS)</a:t>
            </a:r>
          </a:p>
          <a:p>
            <a:pPr lvl="1"/>
            <a:r>
              <a:rPr lang="en-GB" dirty="0"/>
              <a:t>HRT : </a:t>
            </a:r>
            <a:r>
              <a:rPr lang="en-GB" dirty="0" err="1"/>
              <a:t>continious</a:t>
            </a:r>
            <a:r>
              <a:rPr lang="en-GB" dirty="0"/>
              <a:t> E2  (TD) + cyclical  natural progesterone</a:t>
            </a:r>
          </a:p>
          <a:p>
            <a:pPr lvl="1"/>
            <a:r>
              <a:rPr lang="en-GB" dirty="0"/>
              <a:t>E-only                               (after hysterectomy)</a:t>
            </a:r>
          </a:p>
          <a:p>
            <a:r>
              <a:rPr lang="en-GB" dirty="0"/>
              <a:t>Migraine </a:t>
            </a:r>
            <a:r>
              <a:rPr lang="en-GB" b="1" dirty="0"/>
              <a:t>with</a:t>
            </a:r>
            <a:r>
              <a:rPr lang="en-GB" dirty="0"/>
              <a:t> aura</a:t>
            </a:r>
          </a:p>
          <a:p>
            <a:pPr lvl="1"/>
            <a:r>
              <a:rPr lang="en-GB" dirty="0"/>
              <a:t>POP + TD E2 </a:t>
            </a:r>
          </a:p>
          <a:p>
            <a:pPr lvl="1"/>
            <a:r>
              <a:rPr lang="en-GB" dirty="0"/>
              <a:t>? Continuous OAC with natural E2 / E-Val (no studies – less impact on VTE – no fluctuations)</a:t>
            </a:r>
          </a:p>
          <a:p>
            <a:pPr lvl="1"/>
            <a:r>
              <a:rPr lang="en-GB" dirty="0"/>
              <a:t>SSRI (</a:t>
            </a:r>
            <a:r>
              <a:rPr lang="en-GB" dirty="0" err="1"/>
              <a:t>ecitalopram</a:t>
            </a:r>
            <a:r>
              <a:rPr lang="en-GB" dirty="0"/>
              <a:t>) – SNRI (venlafaxine)     (for migraine and VMS)</a:t>
            </a:r>
          </a:p>
          <a:p>
            <a:pPr eaLnBrk="1" hangingPunct="1">
              <a:lnSpc>
                <a:spcPct val="80000"/>
              </a:lnSpc>
            </a:pPr>
            <a:r>
              <a:rPr lang="en-US" altLang="fr-FR" sz="1200" dirty="0"/>
              <a:t>Randomized and observational studies reported that MHT increases the risk of VTE (2 to 3 fold) </a:t>
            </a:r>
            <a:r>
              <a:rPr lang="en-US" altLang="fr-FR" sz="1200" i="1" dirty="0">
                <a:solidFill>
                  <a:schemeClr val="accent2"/>
                </a:solidFill>
              </a:rPr>
              <a:t>(level 1b evidence).</a:t>
            </a:r>
            <a:r>
              <a:rPr lang="en-US" altLang="fr-FR" sz="1200" dirty="0"/>
              <a:t> This means that in a cohort of 1000 women using MHT, an additional 2 cases occur per year of use on a typical baseline risk of 1 per 1000 woman-years. </a:t>
            </a:r>
          </a:p>
          <a:p>
            <a:pPr eaLnBrk="1" hangingPunct="1">
              <a:lnSpc>
                <a:spcPct val="80000"/>
              </a:lnSpc>
            </a:pPr>
            <a:r>
              <a:rPr lang="fr-FR" altLang="fr-FR" sz="1200" dirty="0"/>
              <a:t>Standard ET doses </a:t>
            </a:r>
            <a:r>
              <a:rPr lang="fr-FR" altLang="fr-FR" sz="1200" dirty="0" err="1"/>
              <a:t>were</a:t>
            </a:r>
            <a:r>
              <a:rPr lang="fr-FR" altLang="fr-FR" sz="1200" dirty="0"/>
              <a:t> </a:t>
            </a:r>
            <a:r>
              <a:rPr lang="fr-FR" altLang="fr-FR" sz="1200" dirty="0" err="1"/>
              <a:t>associated</a:t>
            </a:r>
            <a:r>
              <a:rPr lang="fr-FR" altLang="fr-FR" sz="1200" dirty="0"/>
              <a:t> </a:t>
            </a:r>
            <a:r>
              <a:rPr lang="fr-FR" altLang="fr-FR" sz="1200" dirty="0" err="1"/>
              <a:t>with</a:t>
            </a:r>
            <a:r>
              <a:rPr lang="fr-FR" altLang="fr-FR" sz="1200" dirty="0"/>
              <a:t> a </a:t>
            </a:r>
            <a:r>
              <a:rPr lang="fr-BE" altLang="fr-FR" sz="1200" dirty="0"/>
              <a:t>rare, but </a:t>
            </a:r>
            <a:r>
              <a:rPr lang="fr-FR" altLang="fr-FR" sz="1200" dirty="0" err="1"/>
              <a:t>significant</a:t>
            </a:r>
            <a:r>
              <a:rPr lang="fr-FR" altLang="fr-FR" sz="1200" dirty="0"/>
              <a:t> </a:t>
            </a:r>
            <a:r>
              <a:rPr lang="fr-FR" altLang="fr-FR" sz="1200" dirty="0" err="1"/>
              <a:t>increase</a:t>
            </a:r>
            <a:r>
              <a:rPr lang="fr-FR" altLang="fr-FR" sz="1200" dirty="0"/>
              <a:t> in VTE</a:t>
            </a:r>
            <a:r>
              <a:rPr lang="fr-BE" altLang="fr-FR" sz="1200" dirty="0"/>
              <a:t> (WHI) (0.8 </a:t>
            </a:r>
            <a:r>
              <a:rPr lang="fr-BE" altLang="fr-FR" sz="1200" dirty="0" err="1"/>
              <a:t>excess</a:t>
            </a:r>
            <a:r>
              <a:rPr lang="fr-BE" altLang="fr-FR" sz="1200" dirty="0"/>
              <a:t>/ 1000 </a:t>
            </a:r>
            <a:r>
              <a:rPr lang="fr-BE" altLang="fr-FR" sz="1200" dirty="0" err="1"/>
              <a:t>women-year</a:t>
            </a:r>
            <a:r>
              <a:rPr lang="fr-BE" altLang="fr-FR" sz="1200" dirty="0"/>
              <a:t>)</a:t>
            </a:r>
            <a:r>
              <a:rPr lang="fr-FR" altLang="fr-FR" sz="1200" dirty="0"/>
              <a:t>. Major </a:t>
            </a:r>
            <a:r>
              <a:rPr lang="fr-FR" altLang="fr-FR" sz="1200" dirty="0" err="1"/>
              <a:t>identified</a:t>
            </a:r>
            <a:r>
              <a:rPr lang="fr-FR" altLang="fr-FR" sz="1200" dirty="0"/>
              <a:t> </a:t>
            </a:r>
            <a:r>
              <a:rPr lang="fr-FR" altLang="fr-FR" sz="1200" dirty="0" err="1"/>
              <a:t>risk</a:t>
            </a:r>
            <a:r>
              <a:rPr lang="fr-FR" altLang="fr-FR" sz="1200" dirty="0"/>
              <a:t> </a:t>
            </a:r>
            <a:r>
              <a:rPr lang="fr-FR" altLang="fr-FR" sz="1200" dirty="0" err="1"/>
              <a:t>factors</a:t>
            </a:r>
            <a:r>
              <a:rPr lang="fr-FR" altLang="fr-FR" sz="1200" dirty="0"/>
              <a:t> are </a:t>
            </a:r>
            <a:r>
              <a:rPr lang="fr-FR" altLang="fr-FR" sz="1200" dirty="0" err="1"/>
              <a:t>age</a:t>
            </a:r>
            <a:r>
              <a:rPr lang="fr-FR" altLang="fr-FR" sz="1200" dirty="0"/>
              <a:t>, </a:t>
            </a:r>
            <a:r>
              <a:rPr lang="fr-FR" altLang="fr-FR" sz="1200" dirty="0" err="1"/>
              <a:t>overweight</a:t>
            </a:r>
            <a:r>
              <a:rPr lang="fr-FR" altLang="fr-FR" sz="1200" dirty="0"/>
              <a:t>, </a:t>
            </a:r>
            <a:r>
              <a:rPr lang="fr-FR" altLang="fr-FR" sz="1200" dirty="0" err="1"/>
              <a:t>sedentarity</a:t>
            </a:r>
            <a:r>
              <a:rPr lang="fr-FR" altLang="fr-FR" sz="1200" dirty="0"/>
              <a:t> and </a:t>
            </a:r>
            <a:r>
              <a:rPr lang="fr-FR" altLang="fr-FR" sz="1200" dirty="0" err="1"/>
              <a:t>thrombophilia</a:t>
            </a:r>
            <a:r>
              <a:rPr lang="fr-FR" altLang="fr-FR" sz="1200" dirty="0"/>
              <a:t>. The </a:t>
            </a:r>
            <a:r>
              <a:rPr lang="fr-FR" altLang="fr-FR" sz="1200" dirty="0" err="1"/>
              <a:t>risk</a:t>
            </a:r>
            <a:r>
              <a:rPr lang="fr-FR" altLang="fr-FR" sz="1200" dirty="0"/>
              <a:t> </a:t>
            </a:r>
            <a:r>
              <a:rPr lang="fr-FR" altLang="fr-FR" sz="1200" dirty="0" err="1"/>
              <a:t>is</a:t>
            </a:r>
            <a:r>
              <a:rPr lang="fr-FR" altLang="fr-FR" sz="1200" dirty="0"/>
              <a:t> </a:t>
            </a:r>
            <a:r>
              <a:rPr lang="fr-FR" altLang="fr-FR" sz="1200" dirty="0" err="1"/>
              <a:t>highest</a:t>
            </a:r>
            <a:r>
              <a:rPr lang="fr-FR" altLang="fr-FR" sz="1200" dirty="0"/>
              <a:t> </a:t>
            </a:r>
            <a:r>
              <a:rPr lang="fr-FR" altLang="fr-FR" sz="1200" dirty="0" err="1"/>
              <a:t>during</a:t>
            </a:r>
            <a:r>
              <a:rPr lang="fr-FR" altLang="fr-FR" sz="1200" dirty="0"/>
              <a:t> the first </a:t>
            </a:r>
            <a:r>
              <a:rPr lang="fr-FR" altLang="fr-FR" sz="1200" dirty="0" err="1"/>
              <a:t>year</a:t>
            </a:r>
            <a:r>
              <a:rPr lang="fr-FR" altLang="fr-FR" sz="1200" dirty="0"/>
              <a:t> of use.</a:t>
            </a:r>
            <a:r>
              <a:rPr lang="en-GB" altLang="fr-FR" sz="1200" dirty="0"/>
              <a:t> </a:t>
            </a:r>
            <a:endParaRPr lang="en-US" altLang="fr-FR" sz="1200" dirty="0"/>
          </a:p>
          <a:p>
            <a:pPr lvl="1"/>
            <a:endParaRPr lang="en-GB" dirty="0"/>
          </a:p>
          <a:p>
            <a:pPr lvl="1"/>
            <a:endParaRPr lang="en-GB" dirty="0"/>
          </a:p>
          <a:p>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31</a:t>
            </a:fld>
            <a:endParaRPr lang="en-GB"/>
          </a:p>
        </p:txBody>
      </p:sp>
    </p:spTree>
    <p:extLst>
      <p:ext uri="{BB962C8B-B14F-4D97-AF65-F5344CB8AC3E}">
        <p14:creationId xmlns:p14="http://schemas.microsoft.com/office/powerpoint/2010/main" val="3390640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Long-term use </a:t>
            </a:r>
            <a:r>
              <a:rPr lang="en-GB" dirty="0"/>
              <a:t>of hormone therapy, including for women aged </a:t>
            </a:r>
            <a:r>
              <a:rPr lang="en-GB" b="1" dirty="0"/>
              <a:t>older than 60 years</a:t>
            </a:r>
            <a:r>
              <a:rPr lang="en-GB" dirty="0"/>
              <a:t>, may be </a:t>
            </a:r>
            <a:r>
              <a:rPr lang="en-GB" b="1" dirty="0"/>
              <a:t>considered in healthy women </a:t>
            </a:r>
            <a:r>
              <a:rPr lang="en-GB" dirty="0"/>
              <a:t>at </a:t>
            </a:r>
            <a:r>
              <a:rPr lang="en-GB" b="1" dirty="0"/>
              <a:t>low risk of CVD and breast cancer </a:t>
            </a:r>
            <a:r>
              <a:rPr lang="en-GB" dirty="0"/>
              <a:t>with </a:t>
            </a:r>
            <a:r>
              <a:rPr lang="en-GB" b="1" dirty="0"/>
              <a:t>persistent VMS o</a:t>
            </a:r>
            <a:r>
              <a:rPr lang="en-GB" dirty="0"/>
              <a:t>r at </a:t>
            </a:r>
            <a:r>
              <a:rPr lang="en-GB" b="1" dirty="0"/>
              <a:t>elevated risk of fracture </a:t>
            </a:r>
            <a:r>
              <a:rPr lang="en-GB" dirty="0"/>
              <a:t>for whom other therapies are not appropriate. (Level III) safety data are limited by insufficient evidence regarding safety, risks, and benefits. </a:t>
            </a:r>
            <a:endParaRPr lang="en-GB" b="1" dirty="0"/>
          </a:p>
          <a:p>
            <a:endParaRPr lang="en-GB" dirty="0"/>
          </a:p>
          <a:p>
            <a:r>
              <a:rPr lang="en-GB" dirty="0"/>
              <a:t> • Factors that should be considered include severity of symptoms, effectiveness of alternative nonhormone interventions, and underlying risk for osteoporosis, CHD, cerebrovascular accident, VTE, and breast cancer. (Level III) • Hormone therapy </a:t>
            </a:r>
            <a:r>
              <a:rPr lang="en-GB" b="1" dirty="0"/>
              <a:t>does not need to be routinely discontinued in women aged older than 60 or 65 years</a:t>
            </a:r>
            <a:r>
              <a:rPr lang="en-GB" dirty="0"/>
              <a:t>. (Level III) • Mitigation of risk through </a:t>
            </a:r>
            <a:r>
              <a:rPr lang="en-GB" b="1" dirty="0"/>
              <a:t>use </a:t>
            </a:r>
            <a:r>
              <a:rPr lang="en-GB" dirty="0"/>
              <a:t>of </a:t>
            </a:r>
            <a:r>
              <a:rPr lang="en-GB" b="1" dirty="0"/>
              <a:t>the lowest effective dose </a:t>
            </a:r>
            <a:r>
              <a:rPr lang="en-GB" dirty="0"/>
              <a:t>and potentially with a </a:t>
            </a:r>
            <a:r>
              <a:rPr lang="en-GB" b="1" dirty="0"/>
              <a:t>nonoral route </a:t>
            </a:r>
            <a:r>
              <a:rPr lang="en-GB" dirty="0"/>
              <a:t>of administration becomes increasingly important </a:t>
            </a:r>
            <a:r>
              <a:rPr lang="en-GB" b="1" dirty="0"/>
              <a:t>as women age </a:t>
            </a:r>
            <a:r>
              <a:rPr lang="en-GB" dirty="0"/>
              <a:t>and with longer duration of therapy. (Level III) • Longer durations or extended use beyond age 65 should include </a:t>
            </a:r>
            <a:r>
              <a:rPr lang="en-GB" b="1" dirty="0"/>
              <a:t>periodic </a:t>
            </a:r>
            <a:r>
              <a:rPr lang="en-GB" b="1" dirty="0" err="1"/>
              <a:t>reevaluation</a:t>
            </a:r>
            <a:r>
              <a:rPr lang="en-GB" b="1" dirty="0"/>
              <a:t> of comorbidities </a:t>
            </a:r>
            <a:r>
              <a:rPr lang="en-GB" dirty="0"/>
              <a:t>with consideration of periodic trials of lowering or discontinuing hormone therapy. (Level III)</a:t>
            </a:r>
          </a:p>
          <a:p>
            <a:endParaRPr lang="en-GB" dirty="0"/>
          </a:p>
          <a:p>
            <a:r>
              <a:rPr lang="en-GB" dirty="0"/>
              <a:t>Initiation &gt; 60:older than 60 years or more than 10 or 20 years from menopause onset are at higher absolute risks of CHD, VTE, and stroke than women initiating hormone therapy in early menopause. (Level I)</a:t>
            </a:r>
          </a:p>
        </p:txBody>
      </p:sp>
      <p:sp>
        <p:nvSpPr>
          <p:cNvPr id="4" name="Slide Number Placeholder 3"/>
          <p:cNvSpPr>
            <a:spLocks noGrp="1"/>
          </p:cNvSpPr>
          <p:nvPr>
            <p:ph type="sldNum" sz="quarter" idx="5"/>
          </p:nvPr>
        </p:nvSpPr>
        <p:spPr/>
        <p:txBody>
          <a:bodyPr/>
          <a:lstStyle/>
          <a:p>
            <a:fld id="{143AE4B7-BF8F-4014-9D3C-D361CA0900F5}" type="slidenum">
              <a:rPr lang="en-GB" smtClean="0"/>
              <a:t>33</a:t>
            </a:fld>
            <a:endParaRPr lang="en-GB"/>
          </a:p>
        </p:txBody>
      </p:sp>
    </p:spTree>
    <p:extLst>
      <p:ext uri="{BB962C8B-B14F-4D97-AF65-F5344CB8AC3E}">
        <p14:creationId xmlns:p14="http://schemas.microsoft.com/office/powerpoint/2010/main" val="4257542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Breastcancer</a:t>
            </a:r>
            <a:r>
              <a:rPr lang="en-GB"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Risk of recurrence of BC with MHT use is inconclusive as number of BC events in studies is too small for definitive conclusions.</a:t>
            </a:r>
            <a:r>
              <a:rPr lang="en-GB" b="1" dirty="0"/>
              <a:t> Two RCTs </a:t>
            </a:r>
            <a:r>
              <a:rPr lang="en-GB" dirty="0"/>
              <a:t>reported </a:t>
            </a:r>
            <a:r>
              <a:rPr lang="en-GB" b="1" dirty="0"/>
              <a:t>conflicting outcomes </a:t>
            </a:r>
            <a:r>
              <a:rPr lang="en-GB" dirty="0"/>
              <a:t>of breast cancer recurrence with hormone therapy. One showed an increased RR, the other one didn’t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Meta analysis 2022 showed sign increase in </a:t>
            </a:r>
            <a:r>
              <a:rPr lang="en-GB" b="0" i="0" dirty="0">
                <a:solidFill>
                  <a:srgbClr val="212121"/>
                </a:solidFill>
                <a:effectLst/>
                <a:highlight>
                  <a:srgbClr val="FFFFFF"/>
                </a:highlight>
                <a:latin typeface="BlinkMacSystemFont"/>
              </a:rPr>
              <a:t>the risk of BC recurrence with the use of HRT was significantly increased in patients with hormone receptor-positive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121"/>
                </a:solidFill>
                <a:effectLst/>
                <a:highlight>
                  <a:srgbClr val="FFFFFF"/>
                </a:highlight>
                <a:latin typeface="BlinkMacSystemFont"/>
              </a:rPr>
              <a:t> but not in those with hormone receptor-negative </a:t>
            </a:r>
            <a:r>
              <a:rPr lang="en-GB" b="0" i="0" dirty="0" err="1">
                <a:solidFill>
                  <a:srgbClr val="212121"/>
                </a:solidFill>
                <a:effectLst/>
                <a:highlight>
                  <a:srgbClr val="FFFFFF"/>
                </a:highlight>
                <a:latin typeface="BlinkMacSystemFont"/>
              </a:rPr>
              <a:t>tumors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dirty="0"/>
              <a:t>Treatment for </a:t>
            </a:r>
            <a:r>
              <a:rPr lang="en-GB" b="1" dirty="0"/>
              <a:t>gyn malignancies </a:t>
            </a:r>
            <a:r>
              <a:rPr lang="en-GB" dirty="0"/>
              <a:t>often requires oophorectomy of loss of ovarian function from adjuvant treatment causing sudden premature/early MP </a:t>
            </a:r>
            <a:r>
              <a:rPr lang="en-GB" dirty="0" err="1"/>
              <a:t>wich</a:t>
            </a:r>
            <a:r>
              <a:rPr lang="en-GB" dirty="0"/>
              <a:t> may require MHT to </a:t>
            </a:r>
            <a:r>
              <a:rPr lang="en-GB" dirty="0" err="1"/>
              <a:t>rx</a:t>
            </a:r>
            <a:r>
              <a:rPr lang="en-GB" dirty="0"/>
              <a:t> symptoms and to prevent early morbidity/mortality due to early MP</a:t>
            </a:r>
          </a:p>
          <a:p>
            <a:r>
              <a:rPr lang="en-GB" dirty="0" err="1"/>
              <a:t>Een</a:t>
            </a:r>
            <a:r>
              <a:rPr lang="en-GB" dirty="0"/>
              <a:t> meta analyse </a:t>
            </a:r>
            <a:r>
              <a:rPr lang="en-GB" dirty="0" err="1"/>
              <a:t>toonde</a:t>
            </a:r>
            <a:r>
              <a:rPr lang="en-GB" dirty="0"/>
              <a:t> </a:t>
            </a:r>
            <a:r>
              <a:rPr lang="en-GB" dirty="0" err="1"/>
              <a:t>dat</a:t>
            </a:r>
            <a:r>
              <a:rPr lang="en-GB" dirty="0"/>
              <a:t> pt </a:t>
            </a:r>
            <a:r>
              <a:rPr lang="en-GB" dirty="0" err="1"/>
              <a:t>behandeld</a:t>
            </a:r>
            <a:r>
              <a:rPr lang="en-GB" dirty="0"/>
              <a:t> met MHT </a:t>
            </a:r>
            <a:r>
              <a:rPr lang="en-GB" dirty="0" err="1"/>
              <a:t>een</a:t>
            </a:r>
            <a:r>
              <a:rPr lang="en-GB" dirty="0"/>
              <a:t> sign </a:t>
            </a:r>
            <a:r>
              <a:rPr lang="en-GB" dirty="0" err="1"/>
              <a:t>verbetering</a:t>
            </a:r>
            <a:r>
              <a:rPr lang="en-GB" dirty="0"/>
              <a:t> </a:t>
            </a:r>
            <a:r>
              <a:rPr lang="en-GB" dirty="0" err="1"/>
              <a:t>hadden</a:t>
            </a:r>
            <a:r>
              <a:rPr lang="en-GB" dirty="0"/>
              <a:t> v progression free </a:t>
            </a:r>
            <a:r>
              <a:rPr lang="en-GB" dirty="0" err="1"/>
              <a:t>en</a:t>
            </a:r>
            <a:r>
              <a:rPr lang="en-GB" dirty="0"/>
              <a:t> overall survival</a:t>
            </a:r>
          </a:p>
          <a:p>
            <a:r>
              <a:rPr lang="en-GB" dirty="0"/>
              <a:t>There are theoretical concerns of recurrence risk due to stimulation of Hormone sensitive tumours</a:t>
            </a:r>
          </a:p>
          <a:p>
            <a:r>
              <a:rPr lang="en-GB" dirty="0"/>
              <a:t>There </a:t>
            </a:r>
            <a:r>
              <a:rPr lang="en-GB" b="1" dirty="0"/>
              <a:t>is limited available evidence </a:t>
            </a:r>
            <a:r>
              <a:rPr lang="en-GB" dirty="0"/>
              <a:t>regarding the use of MHT after gynaecological cancer treatment. </a:t>
            </a:r>
          </a:p>
          <a:p>
            <a:r>
              <a:rPr lang="en-GB" dirty="0"/>
              <a:t>Recommendations are based on old and largely retrospective information and scarce RCTs that are generally underpowered</a:t>
            </a:r>
          </a:p>
          <a:p>
            <a:endParaRPr lang="en-GB" dirty="0"/>
          </a:p>
          <a:p>
            <a:r>
              <a:rPr lang="en-GB" b="1" dirty="0"/>
              <a:t>Endometrial cancer</a:t>
            </a:r>
          </a:p>
          <a:p>
            <a:r>
              <a:rPr lang="en-GB" dirty="0"/>
              <a:t>in women with </a:t>
            </a:r>
            <a:r>
              <a:rPr lang="en-GB" b="1" dirty="0"/>
              <a:t>low-grade, Stage I </a:t>
            </a:r>
            <a:r>
              <a:rPr lang="en-GB" dirty="0"/>
              <a:t>endometrial cancer after hysterectomy. </a:t>
            </a:r>
          </a:p>
          <a:p>
            <a:r>
              <a:rPr lang="en-GB" dirty="0"/>
              <a:t>Meta-analyses of retrospective studies, with one RCT, do not identify an AE on the risk of recurrence or survival in these cases. A woman’s oncologist should be included in shared decision-making. Systemic hormone therapy is </a:t>
            </a:r>
            <a:r>
              <a:rPr lang="en-GB" b="1" dirty="0"/>
              <a:t>not advised with high-grade, advanced-stage endometrial cancers </a:t>
            </a:r>
            <a:r>
              <a:rPr lang="en-GB" dirty="0"/>
              <a:t>or with endometrial stromal </a:t>
            </a:r>
            <a:r>
              <a:rPr lang="en-GB" b="1" dirty="0"/>
              <a:t>sarcomas or leiomyosarcomas</a:t>
            </a:r>
            <a:r>
              <a:rPr lang="en-GB" dirty="0"/>
              <a:t>, because there are insufficient studies assessing safety</a:t>
            </a:r>
          </a:p>
          <a:p>
            <a:endParaRPr lang="en-GB" dirty="0"/>
          </a:p>
          <a:p>
            <a:r>
              <a:rPr lang="en-GB" b="1" dirty="0"/>
              <a:t>Ovarian cancer</a:t>
            </a:r>
          </a:p>
          <a:p>
            <a:r>
              <a:rPr lang="en-GB" dirty="0"/>
              <a:t>Current and recent use of hormone therapy is associated with a </a:t>
            </a:r>
            <a:r>
              <a:rPr lang="en-GB" b="1" dirty="0"/>
              <a:t>small but statistically significant risk </a:t>
            </a:r>
            <a:r>
              <a:rPr lang="en-GB" dirty="0"/>
              <a:t>of ovarian cancer </a:t>
            </a:r>
            <a:r>
              <a:rPr lang="en-GB" b="1" dirty="0"/>
              <a:t>in observational studies</a:t>
            </a:r>
            <a:r>
              <a:rPr lang="en-GB" dirty="0"/>
              <a:t>, principally for </a:t>
            </a:r>
            <a:r>
              <a:rPr lang="en-GB" b="1" i="1" u="sng" dirty="0"/>
              <a:t>serous </a:t>
            </a:r>
            <a:r>
              <a:rPr lang="en-GB" dirty="0"/>
              <a:t>type, although there was </a:t>
            </a:r>
            <a:r>
              <a:rPr lang="en-GB" b="1" dirty="0"/>
              <a:t>no increase </a:t>
            </a:r>
            <a:r>
              <a:rPr lang="en-GB" dirty="0"/>
              <a:t>in ovarian cancer risk in women randomized to EPT in the </a:t>
            </a:r>
            <a:r>
              <a:rPr lang="en-GB" b="1" dirty="0"/>
              <a:t>WHI</a:t>
            </a:r>
            <a:r>
              <a:rPr lang="en-GB" dirty="0"/>
              <a:t>.</a:t>
            </a:r>
          </a:p>
          <a:p>
            <a:r>
              <a:rPr lang="en-GB" dirty="0"/>
              <a:t>In women with a </a:t>
            </a:r>
            <a:r>
              <a:rPr lang="en-GB" b="1" dirty="0"/>
              <a:t>history of ovarian cancer</a:t>
            </a:r>
            <a:r>
              <a:rPr lang="en-GB" dirty="0"/>
              <a:t>, </a:t>
            </a:r>
            <a:r>
              <a:rPr lang="en-GB" b="1" dirty="0"/>
              <a:t>benefits</a:t>
            </a:r>
            <a:r>
              <a:rPr lang="en-GB" dirty="0"/>
              <a:t> of hormone therapy use </a:t>
            </a:r>
            <a:r>
              <a:rPr lang="en-GB" b="1" dirty="0"/>
              <a:t>generally outweighs risks</a:t>
            </a:r>
            <a:r>
              <a:rPr lang="en-GB" dirty="0"/>
              <a:t>, especially with bothersome VMS or early menopause;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evidence that MHT will adversely affect prognosis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Epithelial ovarian cancer: MHT may slightly improve survival (Cochrane RV- 3 RCT’s – 350 women)</a:t>
            </a:r>
          </a:p>
          <a:p>
            <a:r>
              <a:rPr lang="en-GB" dirty="0"/>
              <a:t>use of hormone therapy is </a:t>
            </a:r>
            <a:r>
              <a:rPr lang="en-GB" b="1" dirty="0"/>
              <a:t>not advised </a:t>
            </a:r>
            <a:r>
              <a:rPr lang="en-GB" dirty="0"/>
              <a:t>in women with hormone-dependent ovarian cancers, including </a:t>
            </a:r>
            <a:r>
              <a:rPr lang="en-GB" b="1" dirty="0"/>
              <a:t>granulosa-cell </a:t>
            </a:r>
            <a:r>
              <a:rPr lang="en-GB" b="1" dirty="0" err="1"/>
              <a:t>tumors</a:t>
            </a:r>
            <a:r>
              <a:rPr lang="en-GB" b="1" dirty="0"/>
              <a:t> </a:t>
            </a:r>
          </a:p>
          <a:p>
            <a:r>
              <a:rPr lang="en-GB" b="1" dirty="0"/>
              <a:t>low-grade serous carcinoma</a:t>
            </a:r>
            <a:r>
              <a:rPr lang="en-GB" dirty="0"/>
              <a:t>. Conflicting: 1 case control showed improved progression free interval with anti </a:t>
            </a:r>
            <a:r>
              <a:rPr lang="en-GB" dirty="0" err="1"/>
              <a:t>estrogen</a:t>
            </a:r>
            <a:r>
              <a:rPr lang="en-GB" dirty="0"/>
              <a:t> therapy (</a:t>
            </a:r>
            <a:r>
              <a:rPr lang="en-GB" dirty="0" err="1"/>
              <a:t>nolvadew</a:t>
            </a:r>
            <a:r>
              <a:rPr lang="en-GB" dirty="0"/>
              <a:t>/letrozole)(Level II) • </a:t>
            </a:r>
          </a:p>
          <a:p>
            <a:r>
              <a:rPr lang="en-GB" dirty="0"/>
              <a:t>Germ cell tumours: small subset may be hormone sensitive: avoid MHT</a:t>
            </a:r>
          </a:p>
          <a:p>
            <a:r>
              <a:rPr lang="en-GB" dirty="0"/>
              <a:t>Granulosa cell tumours: no data : avoid MHT</a:t>
            </a:r>
          </a:p>
          <a:p>
            <a:endParaRPr lang="en-GB" dirty="0"/>
          </a:p>
          <a:p>
            <a:r>
              <a:rPr lang="en-GB" b="1" dirty="0"/>
              <a:t>Short-term hormone therapy use </a:t>
            </a:r>
            <a:r>
              <a:rPr lang="en-GB" dirty="0"/>
              <a:t>appears </a:t>
            </a:r>
            <a:r>
              <a:rPr lang="en-GB" b="1" dirty="0"/>
              <a:t>safe</a:t>
            </a:r>
            <a:r>
              <a:rPr lang="en-GB" dirty="0"/>
              <a:t> in women with </a:t>
            </a:r>
            <a:r>
              <a:rPr lang="en-GB" b="1" dirty="0"/>
              <a:t>BRCA1 and BRCA2 gene </a:t>
            </a:r>
            <a:r>
              <a:rPr lang="en-GB" dirty="0"/>
              <a:t>mutations who </a:t>
            </a:r>
            <a:r>
              <a:rPr lang="en-GB" b="1" dirty="0"/>
              <a:t>risk-reducing BSO </a:t>
            </a:r>
            <a:r>
              <a:rPr lang="en-GB" dirty="0"/>
              <a:t>before the average age of menopause. (Level II)- meta analysis</a:t>
            </a:r>
          </a:p>
          <a:p>
            <a:endParaRPr lang="en-GB" dirty="0"/>
          </a:p>
          <a:p>
            <a:r>
              <a:rPr lang="en-GB" dirty="0"/>
              <a:t>Cervical cancer: evidence suggests no </a:t>
            </a:r>
            <a:r>
              <a:rPr lang="en-GB" dirty="0" err="1"/>
              <a:t>ecc</a:t>
            </a:r>
            <a:r>
              <a:rPr lang="en-GB" dirty="0"/>
              <a:t> risks with MHT with squamous or </a:t>
            </a:r>
            <a:r>
              <a:rPr lang="en-GB" dirty="0" err="1"/>
              <a:t>adenoca</a:t>
            </a:r>
            <a:endParaRPr lang="en-GB" dirty="0"/>
          </a:p>
          <a:p>
            <a:r>
              <a:rPr lang="en-GB" dirty="0"/>
              <a:t>Vulval/vaginal cancer: no evidence of increased </a:t>
            </a:r>
            <a:r>
              <a:rPr lang="en-GB" dirty="0" err="1"/>
              <a:t>recc</a:t>
            </a:r>
            <a:r>
              <a:rPr lang="en-GB" dirty="0"/>
              <a:t> risk. </a:t>
            </a:r>
            <a:r>
              <a:rPr lang="en-GB" dirty="0" err="1"/>
              <a:t>Syst</a:t>
            </a:r>
            <a:r>
              <a:rPr lang="en-GB" dirty="0"/>
              <a:t> and topical can be used</a:t>
            </a:r>
          </a:p>
          <a:p>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35</a:t>
            </a:fld>
            <a:endParaRPr lang="en-GB"/>
          </a:p>
        </p:txBody>
      </p:sp>
    </p:spTree>
    <p:extLst>
      <p:ext uri="{BB962C8B-B14F-4D97-AF65-F5344CB8AC3E}">
        <p14:creationId xmlns:p14="http://schemas.microsoft.com/office/powerpoint/2010/main" val="327854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dirty="0"/>
              <a:t>HERS sec prevention </a:t>
            </a:r>
            <a:r>
              <a:rPr lang="nl-BE" sz="1200" dirty="0" err="1"/>
              <a:t>trial:</a:t>
            </a:r>
            <a:r>
              <a:rPr lang="nl-BE" sz="1200" b="1" dirty="0" err="1">
                <a:solidFill>
                  <a:srgbClr val="C00000"/>
                </a:solidFill>
              </a:rPr>
              <a:t>Oral</a:t>
            </a:r>
            <a:r>
              <a:rPr lang="nl-BE" sz="1200" b="1" dirty="0">
                <a:solidFill>
                  <a:srgbClr val="C00000"/>
                </a:solidFill>
              </a:rPr>
              <a:t> HRT </a:t>
            </a:r>
            <a:r>
              <a:rPr lang="nl-BE" sz="1200" b="1" dirty="0" err="1">
                <a:solidFill>
                  <a:srgbClr val="C00000"/>
                </a:solidFill>
              </a:rPr>
              <a:t>transiently</a:t>
            </a:r>
            <a:r>
              <a:rPr lang="nl-BE" sz="1200" b="1" dirty="0">
                <a:solidFill>
                  <a:srgbClr val="C00000"/>
                </a:solidFill>
              </a:rPr>
              <a:t> </a:t>
            </a:r>
            <a:r>
              <a:rPr lang="nl-BE" sz="1200" b="1" dirty="0" err="1">
                <a:solidFill>
                  <a:srgbClr val="C00000"/>
                </a:solidFill>
              </a:rPr>
              <a:t>increases</a:t>
            </a:r>
            <a:r>
              <a:rPr lang="nl-BE" sz="1200" b="1" dirty="0">
                <a:solidFill>
                  <a:srgbClr val="C00000"/>
                </a:solidFill>
              </a:rPr>
              <a:t> </a:t>
            </a:r>
            <a:r>
              <a:rPr lang="nl-BE" sz="1200" b="1" dirty="0" err="1">
                <a:solidFill>
                  <a:srgbClr val="C00000"/>
                </a:solidFill>
              </a:rPr>
              <a:t>coronary</a:t>
            </a:r>
            <a:r>
              <a:rPr lang="nl-BE" sz="1200" b="1" dirty="0">
                <a:solidFill>
                  <a:srgbClr val="C00000"/>
                </a:solidFill>
              </a:rPr>
              <a:t> </a:t>
            </a:r>
            <a:r>
              <a:rPr lang="nl-BE" sz="1200" b="1" dirty="0" err="1">
                <a:solidFill>
                  <a:srgbClr val="C00000"/>
                </a:solidFill>
              </a:rPr>
              <a:t>heart</a:t>
            </a:r>
            <a:r>
              <a:rPr lang="nl-BE" sz="1200" b="1" dirty="0">
                <a:solidFill>
                  <a:srgbClr val="C00000"/>
                </a:solidFill>
              </a:rPr>
              <a:t> </a:t>
            </a:r>
            <a:r>
              <a:rPr lang="nl-BE" sz="1200" b="1" dirty="0" err="1">
                <a:solidFill>
                  <a:srgbClr val="C00000"/>
                </a:solidFill>
              </a:rPr>
              <a:t>disease</a:t>
            </a:r>
            <a:r>
              <a:rPr lang="nl-BE" sz="1200" b="1" dirty="0">
                <a:solidFill>
                  <a:srgbClr val="C00000"/>
                </a:solidFill>
              </a:rPr>
              <a:t> in </a:t>
            </a:r>
            <a:r>
              <a:rPr lang="nl-BE" sz="1200" b="1" dirty="0" err="1">
                <a:solidFill>
                  <a:srgbClr val="C00000"/>
                </a:solidFill>
              </a:rPr>
              <a:t>women</a:t>
            </a:r>
            <a:r>
              <a:rPr lang="nl-BE" sz="1200" b="1" dirty="0">
                <a:solidFill>
                  <a:srgbClr val="C00000"/>
                </a:solidFill>
              </a:rPr>
              <a:t> </a:t>
            </a:r>
            <a:r>
              <a:rPr lang="nl-BE" sz="1200" b="1" dirty="0" err="1">
                <a:solidFill>
                  <a:srgbClr val="C00000"/>
                </a:solidFill>
              </a:rPr>
              <a:t>with</a:t>
            </a:r>
            <a:r>
              <a:rPr lang="nl-BE" sz="1200" b="1" dirty="0">
                <a:solidFill>
                  <a:srgbClr val="C00000"/>
                </a:solidFill>
              </a:rPr>
              <a:t> </a:t>
            </a:r>
            <a:r>
              <a:rPr lang="nl-BE" sz="1200" b="1" dirty="0" err="1">
                <a:solidFill>
                  <a:srgbClr val="C00000"/>
                </a:solidFill>
              </a:rPr>
              <a:t>established</a:t>
            </a:r>
            <a:r>
              <a:rPr lang="nl-BE" sz="1200" b="1" dirty="0">
                <a:solidFill>
                  <a:srgbClr val="C00000"/>
                </a:solidFill>
              </a:rPr>
              <a:t> CHD:</a:t>
            </a:r>
            <a:endParaRPr lang="nl-BE" sz="1200" dirty="0"/>
          </a:p>
          <a:p>
            <a:r>
              <a:rPr lang="nl-BE" sz="1200" dirty="0"/>
              <a:t>High-</a:t>
            </a:r>
            <a:r>
              <a:rPr lang="nl-BE" sz="1200" dirty="0" err="1"/>
              <a:t>quality</a:t>
            </a:r>
            <a:r>
              <a:rPr lang="nl-BE" sz="1200" dirty="0"/>
              <a:t> trial: 1380 </a:t>
            </a:r>
            <a:r>
              <a:rPr lang="nl-BE" sz="1200" dirty="0" err="1"/>
              <a:t>women</a:t>
            </a:r>
            <a:r>
              <a:rPr lang="nl-BE" sz="1200" dirty="0"/>
              <a:t> on </a:t>
            </a:r>
            <a:r>
              <a:rPr lang="nl-BE" sz="1200" dirty="0" err="1"/>
              <a:t>oral</a:t>
            </a:r>
            <a:r>
              <a:rPr lang="nl-BE" sz="1200" dirty="0"/>
              <a:t> CEE+MPA </a:t>
            </a:r>
            <a:r>
              <a:rPr lang="nl-BE" sz="1200" dirty="0" err="1"/>
              <a:t>and</a:t>
            </a:r>
            <a:r>
              <a:rPr lang="nl-BE" sz="1200" dirty="0"/>
              <a:t> 1383 on placebo</a:t>
            </a:r>
          </a:p>
          <a:p>
            <a:r>
              <a:rPr lang="nl-BE" sz="1200" dirty="0"/>
              <a:t>Age at baseline: </a:t>
            </a:r>
            <a:r>
              <a:rPr lang="nl-BE" sz="1200" dirty="0" err="1"/>
              <a:t>mean</a:t>
            </a:r>
            <a:r>
              <a:rPr lang="nl-BE" sz="1200" dirty="0"/>
              <a:t> 66.7 +/- SD 6.7 y, follow-up </a:t>
            </a:r>
            <a:r>
              <a:rPr lang="nl-BE" sz="1200" dirty="0" err="1"/>
              <a:t>mean</a:t>
            </a:r>
            <a:r>
              <a:rPr lang="nl-BE" sz="1200" dirty="0"/>
              <a:t> 4.1 y</a:t>
            </a:r>
          </a:p>
          <a:p>
            <a:r>
              <a:rPr lang="nl-BE" sz="1200" dirty="0"/>
              <a:t>No significant changes overall, but </a:t>
            </a:r>
            <a:r>
              <a:rPr lang="nl-BE" sz="1200" dirty="0">
                <a:solidFill>
                  <a:srgbClr val="C00000"/>
                </a:solidFill>
              </a:rPr>
              <a:t>a </a:t>
            </a:r>
            <a:r>
              <a:rPr lang="nl-BE" sz="1200" dirty="0" err="1">
                <a:solidFill>
                  <a:srgbClr val="C00000"/>
                </a:solidFill>
              </a:rPr>
              <a:t>transient</a:t>
            </a:r>
            <a:r>
              <a:rPr lang="nl-BE" sz="1200" dirty="0">
                <a:solidFill>
                  <a:srgbClr val="C00000"/>
                </a:solidFill>
              </a:rPr>
              <a:t> </a:t>
            </a:r>
            <a:r>
              <a:rPr lang="nl-BE" sz="1200" dirty="0" err="1">
                <a:solidFill>
                  <a:srgbClr val="C00000"/>
                </a:solidFill>
              </a:rPr>
              <a:t>increase</a:t>
            </a:r>
            <a:r>
              <a:rPr lang="nl-BE" sz="1200" dirty="0">
                <a:solidFill>
                  <a:srgbClr val="C00000"/>
                </a:solidFill>
              </a:rPr>
              <a:t> in CHD events in </a:t>
            </a:r>
            <a:r>
              <a:rPr lang="nl-BE" sz="1200" dirty="0" err="1">
                <a:solidFill>
                  <a:srgbClr val="C00000"/>
                </a:solidFill>
              </a:rPr>
              <a:t>year</a:t>
            </a:r>
            <a:r>
              <a:rPr lang="nl-BE" sz="1200" dirty="0">
                <a:solidFill>
                  <a:srgbClr val="C00000"/>
                </a:solidFill>
              </a:rPr>
              <a:t> 1</a:t>
            </a:r>
            <a:r>
              <a:rPr lang="nl-BE" sz="1200" dirty="0"/>
              <a:t> (1.52, 95%CI 1.01–2.29)</a:t>
            </a:r>
          </a:p>
          <a:p>
            <a:endParaRPr lang="en-GB" dirty="0"/>
          </a:p>
          <a:p>
            <a:r>
              <a:rPr lang="en-GB" dirty="0"/>
              <a:t>If there are atherosclerosis plaques: MHT can stimulate MMP9 </a:t>
            </a:r>
            <a:r>
              <a:rPr lang="en-GB" dirty="0" err="1"/>
              <a:t>proteasis</a:t>
            </a:r>
            <a:r>
              <a:rPr lang="en-GB" dirty="0"/>
              <a:t> and make the plaques instable and increase thrombosis risk</a:t>
            </a:r>
          </a:p>
          <a:p>
            <a:r>
              <a:rPr lang="en-GB" b="0" i="0" dirty="0">
                <a:solidFill>
                  <a:srgbClr val="212121"/>
                </a:solidFill>
                <a:effectLst/>
                <a:highlight>
                  <a:srgbClr val="FFFFFF"/>
                </a:highlight>
                <a:latin typeface="BlinkMacSystemFont"/>
              </a:rPr>
              <a:t>matrix metalloproteinase 9 (</a:t>
            </a:r>
            <a:r>
              <a:rPr lang="en-GB" b="1" i="0" dirty="0">
                <a:solidFill>
                  <a:srgbClr val="212121"/>
                </a:solidFill>
                <a:effectLst/>
                <a:highlight>
                  <a:srgbClr val="FFFFFF"/>
                </a:highlight>
                <a:latin typeface="BlinkMacSystemFont"/>
              </a:rPr>
              <a:t>MMP9</a:t>
            </a:r>
            <a:r>
              <a:rPr lang="en-GB" b="0" i="0" dirty="0">
                <a:solidFill>
                  <a:srgbClr val="212121"/>
                </a:solidFill>
                <a:effectLst/>
                <a:highlight>
                  <a:srgbClr val="FFFFFF"/>
                </a:highlight>
                <a:latin typeface="BlinkMacSystemFont"/>
              </a:rPr>
              <a:t>) genes expression levels were significantly increased in </a:t>
            </a:r>
            <a:r>
              <a:rPr lang="en-GB" b="1" i="0" dirty="0">
                <a:solidFill>
                  <a:srgbClr val="212121"/>
                </a:solidFill>
                <a:effectLst/>
                <a:highlight>
                  <a:srgbClr val="FFFFFF"/>
                </a:highlight>
                <a:latin typeface="BlinkMacSystemFont"/>
              </a:rPr>
              <a:t>atherosclerosis</a:t>
            </a:r>
            <a:r>
              <a:rPr lang="en-GB" b="0" i="0" dirty="0">
                <a:solidFill>
                  <a:srgbClr val="212121"/>
                </a:solidFill>
                <a:effectLst/>
                <a:highlight>
                  <a:srgbClr val="FFFFFF"/>
                </a:highlight>
                <a:latin typeface="BlinkMacSystemFont"/>
              </a:rPr>
              <a:t> coronary artery tissue</a:t>
            </a:r>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36</a:t>
            </a:fld>
            <a:endParaRPr lang="en-GB"/>
          </a:p>
        </p:txBody>
      </p:sp>
    </p:spTree>
    <p:extLst>
      <p:ext uri="{BB962C8B-B14F-4D97-AF65-F5344CB8AC3E}">
        <p14:creationId xmlns:p14="http://schemas.microsoft.com/office/powerpoint/2010/main" val="2450556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dirty="0"/>
              <a:t>Effect op BP</a:t>
            </a:r>
          </a:p>
          <a:p>
            <a:endParaRPr lang="nl-BE" sz="1200" dirty="0"/>
          </a:p>
          <a:p>
            <a:r>
              <a:rPr lang="nl-BE" sz="1200" dirty="0"/>
              <a:t>In </a:t>
            </a:r>
            <a:r>
              <a:rPr lang="nl-BE" sz="1200" dirty="0" err="1"/>
              <a:t>the</a:t>
            </a:r>
            <a:r>
              <a:rPr lang="nl-BE" sz="1200" dirty="0"/>
              <a:t> PEPI </a:t>
            </a:r>
            <a:r>
              <a:rPr lang="nl-BE" sz="1200" dirty="0" err="1"/>
              <a:t>and</a:t>
            </a:r>
            <a:r>
              <a:rPr lang="nl-BE" sz="1200" dirty="0"/>
              <a:t> WHI trials (</a:t>
            </a:r>
            <a:r>
              <a:rPr lang="nl-BE" sz="1200" dirty="0" err="1"/>
              <a:t>oral</a:t>
            </a:r>
            <a:r>
              <a:rPr lang="nl-BE" sz="1200" dirty="0"/>
              <a:t> CEE +/- MPA), </a:t>
            </a:r>
            <a:r>
              <a:rPr lang="nl-BE" sz="1200" dirty="0" err="1"/>
              <a:t>there</a:t>
            </a:r>
            <a:r>
              <a:rPr lang="nl-BE" sz="1200" dirty="0"/>
              <a:t> was a small </a:t>
            </a:r>
            <a:r>
              <a:rPr lang="nl-BE" sz="1200" dirty="0" err="1"/>
              <a:t>increase</a:t>
            </a:r>
            <a:r>
              <a:rPr lang="nl-BE" sz="1200" dirty="0"/>
              <a:t> in </a:t>
            </a:r>
            <a:r>
              <a:rPr lang="nl-BE" sz="1200" dirty="0" err="1">
                <a:solidFill>
                  <a:srgbClr val="C00000"/>
                </a:solidFill>
              </a:rPr>
              <a:t>systolic</a:t>
            </a:r>
            <a:r>
              <a:rPr lang="nl-BE" sz="1200" dirty="0">
                <a:solidFill>
                  <a:srgbClr val="C00000"/>
                </a:solidFill>
              </a:rPr>
              <a:t> BP </a:t>
            </a:r>
            <a:r>
              <a:rPr lang="nl-BE" sz="1200" dirty="0"/>
              <a:t>(</a:t>
            </a:r>
            <a:r>
              <a:rPr lang="nl-BE" sz="1200" dirty="0">
                <a:solidFill>
                  <a:srgbClr val="C00000"/>
                </a:solidFill>
              </a:rPr>
              <a:t>+0.9-1.8 mm Hg, E+P &gt; E </a:t>
            </a:r>
            <a:r>
              <a:rPr lang="nl-BE" sz="1200" dirty="0" err="1">
                <a:solidFill>
                  <a:srgbClr val="C00000"/>
                </a:solidFill>
              </a:rPr>
              <a:t>alone</a:t>
            </a:r>
            <a:r>
              <a:rPr lang="nl-BE" sz="1200" dirty="0"/>
              <a:t>) but </a:t>
            </a:r>
            <a:r>
              <a:rPr lang="nl-BE" sz="1200" dirty="0" err="1"/>
              <a:t>not</a:t>
            </a:r>
            <a:r>
              <a:rPr lang="nl-BE" sz="1200" dirty="0"/>
              <a:t> </a:t>
            </a:r>
            <a:r>
              <a:rPr lang="nl-BE" sz="1200" dirty="0" err="1"/>
              <a:t>diastolic</a:t>
            </a:r>
            <a:r>
              <a:rPr lang="nl-BE" sz="1200" dirty="0"/>
              <a:t> BP</a:t>
            </a:r>
          </a:p>
          <a:p>
            <a:pPr marL="0" indent="0">
              <a:buNone/>
            </a:pPr>
            <a:r>
              <a:rPr lang="nl-BE" sz="1200" dirty="0"/>
              <a:t> </a:t>
            </a:r>
          </a:p>
          <a:p>
            <a:r>
              <a:rPr lang="nl-BE" sz="1200" dirty="0" err="1">
                <a:solidFill>
                  <a:srgbClr val="0070C0"/>
                </a:solidFill>
              </a:rPr>
              <a:t>Transdermal</a:t>
            </a:r>
            <a:r>
              <a:rPr lang="nl-BE" sz="1200" dirty="0">
                <a:solidFill>
                  <a:srgbClr val="0070C0"/>
                </a:solidFill>
              </a:rPr>
              <a:t> HRT </a:t>
            </a:r>
            <a:r>
              <a:rPr lang="nl-BE" sz="1200" dirty="0" err="1">
                <a:solidFill>
                  <a:srgbClr val="0070C0"/>
                </a:solidFill>
              </a:rPr>
              <a:t>with</a:t>
            </a:r>
            <a:r>
              <a:rPr lang="nl-BE" sz="1200" dirty="0">
                <a:solidFill>
                  <a:srgbClr val="0070C0"/>
                </a:solidFill>
              </a:rPr>
              <a:t> estradiol </a:t>
            </a:r>
            <a:r>
              <a:rPr lang="nl-BE" sz="1200" dirty="0" err="1">
                <a:solidFill>
                  <a:srgbClr val="0070C0"/>
                </a:solidFill>
              </a:rPr>
              <a:t>and</a:t>
            </a:r>
            <a:r>
              <a:rPr lang="nl-BE" sz="1200" dirty="0">
                <a:solidFill>
                  <a:srgbClr val="0070C0"/>
                </a:solidFill>
              </a:rPr>
              <a:t> </a:t>
            </a:r>
            <a:r>
              <a:rPr lang="nl-BE" sz="1200" dirty="0" err="1">
                <a:solidFill>
                  <a:srgbClr val="0070C0"/>
                </a:solidFill>
              </a:rPr>
              <a:t>oral</a:t>
            </a:r>
            <a:r>
              <a:rPr lang="nl-BE" sz="1200" dirty="0">
                <a:solidFill>
                  <a:srgbClr val="0070C0"/>
                </a:solidFill>
              </a:rPr>
              <a:t> HRT </a:t>
            </a:r>
            <a:r>
              <a:rPr lang="nl-BE" sz="1200" dirty="0" err="1">
                <a:solidFill>
                  <a:srgbClr val="0070C0"/>
                </a:solidFill>
              </a:rPr>
              <a:t>combinations</a:t>
            </a:r>
            <a:r>
              <a:rPr lang="nl-BE" sz="1200" dirty="0">
                <a:solidFill>
                  <a:srgbClr val="0070C0"/>
                </a:solidFill>
              </a:rPr>
              <a:t> </a:t>
            </a:r>
            <a:r>
              <a:rPr lang="nl-BE" sz="1200" dirty="0" err="1">
                <a:solidFill>
                  <a:srgbClr val="0070C0"/>
                </a:solidFill>
              </a:rPr>
              <a:t>containing</a:t>
            </a:r>
            <a:r>
              <a:rPr lang="nl-BE" sz="1200" dirty="0">
                <a:solidFill>
                  <a:srgbClr val="0070C0"/>
                </a:solidFill>
              </a:rPr>
              <a:t> </a:t>
            </a:r>
            <a:r>
              <a:rPr lang="nl-BE" sz="1200" dirty="0" err="1">
                <a:solidFill>
                  <a:srgbClr val="0070C0"/>
                </a:solidFill>
              </a:rPr>
              <a:t>oral</a:t>
            </a:r>
            <a:r>
              <a:rPr lang="nl-BE" sz="1200" dirty="0">
                <a:solidFill>
                  <a:srgbClr val="0070C0"/>
                </a:solidFill>
              </a:rPr>
              <a:t> estradiol + </a:t>
            </a:r>
            <a:r>
              <a:rPr lang="nl-BE" sz="1200" dirty="0" err="1">
                <a:solidFill>
                  <a:srgbClr val="0070C0"/>
                </a:solidFill>
              </a:rPr>
              <a:t>drosperinone</a:t>
            </a:r>
            <a:r>
              <a:rPr lang="nl-BE" sz="1200" dirty="0">
                <a:solidFill>
                  <a:srgbClr val="0070C0"/>
                </a:solidFill>
              </a:rPr>
              <a:t> (DRSP) </a:t>
            </a:r>
            <a:r>
              <a:rPr lang="nl-BE" sz="1200" dirty="0" err="1"/>
              <a:t>tend</a:t>
            </a:r>
            <a:r>
              <a:rPr lang="nl-BE" sz="1200" dirty="0"/>
              <a:t> </a:t>
            </a:r>
            <a:r>
              <a:rPr lang="nl-BE" sz="1200" dirty="0" err="1"/>
              <a:t>to</a:t>
            </a:r>
            <a:r>
              <a:rPr lang="nl-BE" sz="1200" dirty="0"/>
              <a:t> </a:t>
            </a:r>
            <a:r>
              <a:rPr lang="nl-BE" sz="1200" dirty="0" err="1"/>
              <a:t>reduce</a:t>
            </a:r>
            <a:r>
              <a:rPr lang="nl-BE" sz="1200" dirty="0"/>
              <a:t> </a:t>
            </a:r>
            <a:r>
              <a:rPr lang="nl-BE" sz="1200" dirty="0" err="1"/>
              <a:t>blood</a:t>
            </a:r>
            <a:r>
              <a:rPr lang="nl-BE" sz="1200" dirty="0"/>
              <a:t> </a:t>
            </a:r>
            <a:r>
              <a:rPr lang="nl-BE" sz="1200" dirty="0" err="1"/>
              <a:t>pressure</a:t>
            </a:r>
            <a:r>
              <a:rPr lang="nl-BE" sz="1200" dirty="0"/>
              <a:t>, </a:t>
            </a:r>
            <a:r>
              <a:rPr lang="nl-BE" sz="1200" dirty="0" err="1"/>
              <a:t>especially</a:t>
            </a:r>
            <a:r>
              <a:rPr lang="nl-BE" sz="1200" dirty="0"/>
              <a:t> in </a:t>
            </a:r>
            <a:r>
              <a:rPr lang="nl-BE" sz="1200" dirty="0" err="1"/>
              <a:t>women</a:t>
            </a:r>
            <a:r>
              <a:rPr lang="nl-BE" sz="1200" dirty="0"/>
              <a:t> </a:t>
            </a:r>
            <a:r>
              <a:rPr lang="nl-BE" sz="1200" dirty="0" err="1"/>
              <a:t>with</a:t>
            </a:r>
            <a:r>
              <a:rPr lang="nl-BE" sz="1200" dirty="0"/>
              <a:t> mild-</a:t>
            </a:r>
            <a:r>
              <a:rPr lang="nl-BE" sz="1200" dirty="0" err="1"/>
              <a:t>to</a:t>
            </a:r>
            <a:r>
              <a:rPr lang="nl-BE" sz="1200" dirty="0"/>
              <a:t>-moderate </a:t>
            </a:r>
            <a:r>
              <a:rPr lang="nl-BE" sz="1200" dirty="0" err="1"/>
              <a:t>hypertension</a:t>
            </a:r>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38</a:t>
            </a:fld>
            <a:endParaRPr lang="en-GB"/>
          </a:p>
        </p:txBody>
      </p:sp>
    </p:spTree>
    <p:extLst>
      <p:ext uri="{BB962C8B-B14F-4D97-AF65-F5344CB8AC3E}">
        <p14:creationId xmlns:p14="http://schemas.microsoft.com/office/powerpoint/2010/main" val="2351256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39</a:t>
            </a:fld>
            <a:endParaRPr lang="en-GB"/>
          </a:p>
        </p:txBody>
      </p:sp>
    </p:spTree>
    <p:extLst>
      <p:ext uri="{BB962C8B-B14F-4D97-AF65-F5344CB8AC3E}">
        <p14:creationId xmlns:p14="http://schemas.microsoft.com/office/powerpoint/2010/main" val="226565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505A63"/>
                </a:solidFill>
                <a:effectLst/>
                <a:latin typeface="Mulish"/>
              </a:rPr>
              <a:t>These three phases included a total of </a:t>
            </a:r>
            <a:r>
              <a:rPr lang="en-GB" b="0" i="0" dirty="0">
                <a:solidFill>
                  <a:srgbClr val="505A63"/>
                </a:solidFill>
                <a:effectLst/>
                <a:latin typeface="Mulish"/>
              </a:rPr>
              <a:t>seven stages </a:t>
            </a:r>
            <a:r>
              <a:rPr lang="en-GB" b="1" i="0" dirty="0" err="1">
                <a:solidFill>
                  <a:srgbClr val="505A63"/>
                </a:solidFill>
                <a:effectLst/>
                <a:latin typeface="Mulish"/>
              </a:rPr>
              <a:t>centered</a:t>
            </a:r>
            <a:r>
              <a:rPr lang="en-GB" b="1" i="0" dirty="0">
                <a:solidFill>
                  <a:srgbClr val="505A63"/>
                </a:solidFill>
                <a:effectLst/>
                <a:latin typeface="Mulish"/>
              </a:rPr>
              <a:t> on the FMP (Stage 0) </a:t>
            </a:r>
          </a:p>
          <a:p>
            <a:r>
              <a:rPr lang="en-GB" b="1" i="0" dirty="0">
                <a:solidFill>
                  <a:srgbClr val="505A63"/>
                </a:solidFill>
                <a:effectLst/>
                <a:latin typeface="Mulish"/>
              </a:rPr>
              <a:t>The </a:t>
            </a:r>
            <a:r>
              <a:rPr lang="en-GB" b="0" i="0" dirty="0">
                <a:solidFill>
                  <a:srgbClr val="505A63"/>
                </a:solidFill>
                <a:effectLst/>
                <a:latin typeface="Mulish"/>
              </a:rPr>
              <a:t>reproductive phase </a:t>
            </a:r>
            <a:r>
              <a:rPr lang="en-GB" b="1" i="0" dirty="0">
                <a:solidFill>
                  <a:srgbClr val="505A63"/>
                </a:solidFill>
                <a:effectLst/>
                <a:latin typeface="Mulish"/>
              </a:rPr>
              <a:t>was divided into </a:t>
            </a:r>
            <a:r>
              <a:rPr lang="en-GB" b="0" i="0" dirty="0">
                <a:solidFill>
                  <a:srgbClr val="505A63"/>
                </a:solidFill>
                <a:effectLst/>
                <a:latin typeface="Mulish"/>
              </a:rPr>
              <a:t>Stages –5, –4, and –3 </a:t>
            </a:r>
            <a:r>
              <a:rPr lang="en-GB" b="1" i="0" dirty="0">
                <a:solidFill>
                  <a:srgbClr val="505A63"/>
                </a:solidFill>
                <a:effectLst/>
                <a:latin typeface="Mulish"/>
              </a:rPr>
              <a:t>corresponding to early, peak, and late, respectively. </a:t>
            </a:r>
          </a:p>
          <a:p>
            <a:r>
              <a:rPr lang="en-GB" b="1" i="0" dirty="0">
                <a:solidFill>
                  <a:srgbClr val="505A63"/>
                </a:solidFill>
                <a:effectLst/>
                <a:latin typeface="Mulish"/>
              </a:rPr>
              <a:t>The menopausal </a:t>
            </a:r>
            <a:r>
              <a:rPr lang="en-GB" b="0" i="0" dirty="0">
                <a:solidFill>
                  <a:srgbClr val="505A63"/>
                </a:solidFill>
                <a:effectLst/>
                <a:latin typeface="Mulish"/>
              </a:rPr>
              <a:t>transition phase </a:t>
            </a:r>
            <a:r>
              <a:rPr lang="en-GB" b="1" i="0" dirty="0">
                <a:solidFill>
                  <a:srgbClr val="505A63"/>
                </a:solidFill>
                <a:effectLst/>
                <a:latin typeface="Mulish"/>
              </a:rPr>
              <a:t>consisted of Stage </a:t>
            </a:r>
            <a:r>
              <a:rPr lang="en-GB" b="0" i="0" dirty="0">
                <a:solidFill>
                  <a:srgbClr val="505A63"/>
                </a:solidFill>
                <a:effectLst/>
                <a:latin typeface="Mulish"/>
              </a:rPr>
              <a:t>–2 (early) and Stage –1 (late), </a:t>
            </a:r>
            <a:r>
              <a:rPr lang="en-GB" b="1" i="0" dirty="0">
                <a:solidFill>
                  <a:srgbClr val="505A63"/>
                </a:solidFill>
                <a:effectLst/>
                <a:latin typeface="Mulish"/>
              </a:rPr>
              <a:t>and </a:t>
            </a:r>
          </a:p>
          <a:p>
            <a:r>
              <a:rPr lang="en-GB" b="1" i="0" dirty="0">
                <a:solidFill>
                  <a:srgbClr val="505A63"/>
                </a:solidFill>
                <a:effectLst/>
                <a:latin typeface="Mulish"/>
              </a:rPr>
              <a:t>the </a:t>
            </a:r>
            <a:r>
              <a:rPr lang="en-GB" b="0" i="0" dirty="0" err="1">
                <a:solidFill>
                  <a:srgbClr val="505A63"/>
                </a:solidFill>
                <a:effectLst/>
                <a:latin typeface="Mulish"/>
              </a:rPr>
              <a:t>postmenopause</a:t>
            </a:r>
            <a:r>
              <a:rPr lang="en-GB" b="1" i="0" dirty="0">
                <a:solidFill>
                  <a:srgbClr val="505A63"/>
                </a:solidFill>
                <a:effectLst/>
                <a:latin typeface="Mulish"/>
              </a:rPr>
              <a:t> phase contained </a:t>
            </a:r>
            <a:r>
              <a:rPr lang="en-GB" b="0" i="0" dirty="0">
                <a:solidFill>
                  <a:srgbClr val="505A63"/>
                </a:solidFill>
                <a:effectLst/>
                <a:latin typeface="Mulish"/>
              </a:rPr>
              <a:t>Stages +1 (early) and +2 (late). </a:t>
            </a:r>
          </a:p>
          <a:p>
            <a:endParaRPr lang="en-GB" b="1" i="0" dirty="0">
              <a:solidFill>
                <a:srgbClr val="505A63"/>
              </a:solidFill>
              <a:effectLst/>
              <a:latin typeface="Mulish"/>
            </a:endParaRPr>
          </a:p>
          <a:p>
            <a:r>
              <a:rPr lang="en-GB" b="1" i="0" dirty="0">
                <a:solidFill>
                  <a:srgbClr val="FF0000"/>
                </a:solidFill>
                <a:effectLst/>
                <a:highlight>
                  <a:srgbClr val="FFFF00"/>
                </a:highlight>
                <a:latin typeface="Mulish"/>
              </a:rPr>
              <a:t>Late reproductive stage</a:t>
            </a:r>
            <a:r>
              <a:rPr lang="en-GB" b="1" i="0" dirty="0">
                <a:solidFill>
                  <a:srgbClr val="505A63"/>
                </a:solidFill>
                <a:effectLst/>
                <a:latin typeface="Mulish"/>
              </a:rPr>
              <a:t> or Stage –3 was characterized by regular menstrual cycles and increasing levels of FSH. </a:t>
            </a:r>
          </a:p>
          <a:p>
            <a:r>
              <a:rPr lang="en-GB" b="0" i="0" dirty="0">
                <a:solidFill>
                  <a:srgbClr val="505A63"/>
                </a:solidFill>
                <a:effectLst/>
                <a:latin typeface="Mulish"/>
              </a:rPr>
              <a:t>marks the time when </a:t>
            </a:r>
            <a:r>
              <a:rPr lang="en-GB" b="1" i="0" dirty="0">
                <a:solidFill>
                  <a:srgbClr val="505A63"/>
                </a:solidFill>
                <a:effectLst/>
                <a:latin typeface="Mulish"/>
              </a:rPr>
              <a:t>fecundability begins to decline </a:t>
            </a:r>
            <a:r>
              <a:rPr lang="en-GB" b="0" i="0" dirty="0">
                <a:solidFill>
                  <a:srgbClr val="505A63"/>
                </a:solidFill>
                <a:effectLst/>
                <a:latin typeface="Mulish"/>
              </a:rPr>
              <a:t>and during which a woman </a:t>
            </a:r>
            <a:r>
              <a:rPr lang="en-GB" b="1" i="0" dirty="0">
                <a:solidFill>
                  <a:srgbClr val="505A63"/>
                </a:solidFill>
                <a:effectLst/>
                <a:latin typeface="Mulish"/>
              </a:rPr>
              <a:t>may begin to notice subtle changes in her menstrual cycles</a:t>
            </a:r>
            <a:r>
              <a:rPr lang="en-GB" b="0" i="0" dirty="0">
                <a:solidFill>
                  <a:srgbClr val="505A63"/>
                </a:solidFill>
                <a:effectLst/>
                <a:latin typeface="Mulish"/>
              </a:rPr>
              <a:t>. endocrine parameters begin to change before overt changes in menstrual cyclicity and that these endocrine changes are important to fertility assessments, subdivided into two substages (-3b and -3a). </a:t>
            </a:r>
          </a:p>
          <a:p>
            <a:r>
              <a:rPr lang="en-GB" b="0" i="0" dirty="0">
                <a:solidFill>
                  <a:srgbClr val="505A63"/>
                </a:solidFill>
                <a:effectLst/>
                <a:latin typeface="Mulish"/>
              </a:rPr>
              <a:t>     In </a:t>
            </a:r>
            <a:r>
              <a:rPr lang="en-GB" b="1" i="0" dirty="0">
                <a:solidFill>
                  <a:srgbClr val="505A63"/>
                </a:solidFill>
                <a:effectLst/>
                <a:latin typeface="Mulish"/>
              </a:rPr>
              <a:t>Stage –3b, </a:t>
            </a:r>
            <a:r>
              <a:rPr lang="en-GB" b="0" i="0" dirty="0">
                <a:solidFill>
                  <a:srgbClr val="505A63"/>
                </a:solidFill>
                <a:effectLst/>
                <a:latin typeface="Mulish"/>
              </a:rPr>
              <a:t>menstrual </a:t>
            </a:r>
            <a:r>
              <a:rPr lang="en-GB" b="1" i="0" dirty="0">
                <a:solidFill>
                  <a:srgbClr val="505A63"/>
                </a:solidFill>
                <a:effectLst/>
                <a:latin typeface="Mulish"/>
              </a:rPr>
              <a:t>cycles remain regular without change in length or early follicular phase FSH levels; however, AMH and antral follicle counts are low. Most but not all studies  suggest that inhibin-B is also low. </a:t>
            </a:r>
          </a:p>
          <a:p>
            <a:r>
              <a:rPr lang="en-GB" b="1" i="0" dirty="0">
                <a:solidFill>
                  <a:srgbClr val="505A63"/>
                </a:solidFill>
                <a:effectLst/>
                <a:latin typeface="Mulish"/>
              </a:rPr>
              <a:t>(inhibin-B: prod by </a:t>
            </a:r>
            <a:r>
              <a:rPr lang="en-GB" b="1" i="0" dirty="0" err="1">
                <a:solidFill>
                  <a:srgbClr val="505A63"/>
                </a:solidFill>
                <a:effectLst/>
                <a:latin typeface="Mulish"/>
              </a:rPr>
              <a:t>granulosacells</a:t>
            </a:r>
            <a:r>
              <a:rPr lang="en-GB" b="1" i="0" dirty="0">
                <a:solidFill>
                  <a:srgbClr val="505A63"/>
                </a:solidFill>
                <a:effectLst/>
                <a:latin typeface="Mulish"/>
              </a:rPr>
              <a:t>, ! Role in regulation of the cycle and </a:t>
            </a:r>
            <a:r>
              <a:rPr lang="en-GB" b="1" i="0" dirty="0" err="1">
                <a:solidFill>
                  <a:srgbClr val="505A63"/>
                </a:solidFill>
                <a:effectLst/>
                <a:latin typeface="Mulish"/>
              </a:rPr>
              <a:t>hormonebalance</a:t>
            </a:r>
            <a:r>
              <a:rPr lang="en-GB" b="1" i="0" dirty="0">
                <a:solidFill>
                  <a:srgbClr val="505A63"/>
                </a:solidFill>
                <a:effectLst/>
                <a:latin typeface="Mulish"/>
              </a:rPr>
              <a:t>: is a neg Feedback regulator on the </a:t>
            </a:r>
            <a:r>
              <a:rPr lang="en-GB" b="1" i="0" dirty="0" err="1">
                <a:solidFill>
                  <a:srgbClr val="505A63"/>
                </a:solidFill>
                <a:effectLst/>
                <a:latin typeface="Mulish"/>
              </a:rPr>
              <a:t>hypfysis</a:t>
            </a:r>
            <a:r>
              <a:rPr lang="en-GB" b="1" i="0" dirty="0">
                <a:solidFill>
                  <a:srgbClr val="505A63"/>
                </a:solidFill>
                <a:effectLst/>
                <a:latin typeface="Mulish"/>
              </a:rPr>
              <a:t> and inhibits FSH secretion. Is an indicator </a:t>
            </a:r>
            <a:r>
              <a:rPr lang="en-GB" b="1" i="0" dirty="0" err="1">
                <a:solidFill>
                  <a:srgbClr val="505A63"/>
                </a:solidFill>
                <a:effectLst/>
                <a:latin typeface="Mulish"/>
              </a:rPr>
              <a:t>offollicle</a:t>
            </a:r>
            <a:r>
              <a:rPr lang="en-GB" b="1" i="0" dirty="0">
                <a:solidFill>
                  <a:srgbClr val="505A63"/>
                </a:solidFill>
                <a:effectLst/>
                <a:latin typeface="Mulish"/>
              </a:rPr>
              <a:t> activity and short term ovarian function; fluctuates during ovarian cycle)</a:t>
            </a:r>
          </a:p>
          <a:p>
            <a:r>
              <a:rPr lang="en-GB" b="1" i="0" dirty="0">
                <a:solidFill>
                  <a:srgbClr val="505A63"/>
                </a:solidFill>
                <a:effectLst/>
                <a:latin typeface="Mulish"/>
              </a:rPr>
              <a:t>(</a:t>
            </a:r>
            <a:r>
              <a:rPr lang="en-GB" b="1" i="0" dirty="0" err="1">
                <a:solidFill>
                  <a:srgbClr val="505A63"/>
                </a:solidFill>
                <a:effectLst/>
                <a:latin typeface="Mulish"/>
              </a:rPr>
              <a:t>AMH:prod</a:t>
            </a:r>
            <a:r>
              <a:rPr lang="en-GB" b="1" i="0" dirty="0">
                <a:solidFill>
                  <a:srgbClr val="505A63"/>
                </a:solidFill>
                <a:effectLst/>
                <a:latin typeface="Mulish"/>
              </a:rPr>
              <a:t> by </a:t>
            </a:r>
            <a:r>
              <a:rPr lang="en-GB" b="1" i="0" dirty="0" err="1">
                <a:solidFill>
                  <a:srgbClr val="505A63"/>
                </a:solidFill>
                <a:effectLst/>
                <a:latin typeface="Mulish"/>
              </a:rPr>
              <a:t>granulosacells</a:t>
            </a:r>
            <a:r>
              <a:rPr lang="en-GB" b="1" i="0" dirty="0">
                <a:solidFill>
                  <a:srgbClr val="505A63"/>
                </a:solidFill>
                <a:effectLst/>
                <a:latin typeface="Mulish"/>
              </a:rPr>
              <a:t>; also a marker for ovarian reserve)</a:t>
            </a:r>
          </a:p>
          <a:p>
            <a:r>
              <a:rPr lang="en-GB" b="1" i="0" dirty="0">
                <a:solidFill>
                  <a:srgbClr val="505A63"/>
                </a:solidFill>
                <a:effectLst/>
                <a:latin typeface="Mulish"/>
              </a:rPr>
              <a:t>    In </a:t>
            </a:r>
            <a:r>
              <a:rPr lang="en-GB" b="0" i="0" dirty="0">
                <a:solidFill>
                  <a:srgbClr val="505A63"/>
                </a:solidFill>
                <a:effectLst/>
                <a:latin typeface="Mulish"/>
              </a:rPr>
              <a:t>Stage -3a</a:t>
            </a:r>
            <a:r>
              <a:rPr lang="en-GB" b="1" i="0" dirty="0">
                <a:solidFill>
                  <a:srgbClr val="505A63"/>
                </a:solidFill>
                <a:effectLst/>
                <a:latin typeface="Mulish"/>
              </a:rPr>
              <a:t>, subtle changes in menstrual cycle characteristics, specifically </a:t>
            </a:r>
            <a:r>
              <a:rPr lang="en-GB" b="0" i="0" dirty="0">
                <a:solidFill>
                  <a:srgbClr val="505A63"/>
                </a:solidFill>
                <a:effectLst/>
                <a:latin typeface="Mulish"/>
              </a:rPr>
              <a:t>shorter cycles </a:t>
            </a:r>
            <a:r>
              <a:rPr lang="en-GB" b="1" i="0" dirty="0">
                <a:solidFill>
                  <a:srgbClr val="505A63"/>
                </a:solidFill>
                <a:effectLst/>
                <a:latin typeface="Mulish"/>
              </a:rPr>
              <a:t>begin. Early follicular phase (cycle days 2–5) </a:t>
            </a:r>
            <a:r>
              <a:rPr lang="en-GB" b="0" i="0" dirty="0">
                <a:solidFill>
                  <a:srgbClr val="505A63"/>
                </a:solidFill>
                <a:effectLst/>
                <a:latin typeface="Mulish"/>
              </a:rPr>
              <a:t>FSH</a:t>
            </a:r>
            <a:r>
              <a:rPr lang="en-GB" b="1" i="0" dirty="0">
                <a:solidFill>
                  <a:srgbClr val="505A63"/>
                </a:solidFill>
                <a:effectLst/>
                <a:latin typeface="Mulish"/>
              </a:rPr>
              <a:t> increases and becomes </a:t>
            </a:r>
            <a:r>
              <a:rPr lang="en-GB" b="0" i="0" dirty="0">
                <a:solidFill>
                  <a:srgbClr val="505A63"/>
                </a:solidFill>
                <a:effectLst/>
                <a:latin typeface="Mulish"/>
              </a:rPr>
              <a:t>more variable</a:t>
            </a:r>
            <a:r>
              <a:rPr lang="en-GB" b="1" i="0" dirty="0">
                <a:solidFill>
                  <a:srgbClr val="505A63"/>
                </a:solidFill>
                <a:effectLst/>
                <a:latin typeface="Mulish"/>
              </a:rPr>
              <a:t>, with the other three markers of ovarian aging being low. </a:t>
            </a:r>
            <a:r>
              <a:rPr lang="en-GB" b="0" i="0" dirty="0" err="1">
                <a:solidFill>
                  <a:srgbClr val="505A63"/>
                </a:solidFill>
                <a:effectLst/>
                <a:latin typeface="Mulish"/>
              </a:rPr>
              <a:t>Estradiol</a:t>
            </a:r>
            <a:r>
              <a:rPr lang="en-GB" b="1" i="0" dirty="0">
                <a:solidFill>
                  <a:srgbClr val="505A63"/>
                </a:solidFill>
                <a:effectLst/>
                <a:latin typeface="Mulish"/>
              </a:rPr>
              <a:t> remains </a:t>
            </a:r>
            <a:r>
              <a:rPr lang="en-GB" b="0" i="0" dirty="0" err="1">
                <a:solidFill>
                  <a:srgbClr val="505A63"/>
                </a:solidFill>
                <a:effectLst/>
                <a:latin typeface="Mulish"/>
              </a:rPr>
              <a:t>stabel</a:t>
            </a:r>
            <a:r>
              <a:rPr lang="en-GB" b="1" i="0" dirty="0">
                <a:solidFill>
                  <a:srgbClr val="505A63"/>
                </a:solidFill>
                <a:effectLst/>
                <a:latin typeface="Mulish"/>
              </a:rPr>
              <a:t> or can even </a:t>
            </a:r>
            <a:r>
              <a:rPr lang="en-GB" b="0" i="0" dirty="0">
                <a:solidFill>
                  <a:srgbClr val="505A63"/>
                </a:solidFill>
                <a:effectLst/>
                <a:latin typeface="Mulish"/>
              </a:rPr>
              <a:t>increas</a:t>
            </a:r>
            <a:r>
              <a:rPr lang="en-GB" b="1" i="0" dirty="0">
                <a:solidFill>
                  <a:srgbClr val="505A63"/>
                </a:solidFill>
                <a:effectLst/>
                <a:latin typeface="Mulish"/>
              </a:rPr>
              <a:t>e because of increased FSH) de </a:t>
            </a:r>
            <a:r>
              <a:rPr lang="en-GB" b="1" i="0" dirty="0" err="1">
                <a:solidFill>
                  <a:srgbClr val="505A63"/>
                </a:solidFill>
                <a:effectLst/>
                <a:latin typeface="Mulish"/>
              </a:rPr>
              <a:t>luteale</a:t>
            </a:r>
            <a:r>
              <a:rPr lang="en-GB" b="1" i="0" dirty="0">
                <a:solidFill>
                  <a:srgbClr val="505A63"/>
                </a:solidFill>
                <a:effectLst/>
                <a:latin typeface="Mulish"/>
              </a:rPr>
              <a:t> phase can shorten and  progesterone production decreases  (more PMS, </a:t>
            </a:r>
            <a:r>
              <a:rPr lang="en-GB" b="1" i="0" dirty="0" err="1">
                <a:solidFill>
                  <a:srgbClr val="505A63"/>
                </a:solidFill>
                <a:effectLst/>
                <a:latin typeface="Mulish"/>
              </a:rPr>
              <a:t>Painfull</a:t>
            </a:r>
            <a:r>
              <a:rPr lang="en-GB" b="1" i="0" dirty="0">
                <a:solidFill>
                  <a:srgbClr val="505A63"/>
                </a:solidFill>
                <a:effectLst/>
                <a:latin typeface="Mulish"/>
              </a:rPr>
              <a:t> breasts because increasing E2 and </a:t>
            </a:r>
            <a:r>
              <a:rPr lang="en-GB" b="1" i="0" dirty="0" err="1">
                <a:solidFill>
                  <a:srgbClr val="505A63"/>
                </a:solidFill>
                <a:effectLst/>
                <a:latin typeface="Mulish"/>
              </a:rPr>
              <a:t>moodswings</a:t>
            </a:r>
            <a:r>
              <a:rPr lang="en-GB" b="1" i="0" dirty="0">
                <a:solidFill>
                  <a:srgbClr val="505A63"/>
                </a:solidFill>
                <a:effectLst/>
                <a:latin typeface="Mulish"/>
              </a:rPr>
              <a:t>, difficulties sleeping in or staying asleep)</a:t>
            </a:r>
            <a:r>
              <a:rPr lang="en-GB" b="0" i="0" dirty="0">
                <a:solidFill>
                  <a:srgbClr val="505A63"/>
                </a:solidFill>
                <a:effectLst/>
                <a:latin typeface="Mulish"/>
              </a:rPr>
              <a:t>The lack of standardized AMH assays prevented the development of quantitative recommendations for this biomarker.</a:t>
            </a:r>
          </a:p>
          <a:p>
            <a:endParaRPr lang="en-GB" b="0" i="0" dirty="0">
              <a:solidFill>
                <a:srgbClr val="505A63"/>
              </a:solidFill>
              <a:effectLst/>
              <a:latin typeface="Mulish"/>
            </a:endParaRPr>
          </a:p>
          <a:p>
            <a:r>
              <a:rPr lang="en-GB" b="0" i="0" dirty="0">
                <a:solidFill>
                  <a:srgbClr val="505A63"/>
                </a:solidFill>
                <a:effectLst/>
                <a:latin typeface="Mulish"/>
              </a:rPr>
              <a:t>Stage –2 </a:t>
            </a:r>
            <a:r>
              <a:rPr lang="en-GB" b="1" i="0" dirty="0">
                <a:solidFill>
                  <a:srgbClr val="505A63"/>
                </a:solidFill>
                <a:effectLst/>
                <a:latin typeface="Mulish"/>
              </a:rPr>
              <a:t>or early MP transition </a:t>
            </a:r>
            <a:r>
              <a:rPr lang="en-GB" b="0" i="0" dirty="0">
                <a:solidFill>
                  <a:srgbClr val="505A63"/>
                </a:solidFill>
                <a:effectLst/>
                <a:latin typeface="Mulish"/>
              </a:rPr>
              <a:t>was characterized by </a:t>
            </a:r>
            <a:r>
              <a:rPr lang="en-GB" b="1" i="0" dirty="0">
                <a:solidFill>
                  <a:srgbClr val="505A63"/>
                </a:solidFill>
                <a:effectLst/>
                <a:latin typeface="Mulish"/>
              </a:rPr>
              <a:t>increased variability in menstrual cycle length, defined as a persistent </a:t>
            </a:r>
            <a:r>
              <a:rPr lang="en-GB" b="0" i="0" dirty="0">
                <a:solidFill>
                  <a:srgbClr val="505A63"/>
                </a:solidFill>
                <a:effectLst/>
                <a:latin typeface="Mulish"/>
              </a:rPr>
              <a:t>difference of 7 days or more </a:t>
            </a:r>
            <a:r>
              <a:rPr lang="en-GB" b="1" i="0" dirty="0">
                <a:solidFill>
                  <a:srgbClr val="505A63"/>
                </a:solidFill>
                <a:effectLst/>
                <a:latin typeface="Mulish"/>
              </a:rPr>
              <a:t>in the length of consecutive cycles. Persistence is defined as recurrence within 10 cycles of the first variable length cycle. </a:t>
            </a:r>
            <a:r>
              <a:rPr lang="en-GB" b="0" i="0" dirty="0">
                <a:solidFill>
                  <a:srgbClr val="505A63"/>
                </a:solidFill>
                <a:effectLst/>
                <a:latin typeface="Mulish"/>
              </a:rPr>
              <a:t>Cycles in the early menopausal transition are also characterized by </a:t>
            </a:r>
            <a:r>
              <a:rPr lang="en-GB" b="1" i="0" dirty="0">
                <a:solidFill>
                  <a:srgbClr val="505A63"/>
                </a:solidFill>
                <a:effectLst/>
                <a:latin typeface="Mulish"/>
              </a:rPr>
              <a:t>elevated but variable early follicular phase FSH levels and low AMH levels and AFC</a:t>
            </a:r>
          </a:p>
          <a:p>
            <a:endParaRPr lang="en-GB" b="1" i="0" dirty="0">
              <a:solidFill>
                <a:srgbClr val="505A63"/>
              </a:solidFill>
              <a:effectLst/>
              <a:latin typeface="Mulish"/>
            </a:endParaRPr>
          </a:p>
          <a:p>
            <a:r>
              <a:rPr lang="en-GB" b="0" i="0" dirty="0">
                <a:solidFill>
                  <a:srgbClr val="505A63"/>
                </a:solidFill>
                <a:effectLst/>
                <a:latin typeface="Mulish"/>
              </a:rPr>
              <a:t>Stage –1 or late </a:t>
            </a:r>
            <a:r>
              <a:rPr lang="en-GB" b="1" i="0" dirty="0">
                <a:solidFill>
                  <a:srgbClr val="505A63"/>
                </a:solidFill>
                <a:effectLst/>
                <a:latin typeface="Mulish"/>
              </a:rPr>
              <a:t>MP transition was characterized by onset of </a:t>
            </a:r>
            <a:r>
              <a:rPr lang="en-GB" b="0" i="0" dirty="0">
                <a:solidFill>
                  <a:srgbClr val="505A63"/>
                </a:solidFill>
                <a:effectLst/>
                <a:latin typeface="Mulish"/>
              </a:rPr>
              <a:t>skipped cycles </a:t>
            </a:r>
            <a:r>
              <a:rPr lang="en-GB" b="1" i="0" dirty="0">
                <a:solidFill>
                  <a:srgbClr val="505A63"/>
                </a:solidFill>
                <a:effectLst/>
                <a:latin typeface="Mulish"/>
              </a:rPr>
              <a:t>or amenorrhea of at least 60 days and </a:t>
            </a:r>
            <a:r>
              <a:rPr lang="en-GB" b="0" i="0" dirty="0">
                <a:solidFill>
                  <a:srgbClr val="505A63"/>
                </a:solidFill>
                <a:effectLst/>
                <a:latin typeface="Mulish"/>
              </a:rPr>
              <a:t>continued elevation of FSH</a:t>
            </a:r>
            <a:r>
              <a:rPr lang="en-GB" b="1" i="0" dirty="0">
                <a:solidFill>
                  <a:srgbClr val="505A63"/>
                </a:solidFill>
                <a:effectLst/>
                <a:latin typeface="Mulish"/>
              </a:rPr>
              <a:t>.</a:t>
            </a:r>
          </a:p>
          <a:p>
            <a:r>
              <a:rPr lang="en-GB" b="0" i="0" dirty="0">
                <a:solidFill>
                  <a:srgbClr val="505A63"/>
                </a:solidFill>
                <a:effectLst/>
                <a:latin typeface="Mulish"/>
              </a:rPr>
              <a:t>The late menopausal transition is marked by the occurrence of </a:t>
            </a:r>
            <a:r>
              <a:rPr lang="en-GB" b="1" i="0" dirty="0">
                <a:solidFill>
                  <a:srgbClr val="505A63"/>
                </a:solidFill>
                <a:effectLst/>
                <a:latin typeface="Mulish"/>
              </a:rPr>
              <a:t>amenorrhea of 60 days or longer. </a:t>
            </a:r>
            <a:r>
              <a:rPr lang="en-GB" b="0" i="0" dirty="0">
                <a:solidFill>
                  <a:srgbClr val="505A63"/>
                </a:solidFill>
                <a:effectLst/>
                <a:latin typeface="Mulish"/>
              </a:rPr>
              <a:t>Menstrual cycles in the late menopausal transition are </a:t>
            </a:r>
            <a:r>
              <a:rPr lang="en-GB" b="1" i="0" dirty="0">
                <a:solidFill>
                  <a:srgbClr val="505A63"/>
                </a:solidFill>
                <a:effectLst/>
                <a:latin typeface="Mulish"/>
              </a:rPr>
              <a:t>characterized by increased variability in cycle length, extreme fluctuations in hormonal levels, and increased prevalence of anovulation. In this stage, </a:t>
            </a:r>
            <a:r>
              <a:rPr lang="en-GB" b="0" i="0" dirty="0">
                <a:solidFill>
                  <a:srgbClr val="505A63"/>
                </a:solidFill>
                <a:effectLst/>
                <a:latin typeface="Mulish"/>
              </a:rPr>
              <a:t>FSH</a:t>
            </a:r>
            <a:r>
              <a:rPr lang="en-GB" b="1" i="0" dirty="0">
                <a:solidFill>
                  <a:srgbClr val="505A63"/>
                </a:solidFill>
                <a:effectLst/>
                <a:latin typeface="Mulish"/>
              </a:rPr>
              <a:t> levels are sometimes elevated into the menopausal range and sometimes within the range characteristic of the earlier reproductive years, particularly in association with high </a:t>
            </a:r>
            <a:r>
              <a:rPr lang="en-GB" b="1" i="0" dirty="0" err="1">
                <a:solidFill>
                  <a:srgbClr val="505A63"/>
                </a:solidFill>
                <a:effectLst/>
                <a:latin typeface="Mulish"/>
              </a:rPr>
              <a:t>estradiol</a:t>
            </a:r>
            <a:r>
              <a:rPr lang="en-GB" b="1" i="0" dirty="0">
                <a:solidFill>
                  <a:srgbClr val="505A63"/>
                </a:solidFill>
                <a:effectLst/>
                <a:latin typeface="Mulish"/>
              </a:rPr>
              <a:t> levels. </a:t>
            </a:r>
            <a:r>
              <a:rPr lang="en-GB" b="0" i="0" dirty="0">
                <a:solidFill>
                  <a:srgbClr val="505A63"/>
                </a:solidFill>
                <a:effectLst/>
                <a:latin typeface="Mulish"/>
              </a:rPr>
              <a:t>The development of international standards and the availability of substantive population-based data now permit the definition of quantitative</a:t>
            </a:r>
            <a:r>
              <a:rPr lang="en-GB" b="1" i="0" dirty="0">
                <a:solidFill>
                  <a:srgbClr val="505A63"/>
                </a:solidFill>
                <a:effectLst/>
                <a:latin typeface="Mulish"/>
              </a:rPr>
              <a:t> FSH criteria, with levels greater than 25 IU/L in a random blood draw characteristic of being in late transition, based on current international pituitary standards that approximate more than 40 IU/L in the previously used urine-based gonadotropin standards . </a:t>
            </a:r>
            <a:r>
              <a:rPr lang="en-GB" b="0" i="0" dirty="0">
                <a:solidFill>
                  <a:srgbClr val="505A63"/>
                </a:solidFill>
                <a:effectLst/>
                <a:latin typeface="Mulish"/>
              </a:rPr>
              <a:t>Empirical analyses should be undertaken to confirm this recommendation, and researchers and clinicians should carefully evaluate the appropriate FSH value, depending on the assay they use. Based on studies of menstrual calendars and on changes in FSH and </a:t>
            </a:r>
            <a:r>
              <a:rPr lang="en-GB" b="0" i="0" dirty="0" err="1">
                <a:solidFill>
                  <a:srgbClr val="505A63"/>
                </a:solidFill>
                <a:effectLst/>
                <a:latin typeface="Mulish"/>
              </a:rPr>
              <a:t>estradiol</a:t>
            </a:r>
            <a:r>
              <a:rPr lang="en-GB" b="0" i="0" dirty="0">
                <a:solidFill>
                  <a:srgbClr val="505A63"/>
                </a:solidFill>
                <a:effectLst/>
                <a:latin typeface="Mulish"/>
              </a:rPr>
              <a:t>, </a:t>
            </a:r>
            <a:r>
              <a:rPr lang="en-GB" b="1" i="0" dirty="0">
                <a:solidFill>
                  <a:srgbClr val="505A63"/>
                </a:solidFill>
                <a:effectLst/>
                <a:latin typeface="Mulish"/>
              </a:rPr>
              <a:t>this stage is estimated to last, on average, 1 to 3 years. Symptoms, most notably vasomotor symptoms, are likely to occur during this stage.</a:t>
            </a:r>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3</a:t>
            </a:fld>
            <a:endParaRPr lang="en-GB"/>
          </a:p>
        </p:txBody>
      </p:sp>
    </p:spTree>
    <p:extLst>
      <p:ext uri="{BB962C8B-B14F-4D97-AF65-F5344CB8AC3E}">
        <p14:creationId xmlns:p14="http://schemas.microsoft.com/office/powerpoint/2010/main" val="98956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A2B2E-8F91-0737-2DB2-81A212146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76EFD-D34C-2598-4282-97DCA09E8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E09C5-EBF5-9B53-0443-F26BA15D854F}"/>
              </a:ext>
            </a:extLst>
          </p:cNvPr>
          <p:cNvSpPr>
            <a:spLocks noGrp="1"/>
          </p:cNvSpPr>
          <p:nvPr>
            <p:ph type="body" idx="1"/>
          </p:nvPr>
        </p:nvSpPr>
        <p:spPr/>
        <p:txBody>
          <a:bodyPr/>
          <a:lstStyle/>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endParaRPr lang="en-GB" b="1" i="0" dirty="0">
              <a:solidFill>
                <a:srgbClr val="FF0000"/>
              </a:solidFill>
              <a:effectLst/>
              <a:highlight>
                <a:srgbClr val="FFFF00"/>
              </a:highlight>
              <a:latin typeface="Mulish"/>
            </a:endParaRPr>
          </a:p>
          <a:p>
            <a:r>
              <a:rPr lang="en-GB" b="1" i="0" dirty="0">
                <a:solidFill>
                  <a:srgbClr val="FF0000"/>
                </a:solidFill>
                <a:effectLst/>
                <a:highlight>
                  <a:srgbClr val="FFFF00"/>
                </a:highlight>
                <a:latin typeface="Mulish"/>
              </a:rPr>
              <a:t>Late reproductive stage</a:t>
            </a:r>
            <a:r>
              <a:rPr lang="en-GB" b="1" i="0" dirty="0">
                <a:solidFill>
                  <a:srgbClr val="505A63"/>
                </a:solidFill>
                <a:effectLst/>
                <a:latin typeface="Mulish"/>
              </a:rPr>
              <a:t> or Stage –3 was characterized by regular menstrual cycles and increasing levels of FSH. </a:t>
            </a:r>
          </a:p>
          <a:p>
            <a:r>
              <a:rPr lang="en-GB" b="0" i="0" dirty="0">
                <a:solidFill>
                  <a:srgbClr val="505A63"/>
                </a:solidFill>
                <a:effectLst/>
                <a:latin typeface="Mulish"/>
              </a:rPr>
              <a:t>marks the time when </a:t>
            </a:r>
            <a:r>
              <a:rPr lang="en-GB" b="1" i="0" dirty="0">
                <a:solidFill>
                  <a:srgbClr val="505A63"/>
                </a:solidFill>
                <a:effectLst/>
                <a:latin typeface="Mulish"/>
              </a:rPr>
              <a:t>fecundability begins to decline </a:t>
            </a:r>
            <a:r>
              <a:rPr lang="en-GB" b="0" i="0" dirty="0">
                <a:solidFill>
                  <a:srgbClr val="505A63"/>
                </a:solidFill>
                <a:effectLst/>
                <a:latin typeface="Mulish"/>
              </a:rPr>
              <a:t>and during which a woman </a:t>
            </a:r>
            <a:r>
              <a:rPr lang="en-GB" b="1" i="0" dirty="0">
                <a:solidFill>
                  <a:srgbClr val="505A63"/>
                </a:solidFill>
                <a:effectLst/>
                <a:latin typeface="Mulish"/>
              </a:rPr>
              <a:t>may begin to notice subtle changes in her menstrual cycles</a:t>
            </a:r>
            <a:r>
              <a:rPr lang="en-GB" b="0" i="0" dirty="0">
                <a:solidFill>
                  <a:srgbClr val="505A63"/>
                </a:solidFill>
                <a:effectLst/>
                <a:latin typeface="Mulish"/>
              </a:rPr>
              <a:t>. endocrine parameters begin to change before overt changes in menstrual cyclicity and that these endocrine changes are important to fertility assessments, </a:t>
            </a:r>
          </a:p>
          <a:p>
            <a:r>
              <a:rPr lang="en-GB" b="0" i="0" dirty="0">
                <a:solidFill>
                  <a:srgbClr val="505A63"/>
                </a:solidFill>
                <a:effectLst/>
                <a:latin typeface="Mulish"/>
              </a:rPr>
              <a:t>subdivided into two substages (-3b and -3a). </a:t>
            </a:r>
          </a:p>
          <a:p>
            <a:r>
              <a:rPr lang="en-GB" b="0" i="0" dirty="0">
                <a:solidFill>
                  <a:srgbClr val="505A63"/>
                </a:solidFill>
                <a:effectLst/>
                <a:latin typeface="Mulish"/>
              </a:rPr>
              <a:t>     In </a:t>
            </a:r>
            <a:r>
              <a:rPr lang="en-GB" b="1" i="0" dirty="0">
                <a:solidFill>
                  <a:srgbClr val="505A63"/>
                </a:solidFill>
                <a:effectLst/>
                <a:latin typeface="Mulish"/>
              </a:rPr>
              <a:t>Stage –3b, </a:t>
            </a:r>
            <a:r>
              <a:rPr lang="en-GB" b="0" i="0" dirty="0">
                <a:solidFill>
                  <a:srgbClr val="505A63"/>
                </a:solidFill>
                <a:effectLst/>
                <a:latin typeface="Mulish"/>
              </a:rPr>
              <a:t>menstrual </a:t>
            </a:r>
            <a:r>
              <a:rPr lang="en-GB" b="1" i="0" dirty="0">
                <a:solidFill>
                  <a:srgbClr val="505A63"/>
                </a:solidFill>
                <a:effectLst/>
                <a:latin typeface="Mulish"/>
              </a:rPr>
              <a:t>cycles remain regular without change in length or early follicular phase FSH levels; however, AMH and antral follicle counts are low. Most but not all studies  suggest that inhibin-B is also low. </a:t>
            </a:r>
          </a:p>
          <a:p>
            <a:r>
              <a:rPr lang="en-GB" b="1" i="0" dirty="0">
                <a:solidFill>
                  <a:srgbClr val="505A63"/>
                </a:solidFill>
                <a:effectLst/>
                <a:latin typeface="Mulish"/>
              </a:rPr>
              <a:t>(inhibin-B: prod by </a:t>
            </a:r>
            <a:r>
              <a:rPr lang="en-GB" b="1" i="0" dirty="0" err="1">
                <a:solidFill>
                  <a:srgbClr val="505A63"/>
                </a:solidFill>
                <a:effectLst/>
                <a:latin typeface="Mulish"/>
              </a:rPr>
              <a:t>granulosacells</a:t>
            </a:r>
            <a:r>
              <a:rPr lang="en-GB" b="1" i="0" dirty="0">
                <a:solidFill>
                  <a:srgbClr val="505A63"/>
                </a:solidFill>
                <a:effectLst/>
                <a:latin typeface="Mulish"/>
              </a:rPr>
              <a:t>, ! Role in regulation of the cycle and </a:t>
            </a:r>
            <a:r>
              <a:rPr lang="en-GB" b="1" i="0" dirty="0" err="1">
                <a:solidFill>
                  <a:srgbClr val="505A63"/>
                </a:solidFill>
                <a:effectLst/>
                <a:latin typeface="Mulish"/>
              </a:rPr>
              <a:t>hormonebalance</a:t>
            </a:r>
            <a:r>
              <a:rPr lang="en-GB" b="1" i="0" dirty="0">
                <a:solidFill>
                  <a:srgbClr val="505A63"/>
                </a:solidFill>
                <a:effectLst/>
                <a:latin typeface="Mulish"/>
              </a:rPr>
              <a:t>: is a neg Feedback regulator on the </a:t>
            </a:r>
            <a:r>
              <a:rPr lang="en-GB" b="1" i="0" dirty="0" err="1">
                <a:solidFill>
                  <a:srgbClr val="505A63"/>
                </a:solidFill>
                <a:effectLst/>
                <a:latin typeface="Mulish"/>
              </a:rPr>
              <a:t>hypfysis</a:t>
            </a:r>
            <a:r>
              <a:rPr lang="en-GB" b="1" i="0" dirty="0">
                <a:solidFill>
                  <a:srgbClr val="505A63"/>
                </a:solidFill>
                <a:effectLst/>
                <a:latin typeface="Mulish"/>
              </a:rPr>
              <a:t> and inhibits FSH secretion. Is an indicator </a:t>
            </a:r>
            <a:r>
              <a:rPr lang="en-GB" b="1" i="0" dirty="0" err="1">
                <a:solidFill>
                  <a:srgbClr val="505A63"/>
                </a:solidFill>
                <a:effectLst/>
                <a:latin typeface="Mulish"/>
              </a:rPr>
              <a:t>offollicle</a:t>
            </a:r>
            <a:r>
              <a:rPr lang="en-GB" b="1" i="0" dirty="0">
                <a:solidFill>
                  <a:srgbClr val="505A63"/>
                </a:solidFill>
                <a:effectLst/>
                <a:latin typeface="Mulish"/>
              </a:rPr>
              <a:t> activity and short term ovarian function; fluctuates during ovarian cycle)</a:t>
            </a:r>
          </a:p>
          <a:p>
            <a:r>
              <a:rPr lang="en-GB" b="1" i="0" dirty="0">
                <a:solidFill>
                  <a:srgbClr val="505A63"/>
                </a:solidFill>
                <a:effectLst/>
                <a:latin typeface="Mulish"/>
              </a:rPr>
              <a:t>(</a:t>
            </a:r>
            <a:r>
              <a:rPr lang="en-GB" b="1" i="0" dirty="0" err="1">
                <a:solidFill>
                  <a:srgbClr val="505A63"/>
                </a:solidFill>
                <a:effectLst/>
                <a:latin typeface="Mulish"/>
              </a:rPr>
              <a:t>AMH:prod</a:t>
            </a:r>
            <a:r>
              <a:rPr lang="en-GB" b="1" i="0" dirty="0">
                <a:solidFill>
                  <a:srgbClr val="505A63"/>
                </a:solidFill>
                <a:effectLst/>
                <a:latin typeface="Mulish"/>
              </a:rPr>
              <a:t> by </a:t>
            </a:r>
            <a:r>
              <a:rPr lang="en-GB" b="1" i="0" dirty="0" err="1">
                <a:solidFill>
                  <a:srgbClr val="505A63"/>
                </a:solidFill>
                <a:effectLst/>
                <a:latin typeface="Mulish"/>
              </a:rPr>
              <a:t>granulosacells</a:t>
            </a:r>
            <a:r>
              <a:rPr lang="en-GB" b="1" i="0" dirty="0">
                <a:solidFill>
                  <a:srgbClr val="505A63"/>
                </a:solidFill>
                <a:effectLst/>
                <a:latin typeface="Mulish"/>
              </a:rPr>
              <a:t>; also a marker for ovarian reserve)</a:t>
            </a:r>
          </a:p>
          <a:p>
            <a:r>
              <a:rPr lang="en-GB" b="1" i="0" dirty="0">
                <a:solidFill>
                  <a:srgbClr val="505A63"/>
                </a:solidFill>
                <a:effectLst/>
                <a:latin typeface="Mulish"/>
              </a:rPr>
              <a:t>    In </a:t>
            </a:r>
            <a:r>
              <a:rPr lang="en-GB" b="0" i="0" dirty="0">
                <a:solidFill>
                  <a:srgbClr val="505A63"/>
                </a:solidFill>
                <a:effectLst/>
                <a:latin typeface="Mulish"/>
              </a:rPr>
              <a:t>Stage -3a</a:t>
            </a:r>
            <a:r>
              <a:rPr lang="en-GB" b="1" i="0" dirty="0">
                <a:solidFill>
                  <a:srgbClr val="505A63"/>
                </a:solidFill>
                <a:effectLst/>
                <a:latin typeface="Mulish"/>
              </a:rPr>
              <a:t>, subtle changes in menstrual cycle characteristics, specifically </a:t>
            </a:r>
            <a:r>
              <a:rPr lang="en-GB" b="0" i="0" dirty="0">
                <a:solidFill>
                  <a:srgbClr val="505A63"/>
                </a:solidFill>
                <a:effectLst/>
                <a:latin typeface="Mulish"/>
              </a:rPr>
              <a:t>shorter cycles </a:t>
            </a:r>
            <a:r>
              <a:rPr lang="en-GB" b="1" i="0" dirty="0">
                <a:solidFill>
                  <a:srgbClr val="505A63"/>
                </a:solidFill>
                <a:effectLst/>
                <a:latin typeface="Mulish"/>
              </a:rPr>
              <a:t>begin. </a:t>
            </a:r>
          </a:p>
          <a:p>
            <a:r>
              <a:rPr lang="en-GB" b="1" i="0" dirty="0">
                <a:solidFill>
                  <a:srgbClr val="505A63"/>
                </a:solidFill>
                <a:effectLst/>
                <a:latin typeface="Mulish"/>
              </a:rPr>
              <a:t>Early follicular phase (cycle days 2–5) </a:t>
            </a:r>
            <a:r>
              <a:rPr lang="en-GB" b="0" i="0" dirty="0">
                <a:solidFill>
                  <a:srgbClr val="505A63"/>
                </a:solidFill>
                <a:effectLst/>
                <a:latin typeface="Mulish"/>
              </a:rPr>
              <a:t>FSH</a:t>
            </a:r>
            <a:r>
              <a:rPr lang="en-GB" b="1" i="0" dirty="0">
                <a:solidFill>
                  <a:srgbClr val="505A63"/>
                </a:solidFill>
                <a:effectLst/>
                <a:latin typeface="Mulish"/>
              </a:rPr>
              <a:t> increases and becomes </a:t>
            </a:r>
            <a:r>
              <a:rPr lang="en-GB" b="0" i="0" dirty="0">
                <a:solidFill>
                  <a:srgbClr val="505A63"/>
                </a:solidFill>
                <a:effectLst/>
                <a:latin typeface="Mulish"/>
              </a:rPr>
              <a:t>more variable</a:t>
            </a:r>
            <a:r>
              <a:rPr lang="en-GB" b="1" i="0" dirty="0">
                <a:solidFill>
                  <a:srgbClr val="505A63"/>
                </a:solidFill>
                <a:effectLst/>
                <a:latin typeface="Mulish"/>
              </a:rPr>
              <a:t>, </a:t>
            </a:r>
          </a:p>
          <a:p>
            <a:r>
              <a:rPr lang="en-GB" b="1" i="0" dirty="0">
                <a:solidFill>
                  <a:srgbClr val="505A63"/>
                </a:solidFill>
                <a:effectLst/>
                <a:latin typeface="Mulish"/>
              </a:rPr>
              <a:t>the other three markers of ovarian aging being low. </a:t>
            </a:r>
          </a:p>
          <a:p>
            <a:r>
              <a:rPr lang="en-GB" b="0" i="0" dirty="0" err="1">
                <a:solidFill>
                  <a:srgbClr val="505A63"/>
                </a:solidFill>
                <a:effectLst/>
                <a:latin typeface="Mulish"/>
              </a:rPr>
              <a:t>Estradiol</a:t>
            </a:r>
            <a:r>
              <a:rPr lang="en-GB" b="1" i="0" dirty="0">
                <a:solidFill>
                  <a:srgbClr val="505A63"/>
                </a:solidFill>
                <a:effectLst/>
                <a:latin typeface="Mulish"/>
              </a:rPr>
              <a:t> remains </a:t>
            </a:r>
            <a:r>
              <a:rPr lang="en-GB" b="0" i="0" dirty="0" err="1">
                <a:solidFill>
                  <a:srgbClr val="505A63"/>
                </a:solidFill>
                <a:effectLst/>
                <a:latin typeface="Mulish"/>
              </a:rPr>
              <a:t>stabel</a:t>
            </a:r>
            <a:r>
              <a:rPr lang="en-GB" b="1" i="0" dirty="0">
                <a:solidFill>
                  <a:srgbClr val="505A63"/>
                </a:solidFill>
                <a:effectLst/>
                <a:latin typeface="Mulish"/>
              </a:rPr>
              <a:t> or can even </a:t>
            </a:r>
            <a:r>
              <a:rPr lang="en-GB" b="0" i="0" dirty="0">
                <a:solidFill>
                  <a:srgbClr val="505A63"/>
                </a:solidFill>
                <a:effectLst/>
                <a:latin typeface="Mulish"/>
              </a:rPr>
              <a:t>increas</a:t>
            </a:r>
            <a:r>
              <a:rPr lang="en-GB" b="1" i="0" dirty="0">
                <a:solidFill>
                  <a:srgbClr val="505A63"/>
                </a:solidFill>
                <a:effectLst/>
                <a:latin typeface="Mulish"/>
              </a:rPr>
              <a:t>e because of increased FSH) </a:t>
            </a:r>
          </a:p>
          <a:p>
            <a:r>
              <a:rPr lang="en-GB" b="1" i="0" dirty="0">
                <a:solidFill>
                  <a:srgbClr val="505A63"/>
                </a:solidFill>
                <a:effectLst/>
                <a:latin typeface="Mulish"/>
              </a:rPr>
              <a:t>de </a:t>
            </a:r>
            <a:r>
              <a:rPr lang="en-GB" b="1" i="0" dirty="0" err="1">
                <a:solidFill>
                  <a:srgbClr val="505A63"/>
                </a:solidFill>
                <a:effectLst/>
                <a:latin typeface="Mulish"/>
              </a:rPr>
              <a:t>luteale</a:t>
            </a:r>
            <a:r>
              <a:rPr lang="en-GB" b="1" i="0" dirty="0">
                <a:solidFill>
                  <a:srgbClr val="505A63"/>
                </a:solidFill>
                <a:effectLst/>
                <a:latin typeface="Mulish"/>
              </a:rPr>
              <a:t> phase can shorten and  progesterone production decreases  (more PMS, </a:t>
            </a:r>
            <a:r>
              <a:rPr lang="en-GB" b="1" i="0" dirty="0" err="1">
                <a:solidFill>
                  <a:srgbClr val="505A63"/>
                </a:solidFill>
                <a:effectLst/>
                <a:latin typeface="Mulish"/>
              </a:rPr>
              <a:t>Painfull</a:t>
            </a:r>
            <a:r>
              <a:rPr lang="en-GB" b="1" i="0" dirty="0">
                <a:solidFill>
                  <a:srgbClr val="505A63"/>
                </a:solidFill>
                <a:effectLst/>
                <a:latin typeface="Mulish"/>
              </a:rPr>
              <a:t> breasts because increasing E2 and </a:t>
            </a:r>
            <a:r>
              <a:rPr lang="en-GB" b="1" i="0" dirty="0" err="1">
                <a:solidFill>
                  <a:srgbClr val="505A63"/>
                </a:solidFill>
                <a:effectLst/>
                <a:latin typeface="Mulish"/>
              </a:rPr>
              <a:t>moodswings</a:t>
            </a:r>
            <a:r>
              <a:rPr lang="en-GB" b="1" i="0" dirty="0">
                <a:solidFill>
                  <a:srgbClr val="505A63"/>
                </a:solidFill>
                <a:effectLst/>
                <a:latin typeface="Mulish"/>
              </a:rPr>
              <a:t>, difficulties sleeping in or staying asleep)</a:t>
            </a:r>
            <a:r>
              <a:rPr lang="en-GB" b="0" i="0" dirty="0">
                <a:solidFill>
                  <a:srgbClr val="505A63"/>
                </a:solidFill>
                <a:effectLst/>
                <a:latin typeface="Mulish"/>
              </a:rPr>
              <a:t>The lack of standardized AMH assays prevented the development of quantitative recommendations for this biomarker.</a:t>
            </a:r>
          </a:p>
          <a:p>
            <a:endParaRPr lang="en-GB" b="0" i="0" dirty="0">
              <a:solidFill>
                <a:srgbClr val="505A63"/>
              </a:solidFill>
              <a:effectLst/>
              <a:latin typeface="Mulish"/>
            </a:endParaRPr>
          </a:p>
          <a:p>
            <a:r>
              <a:rPr lang="en-GB" b="0" i="0" dirty="0">
                <a:solidFill>
                  <a:srgbClr val="505A63"/>
                </a:solidFill>
                <a:effectLst/>
                <a:latin typeface="Mulish"/>
              </a:rPr>
              <a:t>Stage –2 </a:t>
            </a:r>
            <a:r>
              <a:rPr lang="en-GB" b="1" i="0" dirty="0">
                <a:solidFill>
                  <a:srgbClr val="505A63"/>
                </a:solidFill>
                <a:effectLst/>
                <a:latin typeface="Mulish"/>
              </a:rPr>
              <a:t>or early MP transition </a:t>
            </a:r>
            <a:r>
              <a:rPr lang="en-GB" b="0" i="0" dirty="0">
                <a:solidFill>
                  <a:srgbClr val="505A63"/>
                </a:solidFill>
                <a:effectLst/>
                <a:latin typeface="Mulish"/>
              </a:rPr>
              <a:t>was characterized by </a:t>
            </a:r>
            <a:r>
              <a:rPr lang="en-GB" b="1" i="0" dirty="0">
                <a:solidFill>
                  <a:srgbClr val="505A63"/>
                </a:solidFill>
                <a:effectLst/>
                <a:latin typeface="Mulish"/>
              </a:rPr>
              <a:t>increased variability in menstrual cycle length, defined as a persistent </a:t>
            </a:r>
            <a:r>
              <a:rPr lang="en-GB" b="0" i="0" dirty="0">
                <a:solidFill>
                  <a:srgbClr val="505A63"/>
                </a:solidFill>
                <a:effectLst/>
                <a:latin typeface="Mulish"/>
              </a:rPr>
              <a:t>difference of 7 days or more </a:t>
            </a:r>
            <a:r>
              <a:rPr lang="en-GB" b="1" i="0" dirty="0">
                <a:solidFill>
                  <a:srgbClr val="505A63"/>
                </a:solidFill>
                <a:effectLst/>
                <a:latin typeface="Mulish"/>
              </a:rPr>
              <a:t>in the length of consecutive cycles. Persistence is defined as recurrence within 10 cycles of the first variable length cycle. </a:t>
            </a:r>
            <a:r>
              <a:rPr lang="en-GB" b="0" i="0" dirty="0">
                <a:solidFill>
                  <a:srgbClr val="505A63"/>
                </a:solidFill>
                <a:effectLst/>
                <a:latin typeface="Mulish"/>
              </a:rPr>
              <a:t>Cycles in the early menopausal transition are also characterized by </a:t>
            </a:r>
            <a:r>
              <a:rPr lang="en-GB" b="1" i="0" dirty="0">
                <a:solidFill>
                  <a:srgbClr val="505A63"/>
                </a:solidFill>
                <a:effectLst/>
                <a:latin typeface="Mulish"/>
              </a:rPr>
              <a:t>elevated but variable early follicular phase FSH levels and low AMH levels and AFC</a:t>
            </a:r>
          </a:p>
          <a:p>
            <a:endParaRPr lang="en-GB" b="1" i="0" dirty="0">
              <a:solidFill>
                <a:srgbClr val="505A63"/>
              </a:solidFill>
              <a:effectLst/>
              <a:latin typeface="Mulish"/>
            </a:endParaRPr>
          </a:p>
          <a:p>
            <a:r>
              <a:rPr lang="en-GB" b="0" i="0" dirty="0">
                <a:solidFill>
                  <a:srgbClr val="505A63"/>
                </a:solidFill>
                <a:effectLst/>
                <a:latin typeface="Mulish"/>
              </a:rPr>
              <a:t>Stage –1 or late </a:t>
            </a:r>
            <a:r>
              <a:rPr lang="en-GB" b="1" i="0" dirty="0">
                <a:solidFill>
                  <a:srgbClr val="505A63"/>
                </a:solidFill>
                <a:effectLst/>
                <a:latin typeface="Mulish"/>
              </a:rPr>
              <a:t>MP transition was characterized by onset of </a:t>
            </a:r>
            <a:r>
              <a:rPr lang="en-GB" b="0" i="0" dirty="0">
                <a:solidFill>
                  <a:srgbClr val="505A63"/>
                </a:solidFill>
                <a:effectLst/>
                <a:latin typeface="Mulish"/>
              </a:rPr>
              <a:t>skipped cycles </a:t>
            </a:r>
            <a:r>
              <a:rPr lang="en-GB" b="1" i="0" dirty="0">
                <a:solidFill>
                  <a:srgbClr val="505A63"/>
                </a:solidFill>
                <a:effectLst/>
                <a:latin typeface="Mulish"/>
              </a:rPr>
              <a:t>or amenorrhea of at least 60 days and </a:t>
            </a:r>
            <a:r>
              <a:rPr lang="en-GB" b="0" i="0" dirty="0">
                <a:solidFill>
                  <a:srgbClr val="505A63"/>
                </a:solidFill>
                <a:effectLst/>
                <a:latin typeface="Mulish"/>
              </a:rPr>
              <a:t>continued elevation of FSH</a:t>
            </a:r>
            <a:r>
              <a:rPr lang="en-GB" b="1" i="0" dirty="0">
                <a:solidFill>
                  <a:srgbClr val="505A63"/>
                </a:solidFill>
                <a:effectLst/>
                <a:latin typeface="Mulish"/>
              </a:rPr>
              <a:t>.</a:t>
            </a:r>
          </a:p>
          <a:p>
            <a:r>
              <a:rPr lang="en-GB" b="0" i="0" dirty="0">
                <a:solidFill>
                  <a:srgbClr val="505A63"/>
                </a:solidFill>
                <a:effectLst/>
                <a:latin typeface="Mulish"/>
              </a:rPr>
              <a:t>The late menopausal transition is marked by the occurrence of </a:t>
            </a:r>
            <a:r>
              <a:rPr lang="en-GB" b="1" i="0" dirty="0">
                <a:solidFill>
                  <a:srgbClr val="505A63"/>
                </a:solidFill>
                <a:effectLst/>
                <a:latin typeface="Mulish"/>
              </a:rPr>
              <a:t>amenorrhea of 60 days or longer. </a:t>
            </a:r>
            <a:r>
              <a:rPr lang="en-GB" b="0" i="0" dirty="0">
                <a:solidFill>
                  <a:srgbClr val="505A63"/>
                </a:solidFill>
                <a:effectLst/>
                <a:latin typeface="Mulish"/>
              </a:rPr>
              <a:t>Menstrual cycles in the late menopausal transition are </a:t>
            </a:r>
            <a:r>
              <a:rPr lang="en-GB" b="1" i="0" dirty="0">
                <a:solidFill>
                  <a:srgbClr val="505A63"/>
                </a:solidFill>
                <a:effectLst/>
                <a:latin typeface="Mulish"/>
              </a:rPr>
              <a:t>characterized by increased variability in cycle length, extreme fluctuations in hormonal levels, and increased prevalence of anovulation. In this stage, </a:t>
            </a:r>
            <a:r>
              <a:rPr lang="en-GB" b="0" i="0" dirty="0">
                <a:solidFill>
                  <a:srgbClr val="505A63"/>
                </a:solidFill>
                <a:effectLst/>
                <a:latin typeface="Mulish"/>
              </a:rPr>
              <a:t>FSH</a:t>
            </a:r>
            <a:r>
              <a:rPr lang="en-GB" b="1" i="0" dirty="0">
                <a:solidFill>
                  <a:srgbClr val="505A63"/>
                </a:solidFill>
                <a:effectLst/>
                <a:latin typeface="Mulish"/>
              </a:rPr>
              <a:t> levels are sometimes elevated into the menopausal range and sometimes within the range characteristic of the earlier reproductive years, particularly in association with high </a:t>
            </a:r>
            <a:r>
              <a:rPr lang="en-GB" b="1" i="0" dirty="0" err="1">
                <a:solidFill>
                  <a:srgbClr val="505A63"/>
                </a:solidFill>
                <a:effectLst/>
                <a:latin typeface="Mulish"/>
              </a:rPr>
              <a:t>estradiol</a:t>
            </a:r>
            <a:r>
              <a:rPr lang="en-GB" b="1" i="0" dirty="0">
                <a:solidFill>
                  <a:srgbClr val="505A63"/>
                </a:solidFill>
                <a:effectLst/>
                <a:latin typeface="Mulish"/>
              </a:rPr>
              <a:t> levels. </a:t>
            </a:r>
            <a:r>
              <a:rPr lang="en-GB" b="0" i="0" dirty="0">
                <a:solidFill>
                  <a:srgbClr val="505A63"/>
                </a:solidFill>
                <a:effectLst/>
                <a:latin typeface="Mulish"/>
              </a:rPr>
              <a:t>The development of international standards and the availability of substantive population-based data now permit the definition of quantitative</a:t>
            </a:r>
            <a:r>
              <a:rPr lang="en-GB" b="1" i="0" dirty="0">
                <a:solidFill>
                  <a:srgbClr val="505A63"/>
                </a:solidFill>
                <a:effectLst/>
                <a:latin typeface="Mulish"/>
              </a:rPr>
              <a:t> FSH criteria, with levels greater than 25 IU/L in a random blood draw characteristic of being in late transition, based on current international pituitary standards that approximate more than 40 IU/L in the previously used urine-based gonadotropin standards . </a:t>
            </a:r>
            <a:r>
              <a:rPr lang="en-GB" b="0" i="0" dirty="0">
                <a:solidFill>
                  <a:srgbClr val="505A63"/>
                </a:solidFill>
                <a:effectLst/>
                <a:latin typeface="Mulish"/>
              </a:rPr>
              <a:t>Empirical analyses should be undertaken to confirm this recommendation, and researchers and clinicians should carefully evaluate the appropriate FSH value, depending on the assay they use. Based on studies of menstrual calendars and on changes in FSH and </a:t>
            </a:r>
            <a:r>
              <a:rPr lang="en-GB" b="0" i="0" dirty="0" err="1">
                <a:solidFill>
                  <a:srgbClr val="505A63"/>
                </a:solidFill>
                <a:effectLst/>
                <a:latin typeface="Mulish"/>
              </a:rPr>
              <a:t>estradiol</a:t>
            </a:r>
            <a:r>
              <a:rPr lang="en-GB" b="0" i="0" dirty="0">
                <a:solidFill>
                  <a:srgbClr val="505A63"/>
                </a:solidFill>
                <a:effectLst/>
                <a:latin typeface="Mulish"/>
              </a:rPr>
              <a:t>, </a:t>
            </a:r>
            <a:r>
              <a:rPr lang="en-GB" b="1" i="0" dirty="0">
                <a:solidFill>
                  <a:srgbClr val="505A63"/>
                </a:solidFill>
                <a:effectLst/>
                <a:latin typeface="Mulish"/>
              </a:rPr>
              <a:t>this stage is estimated to last, on average, 1 to 3 years. Symptoms, most notably vasomotor symptoms, are likely to occur during this stage.</a:t>
            </a:r>
            <a:endParaRPr lang="en-GB" dirty="0"/>
          </a:p>
        </p:txBody>
      </p:sp>
      <p:sp>
        <p:nvSpPr>
          <p:cNvPr id="4" name="Slide Number Placeholder 3">
            <a:extLst>
              <a:ext uri="{FF2B5EF4-FFF2-40B4-BE49-F238E27FC236}">
                <a16:creationId xmlns:a16="http://schemas.microsoft.com/office/drawing/2014/main" id="{999914B8-9F71-7E0B-D453-0B70A8E8C335}"/>
              </a:ext>
            </a:extLst>
          </p:cNvPr>
          <p:cNvSpPr>
            <a:spLocks noGrp="1"/>
          </p:cNvSpPr>
          <p:nvPr>
            <p:ph type="sldNum" sz="quarter" idx="5"/>
          </p:nvPr>
        </p:nvSpPr>
        <p:spPr/>
        <p:txBody>
          <a:bodyPr/>
          <a:lstStyle/>
          <a:p>
            <a:fld id="{143AE4B7-BF8F-4014-9D3C-D361CA0900F5}" type="slidenum">
              <a:rPr lang="en-GB" smtClean="0"/>
              <a:t>4</a:t>
            </a:fld>
            <a:endParaRPr lang="en-GB"/>
          </a:p>
        </p:txBody>
      </p:sp>
    </p:spTree>
    <p:extLst>
      <p:ext uri="{BB962C8B-B14F-4D97-AF65-F5344CB8AC3E}">
        <p14:creationId xmlns:p14="http://schemas.microsoft.com/office/powerpoint/2010/main" val="374221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248-E301-6191-91B6-FD3DBAED8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88A47-AABD-9A7E-9D8C-158A56828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D6D25-F3C3-3D06-A349-F8410AF74046}"/>
              </a:ext>
            </a:extLst>
          </p:cNvPr>
          <p:cNvSpPr>
            <a:spLocks noGrp="1"/>
          </p:cNvSpPr>
          <p:nvPr>
            <p:ph type="body" idx="1"/>
          </p:nvPr>
        </p:nvSpPr>
        <p:spPr/>
        <p:txBody>
          <a:bodyPr/>
          <a:lstStyle/>
          <a:p>
            <a:r>
              <a:rPr lang="en-GB" b="0" i="0" dirty="0">
                <a:solidFill>
                  <a:srgbClr val="505A63"/>
                </a:solidFill>
                <a:effectLst/>
                <a:latin typeface="Mulish"/>
              </a:rPr>
              <a:t>Stage –2 </a:t>
            </a:r>
            <a:r>
              <a:rPr lang="en-GB" b="1" i="0" dirty="0">
                <a:solidFill>
                  <a:srgbClr val="505A63"/>
                </a:solidFill>
                <a:effectLst/>
                <a:latin typeface="Mulish"/>
              </a:rPr>
              <a:t>or early MP transition </a:t>
            </a:r>
            <a:r>
              <a:rPr lang="en-GB" b="0" i="0" dirty="0">
                <a:solidFill>
                  <a:srgbClr val="505A63"/>
                </a:solidFill>
                <a:effectLst/>
                <a:latin typeface="Mulish"/>
              </a:rPr>
              <a:t>was characterized by </a:t>
            </a:r>
            <a:r>
              <a:rPr lang="en-GB" b="1" i="0" dirty="0">
                <a:solidFill>
                  <a:srgbClr val="505A63"/>
                </a:solidFill>
                <a:effectLst/>
                <a:latin typeface="Mulish"/>
              </a:rPr>
              <a:t>increased variability in menstrual cycle length, defined as a persistent </a:t>
            </a:r>
            <a:r>
              <a:rPr lang="en-GB" b="0" i="0" dirty="0">
                <a:solidFill>
                  <a:srgbClr val="505A63"/>
                </a:solidFill>
                <a:effectLst/>
                <a:latin typeface="Mulish"/>
              </a:rPr>
              <a:t>difference of 7 days or more </a:t>
            </a:r>
            <a:r>
              <a:rPr lang="en-GB" b="1" i="0" dirty="0">
                <a:solidFill>
                  <a:srgbClr val="505A63"/>
                </a:solidFill>
                <a:effectLst/>
                <a:latin typeface="Mulish"/>
              </a:rPr>
              <a:t>in the length of consecutive cycles. Persistence is defined as recurrence within 10 cycles of the first variable length cycle. </a:t>
            </a:r>
            <a:r>
              <a:rPr lang="en-GB" b="0" i="0" dirty="0">
                <a:solidFill>
                  <a:srgbClr val="505A63"/>
                </a:solidFill>
                <a:effectLst/>
                <a:latin typeface="Mulish"/>
              </a:rPr>
              <a:t>Cycles in the early menopausal transition are also characterized by </a:t>
            </a:r>
            <a:r>
              <a:rPr lang="en-GB" b="1" i="0" dirty="0">
                <a:solidFill>
                  <a:srgbClr val="505A63"/>
                </a:solidFill>
                <a:effectLst/>
                <a:latin typeface="Mulish"/>
              </a:rPr>
              <a:t>elevated but variable early follicular phase FSH levels and low AMH levels and AFC</a:t>
            </a:r>
          </a:p>
          <a:p>
            <a:endParaRPr lang="en-GB" b="1" i="0" dirty="0">
              <a:solidFill>
                <a:srgbClr val="505A63"/>
              </a:solidFill>
              <a:effectLst/>
              <a:latin typeface="Mulish"/>
            </a:endParaRPr>
          </a:p>
          <a:p>
            <a:r>
              <a:rPr lang="en-GB" b="0" i="0" dirty="0">
                <a:solidFill>
                  <a:srgbClr val="505A63"/>
                </a:solidFill>
                <a:effectLst/>
                <a:latin typeface="Mulish"/>
              </a:rPr>
              <a:t>Stage –1 or late </a:t>
            </a:r>
            <a:r>
              <a:rPr lang="en-GB" b="1" i="0" dirty="0">
                <a:solidFill>
                  <a:srgbClr val="505A63"/>
                </a:solidFill>
                <a:effectLst/>
                <a:latin typeface="Mulish"/>
              </a:rPr>
              <a:t>MP transition was characterized by onset of </a:t>
            </a:r>
            <a:r>
              <a:rPr lang="en-GB" b="0" i="0" dirty="0">
                <a:solidFill>
                  <a:srgbClr val="505A63"/>
                </a:solidFill>
                <a:effectLst/>
                <a:latin typeface="Mulish"/>
              </a:rPr>
              <a:t>skipped cycles </a:t>
            </a:r>
            <a:r>
              <a:rPr lang="en-GB" b="1" i="0" dirty="0">
                <a:solidFill>
                  <a:srgbClr val="505A63"/>
                </a:solidFill>
                <a:effectLst/>
                <a:latin typeface="Mulish"/>
              </a:rPr>
              <a:t>or amenorrhea of at least 60 days and </a:t>
            </a:r>
            <a:r>
              <a:rPr lang="en-GB" b="0" i="0" dirty="0">
                <a:solidFill>
                  <a:srgbClr val="505A63"/>
                </a:solidFill>
                <a:effectLst/>
                <a:latin typeface="Mulish"/>
              </a:rPr>
              <a:t>continued elevation of FSH</a:t>
            </a:r>
            <a:r>
              <a:rPr lang="en-GB" b="1" i="0" dirty="0">
                <a:solidFill>
                  <a:srgbClr val="505A63"/>
                </a:solidFill>
                <a:effectLst/>
                <a:latin typeface="Mulish"/>
              </a:rPr>
              <a:t>.</a:t>
            </a:r>
          </a:p>
          <a:p>
            <a:r>
              <a:rPr lang="en-GB" b="0" i="0" dirty="0">
                <a:solidFill>
                  <a:srgbClr val="505A63"/>
                </a:solidFill>
                <a:effectLst/>
                <a:latin typeface="Mulish"/>
              </a:rPr>
              <a:t>The late menopausal transition is marked by the occurrence of </a:t>
            </a:r>
            <a:r>
              <a:rPr lang="en-GB" b="1" i="0" dirty="0">
                <a:solidFill>
                  <a:srgbClr val="505A63"/>
                </a:solidFill>
                <a:effectLst/>
                <a:latin typeface="Mulish"/>
              </a:rPr>
              <a:t>amenorrhea of 60 days or longer. </a:t>
            </a:r>
            <a:r>
              <a:rPr lang="en-GB" b="0" i="0" dirty="0">
                <a:solidFill>
                  <a:srgbClr val="505A63"/>
                </a:solidFill>
                <a:effectLst/>
                <a:latin typeface="Mulish"/>
              </a:rPr>
              <a:t>Menstrual cycles in the late menopausal transition are </a:t>
            </a:r>
            <a:r>
              <a:rPr lang="en-GB" b="1" i="0" dirty="0">
                <a:solidFill>
                  <a:srgbClr val="505A63"/>
                </a:solidFill>
                <a:effectLst/>
                <a:latin typeface="Mulish"/>
              </a:rPr>
              <a:t>characterized by increased variability in cycle length, extreme fluctuations in hormonal levels, and increased prevalence of anovulation. In this stage, </a:t>
            </a:r>
            <a:r>
              <a:rPr lang="en-GB" b="0" i="0" dirty="0">
                <a:solidFill>
                  <a:srgbClr val="505A63"/>
                </a:solidFill>
                <a:effectLst/>
                <a:latin typeface="Mulish"/>
              </a:rPr>
              <a:t>FSH</a:t>
            </a:r>
            <a:r>
              <a:rPr lang="en-GB" b="1" i="0" dirty="0">
                <a:solidFill>
                  <a:srgbClr val="505A63"/>
                </a:solidFill>
                <a:effectLst/>
                <a:latin typeface="Mulish"/>
              </a:rPr>
              <a:t> levels are sometimes elevated into the menopausal range and sometimes within the range characteristic of the earlier reproductive years, particularly in association with high </a:t>
            </a:r>
            <a:r>
              <a:rPr lang="en-GB" b="1" i="0" dirty="0" err="1">
                <a:solidFill>
                  <a:srgbClr val="505A63"/>
                </a:solidFill>
                <a:effectLst/>
                <a:latin typeface="Mulish"/>
              </a:rPr>
              <a:t>estradiol</a:t>
            </a:r>
            <a:r>
              <a:rPr lang="en-GB" b="1" i="0" dirty="0">
                <a:solidFill>
                  <a:srgbClr val="505A63"/>
                </a:solidFill>
                <a:effectLst/>
                <a:latin typeface="Mulish"/>
              </a:rPr>
              <a:t> levels. </a:t>
            </a:r>
            <a:r>
              <a:rPr lang="en-GB" b="0" i="0" dirty="0">
                <a:solidFill>
                  <a:srgbClr val="505A63"/>
                </a:solidFill>
                <a:effectLst/>
                <a:latin typeface="Mulish"/>
              </a:rPr>
              <a:t>The development of international standards and the availability of substantive population-based data now permit the definition of quantitative</a:t>
            </a:r>
            <a:r>
              <a:rPr lang="en-GB" b="1" i="0" dirty="0">
                <a:solidFill>
                  <a:srgbClr val="505A63"/>
                </a:solidFill>
                <a:effectLst/>
                <a:latin typeface="Mulish"/>
              </a:rPr>
              <a:t> FSH criteria, with levels greater than 25 IU/L in a random blood draw characteristic of being in late transition, based on current international pituitary standards that approximate more than 40 IU/L in the previously used urine-based gonadotropin standards . </a:t>
            </a:r>
            <a:r>
              <a:rPr lang="en-GB" b="0" i="0" dirty="0">
                <a:solidFill>
                  <a:srgbClr val="505A63"/>
                </a:solidFill>
                <a:effectLst/>
                <a:latin typeface="Mulish"/>
              </a:rPr>
              <a:t>Empirical analyses should be undertaken to confirm this recommendation, and researchers and clinicians should carefully evaluate the appropriate FSH value, depending on the assay they use. Based on studies of menstrual calendars and on changes in FSH and </a:t>
            </a:r>
            <a:r>
              <a:rPr lang="en-GB" b="0" i="0" dirty="0" err="1">
                <a:solidFill>
                  <a:srgbClr val="505A63"/>
                </a:solidFill>
                <a:effectLst/>
                <a:latin typeface="Mulish"/>
              </a:rPr>
              <a:t>estradiol</a:t>
            </a:r>
            <a:r>
              <a:rPr lang="en-GB" b="0" i="0" dirty="0">
                <a:solidFill>
                  <a:srgbClr val="505A63"/>
                </a:solidFill>
                <a:effectLst/>
                <a:latin typeface="Mulish"/>
              </a:rPr>
              <a:t>, </a:t>
            </a:r>
            <a:r>
              <a:rPr lang="en-GB" b="1" i="0" dirty="0">
                <a:solidFill>
                  <a:srgbClr val="505A63"/>
                </a:solidFill>
                <a:effectLst/>
                <a:latin typeface="Mulish"/>
              </a:rPr>
              <a:t>this stage is estimated to last, on average, 1 to 3 years. Symptoms, most notably vasomotor symptoms, are likely to occur during this stage.</a:t>
            </a:r>
            <a:endParaRPr lang="en-GB" dirty="0"/>
          </a:p>
        </p:txBody>
      </p:sp>
      <p:sp>
        <p:nvSpPr>
          <p:cNvPr id="4" name="Slide Number Placeholder 3">
            <a:extLst>
              <a:ext uri="{FF2B5EF4-FFF2-40B4-BE49-F238E27FC236}">
                <a16:creationId xmlns:a16="http://schemas.microsoft.com/office/drawing/2014/main" id="{B288DF38-D543-BD59-84A2-48383339E350}"/>
              </a:ext>
            </a:extLst>
          </p:cNvPr>
          <p:cNvSpPr>
            <a:spLocks noGrp="1"/>
          </p:cNvSpPr>
          <p:nvPr>
            <p:ph type="sldNum" sz="quarter" idx="5"/>
          </p:nvPr>
        </p:nvSpPr>
        <p:spPr/>
        <p:txBody>
          <a:bodyPr/>
          <a:lstStyle/>
          <a:p>
            <a:fld id="{143AE4B7-BF8F-4014-9D3C-D361CA0900F5}" type="slidenum">
              <a:rPr lang="en-GB" smtClean="0"/>
              <a:t>5</a:t>
            </a:fld>
            <a:endParaRPr lang="en-GB"/>
          </a:p>
        </p:txBody>
      </p:sp>
    </p:spTree>
    <p:extLst>
      <p:ext uri="{BB962C8B-B14F-4D97-AF65-F5344CB8AC3E}">
        <p14:creationId xmlns:p14="http://schemas.microsoft.com/office/powerpoint/2010/main" val="190810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900"/>
              </a:spcAft>
            </a:pPr>
            <a:r>
              <a:rPr lang="en-GB" b="0" i="0" dirty="0">
                <a:solidFill>
                  <a:srgbClr val="222222"/>
                </a:solidFill>
                <a:effectLst/>
                <a:latin typeface="Times New Roman" panose="02020603050405020304" pitchFamily="18" charset="0"/>
              </a:rPr>
              <a:t>In </a:t>
            </a:r>
            <a:r>
              <a:rPr lang="en-GB" b="1" i="0" dirty="0">
                <a:solidFill>
                  <a:srgbClr val="222222"/>
                </a:solidFill>
                <a:effectLst/>
                <a:latin typeface="Times New Roman" panose="02020603050405020304" pitchFamily="18" charset="0"/>
              </a:rPr>
              <a:t>late</a:t>
            </a:r>
            <a:r>
              <a:rPr lang="en-GB" b="0" i="0" dirty="0">
                <a:solidFill>
                  <a:srgbClr val="222222"/>
                </a:solidFill>
                <a:effectLst/>
                <a:latin typeface="Times New Roman" panose="02020603050405020304" pitchFamily="18" charset="0"/>
              </a:rPr>
              <a:t> perimenopause (STRAW stage -1), </a:t>
            </a:r>
            <a:r>
              <a:rPr lang="en-GB" dirty="0"/>
              <a:t>is characterized by irregular menstrual cycles and </a:t>
            </a:r>
            <a:r>
              <a:rPr lang="en-GB" b="1" dirty="0"/>
              <a:t>unpredictable hormone levels</a:t>
            </a:r>
            <a:r>
              <a:rPr lang="en-GB" dirty="0"/>
              <a:t>, including </a:t>
            </a:r>
            <a:r>
              <a:rPr lang="en-GB" b="1" dirty="0"/>
              <a:t>dramatic swings in </a:t>
            </a:r>
            <a:r>
              <a:rPr lang="en-GB" b="1" dirty="0" err="1"/>
              <a:t>estradiol</a:t>
            </a:r>
            <a:r>
              <a:rPr lang="en-GB" b="1" dirty="0"/>
              <a:t> </a:t>
            </a:r>
            <a:r>
              <a:rPr lang="en-GB" dirty="0"/>
              <a:t>(E2). An increasing number of studies have found variable high E2 and low luteal phase progesterone occur with progression of Stages</a:t>
            </a:r>
            <a:endParaRPr lang="en-GB" b="0" i="0" dirty="0">
              <a:solidFill>
                <a:srgbClr val="222222"/>
              </a:solidFill>
              <a:effectLst/>
              <a:latin typeface="Times New Roman" panose="02020603050405020304" pitchFamily="18" charset="0"/>
            </a:endParaRPr>
          </a:p>
          <a:p>
            <a:pPr algn="l">
              <a:spcAft>
                <a:spcPts val="900"/>
              </a:spcAft>
            </a:pPr>
            <a:r>
              <a:rPr lang="en-GB" b="0" i="0" dirty="0">
                <a:solidFill>
                  <a:srgbClr val="222222"/>
                </a:solidFill>
                <a:effectLst/>
                <a:latin typeface="Times New Roman" panose="02020603050405020304" pitchFamily="18" charset="0"/>
              </a:rPr>
              <a:t>the </a:t>
            </a:r>
            <a:r>
              <a:rPr lang="en-GB" b="1" i="0" dirty="0">
                <a:solidFill>
                  <a:srgbClr val="222222"/>
                </a:solidFill>
                <a:effectLst/>
                <a:latin typeface="Times New Roman" panose="02020603050405020304" pitchFamily="18" charset="0"/>
              </a:rPr>
              <a:t>loop cycle </a:t>
            </a:r>
            <a:r>
              <a:rPr lang="en-GB" b="0" i="0" dirty="0">
                <a:solidFill>
                  <a:srgbClr val="222222"/>
                </a:solidFill>
                <a:effectLst/>
                <a:latin typeface="Times New Roman" panose="02020603050405020304" pitchFamily="18" charset="0"/>
              </a:rPr>
              <a:t>refers to the irregular and unpredictable menstrual cycles caused by declining ovarian function. This phase is characterized by prolonged anovulatory cycles, significant hormonal fluctuations, and extended intervals between periods.</a:t>
            </a:r>
          </a:p>
          <a:p>
            <a:pPr algn="l">
              <a:spcAft>
                <a:spcPts val="900"/>
              </a:spcAft>
            </a:pPr>
            <a:r>
              <a:rPr lang="en-GB" dirty="0"/>
              <a:t>(37%) early and late menstrual transition ovulatory cycles exhibited a </a:t>
            </a:r>
            <a:r>
              <a:rPr lang="en-GB" b="1" dirty="0"/>
              <a:t>specific pattern of E2 secretion </a:t>
            </a:r>
            <a:r>
              <a:rPr lang="en-GB" dirty="0"/>
              <a:t>that was </a:t>
            </a:r>
            <a:r>
              <a:rPr lang="en-GB" b="1" dirty="0"/>
              <a:t>characterized by a second increase in E2 during </a:t>
            </a:r>
            <a:r>
              <a:rPr lang="en-GB" dirty="0"/>
              <a:t>the </a:t>
            </a:r>
            <a:r>
              <a:rPr lang="en-GB" b="1" dirty="0"/>
              <a:t>mid- and late luteal phases and that continued to a peak during the subsequent menstrual phase</a:t>
            </a:r>
            <a:r>
              <a:rPr lang="en-GB" dirty="0"/>
              <a:t>. This </a:t>
            </a:r>
            <a:r>
              <a:rPr lang="en-GB" b="1" dirty="0"/>
              <a:t>second rise and fall in E2 was typical </a:t>
            </a:r>
            <a:r>
              <a:rPr lang="en-GB" dirty="0"/>
              <a:t>in appearance of a </a:t>
            </a:r>
            <a:r>
              <a:rPr lang="en-GB" b="1" dirty="0"/>
              <a:t>normal follicular phase, except that it was superimposed on an existing ovulatory cycle </a:t>
            </a:r>
            <a:r>
              <a:rPr lang="en-GB" dirty="0"/>
              <a:t>(specifically during the luteal and menstrual phases). The pattern was therefore referred to as a </a:t>
            </a:r>
            <a:r>
              <a:rPr lang="en-GB" b="1" dirty="0"/>
              <a:t>luteal out-of-phase (LOOP) follicular event</a:t>
            </a:r>
            <a:r>
              <a:rPr lang="en-GB" dirty="0"/>
              <a:t>. In four of these LOOP cycles, a luteinizing hormone peak and ovulatory episode followed the second E2 peak early in the subsequent cycle. Compared with the typical ovulatory cycles, the cycles with </a:t>
            </a:r>
            <a:r>
              <a:rPr lang="en-GB" b="1" dirty="0"/>
              <a:t>LOOP events exhibited lower luteal phase progesterone</a:t>
            </a:r>
            <a:r>
              <a:rPr lang="en-GB" dirty="0"/>
              <a:t>, higher early cycle follicle-stimulating hormone, and lower early cycle inhibin B. They were also associated with abnormally short (G21 d) or long (940 d) cycle length.</a:t>
            </a:r>
            <a:endParaRPr lang="en-GB" b="0" i="0" dirty="0">
              <a:solidFill>
                <a:srgbClr val="222222"/>
              </a:solidFill>
              <a:effectLst/>
              <a:latin typeface="Times New Roman" panose="02020603050405020304" pitchFamily="18" charset="0"/>
            </a:endParaRPr>
          </a:p>
          <a:p>
            <a:pPr algn="l">
              <a:spcAft>
                <a:spcPts val="900"/>
              </a:spcAft>
            </a:pPr>
            <a:br>
              <a:rPr lang="en-GB" b="0" i="0" dirty="0">
                <a:solidFill>
                  <a:srgbClr val="222222"/>
                </a:solidFill>
                <a:effectLst/>
                <a:latin typeface="Times New Roman" panose="02020603050405020304" pitchFamily="18" charset="0"/>
              </a:rPr>
            </a:br>
            <a:endParaRPr lang="en-GB" b="0" i="0" dirty="0">
              <a:solidFill>
                <a:srgbClr val="222222"/>
              </a:solidFill>
              <a:effectLst/>
              <a:latin typeface="Times New Roman" panose="02020603050405020304" pitchFamily="18" charset="0"/>
            </a:endParaRPr>
          </a:p>
          <a:p>
            <a:pPr algn="l">
              <a:spcAft>
                <a:spcPts val="900"/>
              </a:spcAft>
            </a:pPr>
            <a:r>
              <a:rPr lang="en-GB" b="0" i="0" dirty="0">
                <a:solidFill>
                  <a:srgbClr val="222222"/>
                </a:solidFill>
                <a:effectLst/>
                <a:latin typeface="Times New Roman" panose="02020603050405020304" pitchFamily="18" charset="0"/>
              </a:rPr>
              <a:t>Key Features of the Loop Cycle in Late Perimenopause</a:t>
            </a:r>
          </a:p>
          <a:p>
            <a:pPr algn="l">
              <a:spcAft>
                <a:spcPts val="900"/>
              </a:spcAft>
            </a:pPr>
            <a:r>
              <a:rPr lang="en-GB" b="0" i="0" dirty="0">
                <a:solidFill>
                  <a:srgbClr val="222222"/>
                </a:solidFill>
                <a:effectLst/>
                <a:latin typeface="Times New Roman" panose="02020603050405020304" pitchFamily="18" charset="0"/>
              </a:rPr>
              <a:t>1. </a:t>
            </a:r>
            <a:r>
              <a:rPr lang="en-GB" b="1" i="0" dirty="0">
                <a:solidFill>
                  <a:srgbClr val="222222"/>
                </a:solidFill>
                <a:effectLst/>
                <a:latin typeface="Times New Roman" panose="02020603050405020304" pitchFamily="18" charset="0"/>
              </a:rPr>
              <a:t>Long, irregular cycles (&gt;60 days)</a:t>
            </a:r>
          </a:p>
          <a:p>
            <a:pPr algn="l">
              <a:spcAft>
                <a:spcPts val="900"/>
              </a:spcAft>
            </a:pPr>
            <a:r>
              <a:rPr lang="en-GB" b="0" i="0" dirty="0">
                <a:solidFill>
                  <a:srgbClr val="222222"/>
                </a:solidFill>
                <a:effectLst/>
                <a:latin typeface="Times New Roman" panose="02020603050405020304" pitchFamily="18" charset="0"/>
              </a:rPr>
              <a:t>- Ovulation becomes increasingly rare.</a:t>
            </a:r>
          </a:p>
          <a:p>
            <a:pPr algn="l">
              <a:spcAft>
                <a:spcPts val="900"/>
              </a:spcAft>
            </a:pPr>
            <a:r>
              <a:rPr lang="en-GB" b="0" i="0" dirty="0">
                <a:solidFill>
                  <a:srgbClr val="222222"/>
                </a:solidFill>
                <a:effectLst/>
                <a:latin typeface="Times New Roman" panose="02020603050405020304" pitchFamily="18" charset="0"/>
              </a:rPr>
              <a:t>- Some cycles may be very short, while others are very long or even absent.</a:t>
            </a:r>
          </a:p>
          <a:p>
            <a:pPr algn="l">
              <a:spcAft>
                <a:spcPts val="900"/>
              </a:spcAft>
            </a:pPr>
            <a:r>
              <a:rPr lang="en-GB" b="0" i="0" dirty="0">
                <a:solidFill>
                  <a:srgbClr val="222222"/>
                </a:solidFill>
                <a:effectLst/>
                <a:latin typeface="Times New Roman" panose="02020603050405020304" pitchFamily="18" charset="0"/>
              </a:rPr>
              <a:t>- Periods may skip months before resuming.</a:t>
            </a:r>
          </a:p>
          <a:p>
            <a:pPr algn="l">
              <a:spcAft>
                <a:spcPts val="900"/>
              </a:spcAft>
            </a:pPr>
            <a:r>
              <a:rPr lang="en-GB" b="0" i="0" dirty="0">
                <a:solidFill>
                  <a:srgbClr val="222222"/>
                </a:solidFill>
                <a:effectLst/>
                <a:latin typeface="Times New Roman" panose="02020603050405020304" pitchFamily="18" charset="0"/>
              </a:rPr>
              <a:t>2. </a:t>
            </a:r>
            <a:r>
              <a:rPr lang="en-GB" b="1" i="0" dirty="0">
                <a:solidFill>
                  <a:srgbClr val="222222"/>
                </a:solidFill>
                <a:effectLst/>
                <a:latin typeface="Times New Roman" panose="02020603050405020304" pitchFamily="18" charset="0"/>
              </a:rPr>
              <a:t>Persistent High FSH and Fluctuating </a:t>
            </a:r>
            <a:r>
              <a:rPr lang="en-GB" b="1" i="0" dirty="0" err="1">
                <a:solidFill>
                  <a:srgbClr val="222222"/>
                </a:solidFill>
                <a:effectLst/>
                <a:latin typeface="Times New Roman" panose="02020603050405020304" pitchFamily="18" charset="0"/>
              </a:rPr>
              <a:t>Estradiol</a:t>
            </a:r>
            <a:endParaRPr lang="en-GB" b="1" i="0" dirty="0">
              <a:solidFill>
                <a:srgbClr val="222222"/>
              </a:solidFill>
              <a:effectLst/>
              <a:latin typeface="Times New Roman" panose="02020603050405020304" pitchFamily="18" charset="0"/>
            </a:endParaRPr>
          </a:p>
          <a:p>
            <a:pPr algn="l">
              <a:spcAft>
                <a:spcPts val="900"/>
              </a:spcAft>
            </a:pPr>
            <a:r>
              <a:rPr lang="en-GB" b="0" i="0" dirty="0">
                <a:solidFill>
                  <a:srgbClr val="222222"/>
                </a:solidFill>
                <a:effectLst/>
                <a:latin typeface="Times New Roman" panose="02020603050405020304" pitchFamily="18" charset="0"/>
              </a:rPr>
              <a:t>- FSH (Follicle-Stimulating Hormone) remains elevated as the body attempts to stimulate the ovaries.</a:t>
            </a:r>
          </a:p>
          <a:p>
            <a:pPr algn="l">
              <a:spcAft>
                <a:spcPts val="900"/>
              </a:spcAft>
            </a:pP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Estradiol</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Eâ</a:t>
            </a:r>
            <a:r>
              <a:rPr lang="en-GB" b="0" i="0" dirty="0">
                <a:solidFill>
                  <a:srgbClr val="222222"/>
                </a:solidFill>
                <a:effectLst/>
                <a:latin typeface="Times New Roman" panose="02020603050405020304" pitchFamily="18" charset="0"/>
              </a:rPr>
              <a:t>‚‚) fluctuates </a:t>
            </a:r>
            <a:r>
              <a:rPr lang="en-GB" b="0" i="0" dirty="0" err="1">
                <a:solidFill>
                  <a:srgbClr val="222222"/>
                </a:solidFill>
                <a:effectLst/>
                <a:latin typeface="Times New Roman" panose="02020603050405020304" pitchFamily="18" charset="0"/>
              </a:rPr>
              <a:t>widelyâ</a:t>
            </a:r>
            <a:r>
              <a:rPr lang="en-GB" b="0" i="0" dirty="0">
                <a:solidFill>
                  <a:srgbClr val="222222"/>
                </a:solidFill>
                <a:effectLst/>
                <a:latin typeface="Times New Roman" panose="02020603050405020304" pitchFamily="18" charset="0"/>
              </a:rPr>
              <a:t>€”sometimes high due to occasional follicular activity, sometimes very low.</a:t>
            </a:r>
          </a:p>
          <a:p>
            <a:pPr algn="l">
              <a:spcAft>
                <a:spcPts val="900"/>
              </a:spcAft>
            </a:pPr>
            <a:r>
              <a:rPr lang="en-GB" b="0" i="0" dirty="0">
                <a:solidFill>
                  <a:srgbClr val="222222"/>
                </a:solidFill>
                <a:effectLst/>
                <a:latin typeface="Times New Roman" panose="02020603050405020304" pitchFamily="18" charset="0"/>
              </a:rPr>
              <a:t>-These fluctuations can cause intense symptoms, such as night sweats and mood swings.</a:t>
            </a:r>
          </a:p>
          <a:p>
            <a:pPr algn="l">
              <a:spcAft>
                <a:spcPts val="900"/>
              </a:spcAft>
            </a:pPr>
            <a:r>
              <a:rPr lang="en-GB" b="0" i="0" dirty="0">
                <a:solidFill>
                  <a:srgbClr val="222222"/>
                </a:solidFill>
                <a:effectLst/>
                <a:latin typeface="Times New Roman" panose="02020603050405020304" pitchFamily="18" charset="0"/>
              </a:rPr>
              <a:t>3. </a:t>
            </a:r>
            <a:r>
              <a:rPr lang="en-GB" b="1" i="0" dirty="0">
                <a:solidFill>
                  <a:srgbClr val="222222"/>
                </a:solidFill>
                <a:effectLst/>
                <a:latin typeface="Times New Roman" panose="02020603050405020304" pitchFamily="18" charset="0"/>
              </a:rPr>
              <a:t>Unopposed </a:t>
            </a:r>
            <a:r>
              <a:rPr lang="en-GB" b="1" i="0" dirty="0" err="1">
                <a:solidFill>
                  <a:srgbClr val="222222"/>
                </a:solidFill>
                <a:effectLst/>
                <a:latin typeface="Times New Roman" panose="02020603050405020304" pitchFamily="18" charset="0"/>
              </a:rPr>
              <a:t>Estrogen</a:t>
            </a:r>
            <a:r>
              <a:rPr lang="en-GB" b="1" i="0" dirty="0">
                <a:solidFill>
                  <a:srgbClr val="222222"/>
                </a:solidFill>
                <a:effectLst/>
                <a:latin typeface="Times New Roman" panose="02020603050405020304" pitchFamily="18" charset="0"/>
              </a:rPr>
              <a:t> Exposure</a:t>
            </a:r>
          </a:p>
          <a:p>
            <a:pPr algn="l">
              <a:spcAft>
                <a:spcPts val="900"/>
              </a:spcAft>
            </a:pPr>
            <a:r>
              <a:rPr lang="en-GB" b="0" i="0" dirty="0">
                <a:solidFill>
                  <a:srgbClr val="222222"/>
                </a:solidFill>
                <a:effectLst/>
                <a:latin typeface="Times New Roman" panose="02020603050405020304" pitchFamily="18" charset="0"/>
              </a:rPr>
              <a:t>- Due to infrequent ovulation, progesterone production is reduced.</a:t>
            </a:r>
          </a:p>
          <a:p>
            <a:pPr algn="l">
              <a:spcAft>
                <a:spcPts val="900"/>
              </a:spcAft>
            </a:pPr>
            <a:r>
              <a:rPr lang="en-GB" b="0" i="0" dirty="0">
                <a:solidFill>
                  <a:srgbClr val="222222"/>
                </a:solidFill>
                <a:effectLst/>
                <a:latin typeface="Times New Roman" panose="02020603050405020304" pitchFamily="18" charset="0"/>
              </a:rPr>
              <a:t>-This can lead to heavy, prolonged bleeding (if the endometrium builds up excessively before shedding).</a:t>
            </a:r>
          </a:p>
          <a:p>
            <a:pPr algn="l">
              <a:spcAft>
                <a:spcPts val="900"/>
              </a:spcAft>
            </a:pPr>
            <a:r>
              <a:rPr lang="en-GB" b="0" i="0" dirty="0">
                <a:solidFill>
                  <a:srgbClr val="222222"/>
                </a:solidFill>
                <a:effectLst/>
                <a:latin typeface="Times New Roman" panose="02020603050405020304" pitchFamily="18" charset="0"/>
              </a:rPr>
              <a:t>4. </a:t>
            </a:r>
            <a:r>
              <a:rPr lang="en-GB" b="1" i="0" dirty="0">
                <a:solidFill>
                  <a:srgbClr val="222222"/>
                </a:solidFill>
                <a:effectLst/>
                <a:latin typeface="Times New Roman" panose="02020603050405020304" pitchFamily="18" charset="0"/>
              </a:rPr>
              <a:t>Menstrual Patterns Vary</a:t>
            </a:r>
          </a:p>
          <a:p>
            <a:pPr algn="l">
              <a:spcAft>
                <a:spcPts val="900"/>
              </a:spcAft>
            </a:pPr>
            <a:r>
              <a:rPr lang="en-GB" b="0" i="0" dirty="0">
                <a:solidFill>
                  <a:srgbClr val="222222"/>
                </a:solidFill>
                <a:effectLst/>
                <a:latin typeface="Times New Roman" panose="02020603050405020304" pitchFamily="18" charset="0"/>
              </a:rPr>
              <a:t>- Some women experience light, infrequent periods.</a:t>
            </a:r>
          </a:p>
          <a:p>
            <a:pPr algn="l">
              <a:spcAft>
                <a:spcPts val="900"/>
              </a:spcAft>
            </a:pPr>
            <a:r>
              <a:rPr lang="en-GB" b="0" i="0" dirty="0">
                <a:solidFill>
                  <a:srgbClr val="222222"/>
                </a:solidFill>
                <a:effectLst/>
                <a:latin typeface="Times New Roman" panose="02020603050405020304" pitchFamily="18" charset="0"/>
              </a:rPr>
              <a:t>- Others have heavy, unpredictable bleeding due to endometrial instability.</a:t>
            </a:r>
          </a:p>
          <a:p>
            <a:pPr algn="l">
              <a:spcAft>
                <a:spcPts val="900"/>
              </a:spcAft>
            </a:pPr>
            <a:r>
              <a:rPr lang="en-GB" b="0" i="0" dirty="0">
                <a:solidFill>
                  <a:srgbClr val="222222"/>
                </a:solidFill>
                <a:effectLst/>
                <a:latin typeface="Times New Roman" panose="02020603050405020304" pitchFamily="18" charset="0"/>
              </a:rPr>
              <a:t>- The cycle eventually leads to amenorrhea (no periods for 12 months), marking menopause.</a:t>
            </a:r>
          </a:p>
          <a:p>
            <a:pPr algn="l">
              <a:spcAft>
                <a:spcPts val="900"/>
              </a:spcAft>
            </a:pPr>
            <a:br>
              <a:rPr lang="en-GB" b="0" i="0" dirty="0">
                <a:solidFill>
                  <a:srgbClr val="222222"/>
                </a:solidFill>
                <a:effectLst/>
                <a:latin typeface="Times New Roman" panose="02020603050405020304" pitchFamily="18" charset="0"/>
              </a:rPr>
            </a:br>
            <a:endParaRPr lang="en-GB" b="0" i="0" dirty="0">
              <a:solidFill>
                <a:srgbClr val="222222"/>
              </a:solidFill>
              <a:effectLst/>
              <a:latin typeface="Times New Roman" panose="02020603050405020304" pitchFamily="18" charset="0"/>
            </a:endParaRPr>
          </a:p>
          <a:p>
            <a:pPr algn="l">
              <a:spcAft>
                <a:spcPts val="900"/>
              </a:spcAft>
            </a:pPr>
            <a:r>
              <a:rPr lang="en-GB" b="1" i="0" dirty="0">
                <a:solidFill>
                  <a:srgbClr val="222222"/>
                </a:solidFill>
                <a:effectLst/>
                <a:latin typeface="Times New Roman" panose="02020603050405020304" pitchFamily="18" charset="0"/>
              </a:rPr>
              <a:t>Clinical Implications</a:t>
            </a:r>
          </a:p>
          <a:p>
            <a:pPr algn="l">
              <a:spcAft>
                <a:spcPts val="900"/>
              </a:spcAft>
            </a:pPr>
            <a:r>
              <a:rPr lang="en-GB" b="0" i="0" dirty="0">
                <a:solidFill>
                  <a:srgbClr val="222222"/>
                </a:solidFill>
                <a:effectLst/>
                <a:latin typeface="Times New Roman" panose="02020603050405020304" pitchFamily="18" charset="0"/>
              </a:rPr>
              <a:t>- Increased risk of endometrial hyperplasia due to irregular shedding.</a:t>
            </a:r>
          </a:p>
          <a:p>
            <a:pPr algn="l">
              <a:spcAft>
                <a:spcPts val="900"/>
              </a:spcAft>
            </a:pPr>
            <a:r>
              <a:rPr lang="en-GB" b="0" i="0" dirty="0">
                <a:solidFill>
                  <a:srgbClr val="222222"/>
                </a:solidFill>
                <a:effectLst/>
                <a:latin typeface="Times New Roman" panose="02020603050405020304" pitchFamily="18" charset="0"/>
              </a:rPr>
              <a:t>- Higher risk of symptoms like hot flashes, vaginal dryness, and sleep disturbances due to fluctuating </a:t>
            </a:r>
            <a:r>
              <a:rPr lang="en-GB" b="0" i="0" dirty="0" err="1">
                <a:solidFill>
                  <a:srgbClr val="222222"/>
                </a:solidFill>
                <a:effectLst/>
                <a:latin typeface="Times New Roman" panose="02020603050405020304" pitchFamily="18" charset="0"/>
              </a:rPr>
              <a:t>estrogen</a:t>
            </a:r>
            <a:r>
              <a:rPr lang="en-GB" b="0" i="0" dirty="0">
                <a:solidFill>
                  <a:srgbClr val="222222"/>
                </a:solidFill>
                <a:effectLst/>
                <a:latin typeface="Times New Roman" panose="02020603050405020304" pitchFamily="18" charset="0"/>
              </a:rPr>
              <a:t>.</a:t>
            </a:r>
          </a:p>
          <a:p>
            <a:pPr algn="l">
              <a:spcAft>
                <a:spcPts val="900"/>
              </a:spcAft>
            </a:pPr>
            <a:r>
              <a:rPr lang="en-GB" b="0" i="0" dirty="0">
                <a:solidFill>
                  <a:srgbClr val="222222"/>
                </a:solidFill>
                <a:effectLst/>
                <a:latin typeface="Times New Roman" panose="02020603050405020304" pitchFamily="18" charset="0"/>
              </a:rPr>
              <a:t>- Hormone therapy (HT) may be considered for symptom relief and cycle regulation</a:t>
            </a:r>
          </a:p>
          <a:p>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6</a:t>
            </a:fld>
            <a:endParaRPr lang="en-GB"/>
          </a:p>
        </p:txBody>
      </p:sp>
    </p:spTree>
    <p:extLst>
      <p:ext uri="{BB962C8B-B14F-4D97-AF65-F5344CB8AC3E}">
        <p14:creationId xmlns:p14="http://schemas.microsoft.com/office/powerpoint/2010/main" val="130073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E0FD9-7EC2-ECD6-5F39-176A7D2AF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4C2FD-1265-B862-A90C-311C36EB4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5234A-45E9-4714-9B28-60ECEDD7F092}"/>
              </a:ext>
            </a:extLst>
          </p:cNvPr>
          <p:cNvSpPr>
            <a:spLocks noGrp="1"/>
          </p:cNvSpPr>
          <p:nvPr>
            <p:ph type="body" idx="1"/>
          </p:nvPr>
        </p:nvSpPr>
        <p:spPr/>
        <p:txBody>
          <a:bodyPr/>
          <a:lstStyle/>
          <a:p>
            <a:r>
              <a:rPr lang="en-GB" b="1" dirty="0" err="1"/>
              <a:t>Postmenopause</a:t>
            </a:r>
            <a:r>
              <a:rPr lang="en-GB" dirty="0"/>
              <a:t>:</a:t>
            </a:r>
          </a:p>
          <a:p>
            <a:r>
              <a:rPr lang="en-GB" dirty="0"/>
              <a:t>FSH continues to increase and E2 continues to decline approximately till 2Y after the FMP. Afterwards levels stabilise</a:t>
            </a:r>
          </a:p>
          <a:p>
            <a:r>
              <a:rPr lang="en-GB" dirty="0"/>
              <a:t>Therefore early PMP is divided in 3 stages</a:t>
            </a:r>
          </a:p>
          <a:p>
            <a:r>
              <a:rPr lang="en-GB" dirty="0"/>
              <a:t> • </a:t>
            </a:r>
            <a:r>
              <a:rPr lang="en-GB" b="1" dirty="0"/>
              <a:t>Early</a:t>
            </a:r>
            <a:r>
              <a:rPr lang="en-GB" dirty="0"/>
              <a:t> </a:t>
            </a:r>
            <a:r>
              <a:rPr lang="en-GB" dirty="0" err="1"/>
              <a:t>postmenopause</a:t>
            </a:r>
            <a:r>
              <a:rPr lang="en-GB" dirty="0"/>
              <a:t> lasts approximately 5–8 years and includes the following stages: </a:t>
            </a:r>
          </a:p>
          <a:p>
            <a:r>
              <a:rPr lang="en-GB" dirty="0"/>
              <a:t>     </a:t>
            </a:r>
            <a:r>
              <a:rPr lang="en-GB" b="1" dirty="0"/>
              <a:t>Stage +1a </a:t>
            </a:r>
            <a:r>
              <a:rPr lang="en-GB" dirty="0"/>
              <a:t>lasts </a:t>
            </a:r>
            <a:r>
              <a:rPr lang="en-GB" u="sng" dirty="0"/>
              <a:t>1 year</a:t>
            </a:r>
            <a:r>
              <a:rPr lang="en-GB" dirty="0"/>
              <a:t>. It marks the end of the 12 month period of amenorrhea required to define that the FMP has occurred and corresponds to the end of the “perimenopause”. FSH increases fast and peaks – E2 is very low- VMS maximal – </a:t>
            </a:r>
            <a:r>
              <a:rPr lang="en-GB" dirty="0" err="1"/>
              <a:t>sleepproblems</a:t>
            </a:r>
            <a:r>
              <a:rPr lang="en-GB" dirty="0"/>
              <a:t>, changed mood, </a:t>
            </a:r>
            <a:r>
              <a:rPr lang="en-GB" dirty="0" err="1"/>
              <a:t>depressive,cognitive</a:t>
            </a:r>
            <a:r>
              <a:rPr lang="en-GB" dirty="0"/>
              <a:t> changes – peak bone mass loss</a:t>
            </a:r>
          </a:p>
          <a:p>
            <a:r>
              <a:rPr lang="en-GB" dirty="0"/>
              <a:t> ○ </a:t>
            </a:r>
            <a:r>
              <a:rPr lang="en-GB" b="1" dirty="0"/>
              <a:t>Stage +1b </a:t>
            </a:r>
            <a:r>
              <a:rPr lang="en-GB" dirty="0"/>
              <a:t>lasts </a:t>
            </a:r>
            <a:r>
              <a:rPr lang="en-GB" u="sng" dirty="0"/>
              <a:t>1 year</a:t>
            </a:r>
            <a:r>
              <a:rPr lang="en-GB" dirty="0"/>
              <a:t>. It includes the remainder of the period of rapid changes in mean FSH and </a:t>
            </a:r>
            <a:r>
              <a:rPr lang="en-GB" dirty="0" err="1"/>
              <a:t>estradiol</a:t>
            </a:r>
            <a:r>
              <a:rPr lang="en-GB" dirty="0"/>
              <a:t> levels – FSH high/variable  </a:t>
            </a:r>
          </a:p>
          <a:p>
            <a:r>
              <a:rPr lang="en-GB" dirty="0"/>
              <a:t>○ </a:t>
            </a:r>
            <a:r>
              <a:rPr lang="en-GB" b="1" dirty="0"/>
              <a:t>Stage +1c </a:t>
            </a:r>
            <a:r>
              <a:rPr lang="en-GB" dirty="0"/>
              <a:t>is estimated to last </a:t>
            </a:r>
            <a:r>
              <a:rPr lang="en-GB" u="sng" dirty="0"/>
              <a:t>3–4 years</a:t>
            </a:r>
            <a:r>
              <a:rPr lang="en-GB" dirty="0"/>
              <a:t>. It represents the period of stabilization of high FSH levels and low </a:t>
            </a:r>
            <a:r>
              <a:rPr lang="en-GB" dirty="0" err="1"/>
              <a:t>estradiol</a:t>
            </a:r>
            <a:r>
              <a:rPr lang="en-GB" dirty="0"/>
              <a:t> values – often </a:t>
            </a:r>
            <a:r>
              <a:rPr lang="en-GB" dirty="0" err="1"/>
              <a:t>decling</a:t>
            </a:r>
            <a:r>
              <a:rPr lang="en-GB" dirty="0"/>
              <a:t> symptoms</a:t>
            </a:r>
          </a:p>
          <a:p>
            <a:endParaRPr lang="en-GB" dirty="0"/>
          </a:p>
          <a:p>
            <a:r>
              <a:rPr lang="en-GB" dirty="0"/>
              <a:t>• </a:t>
            </a:r>
            <a:r>
              <a:rPr lang="en-GB" b="1" dirty="0"/>
              <a:t>Late </a:t>
            </a:r>
            <a:r>
              <a:rPr lang="en-GB" b="1" dirty="0" err="1"/>
              <a:t>postmenopause</a:t>
            </a:r>
            <a:r>
              <a:rPr lang="en-GB" b="1" dirty="0"/>
              <a:t> (Stage +2) </a:t>
            </a:r>
            <a:r>
              <a:rPr lang="en-GB" dirty="0"/>
              <a:t>includes the remaining lifespan. It represents the period in which further changes in the reproductive endocrine function are more limited and processes of somatic aging become of paramount concern.</a:t>
            </a:r>
          </a:p>
        </p:txBody>
      </p:sp>
      <p:sp>
        <p:nvSpPr>
          <p:cNvPr id="4" name="Slide Number Placeholder 3">
            <a:extLst>
              <a:ext uri="{FF2B5EF4-FFF2-40B4-BE49-F238E27FC236}">
                <a16:creationId xmlns:a16="http://schemas.microsoft.com/office/drawing/2014/main" id="{2CCC6087-2D72-28E5-1B34-85FA6477A41B}"/>
              </a:ext>
            </a:extLst>
          </p:cNvPr>
          <p:cNvSpPr>
            <a:spLocks noGrp="1"/>
          </p:cNvSpPr>
          <p:nvPr>
            <p:ph type="sldNum" sz="quarter" idx="5"/>
          </p:nvPr>
        </p:nvSpPr>
        <p:spPr/>
        <p:txBody>
          <a:bodyPr/>
          <a:lstStyle/>
          <a:p>
            <a:fld id="{143AE4B7-BF8F-4014-9D3C-D361CA0900F5}" type="slidenum">
              <a:rPr lang="en-GB" smtClean="0"/>
              <a:t>7</a:t>
            </a:fld>
            <a:endParaRPr lang="en-GB"/>
          </a:p>
        </p:txBody>
      </p:sp>
    </p:spTree>
    <p:extLst>
      <p:ext uri="{BB962C8B-B14F-4D97-AF65-F5344CB8AC3E}">
        <p14:creationId xmlns:p14="http://schemas.microsoft.com/office/powerpoint/2010/main" val="302812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Gewichtstoename, vetverdeling</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5000"/>
              </a:lnSpc>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Gewichtstoename op middelbare leeftijd, die vaak gepaard gaat met een verminderd energieverbruik, kan grotendeels worden verklaard door veranderingen in de chronologische leeftijd en niet door reproductieve veroudering.</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5000"/>
              </a:lnSpc>
              <a:spcAft>
                <a:spcPts val="800"/>
              </a:spcAft>
              <a:buFont typeface="+mj-lt"/>
              <a:buAutoNum type="arabicPeriod"/>
            </a:pPr>
            <a:r>
              <a:rPr lang="nl-BE" sz="1000" kern="100" dirty="0">
                <a:effectLst/>
                <a:latin typeface="Arial" panose="020B0604020202020204" pitchFamily="34" charset="0"/>
                <a:ea typeface="Aptos" panose="020B0004020202020204" pitchFamily="34" charset="0"/>
                <a:cs typeface="Times New Roman" panose="02020603050405020304" pitchFamily="18" charset="0"/>
              </a:rPr>
              <a:t>Lichaamssamenstelling: de transitieperiode is  onafhankelijk geassocieerd met nadelige veranderingen in lichaamssamenstelling. Een versnelde toename van vetmassa, verlies van vetvrije massa en toename van visceraal vetweefsel.</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1143000" lvl="2" indent="-228600">
              <a:lnSpc>
                <a:spcPct val="115000"/>
              </a:lnSpc>
              <a:spcAft>
                <a:spcPts val="800"/>
              </a:spcAft>
              <a:buFont typeface="+mj-lt"/>
              <a:buAutoNum type="arabicPeriod"/>
            </a:pP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Decline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in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muscle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mass</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from</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the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age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of 30_40;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this</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results</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in a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lower</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metabolism</a:t>
            </a:r>
            <a:endParaRPr lang="nl-BE"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5000"/>
              </a:lnSpc>
              <a:spcAft>
                <a:spcPts val="800"/>
              </a:spcAft>
              <a:buFont typeface="+mj-lt"/>
              <a:buAutoNum type="arabicPeriod"/>
            </a:pP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Leptin</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produced</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by</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fatcells</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increase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fatburning</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makes</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you</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feel ‘full’</a:t>
            </a:r>
          </a:p>
          <a:p>
            <a:pPr marL="1143000" lvl="2" indent="-228600">
              <a:lnSpc>
                <a:spcPct val="115000"/>
              </a:lnSpc>
              <a:spcAft>
                <a:spcPts val="800"/>
              </a:spcAft>
              <a:buFont typeface="+mj-lt"/>
              <a:buAutoNum type="arabicPeriod"/>
            </a:pP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leptin</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resistance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less</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fatburning</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lower</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metabolism</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you</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feel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hungry</a:t>
            </a:r>
            <a:endParaRPr lang="nl-BE"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5000"/>
              </a:lnSpc>
              <a:spcAft>
                <a:spcPts val="800"/>
              </a:spcAft>
              <a:buFont typeface="+mj-lt"/>
              <a:buAutoNum type="arabicPeriod"/>
            </a:pP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Gherelin</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produced</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by</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the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stomach</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before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meal</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sends</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asignal</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to</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the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brain</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that</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you</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are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hungry</a:t>
            </a:r>
            <a:endParaRPr lang="nl-BE"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15000"/>
              </a:lnSpc>
              <a:spcAft>
                <a:spcPts val="800"/>
              </a:spcAft>
              <a:buFont typeface="+mj-lt"/>
              <a:buAutoNum type="arabicPeriod"/>
            </a:pP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increased</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gherelin</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due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to</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lower</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progesterone</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hungry</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cravings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9</a:t>
            </a:fld>
            <a:endParaRPr lang="en-GB"/>
          </a:p>
        </p:txBody>
      </p:sp>
    </p:spTree>
    <p:extLst>
      <p:ext uri="{BB962C8B-B14F-4D97-AF65-F5344CB8AC3E}">
        <p14:creationId xmlns:p14="http://schemas.microsoft.com/office/powerpoint/2010/main" val="275881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en-US" dirty="0">
                <a:latin typeface="Arial" panose="020B0604020202020204" pitchFamily="34" charset="0"/>
              </a:rPr>
              <a:t>Piekbotmassa wordt bereikt op einde </a:t>
            </a:r>
            <a:r>
              <a:rPr lang="nl-BE" altLang="en-US" dirty="0" err="1">
                <a:latin typeface="Arial" panose="020B0604020202020204" pitchFamily="34" charset="0"/>
              </a:rPr>
              <a:t>vd</a:t>
            </a:r>
            <a:r>
              <a:rPr lang="nl-BE" altLang="en-US" dirty="0">
                <a:latin typeface="Arial" panose="020B0604020202020204" pitchFamily="34" charset="0"/>
              </a:rPr>
              <a:t> adolescentie</a:t>
            </a:r>
          </a:p>
          <a:p>
            <a:r>
              <a:rPr lang="nl-BE" altLang="en-US" dirty="0">
                <a:latin typeface="Arial" panose="020B0604020202020204" pitchFamily="34" charset="0"/>
              </a:rPr>
              <a:t>Tot de leeftijd v 35-40 </a:t>
            </a:r>
            <a:r>
              <a:rPr lang="nl-BE" altLang="en-US" dirty="0" err="1">
                <a:latin typeface="Arial" panose="020B0604020202020204" pitchFamily="34" charset="0"/>
              </a:rPr>
              <a:t>ishet</a:t>
            </a:r>
            <a:r>
              <a:rPr lang="nl-BE" altLang="en-US" dirty="0">
                <a:latin typeface="Arial" panose="020B0604020202020204" pitchFamily="34" charset="0"/>
              </a:rPr>
              <a:t> </a:t>
            </a:r>
            <a:r>
              <a:rPr lang="nl-BE" altLang="en-US" dirty="0" err="1">
                <a:latin typeface="Arial" panose="020B0604020202020204" pitchFamily="34" charset="0"/>
              </a:rPr>
              <a:t>procesv</a:t>
            </a:r>
            <a:r>
              <a:rPr lang="nl-BE" altLang="en-US" dirty="0">
                <a:latin typeface="Arial" panose="020B0604020202020204" pitchFamily="34" charset="0"/>
              </a:rPr>
              <a:t>  botafbraak en opbouw in balans</a:t>
            </a:r>
          </a:p>
          <a:p>
            <a:r>
              <a:rPr lang="nl-BE" altLang="en-US" dirty="0">
                <a:latin typeface="Arial" panose="020B0604020202020204" pitchFamily="34" charset="0"/>
              </a:rPr>
              <a:t>Vanaf 40j is er reeds afname </a:t>
            </a:r>
            <a:r>
              <a:rPr lang="nl-BE" altLang="en-US" dirty="0" err="1">
                <a:latin typeface="Arial" panose="020B0604020202020204" pitchFamily="34" charset="0"/>
              </a:rPr>
              <a:t>vd</a:t>
            </a:r>
            <a:r>
              <a:rPr lang="nl-BE" altLang="en-US" dirty="0">
                <a:latin typeface="Arial" panose="020B0604020202020204" pitchFamily="34" charset="0"/>
              </a:rPr>
              <a:t> botmassa 0,4%/jaar</a:t>
            </a:r>
          </a:p>
          <a:p>
            <a:r>
              <a:rPr lang="nl-BE" altLang="en-US" dirty="0">
                <a:latin typeface="Arial" panose="020B0604020202020204" pitchFamily="34" charset="0"/>
              </a:rPr>
              <a:t>Versnelde botafname in </a:t>
            </a:r>
            <a:r>
              <a:rPr lang="nl-BE" altLang="en-US" dirty="0" err="1">
                <a:latin typeface="Arial" panose="020B0604020202020204" pitchFamily="34" charset="0"/>
              </a:rPr>
              <a:t>periMP</a:t>
            </a:r>
            <a:r>
              <a:rPr lang="nl-BE" altLang="en-US" dirty="0">
                <a:latin typeface="Arial" panose="020B0604020202020204" pitchFamily="34" charset="0"/>
              </a:rPr>
              <a:t>: 2%/jaar- begint 1-3j voor de MP- duurt 5-10jaar</a:t>
            </a:r>
          </a:p>
          <a:p>
            <a:r>
              <a:rPr lang="nl-BE" altLang="en-US" dirty="0">
                <a:latin typeface="Arial" panose="020B0604020202020204" pitchFamily="34" charset="0"/>
              </a:rPr>
              <a:t>Na intrede </a:t>
            </a:r>
            <a:r>
              <a:rPr lang="nl-BE" altLang="en-US" dirty="0" err="1">
                <a:latin typeface="Arial" panose="020B0604020202020204" pitchFamily="34" charset="0"/>
              </a:rPr>
              <a:t>vd</a:t>
            </a:r>
            <a:r>
              <a:rPr lang="nl-BE" altLang="en-US" dirty="0">
                <a:latin typeface="Arial" panose="020B0604020202020204" pitchFamily="34" charset="0"/>
              </a:rPr>
              <a:t> </a:t>
            </a:r>
            <a:r>
              <a:rPr lang="nl-BE" altLang="en-US" dirty="0" err="1">
                <a:latin typeface="Arial" panose="020B0604020202020204" pitchFamily="34" charset="0"/>
              </a:rPr>
              <a:t>periMP</a:t>
            </a:r>
            <a:r>
              <a:rPr lang="nl-BE" altLang="en-US" dirty="0">
                <a:latin typeface="Arial" panose="020B0604020202020204" pitchFamily="34" charset="0"/>
              </a:rPr>
              <a:t> MP is er versnelde resorptie : 2_5%/jaar gedurende de eerste 5-10j</a:t>
            </a:r>
          </a:p>
          <a:p>
            <a:r>
              <a:rPr lang="nl-BE" altLang="en-US" dirty="0">
                <a:latin typeface="Arial" panose="020B0604020202020204" pitchFamily="34" charset="0"/>
              </a:rPr>
              <a:t>Gem verlies v 10-12% botmassa </a:t>
            </a:r>
            <a:r>
              <a:rPr lang="nl-BE" altLang="en-US" dirty="0" err="1">
                <a:latin typeface="Arial" panose="020B0604020202020204" pitchFamily="34" charset="0"/>
              </a:rPr>
              <a:t>thv</a:t>
            </a:r>
            <a:r>
              <a:rPr lang="nl-BE" altLang="en-US" dirty="0">
                <a:latin typeface="Arial" panose="020B0604020202020204" pitchFamily="34" charset="0"/>
              </a:rPr>
              <a:t> hip </a:t>
            </a:r>
            <a:r>
              <a:rPr lang="nl-BE" altLang="en-US" dirty="0" err="1">
                <a:latin typeface="Arial" panose="020B0604020202020204" pitchFamily="34" charset="0"/>
              </a:rPr>
              <a:t>and</a:t>
            </a:r>
            <a:r>
              <a:rPr lang="nl-BE" altLang="en-US" dirty="0">
                <a:latin typeface="Arial" panose="020B0604020202020204" pitchFamily="34" charset="0"/>
              </a:rPr>
              <a:t> </a:t>
            </a:r>
            <a:r>
              <a:rPr lang="nl-BE" altLang="en-US" dirty="0" err="1">
                <a:latin typeface="Arial" panose="020B0604020202020204" pitchFamily="34" charset="0"/>
              </a:rPr>
              <a:t>spine</a:t>
            </a:r>
            <a:r>
              <a:rPr lang="nl-BE" altLang="en-US" dirty="0">
                <a:latin typeface="Arial" panose="020B0604020202020204" pitchFamily="34" charset="0"/>
              </a:rPr>
              <a:t> over de MP transitie</a:t>
            </a:r>
          </a:p>
          <a:p>
            <a:r>
              <a:rPr lang="nl-BE" altLang="en-US" dirty="0">
                <a:latin typeface="Arial" panose="020B0604020202020204" pitchFamily="34" charset="0"/>
              </a:rPr>
              <a:t>Nadien 0,5% per jaar</a:t>
            </a:r>
          </a:p>
          <a:p>
            <a:r>
              <a:rPr lang="nl-BE" altLang="en-US" dirty="0">
                <a:latin typeface="Arial" panose="020B0604020202020204" pitchFamily="34" charset="0"/>
              </a:rPr>
              <a:t>Rond 80 jaar is +/- 30 % </a:t>
            </a:r>
            <a:r>
              <a:rPr lang="nl-BE" altLang="en-US" dirty="0" err="1">
                <a:latin typeface="Arial" panose="020B0604020202020204" pitchFamily="34" charset="0"/>
              </a:rPr>
              <a:t>vd</a:t>
            </a:r>
            <a:r>
              <a:rPr lang="nl-BE" altLang="en-US" dirty="0">
                <a:latin typeface="Arial" panose="020B0604020202020204" pitchFamily="34" charset="0"/>
              </a:rPr>
              <a:t> piek botmassa verloren</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F0C1A32-7ACE-4BC0-96C3-DE44A89363BB}" type="slidenum">
              <a:rPr lang="nl-NL" altLang="en-US" smtClean="0"/>
              <a:pPr>
                <a:spcBef>
                  <a:spcPct val="0"/>
                </a:spcBef>
              </a:pPr>
              <a:t>10</a:t>
            </a:fld>
            <a:endParaRPr lang="nl-NL" altLang="en-US"/>
          </a:p>
        </p:txBody>
      </p:sp>
    </p:spTree>
    <p:extLst>
      <p:ext uri="{BB962C8B-B14F-4D97-AF65-F5344CB8AC3E}">
        <p14:creationId xmlns:p14="http://schemas.microsoft.com/office/powerpoint/2010/main" val="233673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147849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1212B-F30B-4E01-80BA-2E763AA2F25F}"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73252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342362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C995D-0697-4BAE-89CB-B5C097C70F8B}"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7771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40727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11212B-F30B-4E01-80BA-2E763AA2F25F}" type="datetimeFigureOut">
              <a:rPr lang="en-GB" smtClean="0"/>
              <a:t>15/01/2026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232650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11212B-F30B-4E01-80BA-2E763AA2F25F}" type="datetimeFigureOut">
              <a:rPr lang="en-GB" smtClean="0"/>
              <a:t>15/01/2026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360689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1949824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221541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C9248-41E8-6693-BEFF-79542A101B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CB8DCD45-60B1-697B-98D0-2BFBAD581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341FBAB-B036-36B3-994D-F57B87BEB188}"/>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5" name="Tijdelijke aanduiding voor voettekst 4">
            <a:extLst>
              <a:ext uri="{FF2B5EF4-FFF2-40B4-BE49-F238E27FC236}">
                <a16:creationId xmlns:a16="http://schemas.microsoft.com/office/drawing/2014/main" id="{ADE19DA1-5AAD-48F8-9576-0E15E1D0DBF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C416656-9430-DF1B-BF7E-3105A1B140C3}"/>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310398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EB3C5-303F-7E5A-8EBE-92B417B2FDB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01E152A-28F5-28C7-53F6-27EAF1C65AE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8BE63F5-B07C-B31B-C2E2-CF9CB9E2725C}"/>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5" name="Tijdelijke aanduiding voor voettekst 4">
            <a:extLst>
              <a:ext uri="{FF2B5EF4-FFF2-40B4-BE49-F238E27FC236}">
                <a16:creationId xmlns:a16="http://schemas.microsoft.com/office/drawing/2014/main" id="{5C83470F-C6E7-57BB-850D-9190435B73F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6ABFB7-98F8-BF32-60DC-2EEE16EA7346}"/>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8132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3634432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34ED4-B488-036C-0F2B-1F1B306CD2A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49943E7-9395-E660-083F-6FE08799B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D4B1C39-3DAB-04A4-8496-B1613D62301C}"/>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5" name="Tijdelijke aanduiding voor voettekst 4">
            <a:extLst>
              <a:ext uri="{FF2B5EF4-FFF2-40B4-BE49-F238E27FC236}">
                <a16:creationId xmlns:a16="http://schemas.microsoft.com/office/drawing/2014/main" id="{AD5E77D7-5DF3-AE29-029C-4C48A34A4CA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E3B0BC3-9FFD-8183-51E0-C4F960EE853F}"/>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2335454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8256C-6184-3811-081B-3D63DDB25A0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37D40DF-3147-5A05-C4BB-8E2F462F63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26707F0C-82E2-6DB6-C8C3-451EA9E34B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CA005CCD-22C7-1551-75B0-61AF67905AF5}"/>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6" name="Tijdelijke aanduiding voor voettekst 5">
            <a:extLst>
              <a:ext uri="{FF2B5EF4-FFF2-40B4-BE49-F238E27FC236}">
                <a16:creationId xmlns:a16="http://schemas.microsoft.com/office/drawing/2014/main" id="{64F6DBC5-7985-0FD1-5C0C-5CB12E14144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8998B23-A665-7B33-97FE-63BB1866806B}"/>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69998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ED317-DDBD-5526-7DEF-09DAAB08F526}"/>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3EC837E-29F7-8A5D-D55E-6AE39DDBE9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0E1E69-02BC-1E7E-4EF2-F19D37CE57E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CF32C8CC-881F-F95B-BF67-167E71CC3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2276822-A393-0A2E-8622-908B32E07F3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D8CE375-0B01-AFB4-D8AA-5F9FAE739EC2}"/>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8" name="Tijdelijke aanduiding voor voettekst 7">
            <a:extLst>
              <a:ext uri="{FF2B5EF4-FFF2-40B4-BE49-F238E27FC236}">
                <a16:creationId xmlns:a16="http://schemas.microsoft.com/office/drawing/2014/main" id="{DDCF078A-5122-CFE5-5239-D77E1115BB5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42458936-621B-730E-A87D-8895671FADD9}"/>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2605144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20E28-1BA6-A4DB-C9B9-20703E823B8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2C0DFF68-07DD-48EF-3037-DCDA96C70145}"/>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4" name="Tijdelijke aanduiding voor voettekst 3">
            <a:extLst>
              <a:ext uri="{FF2B5EF4-FFF2-40B4-BE49-F238E27FC236}">
                <a16:creationId xmlns:a16="http://schemas.microsoft.com/office/drawing/2014/main" id="{147C02EE-226E-3920-778F-83F2D15EEC6E}"/>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36412B12-E186-14C0-D2AE-A85D3CD2DB0B}"/>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3485839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A324B4C-B043-5F91-A8B2-C27F72B9AC25}"/>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3" name="Tijdelijke aanduiding voor voettekst 2">
            <a:extLst>
              <a:ext uri="{FF2B5EF4-FFF2-40B4-BE49-F238E27FC236}">
                <a16:creationId xmlns:a16="http://schemas.microsoft.com/office/drawing/2014/main" id="{DD54072E-F164-D816-3F34-E861CF39740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282C6ACF-0625-E6CF-6638-3806B8963601}"/>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2834473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30716-E503-AD34-6AF8-06BE7E1FF90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ACB9FA8-AC8F-01D3-FA4C-8058C590DC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467132FD-303C-3FB7-1CAA-2CF232DB5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E86DC51-DEBC-5128-5BA3-30A7F30E3D77}"/>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6" name="Tijdelijke aanduiding voor voettekst 5">
            <a:extLst>
              <a:ext uri="{FF2B5EF4-FFF2-40B4-BE49-F238E27FC236}">
                <a16:creationId xmlns:a16="http://schemas.microsoft.com/office/drawing/2014/main" id="{9365D55D-E85E-3DF8-167C-6A91302FC62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D3CA878-9153-444D-D9EB-0DBBBEFCCD81}"/>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786000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4ED21-FF16-DE53-EE82-9759793241C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DB34689-3C90-61A6-2ED5-3B8A181B9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1FC4DDF1-E9ED-BA73-AB9C-D1C2C3B4C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5C0F86-8B6D-8A12-30F8-803844D84469}"/>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6" name="Tijdelijke aanduiding voor voettekst 5">
            <a:extLst>
              <a:ext uri="{FF2B5EF4-FFF2-40B4-BE49-F238E27FC236}">
                <a16:creationId xmlns:a16="http://schemas.microsoft.com/office/drawing/2014/main" id="{F7F1EE17-FFAD-E072-5EE6-63073699044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151E2E7-D4A0-30C7-A075-B36BCFC36802}"/>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256901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A499B-130D-E87D-B541-D99071959E7E}"/>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3C0E0FD-57B4-2DD6-62E7-424C1538E53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CBFFCD1-9E3A-3F3D-0CC8-70DF4ADA46A0}"/>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5" name="Tijdelijke aanduiding voor voettekst 4">
            <a:extLst>
              <a:ext uri="{FF2B5EF4-FFF2-40B4-BE49-F238E27FC236}">
                <a16:creationId xmlns:a16="http://schemas.microsoft.com/office/drawing/2014/main" id="{48A8F267-2343-A523-5E0C-ED15A6D59C9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4C54AC4-3A60-A63F-0C6D-ED0D804EB90C}"/>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398328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D88E8C0-AFEE-FC4F-9EC6-35C1848FF4F3}"/>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268A72F-C5AF-40AF-67BE-2C8560E1367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D20ADA2-A8D0-9EB9-A899-0DF6FBFA991B}"/>
              </a:ext>
            </a:extLst>
          </p:cNvPr>
          <p:cNvSpPr>
            <a:spLocks noGrp="1"/>
          </p:cNvSpPr>
          <p:nvPr>
            <p:ph type="dt" sz="half" idx="10"/>
          </p:nvPr>
        </p:nvSpPr>
        <p:spPr/>
        <p:txBody>
          <a:bodyPr/>
          <a:lstStyle/>
          <a:p>
            <a:fld id="{2FE439AD-D740-4298-82E2-DA47D0DA8A96}" type="datetimeFigureOut">
              <a:rPr lang="nl-BE" smtClean="0"/>
              <a:t>15/01/2026</a:t>
            </a:fld>
            <a:endParaRPr lang="nl-BE"/>
          </a:p>
        </p:txBody>
      </p:sp>
      <p:sp>
        <p:nvSpPr>
          <p:cNvPr id="5" name="Tijdelijke aanduiding voor voettekst 4">
            <a:extLst>
              <a:ext uri="{FF2B5EF4-FFF2-40B4-BE49-F238E27FC236}">
                <a16:creationId xmlns:a16="http://schemas.microsoft.com/office/drawing/2014/main" id="{3541C16F-F9E7-455C-429F-54F600A9C74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935EEF3-F017-3FAD-0C3B-451949D74906}"/>
              </a:ext>
            </a:extLst>
          </p:cNvPr>
          <p:cNvSpPr>
            <a:spLocks noGrp="1"/>
          </p:cNvSpPr>
          <p:nvPr>
            <p:ph type="sldNum" sz="quarter" idx="12"/>
          </p:nvPr>
        </p:nvSpPr>
        <p:spPr/>
        <p:txBody>
          <a:bodyPr/>
          <a:lstStyle/>
          <a:p>
            <a:fld id="{1C7FAACA-C29B-4614-9956-A4D86253B505}" type="slidenum">
              <a:rPr lang="nl-BE" smtClean="0"/>
              <a:t>‹#›</a:t>
            </a:fld>
            <a:endParaRPr lang="nl-BE"/>
          </a:p>
        </p:txBody>
      </p:sp>
    </p:spTree>
    <p:extLst>
      <p:ext uri="{BB962C8B-B14F-4D97-AF65-F5344CB8AC3E}">
        <p14:creationId xmlns:p14="http://schemas.microsoft.com/office/powerpoint/2010/main" val="1932760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731"/>
            <a:ext cx="109728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609601" y="425451"/>
            <a:ext cx="8145137"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10236200" cy="863600"/>
          </a:xfrm>
          <a:prstGeom prst="rect">
            <a:avLst/>
          </a:prstGeom>
        </p:spPr>
        <p:txBody>
          <a:bodyPr vert="horz" lIns="180000" tIns="0" rIns="180000" bIns="0" rtlCol="0" anchor="ctr"/>
          <a:lstStyle>
            <a:lvl1pPr eaLnBrk="0" hangingPunct="0">
              <a:defRPr sz="1000"/>
            </a:lvl1pPr>
          </a:lstStyle>
          <a:p>
            <a:pPr algn="l" fontAlgn="base">
              <a:spcBef>
                <a:spcPct val="0"/>
              </a:spcBef>
              <a:spcAft>
                <a:spcPts val="600"/>
              </a:spcAft>
              <a:defRPr/>
            </a:pPr>
            <a:endParaRPr lang="en-US">
              <a:solidFill>
                <a:srgbClr val="2A2A2A"/>
              </a:solidFill>
              <a:latin typeface="Arial" pitchFamily="34" charset="0"/>
              <a:ea typeface="ＭＳ Ｐゴシック" pitchFamily="34" charset="-128"/>
            </a:endParaRPr>
          </a:p>
        </p:txBody>
      </p:sp>
    </p:spTree>
    <p:extLst>
      <p:ext uri="{BB962C8B-B14F-4D97-AF65-F5344CB8AC3E}">
        <p14:creationId xmlns:p14="http://schemas.microsoft.com/office/powerpoint/2010/main" val="28732785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84208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1212B-F30B-4E01-80BA-2E763AA2F25F}"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6179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1212B-F30B-4E01-80BA-2E763AA2F25F}" type="datetimeFigureOut">
              <a:rPr lang="en-GB" smtClean="0"/>
              <a:t>15/01/2026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13484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183548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172436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511212B-F30B-4E01-80BA-2E763AA2F25F}" type="datetimeFigureOut">
              <a:rPr lang="en-GB" smtClean="0"/>
              <a:t>15/01/2026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412538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1212B-F30B-4E01-80BA-2E763AA2F25F}"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C995D-0697-4BAE-89CB-B5C097C70F8B}" type="slidenum">
              <a:rPr lang="en-GB" smtClean="0"/>
              <a:t>‹#›</a:t>
            </a:fld>
            <a:endParaRPr lang="en-GB"/>
          </a:p>
        </p:txBody>
      </p:sp>
    </p:spTree>
    <p:extLst>
      <p:ext uri="{BB962C8B-B14F-4D97-AF65-F5344CB8AC3E}">
        <p14:creationId xmlns:p14="http://schemas.microsoft.com/office/powerpoint/2010/main" val="163396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11212B-F30B-4E01-80BA-2E763AA2F25F}" type="datetimeFigureOut">
              <a:rPr lang="en-GB" smtClean="0"/>
              <a:t>15/01/2026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C5C995D-0697-4BAE-89CB-B5C097C70F8B}" type="slidenum">
              <a:rPr lang="en-GB" smtClean="0"/>
              <a:t>‹#›</a:t>
            </a:fld>
            <a:endParaRPr lang="en-GB"/>
          </a:p>
        </p:txBody>
      </p:sp>
    </p:spTree>
    <p:extLst>
      <p:ext uri="{BB962C8B-B14F-4D97-AF65-F5344CB8AC3E}">
        <p14:creationId xmlns:p14="http://schemas.microsoft.com/office/powerpoint/2010/main" val="27153747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17FC1EA-EE55-C6F0-E35E-12CA22B4C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07DCFD1-82B1-6B10-F414-756FA9A42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67806B7-9EDD-4825-5AD5-FEA1F1536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439AD-D740-4298-82E2-DA47D0DA8A96}" type="datetimeFigureOut">
              <a:rPr lang="nl-BE" smtClean="0"/>
              <a:t>15/01/2026</a:t>
            </a:fld>
            <a:endParaRPr lang="nl-BE"/>
          </a:p>
        </p:txBody>
      </p:sp>
      <p:sp>
        <p:nvSpPr>
          <p:cNvPr id="5" name="Tijdelijke aanduiding voor voettekst 4">
            <a:extLst>
              <a:ext uri="{FF2B5EF4-FFF2-40B4-BE49-F238E27FC236}">
                <a16:creationId xmlns:a16="http://schemas.microsoft.com/office/drawing/2014/main" id="{3B967F0E-6D1D-B763-FCBE-28171CE2A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98D3F06-A10D-3292-5F31-C6FFC18A3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FAACA-C29B-4614-9956-A4D86253B505}" type="slidenum">
              <a:rPr lang="nl-BE" smtClean="0"/>
              <a:t>‹#›</a:t>
            </a:fld>
            <a:endParaRPr lang="nl-BE"/>
          </a:p>
        </p:txBody>
      </p:sp>
    </p:spTree>
    <p:extLst>
      <p:ext uri="{BB962C8B-B14F-4D97-AF65-F5344CB8AC3E}">
        <p14:creationId xmlns:p14="http://schemas.microsoft.com/office/powerpoint/2010/main" val="233515219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996C-74D6-2830-CBC2-CDCB975779D7}"/>
              </a:ext>
            </a:extLst>
          </p:cNvPr>
          <p:cNvSpPr>
            <a:spLocks noGrp="1"/>
          </p:cNvSpPr>
          <p:nvPr>
            <p:ph type="ctrTitle"/>
          </p:nvPr>
        </p:nvSpPr>
        <p:spPr>
          <a:xfrm>
            <a:off x="912728" y="721125"/>
            <a:ext cx="9800872" cy="3329581"/>
          </a:xfrm>
        </p:spPr>
        <p:txBody>
          <a:bodyPr/>
          <a:lstStyle/>
          <a:p>
            <a:r>
              <a:rPr lang="en-GB" sz="3600" dirty="0"/>
              <a:t>MENOPAUSAL SYMPTOMS AND </a:t>
            </a:r>
            <a:br>
              <a:rPr lang="en-GB" sz="3600" dirty="0"/>
            </a:br>
            <a:r>
              <a:rPr lang="en-GB" sz="3600" dirty="0"/>
              <a:t>TREATMENT OPTIONS</a:t>
            </a:r>
          </a:p>
        </p:txBody>
      </p:sp>
      <p:sp>
        <p:nvSpPr>
          <p:cNvPr id="5" name="Subtitle 4">
            <a:extLst>
              <a:ext uri="{FF2B5EF4-FFF2-40B4-BE49-F238E27FC236}">
                <a16:creationId xmlns:a16="http://schemas.microsoft.com/office/drawing/2014/main" id="{B976A3FA-5BB3-5822-AF60-1D2CD98EF12C}"/>
              </a:ext>
            </a:extLst>
          </p:cNvPr>
          <p:cNvSpPr>
            <a:spLocks noGrp="1"/>
          </p:cNvSpPr>
          <p:nvPr>
            <p:ph type="subTitle" idx="1"/>
          </p:nvPr>
        </p:nvSpPr>
        <p:spPr>
          <a:xfrm>
            <a:off x="1221567" y="5328442"/>
            <a:ext cx="8825658" cy="861420"/>
          </a:xfrm>
        </p:spPr>
        <p:txBody>
          <a:bodyPr>
            <a:normAutofit fontScale="70000" lnSpcReduction="20000"/>
          </a:bodyPr>
          <a:lstStyle/>
          <a:p>
            <a:r>
              <a:rPr lang="en-GB" dirty="0"/>
              <a:t>BMS –Astellas course 17/1/2026</a:t>
            </a:r>
          </a:p>
          <a:p>
            <a:r>
              <a:rPr lang="en-GB" dirty="0"/>
              <a:t>Ameryckx Linda</a:t>
            </a:r>
          </a:p>
          <a:p>
            <a:r>
              <a:rPr lang="en-GB" dirty="0" err="1"/>
              <a:t>Universitair</a:t>
            </a:r>
            <a:r>
              <a:rPr lang="en-GB" dirty="0"/>
              <a:t> </a:t>
            </a:r>
            <a:r>
              <a:rPr lang="en-GB" dirty="0" err="1"/>
              <a:t>ziekenhuis</a:t>
            </a:r>
            <a:r>
              <a:rPr lang="en-GB" dirty="0"/>
              <a:t> </a:t>
            </a:r>
            <a:r>
              <a:rPr lang="en-GB" dirty="0" err="1"/>
              <a:t>antwerpen</a:t>
            </a:r>
            <a:endParaRPr lang="en-GB" dirty="0"/>
          </a:p>
        </p:txBody>
      </p:sp>
    </p:spTree>
    <p:extLst>
      <p:ext uri="{BB962C8B-B14F-4D97-AF65-F5344CB8AC3E}">
        <p14:creationId xmlns:p14="http://schemas.microsoft.com/office/powerpoint/2010/main" val="167024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524001" y="260350"/>
            <a:ext cx="8913813" cy="914400"/>
          </a:xfrm>
        </p:spPr>
        <p:txBody>
          <a:bodyPr/>
          <a:lstStyle/>
          <a:p>
            <a:pPr eaLnBrk="1" hangingPunct="1"/>
            <a:r>
              <a:rPr lang="nl-BE" altLang="en-US" dirty="0" err="1"/>
              <a:t>Bonemetabolism</a:t>
            </a:r>
            <a:endParaRPr lang="nl-BE" altLang="en-US" dirty="0"/>
          </a:p>
        </p:txBody>
      </p:sp>
      <p:pic>
        <p:nvPicPr>
          <p:cNvPr id="89091" name="Content Placeholder 7" descr="piekbotmassa.jpg"/>
          <p:cNvPicPr>
            <a:picLocks noGrp="1" noChangeAspect="1"/>
          </p:cNvPicPr>
          <p:nvPr>
            <p:ph idx="1"/>
          </p:nvPr>
        </p:nvPicPr>
        <p:blipFill>
          <a:blip r:embed="rId3">
            <a:extLst>
              <a:ext uri="{28A0092B-C50C-407E-A947-70E740481C1C}">
                <a14:useLocalDpi xmlns:a14="http://schemas.microsoft.com/office/drawing/2010/main" val="0"/>
              </a:ext>
            </a:extLst>
          </a:blip>
          <a:srcRect l="316" t="2" r="-278" b="-414"/>
          <a:stretch>
            <a:fillRect/>
          </a:stretch>
        </p:blipFill>
        <p:spPr>
          <a:xfrm>
            <a:off x="1878465" y="1059702"/>
            <a:ext cx="8474075" cy="5135562"/>
          </a:xfrm>
        </p:spPr>
      </p:pic>
      <p:sp>
        <p:nvSpPr>
          <p:cNvPr id="890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ABDF63B6-FD31-4909-9F4C-751B66348D44}" type="datetime1">
              <a:rPr lang="nl-NL" altLang="en-US" sz="1000">
                <a:solidFill>
                  <a:srgbClr val="595959"/>
                </a:solidFill>
              </a:rPr>
              <a:pPr/>
              <a:t>15-1-2026</a:t>
            </a:fld>
            <a:endParaRPr lang="nl-NL" altLang="en-US" sz="1000">
              <a:solidFill>
                <a:srgbClr val="595959"/>
              </a:solidFill>
            </a:endParaRPr>
          </a:p>
        </p:txBody>
      </p:sp>
      <p:sp>
        <p:nvSpPr>
          <p:cNvPr id="5" name="Footer Placeholder 4"/>
          <p:cNvSpPr>
            <a:spLocks noGrp="1"/>
          </p:cNvSpPr>
          <p:nvPr>
            <p:ph type="ftr" sz="quarter" idx="11"/>
          </p:nvPr>
        </p:nvSpPr>
        <p:spPr/>
        <p:txBody>
          <a:bodyPr/>
          <a:lstStyle/>
          <a:p>
            <a:pPr>
              <a:defRPr/>
            </a:pPr>
            <a:r>
              <a:rPr lang="nl-NL"/>
              <a:t>titel</a:t>
            </a:r>
          </a:p>
        </p:txBody>
      </p:sp>
      <p:sp>
        <p:nvSpPr>
          <p:cNvPr id="890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70D86DD2-22FF-4799-9697-15E915939572}" type="slidenum">
              <a:rPr lang="nl-NL" altLang="en-US" sz="800">
                <a:solidFill>
                  <a:srgbClr val="595959"/>
                </a:solidFill>
              </a:rPr>
              <a:pPr/>
              <a:t>10</a:t>
            </a:fld>
            <a:endParaRPr lang="nl-NL" altLang="en-US" sz="800" dirty="0">
              <a:solidFill>
                <a:srgbClr val="595959"/>
              </a:solidFill>
            </a:endParaRPr>
          </a:p>
        </p:txBody>
      </p:sp>
      <p:sp>
        <p:nvSpPr>
          <p:cNvPr id="89095" name="TextBox 8"/>
          <p:cNvSpPr txBox="1">
            <a:spLocks noChangeArrowheads="1"/>
          </p:cNvSpPr>
          <p:nvPr/>
        </p:nvSpPr>
        <p:spPr bwMode="auto">
          <a:xfrm>
            <a:off x="7248525" y="2349500"/>
            <a:ext cx="16208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nl-BE" altLang="en-US" sz="1400" dirty="0">
                <a:solidFill>
                  <a:schemeClr val="bg1"/>
                </a:solidFill>
              </a:rPr>
              <a:t>Afbraak 2-5%/jaar</a:t>
            </a:r>
          </a:p>
        </p:txBody>
      </p:sp>
      <p:sp>
        <p:nvSpPr>
          <p:cNvPr id="2" name="TextBox 1">
            <a:extLst>
              <a:ext uri="{FF2B5EF4-FFF2-40B4-BE49-F238E27FC236}">
                <a16:creationId xmlns:a16="http://schemas.microsoft.com/office/drawing/2014/main" id="{7A2F501E-6B93-C6E9-12AC-70D8C8EA9E5F}"/>
              </a:ext>
            </a:extLst>
          </p:cNvPr>
          <p:cNvSpPr txBox="1"/>
          <p:nvPr/>
        </p:nvSpPr>
        <p:spPr>
          <a:xfrm>
            <a:off x="6866861" y="1148834"/>
            <a:ext cx="1743739" cy="369332"/>
          </a:xfrm>
          <a:prstGeom prst="rect">
            <a:avLst/>
          </a:prstGeom>
          <a:noFill/>
        </p:spPr>
        <p:txBody>
          <a:bodyPr wrap="square" rtlCol="0">
            <a:spAutoFit/>
          </a:bodyPr>
          <a:lstStyle/>
          <a:p>
            <a:r>
              <a:rPr lang="en-GB" dirty="0" err="1"/>
              <a:t>perimenopauze</a:t>
            </a:r>
            <a:endParaRPr lang="en-GB" dirty="0"/>
          </a:p>
        </p:txBody>
      </p:sp>
      <p:sp>
        <p:nvSpPr>
          <p:cNvPr id="3" name="TextBox 2">
            <a:extLst>
              <a:ext uri="{FF2B5EF4-FFF2-40B4-BE49-F238E27FC236}">
                <a16:creationId xmlns:a16="http://schemas.microsoft.com/office/drawing/2014/main" id="{374E71D2-BE7F-4C88-6F98-BB0CA36108B4}"/>
              </a:ext>
            </a:extLst>
          </p:cNvPr>
          <p:cNvSpPr txBox="1"/>
          <p:nvPr/>
        </p:nvSpPr>
        <p:spPr>
          <a:xfrm>
            <a:off x="9916633" y="6195237"/>
            <a:ext cx="1200970" cy="369332"/>
          </a:xfrm>
          <a:prstGeom prst="rect">
            <a:avLst/>
          </a:prstGeom>
          <a:noFill/>
        </p:spPr>
        <p:txBody>
          <a:bodyPr wrap="none" rtlCol="0">
            <a:spAutoFit/>
          </a:bodyPr>
          <a:lstStyle/>
          <a:p>
            <a:r>
              <a:rPr lang="en-GB" dirty="0"/>
              <a:t>-30 % PBM</a:t>
            </a:r>
          </a:p>
        </p:txBody>
      </p:sp>
      <p:sp>
        <p:nvSpPr>
          <p:cNvPr id="4" name="TextBox 3">
            <a:extLst>
              <a:ext uri="{FF2B5EF4-FFF2-40B4-BE49-F238E27FC236}">
                <a16:creationId xmlns:a16="http://schemas.microsoft.com/office/drawing/2014/main" id="{BBA8E86B-24C4-2EB0-0F78-7EDF7CDEF989}"/>
              </a:ext>
            </a:extLst>
          </p:cNvPr>
          <p:cNvSpPr txBox="1"/>
          <p:nvPr/>
        </p:nvSpPr>
        <p:spPr>
          <a:xfrm>
            <a:off x="7005329" y="6193393"/>
            <a:ext cx="1148071" cy="369332"/>
          </a:xfrm>
          <a:prstGeom prst="rect">
            <a:avLst/>
          </a:prstGeom>
          <a:noFill/>
        </p:spPr>
        <p:txBody>
          <a:bodyPr wrap="none" rtlCol="0">
            <a:spAutoFit/>
          </a:bodyPr>
          <a:lstStyle/>
          <a:p>
            <a:r>
              <a:rPr lang="en-GB" dirty="0"/>
              <a:t>-12% PBM</a:t>
            </a:r>
          </a:p>
        </p:txBody>
      </p:sp>
      <p:sp>
        <p:nvSpPr>
          <p:cNvPr id="6" name="TextBox 5">
            <a:extLst>
              <a:ext uri="{FF2B5EF4-FFF2-40B4-BE49-F238E27FC236}">
                <a16:creationId xmlns:a16="http://schemas.microsoft.com/office/drawing/2014/main" id="{4E5A7F6C-6514-371A-E24F-ABCEF61135CB}"/>
              </a:ext>
            </a:extLst>
          </p:cNvPr>
          <p:cNvSpPr txBox="1"/>
          <p:nvPr/>
        </p:nvSpPr>
        <p:spPr>
          <a:xfrm>
            <a:off x="6146792" y="2655888"/>
            <a:ext cx="1099981" cy="338554"/>
          </a:xfrm>
          <a:prstGeom prst="rect">
            <a:avLst/>
          </a:prstGeom>
          <a:noFill/>
        </p:spPr>
        <p:txBody>
          <a:bodyPr wrap="none" rtlCol="0">
            <a:spAutoFit/>
          </a:bodyPr>
          <a:lstStyle/>
          <a:p>
            <a:r>
              <a:rPr lang="en-GB" sz="1600" dirty="0">
                <a:solidFill>
                  <a:schemeClr val="bg1"/>
                </a:solidFill>
              </a:rPr>
              <a:t>0,5%/</a:t>
            </a:r>
            <a:r>
              <a:rPr lang="en-GB" sz="1600" dirty="0" err="1">
                <a:solidFill>
                  <a:schemeClr val="bg1"/>
                </a:solidFill>
              </a:rPr>
              <a:t>jaar</a:t>
            </a:r>
            <a:endParaRPr lang="en-GB" sz="1600" dirty="0">
              <a:solidFill>
                <a:schemeClr val="bg1"/>
              </a:solidFill>
            </a:endParaRPr>
          </a:p>
        </p:txBody>
      </p:sp>
      <p:sp>
        <p:nvSpPr>
          <p:cNvPr id="7" name="TextBox 6">
            <a:extLst>
              <a:ext uri="{FF2B5EF4-FFF2-40B4-BE49-F238E27FC236}">
                <a16:creationId xmlns:a16="http://schemas.microsoft.com/office/drawing/2014/main" id="{2CEB5693-F1DA-C19B-EF29-3E5CA56D4043}"/>
              </a:ext>
            </a:extLst>
          </p:cNvPr>
          <p:cNvSpPr txBox="1"/>
          <p:nvPr/>
        </p:nvSpPr>
        <p:spPr>
          <a:xfrm>
            <a:off x="7947837" y="3855780"/>
            <a:ext cx="1099981" cy="338554"/>
          </a:xfrm>
          <a:prstGeom prst="rect">
            <a:avLst/>
          </a:prstGeom>
          <a:noFill/>
        </p:spPr>
        <p:txBody>
          <a:bodyPr wrap="none" rtlCol="0">
            <a:spAutoFit/>
          </a:bodyPr>
          <a:lstStyle/>
          <a:p>
            <a:r>
              <a:rPr lang="en-GB" sz="1600" dirty="0">
                <a:solidFill>
                  <a:schemeClr val="bg1"/>
                </a:solidFill>
              </a:rPr>
              <a:t>0,5%/</a:t>
            </a:r>
            <a:r>
              <a:rPr lang="en-GB" sz="1600" dirty="0" err="1">
                <a:solidFill>
                  <a:schemeClr val="bg1"/>
                </a:solidFill>
              </a:rPr>
              <a:t>jaar</a:t>
            </a:r>
            <a:endParaRPr lang="en-GB" sz="1600" dirty="0">
              <a:solidFill>
                <a:schemeClr val="bg1"/>
              </a:solidFill>
            </a:endParaRPr>
          </a:p>
        </p:txBody>
      </p:sp>
    </p:spTree>
    <p:extLst>
      <p:ext uri="{BB962C8B-B14F-4D97-AF65-F5344CB8AC3E}">
        <p14:creationId xmlns:p14="http://schemas.microsoft.com/office/powerpoint/2010/main" val="184511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F894A-EE50-2C05-27DE-42873582097C}"/>
              </a:ext>
            </a:extLst>
          </p:cNvPr>
          <p:cNvSpPr>
            <a:spLocks noGrp="1"/>
          </p:cNvSpPr>
          <p:nvPr>
            <p:ph type="title"/>
          </p:nvPr>
        </p:nvSpPr>
        <p:spPr>
          <a:xfrm>
            <a:off x="648930" y="629266"/>
            <a:ext cx="6188190" cy="1622321"/>
          </a:xfrm>
        </p:spPr>
        <p:txBody>
          <a:bodyPr>
            <a:normAutofit/>
          </a:bodyPr>
          <a:lstStyle/>
          <a:p>
            <a:r>
              <a:rPr lang="nl-BE" dirty="0">
                <a:solidFill>
                  <a:srgbClr val="EBEBEB"/>
                </a:solidFill>
              </a:rPr>
              <a:t>joints</a:t>
            </a:r>
            <a:endParaRPr lang="en-GB" dirty="0">
              <a:solidFill>
                <a:srgbClr val="EBEBEB"/>
              </a:solidFill>
            </a:endParaRPr>
          </a:p>
        </p:txBody>
      </p:sp>
      <p:sp>
        <p:nvSpPr>
          <p:cNvPr id="3" name="Content Placeholder 2">
            <a:extLst>
              <a:ext uri="{FF2B5EF4-FFF2-40B4-BE49-F238E27FC236}">
                <a16:creationId xmlns:a16="http://schemas.microsoft.com/office/drawing/2014/main" id="{A332E7E2-A036-3EF2-9C24-A49064F4826E}"/>
              </a:ext>
            </a:extLst>
          </p:cNvPr>
          <p:cNvSpPr>
            <a:spLocks noGrp="1"/>
          </p:cNvSpPr>
          <p:nvPr>
            <p:ph idx="1"/>
          </p:nvPr>
        </p:nvSpPr>
        <p:spPr>
          <a:xfrm>
            <a:off x="601440" y="2086131"/>
            <a:ext cx="6188189" cy="3785419"/>
          </a:xfrm>
        </p:spPr>
        <p:txBody>
          <a:bodyPr>
            <a:normAutofit/>
          </a:bodyPr>
          <a:lstStyle/>
          <a:p>
            <a:r>
              <a:rPr lang="nl-BE" dirty="0" err="1">
                <a:solidFill>
                  <a:srgbClr val="FFFFFF"/>
                </a:solidFill>
              </a:rPr>
              <a:t>Jointpains</a:t>
            </a:r>
            <a:r>
              <a:rPr lang="nl-BE" dirty="0">
                <a:solidFill>
                  <a:srgbClr val="FFFFFF"/>
                </a:solidFill>
              </a:rPr>
              <a:t> (hands, </a:t>
            </a:r>
            <a:r>
              <a:rPr lang="nl-BE" dirty="0" err="1">
                <a:solidFill>
                  <a:srgbClr val="FFFFFF"/>
                </a:solidFill>
              </a:rPr>
              <a:t>knees</a:t>
            </a:r>
            <a:r>
              <a:rPr lang="nl-BE" dirty="0">
                <a:solidFill>
                  <a:srgbClr val="FFFFFF"/>
                </a:solidFill>
              </a:rPr>
              <a:t>, </a:t>
            </a:r>
            <a:r>
              <a:rPr lang="nl-BE" dirty="0" err="1">
                <a:solidFill>
                  <a:srgbClr val="FFFFFF"/>
                </a:solidFill>
              </a:rPr>
              <a:t>shoulders</a:t>
            </a:r>
            <a:r>
              <a:rPr lang="nl-BE" dirty="0">
                <a:solidFill>
                  <a:srgbClr val="FFFFFF"/>
                </a:solidFill>
              </a:rPr>
              <a:t>..)</a:t>
            </a:r>
          </a:p>
          <a:p>
            <a:r>
              <a:rPr lang="nl-BE" dirty="0" err="1">
                <a:solidFill>
                  <a:srgbClr val="FFFFFF"/>
                </a:solidFill>
              </a:rPr>
              <a:t>Morningstiffness</a:t>
            </a:r>
            <a:endParaRPr lang="nl-BE" dirty="0">
              <a:solidFill>
                <a:srgbClr val="FFFFFF"/>
              </a:solidFill>
            </a:endParaRPr>
          </a:p>
          <a:p>
            <a:r>
              <a:rPr lang="nl-BE" dirty="0">
                <a:solidFill>
                  <a:srgbClr val="FFFFFF"/>
                </a:solidFill>
              </a:rPr>
              <a:t>More ligament </a:t>
            </a:r>
            <a:r>
              <a:rPr lang="nl-BE" dirty="0" err="1">
                <a:solidFill>
                  <a:srgbClr val="FFFFFF"/>
                </a:solidFill>
              </a:rPr>
              <a:t>inflammation</a:t>
            </a:r>
            <a:endParaRPr lang="nl-BE" dirty="0">
              <a:solidFill>
                <a:srgbClr val="FFFFFF"/>
              </a:solidFill>
            </a:endParaRPr>
          </a:p>
          <a:p>
            <a:endParaRPr lang="nl-BE" dirty="0">
              <a:solidFill>
                <a:srgbClr val="FFFFFF"/>
              </a:solidFill>
            </a:endParaRPr>
          </a:p>
        </p:txBody>
      </p:sp>
      <p:sp>
        <p:nvSpPr>
          <p:cNvPr id="2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a:extLst>
              <a:ext uri="{FF2B5EF4-FFF2-40B4-BE49-F238E27FC236}">
                <a16:creationId xmlns:a16="http://schemas.microsoft.com/office/drawing/2014/main" id="{E507824C-333E-B4C5-6F2A-C9AAA4F953CD}"/>
              </a:ext>
            </a:extLst>
          </p:cNvPr>
          <p:cNvPicPr>
            <a:picLocks noChangeAspect="1"/>
          </p:cNvPicPr>
          <p:nvPr/>
        </p:nvPicPr>
        <p:blipFill>
          <a:blip r:embed="rId3"/>
          <a:srcRect t="5371" r="-2" b="1358"/>
          <a:stretch>
            <a:fillRect/>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48893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826958" y="222372"/>
            <a:ext cx="8913813" cy="914400"/>
          </a:xfrm>
        </p:spPr>
        <p:txBody>
          <a:bodyPr/>
          <a:lstStyle/>
          <a:p>
            <a:pPr eaLnBrk="1" hangingPunct="1"/>
            <a:r>
              <a:rPr lang="nl-BE" altLang="en-US" dirty="0">
                <a:solidFill>
                  <a:schemeClr val="tx1"/>
                </a:solidFill>
              </a:rPr>
              <a:t>How </a:t>
            </a:r>
            <a:r>
              <a:rPr lang="nl-BE" altLang="en-US" dirty="0" err="1">
                <a:solidFill>
                  <a:schemeClr val="tx1"/>
                </a:solidFill>
              </a:rPr>
              <a:t>to</a:t>
            </a:r>
            <a:r>
              <a:rPr lang="nl-BE" altLang="en-US" dirty="0">
                <a:solidFill>
                  <a:schemeClr val="tx1"/>
                </a:solidFill>
              </a:rPr>
              <a:t> handle </a:t>
            </a:r>
            <a:r>
              <a:rPr lang="nl-BE" altLang="en-US" dirty="0" err="1">
                <a:solidFill>
                  <a:schemeClr val="tx1"/>
                </a:solidFill>
              </a:rPr>
              <a:t>menopause</a:t>
            </a:r>
            <a:endParaRPr lang="nl-BE" altLang="en-US" dirty="0">
              <a:solidFill>
                <a:schemeClr val="tx1"/>
              </a:solidFill>
            </a:endParaRPr>
          </a:p>
        </p:txBody>
      </p:sp>
      <p:sp>
        <p:nvSpPr>
          <p:cNvPr id="9625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89DFDCF6-9BCA-4049-ADB6-D37A3DFD259C}" type="datetime1">
              <a:rPr lang="nl-NL" altLang="en-US" sz="1000">
                <a:solidFill>
                  <a:srgbClr val="595959"/>
                </a:solidFill>
              </a:rPr>
              <a:pPr/>
              <a:t>15-1-2026</a:t>
            </a:fld>
            <a:endParaRPr lang="nl-NL" altLang="en-US" sz="1000">
              <a:solidFill>
                <a:srgbClr val="595959"/>
              </a:solidFill>
            </a:endParaRPr>
          </a:p>
        </p:txBody>
      </p:sp>
      <p:sp>
        <p:nvSpPr>
          <p:cNvPr id="5" name="Footer Placeholder 4"/>
          <p:cNvSpPr>
            <a:spLocks noGrp="1"/>
          </p:cNvSpPr>
          <p:nvPr>
            <p:ph type="ftr" sz="quarter" idx="11"/>
          </p:nvPr>
        </p:nvSpPr>
        <p:spPr/>
        <p:txBody>
          <a:bodyPr/>
          <a:lstStyle/>
          <a:p>
            <a:pPr>
              <a:defRPr/>
            </a:pPr>
            <a:r>
              <a:rPr lang="nl-NL"/>
              <a:t>titel</a:t>
            </a:r>
          </a:p>
        </p:txBody>
      </p:sp>
      <p:sp>
        <p:nvSpPr>
          <p:cNvPr id="962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AB753461-8034-4535-A07C-1175FC1C602C}" type="slidenum">
              <a:rPr lang="nl-NL" altLang="en-US" sz="800">
                <a:solidFill>
                  <a:srgbClr val="595959"/>
                </a:solidFill>
              </a:rPr>
              <a:pPr/>
              <a:t>12</a:t>
            </a:fld>
            <a:endParaRPr lang="nl-NL" altLang="en-US" sz="800">
              <a:solidFill>
                <a:srgbClr val="595959"/>
              </a:solidFill>
            </a:endParaRPr>
          </a:p>
        </p:txBody>
      </p:sp>
      <p:pic>
        <p:nvPicPr>
          <p:cNvPr id="96262" name="Picture 1"/>
          <p:cNvPicPr>
            <a:picLocks noChangeAspect="1"/>
          </p:cNvPicPr>
          <p:nvPr/>
        </p:nvPicPr>
        <p:blipFill>
          <a:blip r:embed="rId2">
            <a:extLst>
              <a:ext uri="{28A0092B-C50C-407E-A947-70E740481C1C}">
                <a14:useLocalDpi xmlns:a14="http://schemas.microsoft.com/office/drawing/2010/main" val="0"/>
              </a:ext>
            </a:extLst>
          </a:blip>
          <a:srcRect l="-400" t="10689"/>
          <a:stretch>
            <a:fillRect/>
          </a:stretch>
        </p:blipFill>
        <p:spPr bwMode="auto">
          <a:xfrm>
            <a:off x="2495551" y="1557338"/>
            <a:ext cx="7172325"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89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001261" y="10916"/>
            <a:ext cx="8913813" cy="914400"/>
          </a:xfrm>
        </p:spPr>
        <p:txBody>
          <a:bodyPr/>
          <a:lstStyle/>
          <a:p>
            <a:pPr eaLnBrk="1" hangingPunct="1"/>
            <a:r>
              <a:rPr lang="nl-BE" altLang="en-US" dirty="0"/>
              <a:t> life </a:t>
            </a:r>
            <a:r>
              <a:rPr lang="nl-BE" altLang="en-US" dirty="0" err="1"/>
              <a:t>style</a:t>
            </a:r>
            <a:r>
              <a:rPr lang="nl-BE" altLang="en-US" dirty="0"/>
              <a:t> !!!!!!!!!!!!!!</a:t>
            </a:r>
          </a:p>
        </p:txBody>
      </p:sp>
      <p:pic>
        <p:nvPicPr>
          <p:cNvPr id="98312" name="Content Placeholder 7" descr="menopause-running.jpg"/>
          <p:cNvPicPr>
            <a:picLocks noGrp="1" noChangeAspect="1"/>
          </p:cNvPicPr>
          <p:nvPr>
            <p:ph idx="1"/>
          </p:nvPr>
        </p:nvPicPr>
        <p:blipFill>
          <a:blip r:embed="rId3">
            <a:extLst>
              <a:ext uri="{28A0092B-C50C-407E-A947-70E740481C1C}">
                <a14:useLocalDpi xmlns:a14="http://schemas.microsoft.com/office/drawing/2010/main" val="0"/>
              </a:ext>
            </a:extLst>
          </a:blip>
          <a:srcRect l="12012" r="12012"/>
          <a:stretch>
            <a:fillRect/>
          </a:stretch>
        </p:blipFill>
        <p:spPr>
          <a:xfrm>
            <a:off x="1579535" y="780255"/>
            <a:ext cx="3368675" cy="1624012"/>
          </a:xfrm>
        </p:spPr>
      </p:pic>
      <p:sp>
        <p:nvSpPr>
          <p:cNvPr id="98307"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1048162-6BB5-4537-9967-9D99E05F3186}" type="datetime1">
              <a:rPr kumimoji="0" lang="nl-NL" altLang="en-US" sz="1000" b="0"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15-1-2026</a:t>
            </a:fld>
            <a:endParaRPr kumimoji="0" lang="nl-NL" altLang="en-US" sz="1000" b="0"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titel</a:t>
            </a:r>
          </a:p>
        </p:txBody>
      </p:sp>
      <p:sp>
        <p:nvSpPr>
          <p:cNvPr id="983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D817E80-6812-43F1-9BF0-F1056A02E831}" type="slidenum">
              <a:rPr kumimoji="0" lang="nl-NL" altLang="en-US" sz="800" b="0"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altLang="en-US" sz="800" b="0"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mn-cs"/>
            </a:endParaRPr>
          </a:p>
        </p:txBody>
      </p:sp>
      <p:pic>
        <p:nvPicPr>
          <p:cNvPr id="98310" name="Picture 9" descr="no alcoho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175" y="5373689"/>
            <a:ext cx="1347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11" descr="stop smokin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5373689"/>
            <a:ext cx="14065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Picture 17" descr="slow carb.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0357" y="2898134"/>
            <a:ext cx="11811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7" name="TextBox 1"/>
          <p:cNvSpPr txBox="1">
            <a:spLocks noChangeArrowheads="1"/>
          </p:cNvSpPr>
          <p:nvPr/>
        </p:nvSpPr>
        <p:spPr bwMode="auto">
          <a:xfrm>
            <a:off x="2841706" y="4665664"/>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err="1">
                <a:ln>
                  <a:noFill/>
                </a:ln>
                <a:solidFill>
                  <a:prstClr val="black"/>
                </a:solidFill>
                <a:effectLst/>
                <a:uLnTx/>
                <a:uFillTx/>
                <a:latin typeface="Arial" panose="020B0604020202020204" pitchFamily="34" charset="0"/>
                <a:ea typeface="MS PGothic" panose="020B0600070205080204" pitchFamily="34" charset="-128"/>
                <a:cs typeface="+mn-cs"/>
              </a:rPr>
              <a:t>spierversterking</a:t>
            </a: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98318" name="TextBox 2"/>
          <p:cNvSpPr txBox="1">
            <a:spLocks noChangeArrowheads="1"/>
          </p:cNvSpPr>
          <p:nvPr/>
        </p:nvSpPr>
        <p:spPr bwMode="auto">
          <a:xfrm>
            <a:off x="1519917" y="780255"/>
            <a:ext cx="13954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Aerobic 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30-90’/d</a:t>
            </a:r>
          </a:p>
        </p:txBody>
      </p:sp>
      <p:pic>
        <p:nvPicPr>
          <p:cNvPr id="2" name="Picture 1"/>
          <p:cNvPicPr>
            <a:picLocks noChangeAspect="1"/>
          </p:cNvPicPr>
          <p:nvPr/>
        </p:nvPicPr>
        <p:blipFill rotWithShape="1">
          <a:blip r:embed="rId7"/>
          <a:srcRect l="23616" t="100" r="6581" b="-478"/>
          <a:stretch/>
        </p:blipFill>
        <p:spPr>
          <a:xfrm>
            <a:off x="6755881" y="185696"/>
            <a:ext cx="5270033" cy="5879700"/>
          </a:xfrm>
          <a:prstGeom prst="rect">
            <a:avLst/>
          </a:prstGeom>
        </p:spPr>
      </p:pic>
      <p:sp>
        <p:nvSpPr>
          <p:cNvPr id="3" name="TextBox 2"/>
          <p:cNvSpPr txBox="1"/>
          <p:nvPr/>
        </p:nvSpPr>
        <p:spPr>
          <a:xfrm>
            <a:off x="10729070" y="2528802"/>
            <a:ext cx="13564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Volle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granen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5185233" y="4543383"/>
            <a:ext cx="19935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Low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glycemic</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index</a:t>
            </a:r>
          </a:p>
        </p:txBody>
      </p:sp>
      <p:pic>
        <p:nvPicPr>
          <p:cNvPr id="17" name="Picture 16" descr="weegscha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39218" y="5130756"/>
            <a:ext cx="24241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8AEF951-3732-1D4C-BC30-92EFE85D1673}"/>
              </a:ext>
            </a:extLst>
          </p:cNvPr>
          <p:cNvPicPr>
            <a:picLocks noChangeAspect="1"/>
          </p:cNvPicPr>
          <p:nvPr/>
        </p:nvPicPr>
        <p:blipFill>
          <a:blip r:embed="rId9"/>
          <a:stretch>
            <a:fillRect/>
          </a:stretch>
        </p:blipFill>
        <p:spPr>
          <a:xfrm>
            <a:off x="1631950" y="2528802"/>
            <a:ext cx="2818828" cy="2736937"/>
          </a:xfrm>
          <a:prstGeom prst="rect">
            <a:avLst/>
          </a:prstGeom>
        </p:spPr>
      </p:pic>
    </p:spTree>
    <p:extLst>
      <p:ext uri="{BB962C8B-B14F-4D97-AF65-F5344CB8AC3E}">
        <p14:creationId xmlns:p14="http://schemas.microsoft.com/office/powerpoint/2010/main" val="169407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a:extLst>
              <a:ext uri="{FF2B5EF4-FFF2-40B4-BE49-F238E27FC236}">
                <a16:creationId xmlns:a16="http://schemas.microsoft.com/office/drawing/2014/main" id="{DED9DC61-1828-858D-9CBF-606DB2803649}"/>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A39095D0-368A-08CE-C1C4-9697C1C10198}"/>
              </a:ext>
            </a:extLst>
          </p:cNvPr>
          <p:cNvSpPr/>
          <p:nvPr/>
        </p:nvSpPr>
        <p:spPr>
          <a:xfrm>
            <a:off x="1206709" y="4249711"/>
            <a:ext cx="2548328" cy="31479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B18377D-0DCC-432B-5142-C10852AA4845}"/>
              </a:ext>
            </a:extLst>
          </p:cNvPr>
          <p:cNvSpPr/>
          <p:nvPr/>
        </p:nvSpPr>
        <p:spPr>
          <a:xfrm>
            <a:off x="6438275" y="4916774"/>
            <a:ext cx="4931764" cy="74201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915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524001" y="333375"/>
            <a:ext cx="8913813" cy="914400"/>
          </a:xfrm>
        </p:spPr>
        <p:txBody>
          <a:bodyPr/>
          <a:lstStyle/>
          <a:p>
            <a:pPr eaLnBrk="1" hangingPunct="1"/>
            <a:r>
              <a:rPr lang="nl-BE" altLang="en-US" dirty="0"/>
              <a:t> </a:t>
            </a:r>
            <a:r>
              <a:rPr lang="nl-BE" altLang="en-US" dirty="0" err="1"/>
              <a:t>Hormonal</a:t>
            </a:r>
            <a:r>
              <a:rPr lang="nl-BE" altLang="en-US" dirty="0"/>
              <a:t> </a:t>
            </a:r>
            <a:r>
              <a:rPr lang="nl-BE" altLang="en-US" dirty="0" err="1"/>
              <a:t>substitution</a:t>
            </a:r>
            <a:endParaRPr lang="nl-BE" altLang="en-US" dirty="0"/>
          </a:p>
        </p:txBody>
      </p:sp>
      <p:sp>
        <p:nvSpPr>
          <p:cNvPr id="10445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F7785EC0-8594-4869-B6D6-2EDD2EA6B51B}" type="datetime1">
              <a:rPr lang="nl-NL" altLang="en-US" sz="1000">
                <a:solidFill>
                  <a:srgbClr val="595959"/>
                </a:solidFill>
              </a:rPr>
              <a:pPr/>
              <a:t>15-1-2026</a:t>
            </a:fld>
            <a:endParaRPr lang="nl-NL" altLang="en-US" sz="1000">
              <a:solidFill>
                <a:srgbClr val="595959"/>
              </a:solidFill>
            </a:endParaRPr>
          </a:p>
        </p:txBody>
      </p:sp>
      <p:sp>
        <p:nvSpPr>
          <p:cNvPr id="5" name="Footer Placeholder 4"/>
          <p:cNvSpPr>
            <a:spLocks noGrp="1"/>
          </p:cNvSpPr>
          <p:nvPr>
            <p:ph type="ftr" sz="quarter" idx="11"/>
          </p:nvPr>
        </p:nvSpPr>
        <p:spPr/>
        <p:txBody>
          <a:bodyPr/>
          <a:lstStyle/>
          <a:p>
            <a:pPr>
              <a:defRPr/>
            </a:pPr>
            <a:r>
              <a:rPr lang="nl-NL"/>
              <a:t>titel</a:t>
            </a:r>
          </a:p>
        </p:txBody>
      </p:sp>
      <p:sp>
        <p:nvSpPr>
          <p:cNvPr id="1044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4105E7ED-AFEC-4F61-8C5C-9C1F9EB77B47}" type="slidenum">
              <a:rPr lang="nl-NL" altLang="en-US" sz="800">
                <a:solidFill>
                  <a:srgbClr val="595959"/>
                </a:solidFill>
              </a:rPr>
              <a:pPr/>
              <a:t>15</a:t>
            </a:fld>
            <a:endParaRPr lang="nl-NL" altLang="en-US" sz="800">
              <a:solidFill>
                <a:srgbClr val="595959"/>
              </a:solidFill>
            </a:endParaRPr>
          </a:p>
        </p:txBody>
      </p:sp>
      <p:pic>
        <p:nvPicPr>
          <p:cNvPr id="104455" name="Picture 9" descr="HRT pat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4076700"/>
            <a:ext cx="30226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10" descr="HRT patch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4311651"/>
            <a:ext cx="213995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11" descr="HRT table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844675"/>
            <a:ext cx="27368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8" name="Content Placeholder 13" descr="mirena.jpg"/>
          <p:cNvPicPr>
            <a:picLocks noGrp="1" noChangeAspect="1"/>
          </p:cNvPicPr>
          <p:nvPr>
            <p:ph idx="1"/>
          </p:nvPr>
        </p:nvPicPr>
        <p:blipFill>
          <a:blip r:embed="rId5">
            <a:extLst>
              <a:ext uri="{28A0092B-C50C-407E-A947-70E740481C1C}">
                <a14:useLocalDpi xmlns:a14="http://schemas.microsoft.com/office/drawing/2010/main" val="0"/>
              </a:ext>
            </a:extLst>
          </a:blip>
          <a:srcRect l="-2289" t="-282" r="497" b="-2"/>
          <a:stretch>
            <a:fillRect/>
          </a:stretch>
        </p:blipFill>
        <p:spPr>
          <a:xfrm>
            <a:off x="1703388" y="5084764"/>
            <a:ext cx="2463800" cy="1584325"/>
          </a:xfrm>
        </p:spPr>
      </p:pic>
      <p:pic>
        <p:nvPicPr>
          <p:cNvPr id="10445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9376" y="1557339"/>
            <a:ext cx="255587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Afbeeldingsresultaat voor lenzet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7"/>
          <a:stretch>
            <a:fillRect/>
          </a:stretch>
        </p:blipFill>
        <p:spPr>
          <a:xfrm>
            <a:off x="8362952" y="1638300"/>
            <a:ext cx="2228850" cy="2047875"/>
          </a:xfrm>
          <a:prstGeom prst="rect">
            <a:avLst/>
          </a:prstGeom>
        </p:spPr>
      </p:pic>
    </p:spTree>
    <p:extLst>
      <p:ext uri="{BB962C8B-B14F-4D97-AF65-F5344CB8AC3E}">
        <p14:creationId xmlns:p14="http://schemas.microsoft.com/office/powerpoint/2010/main" val="184205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57"/>
                                        </p:tgtEl>
                                        <p:attrNameLst>
                                          <p:attrName>style.visibility</p:attrName>
                                        </p:attrNameLst>
                                      </p:cBhvr>
                                      <p:to>
                                        <p:strVal val="visible"/>
                                      </p:to>
                                    </p:set>
                                    <p:animEffect transition="in" filter="fade">
                                      <p:cBhvr>
                                        <p:cTn id="7" dur="500"/>
                                        <p:tgtEl>
                                          <p:spTgt spid="1044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459"/>
                                        </p:tgtEl>
                                        <p:attrNameLst>
                                          <p:attrName>style.visibility</p:attrName>
                                        </p:attrNameLst>
                                      </p:cBhvr>
                                      <p:to>
                                        <p:strVal val="visible"/>
                                      </p:to>
                                    </p:set>
                                    <p:animEffect transition="in" filter="fade">
                                      <p:cBhvr>
                                        <p:cTn id="12" dur="500"/>
                                        <p:tgtEl>
                                          <p:spTgt spid="1044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458"/>
                                        </p:tgtEl>
                                        <p:attrNameLst>
                                          <p:attrName>style.visibility</p:attrName>
                                        </p:attrNameLst>
                                      </p:cBhvr>
                                      <p:to>
                                        <p:strVal val="visible"/>
                                      </p:to>
                                    </p:set>
                                    <p:animEffect transition="in" filter="fade">
                                      <p:cBhvr>
                                        <p:cTn id="22" dur="500"/>
                                        <p:tgtEl>
                                          <p:spTgt spid="1044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456"/>
                                        </p:tgtEl>
                                        <p:attrNameLst>
                                          <p:attrName>style.visibility</p:attrName>
                                        </p:attrNameLst>
                                      </p:cBhvr>
                                      <p:to>
                                        <p:strVal val="visible"/>
                                      </p:to>
                                    </p:set>
                                    <p:animEffect transition="in" filter="fade">
                                      <p:cBhvr>
                                        <p:cTn id="27" dur="500"/>
                                        <p:tgtEl>
                                          <p:spTgt spid="1044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455"/>
                                        </p:tgtEl>
                                        <p:attrNameLst>
                                          <p:attrName>style.visibility</p:attrName>
                                        </p:attrNameLst>
                                      </p:cBhvr>
                                      <p:to>
                                        <p:strVal val="visible"/>
                                      </p:to>
                                    </p:set>
                                    <p:animEffect transition="in" filter="fade">
                                      <p:cBhvr>
                                        <p:cTn id="32" dur="5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Text Placeholder 4">
            <a:extLst>
              <a:ext uri="{FF2B5EF4-FFF2-40B4-BE49-F238E27FC236}">
                <a16:creationId xmlns:a16="http://schemas.microsoft.com/office/drawing/2014/main" id="{FDE405F4-629A-E778-B7D6-2FC0AB10325A}"/>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r>
              <a:rPr lang="en-US" sz="2000" b="0" i="0" kern="1200" cap="all" dirty="0">
                <a:solidFill>
                  <a:schemeClr val="tx1">
                    <a:lumMod val="85000"/>
                    <a:lumOff val="15000"/>
                  </a:schemeClr>
                </a:solidFill>
                <a:latin typeface="+mj-lt"/>
                <a:ea typeface="+mj-ea"/>
                <a:cs typeface="+mj-cs"/>
              </a:rPr>
              <a:t>Using MHT (Menopause </a:t>
            </a:r>
            <a:r>
              <a:rPr lang="en-US" sz="2000" b="0" i="0" kern="1200" cap="all">
                <a:solidFill>
                  <a:schemeClr val="tx1">
                    <a:lumMod val="85000"/>
                    <a:lumOff val="15000"/>
                  </a:schemeClr>
                </a:solidFill>
                <a:latin typeface="+mj-lt"/>
                <a:ea typeface="+mj-ea"/>
                <a:cs typeface="+mj-cs"/>
              </a:rPr>
              <a:t>Hormone therapy)</a:t>
            </a:r>
            <a:endParaRPr lang="en-US" sz="2000" b="0" i="0" kern="1200" cap="all" dirty="0">
              <a:solidFill>
                <a:schemeClr val="tx1">
                  <a:lumMod val="85000"/>
                  <a:lumOff val="15000"/>
                </a:schemeClr>
              </a:solidFill>
              <a:latin typeface="+mj-lt"/>
              <a:ea typeface="+mj-ea"/>
              <a:cs typeface="+mj-cs"/>
            </a:endParaRPr>
          </a:p>
        </p:txBody>
      </p:sp>
      <p:sp>
        <p:nvSpPr>
          <p:cNvPr id="4" name="Title 3">
            <a:extLst>
              <a:ext uri="{FF2B5EF4-FFF2-40B4-BE49-F238E27FC236}">
                <a16:creationId xmlns:a16="http://schemas.microsoft.com/office/drawing/2014/main" id="{C6D9E9EE-AB20-FA92-4DD8-A555F407243E}"/>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Why?</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770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07EA1-C315-F45E-002C-E9528BEF14C2}"/>
              </a:ext>
            </a:extLst>
          </p:cNvPr>
          <p:cNvSpPr>
            <a:spLocks noGrp="1"/>
          </p:cNvSpPr>
          <p:nvPr>
            <p:ph idx="1"/>
          </p:nvPr>
        </p:nvSpPr>
        <p:spPr>
          <a:xfrm>
            <a:off x="944380" y="1768840"/>
            <a:ext cx="10403174" cy="4729396"/>
          </a:xfrm>
        </p:spPr>
        <p:txBody>
          <a:bodyPr>
            <a:normAutofit/>
          </a:bodyPr>
          <a:lstStyle/>
          <a:p>
            <a:r>
              <a:rPr lang="en-GB" dirty="0"/>
              <a:t>Moderate – severe Vasomotor symptoms</a:t>
            </a:r>
          </a:p>
          <a:p>
            <a:r>
              <a:rPr lang="en-GB" dirty="0"/>
              <a:t>Treatment hypoestrogenism &lt; 45 years</a:t>
            </a:r>
          </a:p>
          <a:p>
            <a:pPr lvl="1">
              <a:defRPr/>
            </a:pPr>
            <a:r>
              <a:rPr lang="nl-BE" altLang="fr-FR" dirty="0"/>
              <a:t>POI </a:t>
            </a:r>
            <a:r>
              <a:rPr lang="en-GB" altLang="fr-FR" dirty="0"/>
              <a:t>(before 40 years) and early menopause (before 45 years</a:t>
            </a:r>
          </a:p>
          <a:p>
            <a:pPr lvl="2">
              <a:defRPr/>
            </a:pPr>
            <a:r>
              <a:rPr lang="en-GB" altLang="fr-FR" dirty="0"/>
              <a:t> </a:t>
            </a:r>
            <a:r>
              <a:rPr lang="en-GB" altLang="fr-FR" b="1" i="1" u="sng" dirty="0"/>
              <a:t>increased morbidity &amp; mortality :</a:t>
            </a:r>
            <a:r>
              <a:rPr lang="en-GB" altLang="fr-FR" dirty="0"/>
              <a:t>Life expectancy -2 y (compared to MP at 55y)</a:t>
            </a:r>
          </a:p>
          <a:p>
            <a:pPr lvl="2">
              <a:defRPr/>
            </a:pPr>
            <a:r>
              <a:rPr lang="en-GB" altLang="fr-FR" b="1" i="1" u="sng" dirty="0">
                <a:solidFill>
                  <a:schemeClr val="tx2"/>
                </a:solidFill>
              </a:rPr>
              <a:t>cardiovascular </a:t>
            </a:r>
            <a:r>
              <a:rPr lang="en-GB" altLang="fr-FR" b="1" i="1" u="sng" dirty="0" err="1">
                <a:solidFill>
                  <a:schemeClr val="tx2"/>
                </a:solidFill>
              </a:rPr>
              <a:t>morbi</a:t>
            </a:r>
            <a:r>
              <a:rPr lang="en-GB" altLang="fr-FR" b="1" i="1" u="sng" dirty="0">
                <a:solidFill>
                  <a:schemeClr val="tx2"/>
                </a:solidFill>
              </a:rPr>
              <a:t>-mortality </a:t>
            </a:r>
            <a:r>
              <a:rPr lang="en-GB" altLang="fr-FR" dirty="0">
                <a:solidFill>
                  <a:schemeClr val="tx2"/>
                </a:solidFill>
              </a:rPr>
              <a:t>(Grade 1C) </a:t>
            </a:r>
          </a:p>
          <a:p>
            <a:pPr lvl="2">
              <a:defRPr/>
            </a:pPr>
            <a:r>
              <a:rPr lang="en-GB" altLang="fr-FR" b="1" i="1" u="sng" dirty="0">
                <a:solidFill>
                  <a:schemeClr val="tx2"/>
                </a:solidFill>
              </a:rPr>
              <a:t>neuro-degenerative diseases </a:t>
            </a:r>
            <a:r>
              <a:rPr lang="en-GB" altLang="fr-FR" dirty="0">
                <a:solidFill>
                  <a:schemeClr val="tx2"/>
                </a:solidFill>
              </a:rPr>
              <a:t>(Grade IC)</a:t>
            </a:r>
          </a:p>
          <a:p>
            <a:pPr lvl="2">
              <a:defRPr/>
            </a:pPr>
            <a:r>
              <a:rPr lang="en-GB" altLang="fr-FR" dirty="0">
                <a:solidFill>
                  <a:schemeClr val="tx2"/>
                </a:solidFill>
              </a:rPr>
              <a:t>Increased risk for </a:t>
            </a:r>
            <a:r>
              <a:rPr lang="en-GB" altLang="fr-FR" b="1" i="1" u="sng" dirty="0">
                <a:solidFill>
                  <a:schemeClr val="tx2"/>
                </a:solidFill>
              </a:rPr>
              <a:t>osteoporosis and fractures</a:t>
            </a:r>
            <a:endParaRPr lang="en-GB" dirty="0"/>
          </a:p>
          <a:p>
            <a:r>
              <a:rPr lang="en-GB" dirty="0"/>
              <a:t>Prevention or treatment of osteoporosis</a:t>
            </a:r>
          </a:p>
          <a:p>
            <a:r>
              <a:rPr lang="en-GB" dirty="0"/>
              <a:t>Genito urinary syndrome - </a:t>
            </a:r>
            <a:r>
              <a:rPr lang="en-GB" dirty="0" err="1"/>
              <a:t>Vulvo</a:t>
            </a:r>
            <a:r>
              <a:rPr lang="en-GB" dirty="0"/>
              <a:t> vaginal atrophy: local </a:t>
            </a:r>
          </a:p>
        </p:txBody>
      </p:sp>
      <p:sp>
        <p:nvSpPr>
          <p:cNvPr id="2" name="TextBox 1">
            <a:extLst>
              <a:ext uri="{FF2B5EF4-FFF2-40B4-BE49-F238E27FC236}">
                <a16:creationId xmlns:a16="http://schemas.microsoft.com/office/drawing/2014/main" id="{9DB1C489-2BA7-B287-9AF0-55772B5A5B6A}"/>
              </a:ext>
            </a:extLst>
          </p:cNvPr>
          <p:cNvSpPr txBox="1"/>
          <p:nvPr/>
        </p:nvSpPr>
        <p:spPr>
          <a:xfrm>
            <a:off x="1103312" y="861934"/>
            <a:ext cx="5952270" cy="461665"/>
          </a:xfrm>
          <a:prstGeom prst="rect">
            <a:avLst/>
          </a:prstGeom>
          <a:noFill/>
        </p:spPr>
        <p:txBody>
          <a:bodyPr wrap="none" rtlCol="0">
            <a:spAutoFit/>
          </a:bodyPr>
          <a:lstStyle/>
          <a:p>
            <a:r>
              <a:rPr lang="nl-BE" sz="2400" dirty="0"/>
              <a:t>MHT = FDA </a:t>
            </a:r>
            <a:r>
              <a:rPr lang="nl-BE" sz="2400" dirty="0" err="1"/>
              <a:t>approved</a:t>
            </a:r>
            <a:r>
              <a:rPr lang="nl-BE" sz="2400" dirty="0"/>
              <a:t> </a:t>
            </a:r>
            <a:r>
              <a:rPr lang="nl-BE" sz="2400" dirty="0" err="1"/>
              <a:t>for</a:t>
            </a:r>
            <a:r>
              <a:rPr lang="nl-BE" sz="2400" dirty="0"/>
              <a:t> 4 </a:t>
            </a:r>
            <a:r>
              <a:rPr lang="nl-BE" sz="2400" dirty="0" err="1"/>
              <a:t>indications</a:t>
            </a:r>
            <a:r>
              <a:rPr lang="nl-BE" sz="2400" dirty="0"/>
              <a:t>: </a:t>
            </a:r>
            <a:endParaRPr lang="en-GB" sz="2400" dirty="0"/>
          </a:p>
        </p:txBody>
      </p:sp>
    </p:spTree>
    <p:extLst>
      <p:ext uri="{BB962C8B-B14F-4D97-AF65-F5344CB8AC3E}">
        <p14:creationId xmlns:p14="http://schemas.microsoft.com/office/powerpoint/2010/main" val="159396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3883-AA86-9DE0-B313-66E23A488F05}"/>
              </a:ext>
            </a:extLst>
          </p:cNvPr>
          <p:cNvSpPr>
            <a:spLocks noGrp="1"/>
          </p:cNvSpPr>
          <p:nvPr>
            <p:ph type="title"/>
          </p:nvPr>
        </p:nvSpPr>
        <p:spPr>
          <a:xfrm>
            <a:off x="133273" y="137135"/>
            <a:ext cx="9404723" cy="1400530"/>
          </a:xfrm>
        </p:spPr>
        <p:txBody>
          <a:bodyPr/>
          <a:lstStyle/>
          <a:p>
            <a:r>
              <a:rPr lang="en-GB" sz="3200" dirty="0"/>
              <a:t>Vasomotor symptoms</a:t>
            </a:r>
          </a:p>
        </p:txBody>
      </p:sp>
      <p:sp>
        <p:nvSpPr>
          <p:cNvPr id="3" name="Content Placeholder 2">
            <a:extLst>
              <a:ext uri="{FF2B5EF4-FFF2-40B4-BE49-F238E27FC236}">
                <a16:creationId xmlns:a16="http://schemas.microsoft.com/office/drawing/2014/main" id="{8178CA50-0F18-5E17-F40B-B7718DEEDD85}"/>
              </a:ext>
            </a:extLst>
          </p:cNvPr>
          <p:cNvSpPr>
            <a:spLocks noGrp="1"/>
          </p:cNvSpPr>
          <p:nvPr>
            <p:ph idx="4294967295"/>
          </p:nvPr>
        </p:nvSpPr>
        <p:spPr>
          <a:xfrm>
            <a:off x="0" y="1273175"/>
            <a:ext cx="9696450" cy="4775200"/>
          </a:xfrm>
        </p:spPr>
        <p:txBody>
          <a:bodyPr>
            <a:normAutofit/>
          </a:bodyPr>
          <a:lstStyle/>
          <a:p>
            <a:r>
              <a:rPr lang="en-GB" dirty="0"/>
              <a:t>Mean 7.4 y</a:t>
            </a:r>
          </a:p>
          <a:p>
            <a:r>
              <a:rPr lang="en-GB" dirty="0"/>
              <a:t>↓ Quality of life</a:t>
            </a:r>
          </a:p>
          <a:p>
            <a:r>
              <a:rPr lang="en-GB" dirty="0"/>
              <a:t>4 categories</a:t>
            </a:r>
          </a:p>
          <a:p>
            <a:pPr marL="457200" lvl="1" indent="0">
              <a:buNone/>
            </a:pPr>
            <a:endParaRPr lang="en-GB" dirty="0"/>
          </a:p>
          <a:p>
            <a:r>
              <a:rPr lang="en-GB" dirty="0" err="1"/>
              <a:t>Riskfactors</a:t>
            </a:r>
            <a:r>
              <a:rPr lang="en-GB" dirty="0"/>
              <a:t>:</a:t>
            </a:r>
          </a:p>
          <a:p>
            <a:pPr lvl="1"/>
            <a:r>
              <a:rPr lang="en-GB" dirty="0"/>
              <a:t>Smoking</a:t>
            </a:r>
          </a:p>
          <a:p>
            <a:pPr lvl="1"/>
            <a:r>
              <a:rPr lang="en-GB" dirty="0"/>
              <a:t>Depressive mood</a:t>
            </a:r>
          </a:p>
          <a:p>
            <a:pPr lvl="1"/>
            <a:r>
              <a:rPr lang="en-GB" dirty="0"/>
              <a:t>Obesity</a:t>
            </a:r>
          </a:p>
          <a:p>
            <a:pPr lvl="1"/>
            <a:r>
              <a:rPr lang="en-GB" dirty="0"/>
              <a:t>Underlying CVD- CV risk factors</a:t>
            </a:r>
          </a:p>
        </p:txBody>
      </p:sp>
      <p:pic>
        <p:nvPicPr>
          <p:cNvPr id="4" name="Picture 2">
            <a:extLst>
              <a:ext uri="{FF2B5EF4-FFF2-40B4-BE49-F238E27FC236}">
                <a16:creationId xmlns:a16="http://schemas.microsoft.com/office/drawing/2014/main" id="{3A8211CE-F9FD-FBF2-FDB5-F2CFF7912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200" y="309902"/>
            <a:ext cx="7479527" cy="635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DDA1CC3-3322-DE84-C888-8FB8BFD591E7}"/>
              </a:ext>
            </a:extLst>
          </p:cNvPr>
          <p:cNvSpPr txBox="1"/>
          <p:nvPr/>
        </p:nvSpPr>
        <p:spPr>
          <a:xfrm>
            <a:off x="295200" y="6365051"/>
            <a:ext cx="6094800" cy="369332"/>
          </a:xfrm>
          <a:prstGeom prst="rect">
            <a:avLst/>
          </a:prstGeom>
          <a:noFill/>
        </p:spPr>
        <p:txBody>
          <a:bodyPr wrap="square">
            <a:spAutoFit/>
          </a:bodyPr>
          <a:lstStyle/>
          <a:p>
            <a:r>
              <a:rPr lang="fr-BE" altLang="fr-FR" sz="1800" i="1" dirty="0" err="1">
                <a:solidFill>
                  <a:schemeClr val="tx2"/>
                </a:solidFill>
              </a:rPr>
              <a:t>Level</a:t>
            </a:r>
            <a:r>
              <a:rPr lang="fr-BE" altLang="fr-FR" sz="1800" i="1" dirty="0">
                <a:solidFill>
                  <a:schemeClr val="tx2"/>
                </a:solidFill>
              </a:rPr>
              <a:t> of </a:t>
            </a:r>
            <a:r>
              <a:rPr lang="fr-BE" altLang="fr-FR" sz="1800" i="1" dirty="0" err="1">
                <a:solidFill>
                  <a:schemeClr val="tx2"/>
                </a:solidFill>
              </a:rPr>
              <a:t>evidence</a:t>
            </a:r>
            <a:r>
              <a:rPr lang="fr-BE" altLang="fr-FR" sz="1800" i="1" dirty="0">
                <a:solidFill>
                  <a:schemeClr val="tx2"/>
                </a:solidFill>
              </a:rPr>
              <a:t> Ia – BMS </a:t>
            </a:r>
            <a:endParaRPr lang="en-GB" dirty="0"/>
          </a:p>
        </p:txBody>
      </p:sp>
    </p:spTree>
    <p:extLst>
      <p:ext uri="{BB962C8B-B14F-4D97-AF65-F5344CB8AC3E}">
        <p14:creationId xmlns:p14="http://schemas.microsoft.com/office/powerpoint/2010/main" val="22757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0FE07-FA90-05A0-BDEB-68948574F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F7F19-E054-A756-AE53-E30D124E80C5}"/>
              </a:ext>
            </a:extLst>
          </p:cNvPr>
          <p:cNvSpPr>
            <a:spLocks noGrp="1"/>
          </p:cNvSpPr>
          <p:nvPr>
            <p:ph type="title"/>
          </p:nvPr>
        </p:nvSpPr>
        <p:spPr>
          <a:xfrm>
            <a:off x="602077" y="142095"/>
            <a:ext cx="9404723" cy="1400530"/>
          </a:xfrm>
        </p:spPr>
        <p:txBody>
          <a:bodyPr/>
          <a:lstStyle/>
          <a:p>
            <a:r>
              <a:rPr lang="en-GB" sz="3600" dirty="0"/>
              <a:t>Other indications for HT</a:t>
            </a:r>
          </a:p>
        </p:txBody>
      </p:sp>
      <p:pic>
        <p:nvPicPr>
          <p:cNvPr id="4" name="Content Placeholder 3">
            <a:extLst>
              <a:ext uri="{FF2B5EF4-FFF2-40B4-BE49-F238E27FC236}">
                <a16:creationId xmlns:a16="http://schemas.microsoft.com/office/drawing/2014/main" id="{39219025-1DAA-1F46-F1B7-AB8283704A74}"/>
              </a:ext>
            </a:extLst>
          </p:cNvPr>
          <p:cNvPicPr>
            <a:picLocks noGrp="1" noChangeAspect="1"/>
          </p:cNvPicPr>
          <p:nvPr>
            <p:ph sz="half" idx="1"/>
          </p:nvPr>
        </p:nvPicPr>
        <p:blipFill>
          <a:blip r:embed="rId3"/>
          <a:stretch>
            <a:fillRect/>
          </a:stretch>
        </p:blipFill>
        <p:spPr>
          <a:xfrm>
            <a:off x="6984000" y="115883"/>
            <a:ext cx="5192400" cy="6573809"/>
          </a:xfrm>
          <a:prstGeom prst="rect">
            <a:avLst/>
          </a:prstGeom>
        </p:spPr>
      </p:pic>
      <p:sp>
        <p:nvSpPr>
          <p:cNvPr id="5" name="Text Placeholder 4">
            <a:extLst>
              <a:ext uri="{FF2B5EF4-FFF2-40B4-BE49-F238E27FC236}">
                <a16:creationId xmlns:a16="http://schemas.microsoft.com/office/drawing/2014/main" id="{3648A7B4-FFDF-45B3-819A-24588E97511B}"/>
              </a:ext>
            </a:extLst>
          </p:cNvPr>
          <p:cNvSpPr>
            <a:spLocks noGrp="1"/>
          </p:cNvSpPr>
          <p:nvPr>
            <p:ph sz="half" idx="2"/>
          </p:nvPr>
        </p:nvSpPr>
        <p:spPr>
          <a:xfrm>
            <a:off x="112038" y="905440"/>
            <a:ext cx="6871962" cy="5810463"/>
          </a:xfrm>
        </p:spPr>
        <p:txBody>
          <a:bodyPr>
            <a:normAutofit/>
          </a:bodyPr>
          <a:lstStyle/>
          <a:p>
            <a:r>
              <a:rPr lang="en-GB" sz="2400" dirty="0"/>
              <a:t> </a:t>
            </a:r>
            <a:r>
              <a:rPr lang="en-GB" sz="2400" dirty="0" err="1"/>
              <a:t>sleepdisturbances</a:t>
            </a:r>
            <a:r>
              <a:rPr lang="en-GB" sz="2400" dirty="0"/>
              <a:t> (15%)</a:t>
            </a:r>
          </a:p>
          <a:p>
            <a:pPr lvl="1"/>
            <a:r>
              <a:rPr lang="en-GB" sz="2200" dirty="0"/>
              <a:t>MHT ↓ nighttime VMS</a:t>
            </a:r>
          </a:p>
          <a:p>
            <a:pPr lvl="1"/>
            <a:r>
              <a:rPr lang="en-GB" sz="2200" dirty="0"/>
              <a:t>MHT ↑ sleep independent of VMS</a:t>
            </a:r>
          </a:p>
          <a:p>
            <a:endParaRPr lang="en-GB" sz="2400" dirty="0"/>
          </a:p>
          <a:p>
            <a:r>
              <a:rPr lang="en-GB" sz="2400" dirty="0"/>
              <a:t>Depressive mood </a:t>
            </a:r>
          </a:p>
          <a:p>
            <a:r>
              <a:rPr lang="en-GB" sz="2200" dirty="0"/>
              <a:t>↑ risk depression in vulnerable women (x2-5)</a:t>
            </a:r>
          </a:p>
          <a:p>
            <a:pPr lvl="2"/>
            <a:r>
              <a:rPr lang="en-GB" sz="2000" dirty="0"/>
              <a:t>Previous postpartum depression</a:t>
            </a:r>
          </a:p>
          <a:p>
            <a:pPr lvl="2"/>
            <a:r>
              <a:rPr lang="en-GB" sz="2000" dirty="0"/>
              <a:t>PMS / PMDD</a:t>
            </a:r>
          </a:p>
          <a:p>
            <a:pPr lvl="3"/>
            <a:r>
              <a:rPr lang="en-GB" sz="1800" dirty="0"/>
              <a:t>Treat with MHT first</a:t>
            </a:r>
          </a:p>
          <a:p>
            <a:pPr lvl="1"/>
            <a:r>
              <a:rPr lang="en-GB" sz="2200" dirty="0"/>
              <a:t>Anxiety / clinical depression</a:t>
            </a:r>
          </a:p>
          <a:p>
            <a:pPr lvl="2"/>
            <a:r>
              <a:rPr lang="en-GB" sz="2000" dirty="0"/>
              <a:t>Not indication for MHT</a:t>
            </a:r>
          </a:p>
          <a:p>
            <a:pPr lvl="2"/>
            <a:r>
              <a:rPr lang="en-GB" sz="2000" dirty="0"/>
              <a:t>But MHT may help if // other climacteric symptoms</a:t>
            </a:r>
          </a:p>
        </p:txBody>
      </p:sp>
      <p:sp>
        <p:nvSpPr>
          <p:cNvPr id="3" name="Rectangle 2">
            <a:extLst>
              <a:ext uri="{FF2B5EF4-FFF2-40B4-BE49-F238E27FC236}">
                <a16:creationId xmlns:a16="http://schemas.microsoft.com/office/drawing/2014/main" id="{B8BFC503-3EF0-3BCD-AFAB-A34662FEE995}"/>
              </a:ext>
            </a:extLst>
          </p:cNvPr>
          <p:cNvSpPr/>
          <p:nvPr/>
        </p:nvSpPr>
        <p:spPr>
          <a:xfrm>
            <a:off x="7588751" y="1148683"/>
            <a:ext cx="4324338" cy="220458"/>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5051B0F-3262-801F-2655-95B9F68157FA}"/>
              </a:ext>
            </a:extLst>
          </p:cNvPr>
          <p:cNvSpPr/>
          <p:nvPr/>
        </p:nvSpPr>
        <p:spPr>
          <a:xfrm>
            <a:off x="7639151" y="2401941"/>
            <a:ext cx="4324338" cy="220458"/>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18510D4-F0E0-8760-9161-FB23EC09ADB5}"/>
              </a:ext>
            </a:extLst>
          </p:cNvPr>
          <p:cNvSpPr txBox="1"/>
          <p:nvPr/>
        </p:nvSpPr>
        <p:spPr>
          <a:xfrm>
            <a:off x="9398832" y="2375730"/>
            <a:ext cx="607967" cy="307777"/>
          </a:xfrm>
          <a:prstGeom prst="rect">
            <a:avLst/>
          </a:prstGeom>
          <a:noFill/>
        </p:spPr>
        <p:txBody>
          <a:bodyPr wrap="square" rtlCol="0">
            <a:spAutoFit/>
          </a:bodyPr>
          <a:lstStyle/>
          <a:p>
            <a:r>
              <a:rPr lang="en-GB" sz="1400" dirty="0">
                <a:highlight>
                  <a:srgbClr val="000000"/>
                </a:highlight>
              </a:rPr>
              <a:t>15%</a:t>
            </a:r>
          </a:p>
        </p:txBody>
      </p:sp>
    </p:spTree>
    <p:extLst>
      <p:ext uri="{BB962C8B-B14F-4D97-AF65-F5344CB8AC3E}">
        <p14:creationId xmlns:p14="http://schemas.microsoft.com/office/powerpoint/2010/main" val="10928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45183-9FFC-BB62-3AC8-1249A8418D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7EEA1D-CB64-C1BF-BCFD-6043707A9AD9}"/>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B72498BC-8E37-5F73-87B2-AC943A6E2AD6}"/>
              </a:ext>
            </a:extLst>
          </p:cNvPr>
          <p:cNvSpPr>
            <a:spLocks noGrp="1"/>
          </p:cNvSpPr>
          <p:nvPr>
            <p:ph type="body" idx="1"/>
          </p:nvPr>
        </p:nvSpPr>
        <p:spPr/>
        <p:txBody>
          <a:bodyPr/>
          <a:lstStyle/>
          <a:p>
            <a:endParaRPr lang="en-GB"/>
          </a:p>
        </p:txBody>
      </p:sp>
      <p:pic>
        <p:nvPicPr>
          <p:cNvPr id="6" name="Picture 5">
            <a:extLst>
              <a:ext uri="{FF2B5EF4-FFF2-40B4-BE49-F238E27FC236}">
                <a16:creationId xmlns:a16="http://schemas.microsoft.com/office/drawing/2014/main" id="{F05A510E-B4A0-FDD9-D3F8-2371CEB9FB60}"/>
              </a:ext>
            </a:extLst>
          </p:cNvPr>
          <p:cNvPicPr>
            <a:picLocks noChangeAspect="1"/>
          </p:cNvPicPr>
          <p:nvPr/>
        </p:nvPicPr>
        <p:blipFill>
          <a:blip r:embed="rId3"/>
          <a:stretch>
            <a:fillRect/>
          </a:stretch>
        </p:blipFill>
        <p:spPr>
          <a:xfrm>
            <a:off x="0" y="1268459"/>
            <a:ext cx="12016182" cy="5388872"/>
          </a:xfrm>
          <a:prstGeom prst="rect">
            <a:avLst/>
          </a:prstGeom>
        </p:spPr>
      </p:pic>
      <p:sp>
        <p:nvSpPr>
          <p:cNvPr id="7" name="TextBox 6">
            <a:extLst>
              <a:ext uri="{FF2B5EF4-FFF2-40B4-BE49-F238E27FC236}">
                <a16:creationId xmlns:a16="http://schemas.microsoft.com/office/drawing/2014/main" id="{F8483E2E-6CE0-DCE6-0AC0-7D35CD18A37D}"/>
              </a:ext>
            </a:extLst>
          </p:cNvPr>
          <p:cNvSpPr txBox="1"/>
          <p:nvPr/>
        </p:nvSpPr>
        <p:spPr>
          <a:xfrm>
            <a:off x="337276" y="200669"/>
            <a:ext cx="9743608" cy="830997"/>
          </a:xfrm>
          <a:prstGeom prst="rect">
            <a:avLst/>
          </a:prstGeom>
          <a:noFill/>
        </p:spPr>
        <p:txBody>
          <a:bodyPr wrap="square" rtlCol="0">
            <a:spAutoFit/>
          </a:bodyPr>
          <a:lstStyle/>
          <a:p>
            <a:r>
              <a:rPr lang="en-GB" sz="2400" dirty="0"/>
              <a:t>STRAW- staging system : stages of reproductive ageing</a:t>
            </a:r>
          </a:p>
          <a:p>
            <a:r>
              <a:rPr lang="en-GB" sz="2400" dirty="0"/>
              <a:t>female life divided into 3 phases</a:t>
            </a:r>
          </a:p>
        </p:txBody>
      </p:sp>
      <p:sp>
        <p:nvSpPr>
          <p:cNvPr id="2" name="Oval 1">
            <a:extLst>
              <a:ext uri="{FF2B5EF4-FFF2-40B4-BE49-F238E27FC236}">
                <a16:creationId xmlns:a16="http://schemas.microsoft.com/office/drawing/2014/main" id="{BA9DA98A-83FF-6534-0F54-2DE921E35203}"/>
              </a:ext>
            </a:extLst>
          </p:cNvPr>
          <p:cNvSpPr/>
          <p:nvPr/>
        </p:nvSpPr>
        <p:spPr>
          <a:xfrm>
            <a:off x="1759779" y="4682068"/>
            <a:ext cx="1738858" cy="860400"/>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D92DA0B9-CDC1-A00F-1640-F4BA28FD332B}"/>
              </a:ext>
            </a:extLst>
          </p:cNvPr>
          <p:cNvSpPr/>
          <p:nvPr/>
        </p:nvSpPr>
        <p:spPr>
          <a:xfrm>
            <a:off x="4518751" y="4611146"/>
            <a:ext cx="2555823" cy="931322"/>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4D59819-7FC5-1946-1505-1326CE3CA903}"/>
              </a:ext>
            </a:extLst>
          </p:cNvPr>
          <p:cNvSpPr/>
          <p:nvPr/>
        </p:nvSpPr>
        <p:spPr>
          <a:xfrm>
            <a:off x="8094688" y="4540588"/>
            <a:ext cx="1986196" cy="996058"/>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173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0A1F8-7BE8-EF98-2CBC-380D56CBEE06}"/>
              </a:ext>
            </a:extLst>
          </p:cNvPr>
          <p:cNvSpPr>
            <a:spLocks noGrp="1"/>
          </p:cNvSpPr>
          <p:nvPr>
            <p:ph idx="1"/>
          </p:nvPr>
        </p:nvSpPr>
        <p:spPr>
          <a:xfrm>
            <a:off x="475200" y="532800"/>
            <a:ext cx="11332800" cy="6062400"/>
          </a:xfrm>
        </p:spPr>
        <p:txBody>
          <a:bodyPr>
            <a:normAutofit/>
          </a:bodyPr>
          <a:lstStyle/>
          <a:p>
            <a:r>
              <a:rPr lang="en-GB" altLang="fr-FR" sz="2600" b="1" dirty="0">
                <a:cs typeface="Times New Roman"/>
              </a:rPr>
              <a:t>Candidates for </a:t>
            </a:r>
            <a:r>
              <a:rPr lang="en-GB" altLang="fr-FR" sz="2600" b="1" i="1" u="sng" dirty="0">
                <a:cs typeface="Times New Roman"/>
              </a:rPr>
              <a:t>Prevention</a:t>
            </a:r>
            <a:r>
              <a:rPr lang="en-GB" altLang="fr-FR" sz="2600" b="1" dirty="0">
                <a:cs typeface="Times New Roman"/>
              </a:rPr>
              <a:t> with MHT</a:t>
            </a:r>
            <a:endParaRPr lang="en-GB" altLang="fr-FR" sz="2000" b="1" dirty="0">
              <a:cs typeface="Times New Roman"/>
            </a:endParaRPr>
          </a:p>
          <a:p>
            <a:r>
              <a:rPr lang="en-US" altLang="fr-FR" sz="2000" dirty="0"/>
              <a:t>women less than 60 years , with high risk of osteoporosis: </a:t>
            </a:r>
          </a:p>
          <a:p>
            <a:pPr lvl="1"/>
            <a:r>
              <a:rPr lang="en-US" altLang="fr-FR" dirty="0"/>
              <a:t>osteopenia T-score &lt; -1/-2.5 and/or </a:t>
            </a:r>
          </a:p>
          <a:p>
            <a:pPr lvl="1"/>
            <a:r>
              <a:rPr lang="en-US" altLang="fr-FR" dirty="0"/>
              <a:t>low BMD     T-score  &lt; 0          and rapid bone loss (MP transition)</a:t>
            </a:r>
          </a:p>
          <a:p>
            <a:pPr marL="457200" lvl="1" indent="0">
              <a:buNone/>
            </a:pPr>
            <a:r>
              <a:rPr lang="en-US" altLang="fr-FR" dirty="0"/>
              <a:t>                                                        or other risk factors for fracture </a:t>
            </a:r>
          </a:p>
          <a:p>
            <a:pPr marL="457200" lvl="1" indent="0">
              <a:buNone/>
            </a:pPr>
            <a:endParaRPr lang="en-US" altLang="fr-FR" dirty="0"/>
          </a:p>
          <a:p>
            <a:pPr marL="457200" lvl="1" indent="0">
              <a:buNone/>
            </a:pPr>
            <a:endParaRPr lang="en-US" altLang="fr-FR" dirty="0"/>
          </a:p>
          <a:p>
            <a:pPr marL="400050"/>
            <a:r>
              <a:rPr lang="en-US" altLang="fr-FR" sz="2600" b="1" dirty="0"/>
              <a:t>Candidates for </a:t>
            </a:r>
            <a:r>
              <a:rPr lang="en-US" altLang="fr-FR" sz="2600" b="1" i="1" u="sng" dirty="0"/>
              <a:t>treatment</a:t>
            </a:r>
            <a:r>
              <a:rPr lang="en-US" altLang="fr-FR" sz="2600" b="1" dirty="0"/>
              <a:t> of Osteoporosis with MHT</a:t>
            </a:r>
          </a:p>
          <a:p>
            <a:pPr marL="400050"/>
            <a:r>
              <a:rPr lang="en-US" altLang="fr-FR" dirty="0"/>
              <a:t>Women less than 50 years ; due to early hypogonadism</a:t>
            </a:r>
          </a:p>
          <a:p>
            <a:pPr marL="400050"/>
            <a:r>
              <a:rPr lang="en-US" altLang="fr-FR" dirty="0"/>
              <a:t>Women less than 60 years  WITH OP but low risk of fracture and not suitable yet for Rx</a:t>
            </a:r>
          </a:p>
          <a:p>
            <a:pPr marL="0" indent="0">
              <a:buNone/>
            </a:pPr>
            <a:r>
              <a:rPr lang="en-US" altLang="fr-FR" dirty="0"/>
              <a:t>       </a:t>
            </a:r>
            <a:r>
              <a:rPr lang="en-US" altLang="fr-FR" sz="2000" dirty="0"/>
              <a:t>                                             T-score &gt; -2,5 or</a:t>
            </a:r>
          </a:p>
          <a:p>
            <a:pPr marL="0" indent="0">
              <a:buNone/>
            </a:pPr>
            <a:r>
              <a:rPr lang="en-US" altLang="fr-FR" dirty="0"/>
              <a:t>        </a:t>
            </a:r>
            <a:r>
              <a:rPr lang="en-US" altLang="fr-FR" sz="2000" dirty="0"/>
              <a:t>                                           FRAX 10y risk MOF &lt; 20%; HIP fracture &lt; 3%</a:t>
            </a:r>
          </a:p>
          <a:p>
            <a:r>
              <a:rPr lang="en-GB" dirty="0"/>
              <a:t>Women older than 60 years WITH OP; other treatments are recommended (</a:t>
            </a:r>
            <a:r>
              <a:rPr lang="en-GB" dirty="0" err="1"/>
              <a:t>Ia</a:t>
            </a:r>
            <a:r>
              <a:rPr lang="en-GB" dirty="0"/>
              <a:t>)</a:t>
            </a:r>
          </a:p>
        </p:txBody>
      </p:sp>
    </p:spTree>
    <p:extLst>
      <p:ext uri="{BB962C8B-B14F-4D97-AF65-F5344CB8AC3E}">
        <p14:creationId xmlns:p14="http://schemas.microsoft.com/office/powerpoint/2010/main" val="197972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Text Placeholder 4">
            <a:extLst>
              <a:ext uri="{FF2B5EF4-FFF2-40B4-BE49-F238E27FC236}">
                <a16:creationId xmlns:a16="http://schemas.microsoft.com/office/drawing/2014/main" id="{F1380A88-CB27-D27F-D1C1-8735F52D4B7D}"/>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r>
              <a:rPr lang="en-US" sz="2000" b="0" i="0" kern="1200" cap="all" dirty="0">
                <a:solidFill>
                  <a:schemeClr val="tx1">
                    <a:lumMod val="85000"/>
                    <a:lumOff val="15000"/>
                  </a:schemeClr>
                </a:solidFill>
                <a:latin typeface="+mj-lt"/>
                <a:ea typeface="+mj-ea"/>
                <a:cs typeface="+mj-cs"/>
              </a:rPr>
              <a:t>Use MHT?</a:t>
            </a:r>
          </a:p>
        </p:txBody>
      </p:sp>
      <p:sp>
        <p:nvSpPr>
          <p:cNvPr id="4" name="Title 3">
            <a:extLst>
              <a:ext uri="{FF2B5EF4-FFF2-40B4-BE49-F238E27FC236}">
                <a16:creationId xmlns:a16="http://schemas.microsoft.com/office/drawing/2014/main" id="{B4FAFE18-E427-8C9D-AC4A-BEEAC6E6A91C}"/>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How ?</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37640911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A2E3-F7FA-27EE-CE7C-F2BFC600C1C7}"/>
              </a:ext>
            </a:extLst>
          </p:cNvPr>
          <p:cNvSpPr>
            <a:spLocks noGrp="1"/>
          </p:cNvSpPr>
          <p:nvPr>
            <p:ph type="title"/>
          </p:nvPr>
        </p:nvSpPr>
        <p:spPr>
          <a:xfrm>
            <a:off x="646111" y="452718"/>
            <a:ext cx="11421089" cy="1400530"/>
          </a:xfrm>
        </p:spPr>
        <p:txBody>
          <a:bodyPr/>
          <a:lstStyle/>
          <a:p>
            <a:r>
              <a:rPr lang="en-GB" sz="3600" dirty="0"/>
              <a:t>Choice of HMT depends on several factors:</a:t>
            </a:r>
            <a:br>
              <a:rPr lang="en-GB" dirty="0"/>
            </a:br>
            <a:endParaRPr lang="en-GB" dirty="0"/>
          </a:p>
        </p:txBody>
      </p:sp>
      <p:sp>
        <p:nvSpPr>
          <p:cNvPr id="3" name="Content Placeholder 2">
            <a:extLst>
              <a:ext uri="{FF2B5EF4-FFF2-40B4-BE49-F238E27FC236}">
                <a16:creationId xmlns:a16="http://schemas.microsoft.com/office/drawing/2014/main" id="{08DA4B18-2FAA-29CB-3887-79B00FD807B2}"/>
              </a:ext>
            </a:extLst>
          </p:cNvPr>
          <p:cNvSpPr>
            <a:spLocks noGrp="1"/>
          </p:cNvSpPr>
          <p:nvPr>
            <p:ph idx="1"/>
          </p:nvPr>
        </p:nvSpPr>
        <p:spPr>
          <a:xfrm>
            <a:off x="1103312" y="2052918"/>
            <a:ext cx="9912688" cy="4195481"/>
          </a:xfrm>
        </p:spPr>
        <p:txBody>
          <a:bodyPr/>
          <a:lstStyle/>
          <a:p>
            <a:pPr marL="0" indent="0">
              <a:buNone/>
            </a:pPr>
            <a:endParaRPr lang="en-GB" dirty="0"/>
          </a:p>
          <a:p>
            <a:pPr lvl="1"/>
            <a:r>
              <a:rPr lang="en-GB" sz="2400" dirty="0"/>
              <a:t>Presence of a uterus</a:t>
            </a:r>
          </a:p>
          <a:p>
            <a:pPr lvl="1"/>
            <a:r>
              <a:rPr lang="en-GB" sz="2400" dirty="0"/>
              <a:t>age</a:t>
            </a:r>
          </a:p>
          <a:p>
            <a:pPr lvl="1"/>
            <a:r>
              <a:rPr lang="en-GB" sz="2400" dirty="0"/>
              <a:t>Phase of menopause transition and need for contraception</a:t>
            </a:r>
          </a:p>
          <a:p>
            <a:pPr lvl="1"/>
            <a:r>
              <a:rPr lang="en-GB" sz="2400" dirty="0"/>
              <a:t>Risk factors</a:t>
            </a:r>
          </a:p>
          <a:p>
            <a:pPr lvl="1"/>
            <a:r>
              <a:rPr lang="en-GB" sz="2400" dirty="0"/>
              <a:t>Choice of the patient</a:t>
            </a:r>
          </a:p>
          <a:p>
            <a:pPr marL="457200" lvl="1" indent="0">
              <a:buNone/>
            </a:pPr>
            <a:endParaRPr lang="en-GB" dirty="0"/>
          </a:p>
        </p:txBody>
      </p:sp>
    </p:spTree>
    <p:extLst>
      <p:ext uri="{BB962C8B-B14F-4D97-AF65-F5344CB8AC3E}">
        <p14:creationId xmlns:p14="http://schemas.microsoft.com/office/powerpoint/2010/main" val="3385262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30E1-324C-17FF-EF93-799B21B2894A}"/>
              </a:ext>
            </a:extLst>
          </p:cNvPr>
          <p:cNvSpPr>
            <a:spLocks noGrp="1"/>
          </p:cNvSpPr>
          <p:nvPr>
            <p:ph type="title"/>
          </p:nvPr>
        </p:nvSpPr>
        <p:spPr/>
        <p:txBody>
          <a:bodyPr/>
          <a:lstStyle/>
          <a:p>
            <a:r>
              <a:rPr lang="en-GB" dirty="0"/>
              <a:t>1.  Presence of a uterus</a:t>
            </a:r>
          </a:p>
        </p:txBody>
      </p:sp>
      <p:sp>
        <p:nvSpPr>
          <p:cNvPr id="3" name="Content Placeholder 2">
            <a:extLst>
              <a:ext uri="{FF2B5EF4-FFF2-40B4-BE49-F238E27FC236}">
                <a16:creationId xmlns:a16="http://schemas.microsoft.com/office/drawing/2014/main" id="{473A44EB-8B4B-1A61-2609-BD55BF10B6E1}"/>
              </a:ext>
            </a:extLst>
          </p:cNvPr>
          <p:cNvSpPr>
            <a:spLocks noGrp="1"/>
          </p:cNvSpPr>
          <p:nvPr>
            <p:ph idx="1"/>
          </p:nvPr>
        </p:nvSpPr>
        <p:spPr>
          <a:xfrm>
            <a:off x="645130" y="1461600"/>
            <a:ext cx="9787670" cy="5191200"/>
          </a:xfrm>
        </p:spPr>
        <p:txBody>
          <a:bodyPr>
            <a:normAutofit/>
          </a:bodyPr>
          <a:lstStyle/>
          <a:p>
            <a:r>
              <a:rPr lang="en-GB" dirty="0"/>
              <a:t>Uterus present:</a:t>
            </a:r>
          </a:p>
          <a:p>
            <a:pPr lvl="1"/>
            <a:r>
              <a:rPr lang="en-GB" dirty="0"/>
              <a:t>ALWAYS combination E + P </a:t>
            </a:r>
          </a:p>
          <a:p>
            <a:pPr lvl="1"/>
            <a:r>
              <a:rPr lang="en-GB" dirty="0"/>
              <a:t>tibolone</a:t>
            </a:r>
          </a:p>
          <a:p>
            <a:pPr lvl="1"/>
            <a:r>
              <a:rPr lang="en-GB" dirty="0"/>
              <a:t>TSEC + equine </a:t>
            </a:r>
            <a:r>
              <a:rPr lang="en-GB" dirty="0" err="1"/>
              <a:t>estrogens</a:t>
            </a:r>
            <a:r>
              <a:rPr lang="en-GB" dirty="0"/>
              <a:t> (DUAVIVE) (Tissue selective </a:t>
            </a:r>
            <a:r>
              <a:rPr lang="en-GB" dirty="0" err="1"/>
              <a:t>estrogen</a:t>
            </a:r>
            <a:r>
              <a:rPr lang="en-GB" dirty="0"/>
              <a:t> complex)</a:t>
            </a:r>
          </a:p>
          <a:p>
            <a:endParaRPr lang="en-GB" dirty="0"/>
          </a:p>
          <a:p>
            <a:r>
              <a:rPr lang="en-GB" dirty="0"/>
              <a:t>Hysterectomy:</a:t>
            </a:r>
          </a:p>
          <a:p>
            <a:pPr lvl="1"/>
            <a:r>
              <a:rPr lang="en-GB" dirty="0"/>
              <a:t>E- alone </a:t>
            </a:r>
          </a:p>
          <a:p>
            <a:pPr lvl="1"/>
            <a:r>
              <a:rPr lang="en-GB" dirty="0"/>
              <a:t>except: </a:t>
            </a:r>
          </a:p>
          <a:p>
            <a:pPr lvl="2"/>
            <a:r>
              <a:rPr lang="en-GB" dirty="0"/>
              <a:t>ATCD severe endometriosis</a:t>
            </a:r>
          </a:p>
          <a:p>
            <a:pPr lvl="3"/>
            <a:r>
              <a:rPr lang="en-GB" dirty="0"/>
              <a:t>E+P</a:t>
            </a:r>
          </a:p>
          <a:p>
            <a:pPr lvl="3"/>
            <a:r>
              <a:rPr lang="en-GB" dirty="0"/>
              <a:t>Tibolone, SERM + E</a:t>
            </a:r>
          </a:p>
          <a:p>
            <a:pPr lvl="2"/>
            <a:r>
              <a:rPr lang="en-GB" dirty="0"/>
              <a:t>Sleep problems</a:t>
            </a:r>
          </a:p>
        </p:txBody>
      </p:sp>
    </p:spTree>
    <p:extLst>
      <p:ext uri="{BB962C8B-B14F-4D97-AF65-F5344CB8AC3E}">
        <p14:creationId xmlns:p14="http://schemas.microsoft.com/office/powerpoint/2010/main" val="1396255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940A-66E7-0A68-AF4F-2A37B812FCD6}"/>
              </a:ext>
            </a:extLst>
          </p:cNvPr>
          <p:cNvSpPr>
            <a:spLocks noGrp="1"/>
          </p:cNvSpPr>
          <p:nvPr>
            <p:ph type="title"/>
          </p:nvPr>
        </p:nvSpPr>
        <p:spPr/>
        <p:txBody>
          <a:bodyPr/>
          <a:lstStyle/>
          <a:p>
            <a:r>
              <a:rPr lang="en-GB" dirty="0"/>
              <a:t>2. age</a:t>
            </a:r>
          </a:p>
        </p:txBody>
      </p:sp>
      <p:sp>
        <p:nvSpPr>
          <p:cNvPr id="3" name="Content Placeholder 2">
            <a:extLst>
              <a:ext uri="{FF2B5EF4-FFF2-40B4-BE49-F238E27FC236}">
                <a16:creationId xmlns:a16="http://schemas.microsoft.com/office/drawing/2014/main" id="{59B78ADE-C310-4DFF-1AF8-8B6E3D4CB37E}"/>
              </a:ext>
            </a:extLst>
          </p:cNvPr>
          <p:cNvSpPr>
            <a:spLocks noGrp="1"/>
          </p:cNvSpPr>
          <p:nvPr>
            <p:ph idx="1"/>
          </p:nvPr>
        </p:nvSpPr>
        <p:spPr>
          <a:xfrm>
            <a:off x="1103312" y="2067908"/>
            <a:ext cx="11016236" cy="4195481"/>
          </a:xfrm>
        </p:spPr>
        <p:txBody>
          <a:bodyPr>
            <a:normAutofit/>
          </a:bodyPr>
          <a:lstStyle/>
          <a:p>
            <a:r>
              <a:rPr lang="en-GB" dirty="0"/>
              <a:t>in POI (&lt; 40 j) and early MP(&lt; 45 </a:t>
            </a:r>
            <a:r>
              <a:rPr lang="en-GB" dirty="0" err="1"/>
              <a:t>jaar</a:t>
            </a:r>
            <a:r>
              <a:rPr lang="en-GB" dirty="0"/>
              <a:t>)</a:t>
            </a:r>
          </a:p>
          <a:p>
            <a:pPr lvl="1"/>
            <a:r>
              <a:rPr lang="en-GB" altLang="fr-FR" dirty="0">
                <a:solidFill>
                  <a:schemeClr val="tx2"/>
                </a:solidFill>
              </a:rPr>
              <a:t>Dosage should be adapted according to symptomatology (</a:t>
            </a:r>
            <a:r>
              <a:rPr lang="en-GB" altLang="fr-FR" i="1" dirty="0">
                <a:solidFill>
                  <a:schemeClr val="tx2"/>
                </a:solidFill>
              </a:rPr>
              <a:t>Level 3), </a:t>
            </a:r>
          </a:p>
          <a:p>
            <a:pPr lvl="1"/>
            <a:r>
              <a:rPr lang="en-GB" altLang="fr-FR" i="1" dirty="0">
                <a:solidFill>
                  <a:schemeClr val="tx2"/>
                </a:solidFill>
              </a:rPr>
              <a:t>aim for physiologic levels</a:t>
            </a:r>
            <a:endParaRPr lang="en-GB" dirty="0"/>
          </a:p>
          <a:p>
            <a:pPr lvl="1"/>
            <a:r>
              <a:rPr lang="en-GB" dirty="0"/>
              <a:t>Higher dose E2 </a:t>
            </a:r>
            <a:r>
              <a:rPr lang="en-GB" altLang="fr-FR" i="1" dirty="0">
                <a:solidFill>
                  <a:schemeClr val="tx2"/>
                </a:solidFill>
              </a:rPr>
              <a:t>might be necessary for adequate osteoporosis treatment (Level 3)</a:t>
            </a:r>
            <a:endParaRPr lang="en-GB" dirty="0"/>
          </a:p>
          <a:p>
            <a:pPr lvl="1"/>
            <a:r>
              <a:rPr lang="en-GB" i="1" dirty="0"/>
              <a:t>50 -100 </a:t>
            </a:r>
            <a:r>
              <a:rPr lang="en-GB" i="1" dirty="0" err="1"/>
              <a:t>ùg</a:t>
            </a:r>
            <a:r>
              <a:rPr lang="en-GB" i="1" dirty="0"/>
              <a:t> E2 -patch</a:t>
            </a:r>
          </a:p>
          <a:p>
            <a:pPr lvl="1"/>
            <a:r>
              <a:rPr lang="en-GB" i="1" dirty="0"/>
              <a:t>3-4 pumps </a:t>
            </a:r>
            <a:r>
              <a:rPr lang="en-GB" i="1" dirty="0" err="1"/>
              <a:t>oestrogel</a:t>
            </a:r>
            <a:endParaRPr lang="en-GB" i="1" dirty="0"/>
          </a:p>
          <a:p>
            <a:pPr lvl="1"/>
            <a:r>
              <a:rPr lang="en-GB" i="1" dirty="0"/>
              <a:t>2 mg HRT</a:t>
            </a:r>
          </a:p>
          <a:p>
            <a:pPr lvl="1"/>
            <a:r>
              <a:rPr lang="en-GB" i="1" dirty="0"/>
              <a:t>COC with EE </a:t>
            </a:r>
          </a:p>
          <a:p>
            <a:pPr lvl="1"/>
            <a:r>
              <a:rPr lang="en-GB" i="1" dirty="0"/>
              <a:t>COC with E2 or </a:t>
            </a:r>
            <a:r>
              <a:rPr lang="en-GB" i="1" dirty="0" err="1"/>
              <a:t>estradiolvaleraat</a:t>
            </a:r>
            <a:r>
              <a:rPr lang="en-GB" i="1" dirty="0"/>
              <a:t> = </a:t>
            </a:r>
            <a:r>
              <a:rPr lang="en-GB" i="1" dirty="0" err="1"/>
              <a:t>prefered</a:t>
            </a:r>
            <a:endParaRPr lang="en-GB" i="1" dirty="0"/>
          </a:p>
          <a:p>
            <a:pPr lvl="1"/>
            <a:r>
              <a:rPr lang="en-GB" i="1" dirty="0"/>
              <a:t>TD testosterone gel may be required : 5 mg/d ~ 1 chickpea 2% </a:t>
            </a:r>
            <a:r>
              <a:rPr lang="en-GB" i="1" dirty="0" err="1"/>
              <a:t>androgel</a:t>
            </a:r>
            <a:r>
              <a:rPr lang="en-GB" i="1" dirty="0"/>
              <a:t> on alternate days</a:t>
            </a:r>
          </a:p>
          <a:p>
            <a:pPr marL="457200" lvl="1" indent="0">
              <a:buNone/>
            </a:pPr>
            <a:endParaRPr lang="en-GB" dirty="0"/>
          </a:p>
        </p:txBody>
      </p:sp>
    </p:spTree>
    <p:extLst>
      <p:ext uri="{BB962C8B-B14F-4D97-AF65-F5344CB8AC3E}">
        <p14:creationId xmlns:p14="http://schemas.microsoft.com/office/powerpoint/2010/main" val="2061972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BEC6-DBDE-4878-8EF7-8B438391A156}"/>
              </a:ext>
            </a:extLst>
          </p:cNvPr>
          <p:cNvSpPr>
            <a:spLocks noGrp="1"/>
          </p:cNvSpPr>
          <p:nvPr>
            <p:ph type="title"/>
          </p:nvPr>
        </p:nvSpPr>
        <p:spPr>
          <a:xfrm>
            <a:off x="165356" y="169070"/>
            <a:ext cx="11861287" cy="895232"/>
          </a:xfrm>
        </p:spPr>
        <p:txBody>
          <a:bodyPr/>
          <a:lstStyle/>
          <a:p>
            <a:r>
              <a:rPr lang="en-GB" sz="3200" dirty="0"/>
              <a:t>3</a:t>
            </a:r>
            <a:r>
              <a:rPr lang="en-GB" dirty="0"/>
              <a:t>. </a:t>
            </a:r>
            <a:r>
              <a:rPr lang="en-GB" sz="3200" dirty="0"/>
              <a:t>Late reproductive phase -3b - need for contraception</a:t>
            </a:r>
          </a:p>
        </p:txBody>
      </p:sp>
      <p:sp>
        <p:nvSpPr>
          <p:cNvPr id="3" name="Content Placeholder 2">
            <a:extLst>
              <a:ext uri="{FF2B5EF4-FFF2-40B4-BE49-F238E27FC236}">
                <a16:creationId xmlns:a16="http://schemas.microsoft.com/office/drawing/2014/main" id="{EDA68DFD-B797-9EFC-E3D7-169D1A13C01E}"/>
              </a:ext>
            </a:extLst>
          </p:cNvPr>
          <p:cNvSpPr>
            <a:spLocks noGrp="1"/>
          </p:cNvSpPr>
          <p:nvPr>
            <p:ph idx="1"/>
          </p:nvPr>
        </p:nvSpPr>
        <p:spPr>
          <a:xfrm>
            <a:off x="165356" y="1708879"/>
            <a:ext cx="10515600" cy="5591679"/>
          </a:xfrm>
        </p:spPr>
        <p:txBody>
          <a:bodyPr>
            <a:normAutofit/>
          </a:bodyPr>
          <a:lstStyle/>
          <a:p>
            <a:pPr lvl="1"/>
            <a:r>
              <a:rPr lang="en-GB" sz="2000" dirty="0"/>
              <a:t>Symptoms: </a:t>
            </a:r>
          </a:p>
          <a:p>
            <a:pPr lvl="2"/>
            <a:r>
              <a:rPr lang="en-GB" sz="1800" dirty="0"/>
              <a:t>Cycle regular -  subtle changes in cycle length / flow: shorter luteal phase</a:t>
            </a:r>
          </a:p>
          <a:p>
            <a:pPr lvl="2"/>
            <a:r>
              <a:rPr lang="en-GB" sz="1800" dirty="0"/>
              <a:t>More PMS – </a:t>
            </a:r>
            <a:r>
              <a:rPr lang="en-GB" sz="1800" dirty="0" err="1"/>
              <a:t>sleepproblems</a:t>
            </a:r>
            <a:r>
              <a:rPr lang="en-GB" sz="1800" dirty="0"/>
              <a:t> – </a:t>
            </a:r>
            <a:r>
              <a:rPr lang="en-GB" sz="1800" dirty="0" err="1"/>
              <a:t>breasttension</a:t>
            </a:r>
            <a:r>
              <a:rPr lang="en-GB" sz="1800" dirty="0"/>
              <a:t> – bloating - migraine – heavy menses – anxiety</a:t>
            </a:r>
          </a:p>
          <a:p>
            <a:pPr marL="914400" lvl="2" indent="0">
              <a:buNone/>
            </a:pPr>
            <a:endParaRPr lang="en-GB" dirty="0"/>
          </a:p>
          <a:p>
            <a:pPr lvl="1"/>
            <a:r>
              <a:rPr lang="en-GB" sz="2000" dirty="0"/>
              <a:t>Parameters : </a:t>
            </a:r>
            <a:r>
              <a:rPr lang="en-GB" dirty="0"/>
              <a:t>E2 still normal – progesterone declines: ‘relative </a:t>
            </a:r>
            <a:r>
              <a:rPr lang="en-GB" dirty="0" err="1"/>
              <a:t>Estrogen</a:t>
            </a:r>
            <a:r>
              <a:rPr lang="en-GB" dirty="0"/>
              <a:t> dominance’</a:t>
            </a:r>
          </a:p>
          <a:p>
            <a:pPr lvl="1"/>
            <a:r>
              <a:rPr lang="en-GB" sz="2000" dirty="0"/>
              <a:t>Treatment:</a:t>
            </a:r>
          </a:p>
          <a:p>
            <a:pPr lvl="2"/>
            <a:endParaRPr lang="en-GB" dirty="0"/>
          </a:p>
          <a:p>
            <a:pPr lvl="2"/>
            <a:r>
              <a:rPr lang="en-GB" sz="1800" dirty="0"/>
              <a:t>Luteal progesterone</a:t>
            </a:r>
          </a:p>
          <a:p>
            <a:pPr lvl="2"/>
            <a:r>
              <a:rPr lang="en-GB" sz="1800" dirty="0"/>
              <a:t>IUD- LNG</a:t>
            </a:r>
          </a:p>
          <a:p>
            <a:pPr lvl="2"/>
            <a:r>
              <a:rPr lang="en-GB" sz="1800" dirty="0"/>
              <a:t>POP</a:t>
            </a:r>
          </a:p>
          <a:p>
            <a:pPr lvl="2"/>
            <a:r>
              <a:rPr lang="en-GB" sz="1800" dirty="0"/>
              <a:t>COC </a:t>
            </a:r>
          </a:p>
        </p:txBody>
      </p:sp>
    </p:spTree>
    <p:extLst>
      <p:ext uri="{BB962C8B-B14F-4D97-AF65-F5344CB8AC3E}">
        <p14:creationId xmlns:p14="http://schemas.microsoft.com/office/powerpoint/2010/main" val="101265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6BC8-21F0-FFC6-D564-7CD1683A7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52A14-3711-138A-D027-15CE2BA2ECE7}"/>
              </a:ext>
            </a:extLst>
          </p:cNvPr>
          <p:cNvSpPr>
            <a:spLocks noGrp="1"/>
          </p:cNvSpPr>
          <p:nvPr>
            <p:ph type="title"/>
          </p:nvPr>
        </p:nvSpPr>
        <p:spPr>
          <a:xfrm>
            <a:off x="165356" y="169070"/>
            <a:ext cx="11861287" cy="895232"/>
          </a:xfrm>
        </p:spPr>
        <p:txBody>
          <a:bodyPr/>
          <a:lstStyle/>
          <a:p>
            <a:r>
              <a:rPr lang="en-GB" dirty="0"/>
              <a:t>3. Transition phase – need for contraception</a:t>
            </a:r>
          </a:p>
        </p:txBody>
      </p:sp>
      <p:sp>
        <p:nvSpPr>
          <p:cNvPr id="3" name="Content Placeholder 2">
            <a:extLst>
              <a:ext uri="{FF2B5EF4-FFF2-40B4-BE49-F238E27FC236}">
                <a16:creationId xmlns:a16="http://schemas.microsoft.com/office/drawing/2014/main" id="{ABC19C40-F248-996E-4E2C-AA8EC78C3E06}"/>
              </a:ext>
            </a:extLst>
          </p:cNvPr>
          <p:cNvSpPr>
            <a:spLocks noGrp="1"/>
          </p:cNvSpPr>
          <p:nvPr>
            <p:ph idx="1"/>
          </p:nvPr>
        </p:nvSpPr>
        <p:spPr>
          <a:xfrm>
            <a:off x="413400" y="1064302"/>
            <a:ext cx="10515600" cy="5591679"/>
          </a:xfrm>
        </p:spPr>
        <p:txBody>
          <a:bodyPr>
            <a:normAutofit/>
          </a:bodyPr>
          <a:lstStyle/>
          <a:p>
            <a:r>
              <a:rPr lang="en-GB" dirty="0"/>
              <a:t>EARLY perimenopause: stage -2</a:t>
            </a:r>
          </a:p>
          <a:p>
            <a:pPr lvl="1"/>
            <a:r>
              <a:rPr lang="en-GB" dirty="0"/>
              <a:t>Erratic </a:t>
            </a:r>
            <a:r>
              <a:rPr lang="en-GB" dirty="0" err="1"/>
              <a:t>estradiol</a:t>
            </a:r>
            <a:r>
              <a:rPr lang="en-GB" dirty="0"/>
              <a:t> levels – low progesterone (LOOP cycles)</a:t>
            </a:r>
          </a:p>
          <a:p>
            <a:pPr lvl="1"/>
            <a:r>
              <a:rPr lang="en-GB" dirty="0"/>
              <a:t>Irregular bleeding – heavy / mild – cycle &gt; 7 days different</a:t>
            </a:r>
          </a:p>
          <a:p>
            <a:pPr lvl="1"/>
            <a:r>
              <a:rPr lang="en-GB" dirty="0"/>
              <a:t>Episodes VMS – </a:t>
            </a:r>
            <a:r>
              <a:rPr lang="en-GB" dirty="0" err="1"/>
              <a:t>sleepproblems</a:t>
            </a:r>
            <a:r>
              <a:rPr lang="en-GB" dirty="0"/>
              <a:t> – joint pains – </a:t>
            </a:r>
            <a:r>
              <a:rPr lang="en-GB" dirty="0" err="1"/>
              <a:t>brainfog</a:t>
            </a:r>
            <a:r>
              <a:rPr lang="en-GB" dirty="0"/>
              <a:t> –</a:t>
            </a:r>
          </a:p>
          <a:p>
            <a:pPr marL="457200" lvl="1" indent="0">
              <a:buNone/>
            </a:pPr>
            <a:r>
              <a:rPr lang="en-GB" dirty="0"/>
              <a:t>     </a:t>
            </a:r>
            <a:r>
              <a:rPr lang="en-GB" dirty="0" err="1"/>
              <a:t>moodswings</a:t>
            </a:r>
            <a:endParaRPr lang="en-GB" dirty="0"/>
          </a:p>
          <a:p>
            <a:pPr lvl="1"/>
            <a:endParaRPr lang="en-GB" dirty="0"/>
          </a:p>
          <a:p>
            <a:pPr lvl="1"/>
            <a:r>
              <a:rPr lang="en-GB" dirty="0"/>
              <a:t>Rx:</a:t>
            </a:r>
          </a:p>
          <a:p>
            <a:pPr lvl="1"/>
            <a:r>
              <a:rPr lang="en-GB" dirty="0"/>
              <a:t>If ONLY complaints of irregular bleeding:</a:t>
            </a:r>
          </a:p>
          <a:p>
            <a:pPr lvl="2"/>
            <a:r>
              <a:rPr lang="en-GB" dirty="0"/>
              <a:t>LNG IUD</a:t>
            </a:r>
          </a:p>
          <a:p>
            <a:pPr lvl="2"/>
            <a:r>
              <a:rPr lang="en-GB" dirty="0"/>
              <a:t>POP</a:t>
            </a:r>
          </a:p>
          <a:p>
            <a:pPr lvl="2"/>
            <a:r>
              <a:rPr lang="en-GB" dirty="0"/>
              <a:t>Cyclic progesterone</a:t>
            </a:r>
          </a:p>
          <a:p>
            <a:pPr lvl="2"/>
            <a:r>
              <a:rPr lang="en-GB" dirty="0"/>
              <a:t>COC: stabilize E2 levels; protect endometrium (!)</a:t>
            </a:r>
          </a:p>
          <a:p>
            <a:pPr marL="914400" lvl="2" indent="0">
              <a:buNone/>
            </a:pPr>
            <a:endParaRPr lang="en-GB" dirty="0"/>
          </a:p>
          <a:p>
            <a:pPr lvl="2"/>
            <a:endParaRPr lang="en-GB" dirty="0"/>
          </a:p>
        </p:txBody>
      </p:sp>
      <p:pic>
        <p:nvPicPr>
          <p:cNvPr id="1028" name="Picture 4" descr="Image result for perimenopauze and hormone fluctuations">
            <a:extLst>
              <a:ext uri="{FF2B5EF4-FFF2-40B4-BE49-F238E27FC236}">
                <a16:creationId xmlns:a16="http://schemas.microsoft.com/office/drawing/2014/main" id="{3A5031BD-2322-4123-0135-E1F2F3E72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362" y="1064302"/>
            <a:ext cx="4505325"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13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54E46-B376-E7C8-8B9F-B4543885F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10AE8-7DA3-7568-0F8B-09537DF1656F}"/>
              </a:ext>
            </a:extLst>
          </p:cNvPr>
          <p:cNvSpPr>
            <a:spLocks noGrp="1"/>
          </p:cNvSpPr>
          <p:nvPr>
            <p:ph type="title"/>
          </p:nvPr>
        </p:nvSpPr>
        <p:spPr>
          <a:xfrm>
            <a:off x="165356" y="169070"/>
            <a:ext cx="11861287" cy="895232"/>
          </a:xfrm>
        </p:spPr>
        <p:txBody>
          <a:bodyPr/>
          <a:lstStyle/>
          <a:p>
            <a:r>
              <a:rPr lang="en-GB" dirty="0"/>
              <a:t>3. Transition phase – need for contraception</a:t>
            </a:r>
          </a:p>
        </p:txBody>
      </p:sp>
      <p:sp>
        <p:nvSpPr>
          <p:cNvPr id="3" name="Content Placeholder 2">
            <a:extLst>
              <a:ext uri="{FF2B5EF4-FFF2-40B4-BE49-F238E27FC236}">
                <a16:creationId xmlns:a16="http://schemas.microsoft.com/office/drawing/2014/main" id="{D8E91B16-BB9A-A896-E67D-18913FED2D05}"/>
              </a:ext>
            </a:extLst>
          </p:cNvPr>
          <p:cNvSpPr>
            <a:spLocks noGrp="1"/>
          </p:cNvSpPr>
          <p:nvPr>
            <p:ph idx="1"/>
          </p:nvPr>
        </p:nvSpPr>
        <p:spPr>
          <a:xfrm>
            <a:off x="413400" y="1064302"/>
            <a:ext cx="10515600" cy="5591679"/>
          </a:xfrm>
        </p:spPr>
        <p:txBody>
          <a:bodyPr>
            <a:normAutofit/>
          </a:bodyPr>
          <a:lstStyle/>
          <a:p>
            <a:r>
              <a:rPr lang="en-GB" dirty="0"/>
              <a:t>LATE perimenopause : stage -1</a:t>
            </a:r>
          </a:p>
          <a:p>
            <a:pPr lvl="1"/>
            <a:r>
              <a:rPr lang="en-GB" dirty="0" err="1"/>
              <a:t>Skipcycles</a:t>
            </a:r>
            <a:r>
              <a:rPr lang="en-GB" dirty="0"/>
              <a:t> – </a:t>
            </a:r>
            <a:r>
              <a:rPr lang="en-GB" dirty="0" err="1"/>
              <a:t>amenorrhoe</a:t>
            </a:r>
            <a:r>
              <a:rPr lang="en-GB" dirty="0"/>
              <a:t> &gt; 60 days</a:t>
            </a:r>
          </a:p>
          <a:p>
            <a:pPr lvl="1"/>
            <a:r>
              <a:rPr lang="en-GB" dirty="0" err="1"/>
              <a:t>Estradiol</a:t>
            </a:r>
            <a:r>
              <a:rPr lang="en-GB" dirty="0"/>
              <a:t> usually low</a:t>
            </a:r>
          </a:p>
          <a:p>
            <a:pPr lvl="1"/>
            <a:r>
              <a:rPr lang="en-GB" dirty="0"/>
              <a:t>However LOOP cycles exist: E2 peaks !</a:t>
            </a:r>
          </a:p>
          <a:p>
            <a:pPr lvl="1"/>
            <a:r>
              <a:rPr lang="en-GB" dirty="0"/>
              <a:t>More VMS and other climacteric symptoms</a:t>
            </a:r>
          </a:p>
          <a:p>
            <a:pPr lvl="1"/>
            <a:endParaRPr lang="en-GB" dirty="0"/>
          </a:p>
          <a:p>
            <a:r>
              <a:rPr lang="en-GB" dirty="0"/>
              <a:t>Rx</a:t>
            </a:r>
          </a:p>
          <a:p>
            <a:r>
              <a:rPr lang="en-GB" dirty="0"/>
              <a:t> if ALSO (episodic) complaints of  E2-deficienty:</a:t>
            </a:r>
          </a:p>
          <a:p>
            <a:pPr lvl="2"/>
            <a:r>
              <a:rPr lang="en-GB" dirty="0"/>
              <a:t>Same +/- TD </a:t>
            </a:r>
            <a:r>
              <a:rPr lang="en-GB" dirty="0" err="1"/>
              <a:t>estradiol</a:t>
            </a:r>
            <a:endParaRPr lang="en-GB" dirty="0"/>
          </a:p>
          <a:p>
            <a:pPr lvl="2"/>
            <a:r>
              <a:rPr lang="en-GB" dirty="0"/>
              <a:t>COC   (with E2/ E- valerate / E4) </a:t>
            </a:r>
          </a:p>
          <a:p>
            <a:pPr lvl="2"/>
            <a:r>
              <a:rPr lang="en-GB" dirty="0"/>
              <a:t>Sequential MHT </a:t>
            </a:r>
          </a:p>
          <a:p>
            <a:r>
              <a:rPr lang="en-GB" dirty="0"/>
              <a:t>Cave symptoms of </a:t>
            </a:r>
            <a:r>
              <a:rPr lang="en-GB" dirty="0" err="1"/>
              <a:t>estrogen</a:t>
            </a:r>
            <a:r>
              <a:rPr lang="en-GB" dirty="0"/>
              <a:t> overload  (bloated, </a:t>
            </a:r>
            <a:r>
              <a:rPr lang="en-GB" dirty="0" err="1"/>
              <a:t>painfull</a:t>
            </a:r>
            <a:r>
              <a:rPr lang="en-GB" dirty="0"/>
              <a:t> breasts, headaches,…)</a:t>
            </a:r>
          </a:p>
        </p:txBody>
      </p:sp>
      <p:pic>
        <p:nvPicPr>
          <p:cNvPr id="1028" name="Picture 4" descr="Image result for perimenopauze and hormone fluctuations">
            <a:extLst>
              <a:ext uri="{FF2B5EF4-FFF2-40B4-BE49-F238E27FC236}">
                <a16:creationId xmlns:a16="http://schemas.microsoft.com/office/drawing/2014/main" id="{0E4D31FB-D1AC-CE46-8501-8FDC2B57D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738" y="1425338"/>
            <a:ext cx="4505325"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347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472AC-81BE-F8A6-D8DF-65CA227C97E0}"/>
              </a:ext>
            </a:extLst>
          </p:cNvPr>
          <p:cNvSpPr>
            <a:spLocks noGrp="1"/>
          </p:cNvSpPr>
          <p:nvPr>
            <p:ph idx="1"/>
          </p:nvPr>
        </p:nvSpPr>
        <p:spPr>
          <a:xfrm>
            <a:off x="788581" y="322889"/>
            <a:ext cx="10515600" cy="6056645"/>
          </a:xfrm>
        </p:spPr>
        <p:txBody>
          <a:bodyPr>
            <a:normAutofit lnSpcReduction="10000"/>
          </a:bodyPr>
          <a:lstStyle/>
          <a:p>
            <a:r>
              <a:rPr lang="en-GB" dirty="0"/>
              <a:t>POST menopause </a:t>
            </a:r>
          </a:p>
          <a:p>
            <a:pPr lvl="1"/>
            <a:r>
              <a:rPr lang="en-GB" dirty="0" err="1"/>
              <a:t>continious</a:t>
            </a:r>
            <a:r>
              <a:rPr lang="en-GB" dirty="0"/>
              <a:t> combined MHT (goal </a:t>
            </a:r>
            <a:r>
              <a:rPr lang="en-GB" dirty="0" err="1"/>
              <a:t>amenorrhoe</a:t>
            </a:r>
            <a:r>
              <a:rPr lang="en-GB" dirty="0"/>
              <a:t>)</a:t>
            </a:r>
          </a:p>
          <a:p>
            <a:pPr lvl="1"/>
            <a:r>
              <a:rPr lang="en-GB" dirty="0"/>
              <a:t>Tibolone</a:t>
            </a:r>
          </a:p>
          <a:p>
            <a:pPr lvl="1"/>
            <a:r>
              <a:rPr lang="en-GB" dirty="0"/>
              <a:t>LNG-IUD + TD E2</a:t>
            </a:r>
          </a:p>
          <a:p>
            <a:pPr lvl="1"/>
            <a:r>
              <a:rPr lang="en-GB" dirty="0"/>
              <a:t>TSEC (bazedoxifene + equine </a:t>
            </a:r>
            <a:r>
              <a:rPr lang="en-GB" dirty="0" err="1"/>
              <a:t>estrogens</a:t>
            </a:r>
            <a:r>
              <a:rPr lang="en-GB" dirty="0"/>
              <a:t>)</a:t>
            </a:r>
          </a:p>
          <a:p>
            <a:pPr lvl="1"/>
            <a:r>
              <a:rPr lang="en-GB" dirty="0"/>
              <a:t>SERM (raloxifene : vertebral osteoporosis; ! VMS +)</a:t>
            </a:r>
          </a:p>
          <a:p>
            <a:pPr lvl="1"/>
            <a:endParaRPr lang="en-GB" dirty="0"/>
          </a:p>
          <a:p>
            <a:r>
              <a:rPr lang="en-GB" dirty="0"/>
              <a:t>Start with LOWEST dose</a:t>
            </a:r>
          </a:p>
          <a:p>
            <a:pPr lvl="1"/>
            <a:r>
              <a:rPr lang="en-GB" dirty="0"/>
              <a:t>less E/P side effects</a:t>
            </a:r>
          </a:p>
          <a:p>
            <a:pPr lvl="1"/>
            <a:r>
              <a:rPr lang="en-GB" dirty="0"/>
              <a:t>less risk VTE/stroke</a:t>
            </a:r>
          </a:p>
          <a:p>
            <a:pPr lvl="1"/>
            <a:r>
              <a:rPr lang="en-GB" dirty="0"/>
              <a:t>Less increase breast density</a:t>
            </a:r>
          </a:p>
          <a:p>
            <a:pPr lvl="1"/>
            <a:r>
              <a:rPr lang="en-GB" dirty="0"/>
              <a:t>Proven effect on BMD - ? Fracture </a:t>
            </a:r>
          </a:p>
          <a:p>
            <a:pPr marL="457200" lvl="1" indent="0">
              <a:buNone/>
            </a:pPr>
            <a:endParaRPr lang="en-GB" dirty="0"/>
          </a:p>
          <a:p>
            <a:r>
              <a:rPr lang="en-GB" dirty="0"/>
              <a:t>choose NEUTRAL </a:t>
            </a:r>
            <a:r>
              <a:rPr lang="en-GB" dirty="0" err="1"/>
              <a:t>progestagen</a:t>
            </a:r>
            <a:endParaRPr lang="en-GB" dirty="0"/>
          </a:p>
          <a:p>
            <a:pPr lvl="1"/>
            <a:r>
              <a:rPr lang="en-GB" dirty="0" err="1"/>
              <a:t>micronised</a:t>
            </a:r>
            <a:r>
              <a:rPr lang="en-GB" dirty="0"/>
              <a:t> progesterone</a:t>
            </a:r>
          </a:p>
          <a:p>
            <a:pPr lvl="1"/>
            <a:r>
              <a:rPr lang="en-GB" dirty="0" err="1"/>
              <a:t>Dydrogesterone</a:t>
            </a:r>
            <a:endParaRPr lang="en-GB" dirty="0"/>
          </a:p>
        </p:txBody>
      </p:sp>
    </p:spTree>
    <p:extLst>
      <p:ext uri="{BB962C8B-B14F-4D97-AF65-F5344CB8AC3E}">
        <p14:creationId xmlns:p14="http://schemas.microsoft.com/office/powerpoint/2010/main" val="1837120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17173-5E89-5703-C0A2-F9C62E4276AD}"/>
              </a:ext>
            </a:extLst>
          </p:cNvPr>
          <p:cNvSpPr>
            <a:spLocks noGrp="1"/>
          </p:cNvSpPr>
          <p:nvPr>
            <p:ph idx="1"/>
          </p:nvPr>
        </p:nvSpPr>
        <p:spPr>
          <a:xfrm>
            <a:off x="280800" y="331200"/>
            <a:ext cx="11771292" cy="5845763"/>
          </a:xfrm>
        </p:spPr>
        <p:txBody>
          <a:bodyPr/>
          <a:lstStyle/>
          <a:p>
            <a:r>
              <a:rPr lang="en-GB" sz="2400" dirty="0"/>
              <a:t>Follow up after 3 months</a:t>
            </a:r>
          </a:p>
          <a:p>
            <a:pPr lvl="1"/>
            <a:r>
              <a:rPr lang="en-GB" sz="2000" dirty="0"/>
              <a:t>Change dose of </a:t>
            </a:r>
            <a:r>
              <a:rPr lang="en-GB" sz="2000" dirty="0" err="1"/>
              <a:t>Estradiol</a:t>
            </a:r>
            <a:r>
              <a:rPr lang="en-GB" sz="2000" dirty="0"/>
              <a:t>?</a:t>
            </a:r>
          </a:p>
          <a:p>
            <a:pPr lvl="1"/>
            <a:r>
              <a:rPr lang="en-GB" sz="2000" dirty="0"/>
              <a:t>Lower doses are often insufficient to treat symptoms of VVA/GUS</a:t>
            </a:r>
          </a:p>
          <a:p>
            <a:pPr lvl="1"/>
            <a:r>
              <a:rPr lang="en-GB" sz="2000" dirty="0"/>
              <a:t>Change Progesterone  if P- related side effects</a:t>
            </a:r>
          </a:p>
          <a:p>
            <a:pPr lvl="2"/>
            <a:r>
              <a:rPr lang="en-GB" sz="1800" dirty="0"/>
              <a:t>Progesterone: PMS like symptoms, drowsiness</a:t>
            </a:r>
          </a:p>
          <a:p>
            <a:pPr marL="914400" lvl="2" indent="0">
              <a:buNone/>
            </a:pPr>
            <a:r>
              <a:rPr lang="en-GB" sz="1800" dirty="0"/>
              <a:t>                             reduce dose 12d/month</a:t>
            </a:r>
          </a:p>
          <a:p>
            <a:pPr marL="914400" lvl="2" indent="0">
              <a:buNone/>
            </a:pPr>
            <a:r>
              <a:rPr lang="en-GB" sz="1800" dirty="0"/>
              <a:t>                             vaginally 200 mg/d – 12 d/month  (no first pass liver, ↓ allopregnanolone =  </a:t>
            </a:r>
          </a:p>
          <a:p>
            <a:pPr marL="914400" lvl="2" indent="0">
              <a:buNone/>
            </a:pPr>
            <a:r>
              <a:rPr lang="en-GB" sz="1800" dirty="0"/>
              <a:t>                                                                                         neuroactive metabolite)</a:t>
            </a:r>
          </a:p>
          <a:p>
            <a:pPr lvl="2"/>
            <a:r>
              <a:rPr lang="en-GB" sz="1800" dirty="0" err="1"/>
              <a:t>Dydrogesterone</a:t>
            </a:r>
            <a:r>
              <a:rPr lang="en-GB" sz="1800" dirty="0"/>
              <a:t>: 0,5 co - 12d:month</a:t>
            </a:r>
          </a:p>
          <a:p>
            <a:pPr lvl="2"/>
            <a:r>
              <a:rPr lang="en-GB" sz="1800" dirty="0"/>
              <a:t>LNG-IUD (5y)</a:t>
            </a:r>
          </a:p>
          <a:p>
            <a:pPr lvl="2"/>
            <a:r>
              <a:rPr lang="en-GB" sz="1800" dirty="0"/>
              <a:t>Tibolone  : weak androgenic effects</a:t>
            </a:r>
          </a:p>
          <a:p>
            <a:pPr lvl="2"/>
            <a:r>
              <a:rPr lang="en-GB" sz="1800" dirty="0"/>
              <a:t>Bazedoxifene + equine </a:t>
            </a:r>
            <a:r>
              <a:rPr lang="en-GB" sz="1800" dirty="0" err="1"/>
              <a:t>estrogens</a:t>
            </a:r>
            <a:r>
              <a:rPr lang="en-GB" sz="1800" dirty="0"/>
              <a:t> (DUAVIVE) (progesterone intolerance / high breast density)</a:t>
            </a:r>
          </a:p>
          <a:p>
            <a:pPr lvl="2"/>
            <a:r>
              <a:rPr lang="en-GB" sz="1800" dirty="0" err="1"/>
              <a:t>Drosperinone</a:t>
            </a:r>
            <a:r>
              <a:rPr lang="en-GB" sz="1800" dirty="0"/>
              <a:t>  (PMS symptoms, mild AHT, fluid retention)</a:t>
            </a:r>
          </a:p>
          <a:p>
            <a:pPr lvl="2"/>
            <a:endParaRPr lang="en-GB" dirty="0"/>
          </a:p>
        </p:txBody>
      </p:sp>
    </p:spTree>
    <p:extLst>
      <p:ext uri="{BB962C8B-B14F-4D97-AF65-F5344CB8AC3E}">
        <p14:creationId xmlns:p14="http://schemas.microsoft.com/office/powerpoint/2010/main" val="29043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1CDA4-BF3B-B67A-7F04-EFEBA5B912E4}"/>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95B54B4A-1F5A-2D4A-DD3E-2473618C89C8}"/>
              </a:ext>
            </a:extLst>
          </p:cNvPr>
          <p:cNvSpPr>
            <a:spLocks noGrp="1"/>
          </p:cNvSpPr>
          <p:nvPr>
            <p:ph type="body" idx="1"/>
          </p:nvPr>
        </p:nvSpPr>
        <p:spPr/>
        <p:txBody>
          <a:bodyPr/>
          <a:lstStyle/>
          <a:p>
            <a:endParaRPr lang="en-GB"/>
          </a:p>
        </p:txBody>
      </p:sp>
      <p:pic>
        <p:nvPicPr>
          <p:cNvPr id="6" name="Picture 5">
            <a:extLst>
              <a:ext uri="{FF2B5EF4-FFF2-40B4-BE49-F238E27FC236}">
                <a16:creationId xmlns:a16="http://schemas.microsoft.com/office/drawing/2014/main" id="{D0481096-F907-5B07-F700-0BE28A2099B0}"/>
              </a:ext>
            </a:extLst>
          </p:cNvPr>
          <p:cNvPicPr>
            <a:picLocks noChangeAspect="1"/>
          </p:cNvPicPr>
          <p:nvPr/>
        </p:nvPicPr>
        <p:blipFill>
          <a:blip r:embed="rId3"/>
          <a:stretch>
            <a:fillRect/>
          </a:stretch>
        </p:blipFill>
        <p:spPr>
          <a:xfrm>
            <a:off x="197734" y="1040339"/>
            <a:ext cx="12016182" cy="5388872"/>
          </a:xfrm>
          <a:prstGeom prst="rect">
            <a:avLst/>
          </a:prstGeom>
        </p:spPr>
      </p:pic>
      <p:sp>
        <p:nvSpPr>
          <p:cNvPr id="7" name="TextBox 6">
            <a:extLst>
              <a:ext uri="{FF2B5EF4-FFF2-40B4-BE49-F238E27FC236}">
                <a16:creationId xmlns:a16="http://schemas.microsoft.com/office/drawing/2014/main" id="{000E9F96-7926-086D-876E-4794D24D0FBD}"/>
              </a:ext>
            </a:extLst>
          </p:cNvPr>
          <p:cNvSpPr txBox="1"/>
          <p:nvPr/>
        </p:nvSpPr>
        <p:spPr>
          <a:xfrm>
            <a:off x="599605" y="200669"/>
            <a:ext cx="10613038" cy="461665"/>
          </a:xfrm>
          <a:prstGeom prst="rect">
            <a:avLst/>
          </a:prstGeom>
          <a:noFill/>
        </p:spPr>
        <p:txBody>
          <a:bodyPr wrap="square" rtlCol="0">
            <a:spAutoFit/>
          </a:bodyPr>
          <a:lstStyle/>
          <a:p>
            <a:r>
              <a:rPr lang="en-GB" sz="2400" dirty="0"/>
              <a:t>STRAW: 3 phases: subdivided in 7 stages </a:t>
            </a:r>
            <a:r>
              <a:rPr lang="en-GB" sz="2400" dirty="0" err="1"/>
              <a:t>centered</a:t>
            </a:r>
            <a:r>
              <a:rPr lang="en-GB" sz="2400" dirty="0"/>
              <a:t> around the FMP</a:t>
            </a:r>
          </a:p>
        </p:txBody>
      </p:sp>
      <p:sp>
        <p:nvSpPr>
          <p:cNvPr id="2" name="Oval 1">
            <a:extLst>
              <a:ext uri="{FF2B5EF4-FFF2-40B4-BE49-F238E27FC236}">
                <a16:creationId xmlns:a16="http://schemas.microsoft.com/office/drawing/2014/main" id="{CEEE457D-0F32-10D3-18B8-F12379AF5DB2}"/>
              </a:ext>
            </a:extLst>
          </p:cNvPr>
          <p:cNvSpPr/>
          <p:nvPr/>
        </p:nvSpPr>
        <p:spPr>
          <a:xfrm>
            <a:off x="87907" y="4257227"/>
            <a:ext cx="1126295" cy="520153"/>
          </a:xfrm>
          <a:prstGeom prst="ellipse">
            <a:avLst/>
          </a:prstGeom>
          <a:noFill/>
          <a:ln w="76200">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FED07E5-C512-E339-17F3-E928A5CFF86E}"/>
              </a:ext>
            </a:extLst>
          </p:cNvPr>
          <p:cNvSpPr/>
          <p:nvPr/>
        </p:nvSpPr>
        <p:spPr>
          <a:xfrm>
            <a:off x="1221895" y="4249465"/>
            <a:ext cx="1126295" cy="527915"/>
          </a:xfrm>
          <a:prstGeom prst="ellipse">
            <a:avLst/>
          </a:prstGeom>
          <a:noFill/>
          <a:ln w="76200">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41C5EFC-381F-AED6-EDC9-6A4238DB671A}"/>
              </a:ext>
            </a:extLst>
          </p:cNvPr>
          <p:cNvSpPr/>
          <p:nvPr/>
        </p:nvSpPr>
        <p:spPr>
          <a:xfrm>
            <a:off x="3113422" y="4257227"/>
            <a:ext cx="1126295" cy="520153"/>
          </a:xfrm>
          <a:prstGeom prst="ellipse">
            <a:avLst/>
          </a:prstGeom>
          <a:noFill/>
          <a:ln w="76200">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162AED2-9A75-C5E2-DB4B-7717421FEC72}"/>
              </a:ext>
            </a:extLst>
          </p:cNvPr>
          <p:cNvSpPr/>
          <p:nvPr/>
        </p:nvSpPr>
        <p:spPr>
          <a:xfrm>
            <a:off x="8566401" y="4264988"/>
            <a:ext cx="1126295" cy="520153"/>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196ED93-BE49-F476-E488-189ACAF81C7A}"/>
              </a:ext>
            </a:extLst>
          </p:cNvPr>
          <p:cNvSpPr/>
          <p:nvPr/>
        </p:nvSpPr>
        <p:spPr>
          <a:xfrm>
            <a:off x="5537847" y="4264988"/>
            <a:ext cx="1126295" cy="520153"/>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58B04A3-62BB-9F4D-5835-97C846719F40}"/>
              </a:ext>
            </a:extLst>
          </p:cNvPr>
          <p:cNvSpPr/>
          <p:nvPr/>
        </p:nvSpPr>
        <p:spPr>
          <a:xfrm>
            <a:off x="4444578" y="4264988"/>
            <a:ext cx="1126295" cy="520153"/>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BC47248-3141-C92C-476F-B6E30B475DE1}"/>
              </a:ext>
            </a:extLst>
          </p:cNvPr>
          <p:cNvSpPr/>
          <p:nvPr/>
        </p:nvSpPr>
        <p:spPr>
          <a:xfrm>
            <a:off x="10503868" y="4264988"/>
            <a:ext cx="1126295" cy="520153"/>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37ECC82-9B6A-723B-EFD9-FB15061D28FE}"/>
              </a:ext>
            </a:extLst>
          </p:cNvPr>
          <p:cNvSpPr/>
          <p:nvPr/>
        </p:nvSpPr>
        <p:spPr>
          <a:xfrm>
            <a:off x="6425269" y="4777379"/>
            <a:ext cx="1126295" cy="52015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60000"/>
                  <a:lumOff val="40000"/>
                </a:schemeClr>
              </a:solidFill>
              <a:highlight>
                <a:srgbClr val="FFFF00"/>
              </a:highlight>
            </a:endParaRPr>
          </a:p>
        </p:txBody>
      </p:sp>
      <p:sp>
        <p:nvSpPr>
          <p:cNvPr id="18" name="Oval 17">
            <a:extLst>
              <a:ext uri="{FF2B5EF4-FFF2-40B4-BE49-F238E27FC236}">
                <a16:creationId xmlns:a16="http://schemas.microsoft.com/office/drawing/2014/main" id="{31E401AB-00E6-05A1-1B21-295BCB0CE707}"/>
              </a:ext>
            </a:extLst>
          </p:cNvPr>
          <p:cNvSpPr/>
          <p:nvPr/>
        </p:nvSpPr>
        <p:spPr>
          <a:xfrm>
            <a:off x="2418982" y="3879490"/>
            <a:ext cx="2025595" cy="369975"/>
          </a:xfrm>
          <a:prstGeom prst="ellipse">
            <a:avLst/>
          </a:prstGeom>
          <a:noFill/>
          <a:ln w="76200">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E65AAE4-6404-F88F-BADE-A63565F489DB}"/>
              </a:ext>
            </a:extLst>
          </p:cNvPr>
          <p:cNvSpPr/>
          <p:nvPr/>
        </p:nvSpPr>
        <p:spPr>
          <a:xfrm>
            <a:off x="4512019" y="3819393"/>
            <a:ext cx="1022476" cy="445596"/>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585EB53-196D-7780-193F-890118B38582}"/>
              </a:ext>
            </a:extLst>
          </p:cNvPr>
          <p:cNvSpPr/>
          <p:nvPr/>
        </p:nvSpPr>
        <p:spPr>
          <a:xfrm>
            <a:off x="5505333" y="3824840"/>
            <a:ext cx="1022476" cy="432386"/>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80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F68B2-E39C-41AD-A89A-02C5B5A8081E}"/>
              </a:ext>
            </a:extLst>
          </p:cNvPr>
          <p:cNvSpPr>
            <a:spLocks noGrp="1"/>
          </p:cNvSpPr>
          <p:nvPr>
            <p:ph type="title"/>
          </p:nvPr>
        </p:nvSpPr>
        <p:spPr>
          <a:xfrm>
            <a:off x="299357" y="192325"/>
            <a:ext cx="10961914" cy="670573"/>
          </a:xfrm>
        </p:spPr>
        <p:txBody>
          <a:bodyPr>
            <a:normAutofit fontScale="90000"/>
          </a:bodyPr>
          <a:lstStyle/>
          <a:p>
            <a:pPr algn="ctr"/>
            <a:r>
              <a:rPr lang="nl-BE" sz="2400" dirty="0" err="1">
                <a:effectLst>
                  <a:outerShdw blurRad="38100" dist="38100" dir="2700000" algn="tl">
                    <a:srgbClr val="000000">
                      <a:alpha val="43137"/>
                    </a:srgbClr>
                  </a:outerShdw>
                </a:effectLst>
              </a:rPr>
              <a:t>Transdermal</a:t>
            </a:r>
            <a:r>
              <a:rPr lang="nl-BE" sz="2400" dirty="0">
                <a:effectLst>
                  <a:outerShdw blurRad="38100" dist="38100" dir="2700000" algn="tl">
                    <a:srgbClr val="000000">
                      <a:alpha val="43137"/>
                    </a:srgbClr>
                  </a:outerShdw>
                </a:effectLst>
              </a:rPr>
              <a:t> estradiol </a:t>
            </a:r>
            <a:r>
              <a:rPr lang="nl-BE" sz="2400" dirty="0" err="1">
                <a:effectLst>
                  <a:outerShdw blurRad="38100" dist="38100" dir="2700000" algn="tl">
                    <a:srgbClr val="000000">
                      <a:alpha val="43137"/>
                    </a:srgbClr>
                  </a:outerShdw>
                </a:effectLst>
              </a:rPr>
              <a:t>appears</a:t>
            </a:r>
            <a:r>
              <a:rPr lang="nl-BE" sz="2400" dirty="0">
                <a:effectLst>
                  <a:outerShdw blurRad="38100" dist="38100" dir="2700000" algn="tl">
                    <a:srgbClr val="000000">
                      <a:alpha val="43137"/>
                    </a:srgbClr>
                  </a:outerShdw>
                </a:effectLst>
              </a:rPr>
              <a:t> </a:t>
            </a:r>
            <a:r>
              <a:rPr lang="nl-BE" sz="2400" dirty="0" err="1">
                <a:effectLst>
                  <a:outerShdw blurRad="38100" dist="38100" dir="2700000" algn="tl">
                    <a:srgbClr val="000000">
                      <a:alpha val="43137"/>
                    </a:srgbClr>
                  </a:outerShdw>
                </a:effectLst>
              </a:rPr>
              <a:t>to</a:t>
            </a:r>
            <a:r>
              <a:rPr lang="nl-BE" sz="2400" dirty="0">
                <a:effectLst>
                  <a:outerShdw blurRad="38100" dist="38100" dir="2700000" algn="tl">
                    <a:srgbClr val="000000">
                      <a:alpha val="43137"/>
                    </a:srgbClr>
                  </a:outerShdw>
                </a:effectLst>
              </a:rPr>
              <a:t> have a </a:t>
            </a:r>
            <a:r>
              <a:rPr lang="nl-BE" sz="2400" dirty="0" err="1">
                <a:effectLst>
                  <a:outerShdw blurRad="38100" dist="38100" dir="2700000" algn="tl">
                    <a:srgbClr val="000000">
                      <a:alpha val="43137"/>
                    </a:srgbClr>
                  </a:outerShdw>
                </a:effectLst>
              </a:rPr>
              <a:t>neutral</a:t>
            </a:r>
            <a:r>
              <a:rPr lang="nl-BE" sz="2400" dirty="0">
                <a:effectLst>
                  <a:outerShdw blurRad="38100" dist="38100" dir="2700000" algn="tl">
                    <a:srgbClr val="000000">
                      <a:alpha val="43137"/>
                    </a:srgbClr>
                  </a:outerShdw>
                </a:effectLst>
              </a:rPr>
              <a:t> effect on </a:t>
            </a:r>
            <a:r>
              <a:rPr lang="nl-BE" sz="2400" dirty="0" err="1">
                <a:effectLst>
                  <a:outerShdw blurRad="38100" dist="38100" dir="2700000" algn="tl">
                    <a:srgbClr val="000000">
                      <a:alpha val="43137"/>
                    </a:srgbClr>
                  </a:outerShdw>
                </a:effectLst>
              </a:rPr>
              <a:t>lipoproteins</a:t>
            </a:r>
            <a:r>
              <a:rPr lang="nl-BE" sz="2400" dirty="0">
                <a:effectLst>
                  <a:outerShdw blurRad="38100" dist="38100" dir="2700000" algn="tl">
                    <a:srgbClr val="000000">
                      <a:alpha val="43137"/>
                    </a:srgbClr>
                  </a:outerShdw>
                </a:effectLst>
              </a:rPr>
              <a:t>, </a:t>
            </a:r>
            <a:r>
              <a:rPr lang="nl-BE" sz="2400" dirty="0" err="1">
                <a:effectLst>
                  <a:outerShdw blurRad="38100" dist="38100" dir="2700000" algn="tl">
                    <a:srgbClr val="000000">
                      <a:alpha val="43137"/>
                    </a:srgbClr>
                  </a:outerShdw>
                </a:effectLst>
              </a:rPr>
              <a:t>clotting</a:t>
            </a:r>
            <a:r>
              <a:rPr lang="nl-BE" sz="2400" dirty="0">
                <a:effectLst>
                  <a:outerShdw blurRad="38100" dist="38100" dir="2700000" algn="tl">
                    <a:srgbClr val="000000">
                      <a:alpha val="43137"/>
                    </a:srgbClr>
                  </a:outerShdw>
                </a:effectLst>
              </a:rPr>
              <a:t> factors </a:t>
            </a:r>
            <a:r>
              <a:rPr lang="nl-BE" sz="2400" dirty="0" err="1">
                <a:effectLst>
                  <a:outerShdw blurRad="38100" dist="38100" dir="2700000" algn="tl">
                    <a:srgbClr val="000000">
                      <a:alpha val="43137"/>
                    </a:srgbClr>
                  </a:outerShdw>
                </a:effectLst>
              </a:rPr>
              <a:t>and</a:t>
            </a:r>
            <a:r>
              <a:rPr lang="nl-BE" sz="2400" dirty="0">
                <a:effectLst>
                  <a:outerShdw blurRad="38100" dist="38100" dir="2700000" algn="tl">
                    <a:srgbClr val="000000">
                      <a:alpha val="43137"/>
                    </a:srgbClr>
                  </a:outerShdw>
                </a:effectLst>
              </a:rPr>
              <a:t> </a:t>
            </a:r>
            <a:r>
              <a:rPr lang="nl-BE" sz="2400" dirty="0" err="1">
                <a:effectLst>
                  <a:outerShdw blurRad="38100" dist="38100" dir="2700000" algn="tl">
                    <a:srgbClr val="000000">
                      <a:alpha val="43137"/>
                    </a:srgbClr>
                  </a:outerShdw>
                </a:effectLst>
              </a:rPr>
              <a:t>inflammatory</a:t>
            </a:r>
            <a:r>
              <a:rPr lang="nl-BE" sz="2400" dirty="0">
                <a:effectLst>
                  <a:outerShdw blurRad="38100" dist="38100" dir="2700000" algn="tl">
                    <a:srgbClr val="000000">
                      <a:alpha val="43137"/>
                    </a:srgbClr>
                  </a:outerShdw>
                </a:effectLst>
              </a:rPr>
              <a:t> factors</a:t>
            </a:r>
          </a:p>
        </p:txBody>
      </p:sp>
      <p:sp>
        <p:nvSpPr>
          <p:cNvPr id="3" name="Tijdelijke aanduiding voor inhoud 2">
            <a:extLst>
              <a:ext uri="{FF2B5EF4-FFF2-40B4-BE49-F238E27FC236}">
                <a16:creationId xmlns:a16="http://schemas.microsoft.com/office/drawing/2014/main" id="{B34BB671-7D2F-4651-8B69-0B660654E775}"/>
              </a:ext>
            </a:extLst>
          </p:cNvPr>
          <p:cNvSpPr>
            <a:spLocks noGrp="1"/>
          </p:cNvSpPr>
          <p:nvPr>
            <p:ph sz="half" idx="1"/>
          </p:nvPr>
        </p:nvSpPr>
        <p:spPr>
          <a:xfrm>
            <a:off x="299357" y="1690689"/>
            <a:ext cx="4966607" cy="3771218"/>
          </a:xfrm>
        </p:spPr>
        <p:txBody>
          <a:bodyPr>
            <a:normAutofit/>
          </a:bodyPr>
          <a:lstStyle/>
          <a:p>
            <a:endParaRPr lang="nl-BE" sz="2000" dirty="0"/>
          </a:p>
          <a:p>
            <a:r>
              <a:rPr lang="nl-BE" sz="2000" dirty="0" err="1"/>
              <a:t>Only</a:t>
            </a:r>
            <a:r>
              <a:rPr lang="nl-BE" sz="2000" dirty="0"/>
              <a:t> </a:t>
            </a:r>
            <a:r>
              <a:rPr lang="nl-BE" sz="2000" dirty="0" err="1"/>
              <a:t>observational</a:t>
            </a:r>
            <a:r>
              <a:rPr lang="nl-BE" sz="2000" dirty="0"/>
              <a:t> data </a:t>
            </a:r>
            <a:r>
              <a:rPr lang="nl-BE" sz="2000" dirty="0" err="1"/>
              <a:t>available</a:t>
            </a:r>
            <a:r>
              <a:rPr lang="nl-BE" sz="2000" dirty="0"/>
              <a:t>,</a:t>
            </a:r>
          </a:p>
          <a:p>
            <a:r>
              <a:rPr lang="nl-BE" sz="2000" dirty="0"/>
              <a:t>no ↑ risk of VTE- PE – </a:t>
            </a:r>
            <a:r>
              <a:rPr lang="nl-BE" sz="2000" dirty="0" err="1"/>
              <a:t>stroke</a:t>
            </a:r>
            <a:endParaRPr lang="nl-BE" sz="2000" dirty="0"/>
          </a:p>
          <a:p>
            <a:r>
              <a:rPr lang="nl-BE" sz="2000" dirty="0"/>
              <a:t> </a:t>
            </a:r>
            <a:r>
              <a:rPr lang="nl-BE" sz="2000" dirty="0" err="1"/>
              <a:t>for</a:t>
            </a:r>
            <a:r>
              <a:rPr lang="nl-BE" sz="2000" dirty="0"/>
              <a:t> mild </a:t>
            </a:r>
            <a:r>
              <a:rPr lang="nl-BE" sz="2000" dirty="0" err="1"/>
              <a:t>and</a:t>
            </a:r>
            <a:r>
              <a:rPr lang="nl-BE" sz="2000" dirty="0"/>
              <a:t> moderate doses (</a:t>
            </a:r>
            <a:r>
              <a:rPr lang="nl-BE" sz="2000" dirty="0" err="1"/>
              <a:t>transdermal</a:t>
            </a:r>
            <a:r>
              <a:rPr lang="nl-BE" sz="2000" dirty="0"/>
              <a:t> estradiol ≤50 µg/d) </a:t>
            </a:r>
          </a:p>
          <a:p>
            <a:r>
              <a:rPr lang="nl-BE" sz="2000" dirty="0"/>
              <a:t>in a HEALTHY </a:t>
            </a:r>
            <a:r>
              <a:rPr lang="nl-BE" sz="2000" dirty="0" err="1"/>
              <a:t>population</a:t>
            </a:r>
            <a:endParaRPr lang="nl-BE" sz="2000" dirty="0"/>
          </a:p>
        </p:txBody>
      </p:sp>
      <p:pic>
        <p:nvPicPr>
          <p:cNvPr id="5" name="Picture 7" descr="Cover">
            <a:extLst>
              <a:ext uri="{FF2B5EF4-FFF2-40B4-BE49-F238E27FC236}">
                <a16:creationId xmlns:a16="http://schemas.microsoft.com/office/drawing/2014/main" id="{67770AC8-6CD5-4CFE-BBDB-1521AE85F6C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55771" y="1148670"/>
            <a:ext cx="6727371" cy="557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951D2760-62DA-BFF6-B5DE-B4063A5C5253}"/>
              </a:ext>
            </a:extLst>
          </p:cNvPr>
          <p:cNvSpPr txBox="1"/>
          <p:nvPr/>
        </p:nvSpPr>
        <p:spPr>
          <a:xfrm>
            <a:off x="299357" y="5902779"/>
            <a:ext cx="4490357" cy="692497"/>
          </a:xfrm>
          <a:prstGeom prst="rect">
            <a:avLst/>
          </a:prstGeom>
          <a:noFill/>
        </p:spPr>
        <p:txBody>
          <a:bodyPr wrap="square" rtlCol="0">
            <a:spAutoFit/>
          </a:bodyPr>
          <a:lstStyle/>
          <a:p>
            <a:r>
              <a:rPr lang="nl-BE" sz="1300" dirty="0"/>
              <a:t>BMJ 2010; 340: c2519; </a:t>
            </a:r>
            <a:r>
              <a:rPr lang="nl-BE" sz="1300" dirty="0" err="1"/>
              <a:t>Curr</a:t>
            </a:r>
            <a:r>
              <a:rPr lang="nl-BE" sz="1300" dirty="0"/>
              <a:t> </a:t>
            </a:r>
            <a:r>
              <a:rPr lang="nl-BE" sz="1300" dirty="0" err="1"/>
              <a:t>Opin</a:t>
            </a:r>
            <a:r>
              <a:rPr lang="nl-BE" sz="1300" dirty="0"/>
              <a:t> </a:t>
            </a:r>
            <a:r>
              <a:rPr lang="nl-BE" sz="1300" dirty="0" err="1"/>
              <a:t>Hematol</a:t>
            </a:r>
            <a:r>
              <a:rPr lang="nl-BE" sz="1300" dirty="0"/>
              <a:t> 2010; 17: 457-63; J </a:t>
            </a:r>
            <a:r>
              <a:rPr lang="nl-BE" sz="1300" dirty="0" err="1"/>
              <a:t>Thromb</a:t>
            </a:r>
            <a:r>
              <a:rPr lang="nl-BE" sz="1300" dirty="0"/>
              <a:t> </a:t>
            </a:r>
            <a:r>
              <a:rPr lang="nl-BE" sz="1300" dirty="0" err="1"/>
              <a:t>Haemost</a:t>
            </a:r>
            <a:r>
              <a:rPr lang="nl-BE" sz="1300" dirty="0"/>
              <a:t> 2012; 10: 2277-86; </a:t>
            </a:r>
            <a:r>
              <a:rPr lang="nl-BE" sz="1300" dirty="0" err="1"/>
              <a:t>Menopause</a:t>
            </a:r>
            <a:r>
              <a:rPr lang="nl-BE" sz="1300" dirty="0"/>
              <a:t> 2016; 23: 600-10; </a:t>
            </a:r>
            <a:r>
              <a:rPr lang="nl-BE" sz="1300" dirty="0" err="1"/>
              <a:t>Menopause</a:t>
            </a:r>
            <a:r>
              <a:rPr lang="nl-BE" sz="1300" dirty="0"/>
              <a:t> 2018; 25: 1297-1305</a:t>
            </a:r>
          </a:p>
        </p:txBody>
      </p:sp>
    </p:spTree>
    <p:extLst>
      <p:ext uri="{BB962C8B-B14F-4D97-AF65-F5344CB8AC3E}">
        <p14:creationId xmlns:p14="http://schemas.microsoft.com/office/powerpoint/2010/main" val="2493719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349E0-231C-9BA2-D7B5-23DC6BBFC41B}"/>
              </a:ext>
            </a:extLst>
          </p:cNvPr>
          <p:cNvSpPr>
            <a:spLocks noGrp="1"/>
          </p:cNvSpPr>
          <p:nvPr>
            <p:ph idx="1"/>
          </p:nvPr>
        </p:nvSpPr>
        <p:spPr>
          <a:xfrm>
            <a:off x="403200" y="453600"/>
            <a:ext cx="11613600" cy="5469599"/>
          </a:xfrm>
        </p:spPr>
        <p:txBody>
          <a:bodyPr>
            <a:normAutofit/>
          </a:bodyPr>
          <a:lstStyle/>
          <a:p>
            <a:r>
              <a:rPr lang="en-GB" sz="2400" dirty="0"/>
              <a:t> women at </a:t>
            </a:r>
            <a:r>
              <a:rPr lang="en-GB" sz="2400" u="sng" dirty="0"/>
              <a:t>moderate risk </a:t>
            </a:r>
            <a:r>
              <a:rPr lang="en-GB" sz="2400" dirty="0"/>
              <a:t>of VTE</a:t>
            </a:r>
          </a:p>
          <a:p>
            <a:pPr lvl="1"/>
            <a:r>
              <a:rPr lang="en-GB" sz="2200" dirty="0"/>
              <a:t>TD oestradiol + progesterone/ </a:t>
            </a:r>
            <a:r>
              <a:rPr lang="en-GB" sz="2200" dirty="0" err="1"/>
              <a:t>dydrogesterone</a:t>
            </a:r>
            <a:r>
              <a:rPr lang="en-GB" sz="2200" dirty="0"/>
              <a:t> / LNG IUD</a:t>
            </a:r>
          </a:p>
          <a:p>
            <a:pPr marL="0" indent="0">
              <a:buNone/>
            </a:pPr>
            <a:endParaRPr lang="en-GB" sz="2400" dirty="0"/>
          </a:p>
          <a:p>
            <a:r>
              <a:rPr lang="en-US" altLang="fr-FR" sz="2400" dirty="0"/>
              <a:t>In women who have a past history of VTE &gt; 1 year ago ~ triggering factor</a:t>
            </a:r>
          </a:p>
          <a:p>
            <a:pPr lvl="2"/>
            <a:r>
              <a:rPr lang="en-US" altLang="fr-FR" sz="2000" dirty="0"/>
              <a:t>exclude </a:t>
            </a:r>
            <a:r>
              <a:rPr lang="en-US" altLang="fr-FR" sz="2000" dirty="0" err="1"/>
              <a:t>thrombophylia</a:t>
            </a:r>
            <a:r>
              <a:rPr lang="en-US" altLang="fr-FR" sz="2000" dirty="0"/>
              <a:t> </a:t>
            </a:r>
          </a:p>
          <a:p>
            <a:pPr lvl="2"/>
            <a:r>
              <a:rPr lang="en-US" altLang="fr-FR" sz="2000" dirty="0"/>
              <a:t>check whether the risk is still present. </a:t>
            </a:r>
          </a:p>
          <a:p>
            <a:pPr lvl="2"/>
            <a:r>
              <a:rPr lang="en-US" altLang="fr-FR" sz="2000" dirty="0"/>
              <a:t>If not, MHT may be used (rather transdermal, low dose). (BMS guideline)</a:t>
            </a:r>
          </a:p>
          <a:p>
            <a:pPr marL="914400" lvl="2" indent="0">
              <a:buNone/>
            </a:pPr>
            <a:endParaRPr lang="en-US" altLang="fr-FR" sz="2000" dirty="0"/>
          </a:p>
          <a:p>
            <a:r>
              <a:rPr lang="en-US" altLang="fr-FR" sz="2600" dirty="0"/>
              <a:t> </a:t>
            </a:r>
            <a:r>
              <a:rPr lang="en-US" altLang="fr-FR" sz="2400" dirty="0"/>
              <a:t>women at </a:t>
            </a:r>
            <a:r>
              <a:rPr lang="en-US" altLang="fr-FR" sz="2400" u="sng" dirty="0"/>
              <a:t>high risk </a:t>
            </a:r>
            <a:r>
              <a:rPr lang="en-US" altLang="fr-FR" sz="2400" dirty="0"/>
              <a:t>of VTE / CHD / stroke should </a:t>
            </a:r>
            <a:r>
              <a:rPr lang="en-US" altLang="fr-FR" sz="2400" u="sng" dirty="0"/>
              <a:t>not</a:t>
            </a:r>
            <a:r>
              <a:rPr lang="en-US" altLang="fr-FR" sz="2400" dirty="0"/>
              <a:t> take MHT</a:t>
            </a:r>
          </a:p>
          <a:p>
            <a:pPr marL="0" indent="0">
              <a:buNone/>
            </a:pPr>
            <a:endParaRPr lang="en-GB" sz="2400" dirty="0"/>
          </a:p>
        </p:txBody>
      </p:sp>
      <p:sp>
        <p:nvSpPr>
          <p:cNvPr id="4" name="TextBox 3">
            <a:extLst>
              <a:ext uri="{FF2B5EF4-FFF2-40B4-BE49-F238E27FC236}">
                <a16:creationId xmlns:a16="http://schemas.microsoft.com/office/drawing/2014/main" id="{178A38E1-0BFE-9827-1AD0-D0ADE7F21265}"/>
              </a:ext>
            </a:extLst>
          </p:cNvPr>
          <p:cNvSpPr txBox="1"/>
          <p:nvPr/>
        </p:nvSpPr>
        <p:spPr>
          <a:xfrm>
            <a:off x="588335" y="6450419"/>
            <a:ext cx="3462807" cy="369332"/>
          </a:xfrm>
          <a:prstGeom prst="rect">
            <a:avLst/>
          </a:prstGeom>
          <a:noFill/>
        </p:spPr>
        <p:txBody>
          <a:bodyPr wrap="none" rtlCol="0">
            <a:spAutoFit/>
          </a:bodyPr>
          <a:lstStyle/>
          <a:p>
            <a:r>
              <a:rPr lang="en-GB" dirty="0"/>
              <a:t>Circulation. 2007;115:840-845.</a:t>
            </a:r>
          </a:p>
        </p:txBody>
      </p:sp>
    </p:spTree>
    <p:extLst>
      <p:ext uri="{BB962C8B-B14F-4D97-AF65-F5344CB8AC3E}">
        <p14:creationId xmlns:p14="http://schemas.microsoft.com/office/powerpoint/2010/main" val="764962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Text Placeholder 4">
            <a:extLst>
              <a:ext uri="{FF2B5EF4-FFF2-40B4-BE49-F238E27FC236}">
                <a16:creationId xmlns:a16="http://schemas.microsoft.com/office/drawing/2014/main" id="{94AE462A-4DE0-45B8-CAE3-3153FFA6F4B2}"/>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r>
              <a:rPr lang="en-US" sz="2000" b="0" i="0" kern="1200" cap="all" dirty="0">
                <a:solidFill>
                  <a:schemeClr val="tx1">
                    <a:lumMod val="85000"/>
                    <a:lumOff val="15000"/>
                  </a:schemeClr>
                </a:solidFill>
                <a:latin typeface="+mj-lt"/>
                <a:ea typeface="+mj-ea"/>
                <a:cs typeface="+mj-cs"/>
              </a:rPr>
              <a:t>Use MHT?</a:t>
            </a:r>
          </a:p>
        </p:txBody>
      </p:sp>
      <p:sp>
        <p:nvSpPr>
          <p:cNvPr id="4" name="Title 3">
            <a:extLst>
              <a:ext uri="{FF2B5EF4-FFF2-40B4-BE49-F238E27FC236}">
                <a16:creationId xmlns:a16="http://schemas.microsoft.com/office/drawing/2014/main" id="{B17D6EB1-226D-E819-42B6-B316FDE77923}"/>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When?</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76343263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47C1F9-2629-04CD-A221-29CE0A3E0091}"/>
              </a:ext>
            </a:extLst>
          </p:cNvPr>
          <p:cNvSpPr>
            <a:spLocks noGrp="1"/>
          </p:cNvSpPr>
          <p:nvPr>
            <p:ph idx="1"/>
          </p:nvPr>
        </p:nvSpPr>
        <p:spPr>
          <a:xfrm>
            <a:off x="554400" y="136800"/>
            <a:ext cx="11527200" cy="6721200"/>
          </a:xfrm>
        </p:spPr>
        <p:txBody>
          <a:bodyPr>
            <a:normAutofit fontScale="92500"/>
          </a:bodyPr>
          <a:lstStyle/>
          <a:p>
            <a:r>
              <a:rPr lang="en-GB" sz="2400" dirty="0"/>
              <a:t>Early hypogonadism</a:t>
            </a:r>
            <a:r>
              <a:rPr lang="en-GB" dirty="0"/>
              <a:t>: </a:t>
            </a:r>
          </a:p>
          <a:p>
            <a:pPr lvl="1"/>
            <a:r>
              <a:rPr lang="en-GB" sz="2000" dirty="0"/>
              <a:t>minimal till age of natural Menopause ~ 51 y</a:t>
            </a:r>
          </a:p>
          <a:p>
            <a:pPr lvl="1"/>
            <a:r>
              <a:rPr lang="en-GB" sz="2000" dirty="0"/>
              <a:t>  longer if need for further OP prevention – symptoms</a:t>
            </a:r>
          </a:p>
          <a:p>
            <a:pPr marL="457200" lvl="1" indent="0">
              <a:buNone/>
            </a:pPr>
            <a:endParaRPr lang="en-GB" sz="2000" dirty="0"/>
          </a:p>
          <a:p>
            <a:r>
              <a:rPr lang="en-GB" sz="2400" dirty="0"/>
              <a:t>START HST WITHIN 10 y after initiation of MP and &lt; 60 years</a:t>
            </a:r>
          </a:p>
          <a:p>
            <a:pPr marL="0" indent="0">
              <a:buNone/>
            </a:pPr>
            <a:r>
              <a:rPr lang="en-GB" dirty="0"/>
              <a:t>     = window period : maximal  benefits – minimal risks</a:t>
            </a:r>
          </a:p>
          <a:p>
            <a:pPr marL="0" indent="0">
              <a:buNone/>
            </a:pPr>
            <a:endParaRPr lang="en-GB" dirty="0"/>
          </a:p>
          <a:p>
            <a:r>
              <a:rPr lang="en-GB" sz="2400" dirty="0"/>
              <a:t>Extended use after age 65</a:t>
            </a:r>
          </a:p>
          <a:p>
            <a:pPr lvl="1"/>
            <a:r>
              <a:rPr lang="en-GB" sz="2000" dirty="0"/>
              <a:t>In healthy women at low risk of CHD and breast cancer with VMS or increased fracture risk</a:t>
            </a:r>
          </a:p>
          <a:p>
            <a:pPr lvl="1"/>
            <a:r>
              <a:rPr lang="en-GB" sz="2000" dirty="0"/>
              <a:t>Use lowest effective dose – prefer transdermal route – neutral progestogen/progesterone</a:t>
            </a:r>
          </a:p>
          <a:p>
            <a:pPr marL="457200" lvl="1" indent="0">
              <a:buNone/>
            </a:pPr>
            <a:endParaRPr lang="en-GB" sz="2000" dirty="0"/>
          </a:p>
          <a:p>
            <a:r>
              <a:rPr lang="en-GB" sz="2400" dirty="0"/>
              <a:t>Initiation after age 60 or &gt; 10 years from MP</a:t>
            </a:r>
          </a:p>
          <a:p>
            <a:pPr lvl="1"/>
            <a:r>
              <a:rPr lang="en-GB" sz="2000" dirty="0"/>
              <a:t>Re initiation of MHT</a:t>
            </a:r>
          </a:p>
          <a:p>
            <a:pPr lvl="1"/>
            <a:r>
              <a:rPr lang="en-GB" sz="2000" dirty="0"/>
              <a:t>Initiation not advised, if so </a:t>
            </a:r>
            <a:r>
              <a:rPr lang="en-GB" sz="2000" dirty="0" err="1"/>
              <a:t>counsell</a:t>
            </a:r>
            <a:r>
              <a:rPr lang="en-GB" sz="2000" dirty="0"/>
              <a:t> of higher Absolute risk  of CHD, VTE, stroke</a:t>
            </a:r>
          </a:p>
          <a:p>
            <a:pPr lvl="1"/>
            <a:r>
              <a:rPr lang="en-GB" sz="2000" dirty="0"/>
              <a:t>! New onset VMS &gt; 60 y may be related to underlying medical problem ( OSAS, AHT, hyperthyroidism, carcinoid, lymphoma, TBC, HIV, medication, alcohol,…)</a:t>
            </a:r>
          </a:p>
        </p:txBody>
      </p:sp>
    </p:spTree>
    <p:extLst>
      <p:ext uri="{BB962C8B-B14F-4D97-AF65-F5344CB8AC3E}">
        <p14:creationId xmlns:p14="http://schemas.microsoft.com/office/powerpoint/2010/main" val="22728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Text Placeholder 4">
            <a:extLst>
              <a:ext uri="{FF2B5EF4-FFF2-40B4-BE49-F238E27FC236}">
                <a16:creationId xmlns:a16="http://schemas.microsoft.com/office/drawing/2014/main" id="{FCAFA992-E193-53D3-1CB8-A55C782DFD04}"/>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r>
              <a:rPr lang="en-US" sz="2000" b="0" i="0" kern="1200" cap="all" dirty="0">
                <a:solidFill>
                  <a:schemeClr val="tx1">
                    <a:lumMod val="85000"/>
                    <a:lumOff val="15000"/>
                  </a:schemeClr>
                </a:solidFill>
                <a:latin typeface="+mj-lt"/>
                <a:ea typeface="+mj-ea"/>
                <a:cs typeface="+mj-cs"/>
              </a:rPr>
              <a:t>Use MHT?</a:t>
            </a:r>
          </a:p>
        </p:txBody>
      </p:sp>
      <p:sp>
        <p:nvSpPr>
          <p:cNvPr id="4" name="Title 3">
            <a:extLst>
              <a:ext uri="{FF2B5EF4-FFF2-40B4-BE49-F238E27FC236}">
                <a16:creationId xmlns:a16="http://schemas.microsoft.com/office/drawing/2014/main" id="{A14EA0C9-6B21-7450-367A-78E4D50CCEDF}"/>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When not ?</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86633589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F84A-8A7D-8A9E-1395-66C46771DF40}"/>
              </a:ext>
            </a:extLst>
          </p:cNvPr>
          <p:cNvSpPr>
            <a:spLocks noGrp="1"/>
          </p:cNvSpPr>
          <p:nvPr>
            <p:ph type="title"/>
          </p:nvPr>
        </p:nvSpPr>
        <p:spPr/>
        <p:txBody>
          <a:bodyPr/>
          <a:lstStyle/>
          <a:p>
            <a:r>
              <a:rPr lang="en-GB" dirty="0"/>
              <a:t>E/P sensitive malignancies</a:t>
            </a:r>
          </a:p>
        </p:txBody>
      </p:sp>
      <p:sp>
        <p:nvSpPr>
          <p:cNvPr id="3" name="Content Placeholder 2">
            <a:extLst>
              <a:ext uri="{FF2B5EF4-FFF2-40B4-BE49-F238E27FC236}">
                <a16:creationId xmlns:a16="http://schemas.microsoft.com/office/drawing/2014/main" id="{88F3BF80-999E-150D-D1AA-BCA9F5D9B3C3}"/>
              </a:ext>
            </a:extLst>
          </p:cNvPr>
          <p:cNvSpPr>
            <a:spLocks noGrp="1"/>
          </p:cNvSpPr>
          <p:nvPr>
            <p:ph idx="1"/>
          </p:nvPr>
        </p:nvSpPr>
        <p:spPr>
          <a:xfrm>
            <a:off x="423600" y="1599318"/>
            <a:ext cx="11369999" cy="4195481"/>
          </a:xfrm>
        </p:spPr>
        <p:txBody>
          <a:bodyPr>
            <a:normAutofit lnSpcReduction="10000"/>
          </a:bodyPr>
          <a:lstStyle/>
          <a:p>
            <a:r>
              <a:rPr lang="en-GB" dirty="0" err="1"/>
              <a:t>Breastcancer</a:t>
            </a:r>
            <a:endParaRPr lang="en-GB" dirty="0"/>
          </a:p>
          <a:p>
            <a:pPr lvl="1"/>
            <a:r>
              <a:rPr lang="en-GB" dirty="0"/>
              <a:t>CI for systemic MHT</a:t>
            </a:r>
          </a:p>
          <a:p>
            <a:pPr lvl="1"/>
            <a:r>
              <a:rPr lang="en-GB" dirty="0"/>
              <a:t>Local estriol may be used with VVA if non hormonal products failed</a:t>
            </a:r>
          </a:p>
          <a:p>
            <a:r>
              <a:rPr lang="en-GB" dirty="0"/>
              <a:t>Endometrial cancer:</a:t>
            </a:r>
          </a:p>
          <a:p>
            <a:pPr lvl="1"/>
            <a:r>
              <a:rPr lang="en-GB" dirty="0"/>
              <a:t>Endometrial stromal sarcomas or leiomyosarcomas  ( E- sensitive)</a:t>
            </a:r>
          </a:p>
          <a:p>
            <a:pPr lvl="1"/>
            <a:r>
              <a:rPr lang="en-GB" dirty="0"/>
              <a:t>High grade advanced stage endometrial cancers   (insufficient data)</a:t>
            </a:r>
          </a:p>
          <a:p>
            <a:r>
              <a:rPr lang="en-GB" dirty="0"/>
              <a:t>Ovarian cancer:</a:t>
            </a:r>
          </a:p>
          <a:p>
            <a:pPr lvl="1"/>
            <a:r>
              <a:rPr lang="en-GB" dirty="0"/>
              <a:t>Significant improved overall survival and progression free survival with MHT (meta-analyse)</a:t>
            </a:r>
          </a:p>
          <a:p>
            <a:pPr lvl="1"/>
            <a:r>
              <a:rPr lang="en-GB" dirty="0"/>
              <a:t>little data for serous borderline tumours, low grade serous tumours</a:t>
            </a:r>
          </a:p>
          <a:p>
            <a:pPr lvl="1"/>
            <a:r>
              <a:rPr lang="en-GB" dirty="0"/>
              <a:t>Ovarian germ cell and granulosa cell tumours (no data – theoretical grounds)</a:t>
            </a:r>
          </a:p>
          <a:p>
            <a:pPr lvl="1"/>
            <a:r>
              <a:rPr lang="en-GB" dirty="0"/>
              <a:t>BRCA1/ BRCA2 + and risk-reducing BSO: MHT appears safe</a:t>
            </a:r>
          </a:p>
          <a:p>
            <a:endParaRPr lang="en-GB" dirty="0"/>
          </a:p>
        </p:txBody>
      </p:sp>
      <p:sp>
        <p:nvSpPr>
          <p:cNvPr id="4" name="TextBox 3">
            <a:extLst>
              <a:ext uri="{FF2B5EF4-FFF2-40B4-BE49-F238E27FC236}">
                <a16:creationId xmlns:a16="http://schemas.microsoft.com/office/drawing/2014/main" id="{5E160623-5874-A452-A5D0-EFC75D355688}"/>
              </a:ext>
            </a:extLst>
          </p:cNvPr>
          <p:cNvSpPr txBox="1"/>
          <p:nvPr/>
        </p:nvSpPr>
        <p:spPr>
          <a:xfrm>
            <a:off x="461380" y="6328800"/>
            <a:ext cx="5131533" cy="369332"/>
          </a:xfrm>
          <a:prstGeom prst="rect">
            <a:avLst/>
          </a:prstGeom>
          <a:noFill/>
        </p:spPr>
        <p:txBody>
          <a:bodyPr wrap="none" rtlCol="0">
            <a:spAutoFit/>
          </a:bodyPr>
          <a:lstStyle/>
          <a:p>
            <a:r>
              <a:rPr lang="en-GB" dirty="0"/>
              <a:t>NAMS- guidelines 2022; NICE guidelines 2020</a:t>
            </a:r>
          </a:p>
        </p:txBody>
      </p:sp>
    </p:spTree>
    <p:extLst>
      <p:ext uri="{BB962C8B-B14F-4D97-AF65-F5344CB8AC3E}">
        <p14:creationId xmlns:p14="http://schemas.microsoft.com/office/powerpoint/2010/main" val="342444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23E7-002D-0CE0-3983-34EB8B9B8B3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962ECA5-96D1-CD0D-5282-CCEE99D60EB3}"/>
              </a:ext>
            </a:extLst>
          </p:cNvPr>
          <p:cNvSpPr>
            <a:spLocks noGrp="1"/>
          </p:cNvSpPr>
          <p:nvPr>
            <p:ph idx="1"/>
          </p:nvPr>
        </p:nvSpPr>
        <p:spPr>
          <a:xfrm>
            <a:off x="875201" y="1331259"/>
            <a:ext cx="8946541" cy="4195481"/>
          </a:xfrm>
        </p:spPr>
        <p:txBody>
          <a:bodyPr>
            <a:normAutofit lnSpcReduction="10000"/>
          </a:bodyPr>
          <a:lstStyle/>
          <a:p>
            <a:r>
              <a:rPr lang="en-GB" dirty="0"/>
              <a:t>Undiagnosed vaginal bleeding</a:t>
            </a:r>
          </a:p>
          <a:p>
            <a:r>
              <a:rPr lang="en-GB" dirty="0"/>
              <a:t>untreated endometrium hyperplasia</a:t>
            </a:r>
          </a:p>
          <a:p>
            <a:r>
              <a:rPr lang="en-GB" dirty="0"/>
              <a:t>History  of / at high risk for VTE / PE /CHD / AMI / stroke</a:t>
            </a:r>
          </a:p>
          <a:p>
            <a:r>
              <a:rPr lang="en-GB" dirty="0"/>
              <a:t>Untreated AHT or atrial fibrillation</a:t>
            </a:r>
          </a:p>
          <a:p>
            <a:r>
              <a:rPr lang="en-GB" dirty="0"/>
              <a:t> </a:t>
            </a:r>
            <a:r>
              <a:rPr lang="en-GB" dirty="0" err="1"/>
              <a:t>liverdisease</a:t>
            </a:r>
            <a:endParaRPr lang="en-GB" dirty="0"/>
          </a:p>
          <a:p>
            <a:r>
              <a:rPr lang="en-GB" dirty="0"/>
              <a:t>Meningioma : avoid progestins</a:t>
            </a:r>
          </a:p>
          <a:p>
            <a:r>
              <a:rPr lang="en-GB" dirty="0" err="1"/>
              <a:t>alzheimer</a:t>
            </a:r>
            <a:endParaRPr lang="en-GB" dirty="0"/>
          </a:p>
          <a:p>
            <a:r>
              <a:rPr lang="en-GB" dirty="0"/>
              <a:t>Porphyria cutanea </a:t>
            </a:r>
            <a:r>
              <a:rPr lang="en-GB" dirty="0" err="1"/>
              <a:t>tarda</a:t>
            </a:r>
            <a:endParaRPr lang="en-GB" dirty="0"/>
          </a:p>
          <a:p>
            <a:r>
              <a:rPr lang="en-GB" dirty="0" err="1"/>
              <a:t>Secundary</a:t>
            </a:r>
            <a:r>
              <a:rPr lang="en-GB" dirty="0"/>
              <a:t> prevention CVD (HERS trial)</a:t>
            </a:r>
          </a:p>
          <a:p>
            <a:r>
              <a:rPr lang="en-GB" dirty="0"/>
              <a:t>Primary prevention CVD ?</a:t>
            </a:r>
          </a:p>
        </p:txBody>
      </p:sp>
    </p:spTree>
    <p:extLst>
      <p:ext uri="{BB962C8B-B14F-4D97-AF65-F5344CB8AC3E}">
        <p14:creationId xmlns:p14="http://schemas.microsoft.com/office/powerpoint/2010/main" val="39562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48800-EC85-7FC2-DD23-1868F1129BBF}"/>
              </a:ext>
            </a:extLst>
          </p:cNvPr>
          <p:cNvSpPr>
            <a:spLocks noGrp="1"/>
          </p:cNvSpPr>
          <p:nvPr>
            <p:ph type="title"/>
          </p:nvPr>
        </p:nvSpPr>
        <p:spPr>
          <a:xfrm>
            <a:off x="726621" y="365125"/>
            <a:ext cx="10760529" cy="1325563"/>
          </a:xfrm>
        </p:spPr>
        <p:txBody>
          <a:bodyPr>
            <a:normAutofit/>
          </a:bodyPr>
          <a:lstStyle/>
          <a:p>
            <a:pPr algn="ctr"/>
            <a:r>
              <a:rPr lang="nl-BE" sz="2400" b="1" dirty="0" err="1"/>
              <a:t>Hormone</a:t>
            </a:r>
            <a:r>
              <a:rPr lang="nl-BE" sz="2400" b="1" dirty="0"/>
              <a:t> </a:t>
            </a:r>
            <a:r>
              <a:rPr lang="nl-BE" sz="2400" b="1" dirty="0" err="1"/>
              <a:t>replacement</a:t>
            </a:r>
            <a:r>
              <a:rPr lang="nl-BE" sz="2400" b="1" dirty="0"/>
              <a:t> </a:t>
            </a:r>
            <a:r>
              <a:rPr lang="nl-BE" sz="2400" b="1" dirty="0" err="1"/>
              <a:t>therapy</a:t>
            </a:r>
            <a:r>
              <a:rPr lang="nl-BE" sz="2400" b="1" dirty="0"/>
              <a:t> </a:t>
            </a:r>
            <a:r>
              <a:rPr lang="nl-BE" sz="2400" b="1" dirty="0" err="1"/>
              <a:t>and</a:t>
            </a:r>
            <a:r>
              <a:rPr lang="nl-BE" sz="2400" b="1" dirty="0"/>
              <a:t> </a:t>
            </a:r>
            <a:r>
              <a:rPr lang="nl-BE" sz="2400" b="1" dirty="0" err="1"/>
              <a:t>cardiometabolic</a:t>
            </a:r>
            <a:r>
              <a:rPr lang="nl-BE" sz="2400" b="1" dirty="0"/>
              <a:t> </a:t>
            </a:r>
            <a:r>
              <a:rPr lang="nl-BE" sz="2400" b="1" dirty="0" err="1"/>
              <a:t>mechanisms</a:t>
            </a:r>
            <a:r>
              <a:rPr lang="nl-BE" sz="2400" b="1" dirty="0"/>
              <a:t> / </a:t>
            </a:r>
            <a:r>
              <a:rPr lang="nl-BE" sz="2400" b="1" dirty="0" err="1"/>
              <a:t>clinical</a:t>
            </a:r>
            <a:r>
              <a:rPr lang="nl-BE" sz="2400" b="1" dirty="0"/>
              <a:t> </a:t>
            </a:r>
            <a:r>
              <a:rPr lang="nl-BE" sz="2400" b="1" dirty="0" err="1"/>
              <a:t>endpoints</a:t>
            </a:r>
            <a:r>
              <a:rPr lang="nl-BE" sz="2400" b="1" dirty="0"/>
              <a:t>:</a:t>
            </a:r>
            <a:br>
              <a:rPr lang="nl-BE" sz="2400" b="1" dirty="0"/>
            </a:br>
            <a:r>
              <a:rPr lang="nl-BE" sz="2100" b="1" dirty="0">
                <a:effectLst>
                  <a:outerShdw blurRad="38100" dist="38100" dir="2700000" algn="tl">
                    <a:srgbClr val="000000">
                      <a:alpha val="43137"/>
                    </a:srgbClr>
                  </a:outerShdw>
                </a:effectLst>
              </a:rPr>
              <a:t>data </a:t>
            </a:r>
            <a:r>
              <a:rPr lang="nl-BE" sz="2100" b="1" dirty="0" err="1">
                <a:effectLst>
                  <a:outerShdw blurRad="38100" dist="38100" dir="2700000" algn="tl">
                    <a:srgbClr val="000000">
                      <a:alpha val="43137"/>
                    </a:srgbClr>
                  </a:outerShdw>
                </a:effectLst>
              </a:rPr>
              <a:t>from</a:t>
            </a:r>
            <a:r>
              <a:rPr lang="nl-BE" sz="2100" b="1" dirty="0">
                <a:effectLst>
                  <a:outerShdw blurRad="38100" dist="38100" dir="2700000" algn="tl">
                    <a:srgbClr val="000000">
                      <a:alpha val="43137"/>
                    </a:srgbClr>
                  </a:outerShdw>
                </a:effectLst>
              </a:rPr>
              <a:t> (</a:t>
            </a:r>
            <a:r>
              <a:rPr lang="nl-BE" sz="2100" b="1" dirty="0" err="1">
                <a:effectLst>
                  <a:outerShdw blurRad="38100" dist="38100" dir="2700000" algn="tl">
                    <a:srgbClr val="000000">
                      <a:alpha val="43137"/>
                    </a:srgbClr>
                  </a:outerShdw>
                </a:effectLst>
              </a:rPr>
              <a:t>older</a:t>
            </a:r>
            <a:r>
              <a:rPr lang="nl-BE" sz="2100" b="1" dirty="0">
                <a:effectLst>
                  <a:outerShdw blurRad="38100" dist="38100" dir="2700000" algn="tl">
                    <a:srgbClr val="000000">
                      <a:alpha val="43137"/>
                    </a:srgbClr>
                  </a:outerShdw>
                </a:effectLst>
              </a:rPr>
              <a:t>) high-</a:t>
            </a:r>
            <a:r>
              <a:rPr lang="nl-BE" sz="2100" b="1" dirty="0" err="1">
                <a:effectLst>
                  <a:outerShdw blurRad="38100" dist="38100" dir="2700000" algn="tl">
                    <a:srgbClr val="000000">
                      <a:alpha val="43137"/>
                    </a:srgbClr>
                  </a:outerShdw>
                </a:effectLst>
              </a:rPr>
              <a:t>quality</a:t>
            </a:r>
            <a:r>
              <a:rPr lang="nl-BE" sz="2100" b="1" dirty="0">
                <a:effectLst>
                  <a:outerShdw blurRad="38100" dist="38100" dir="2700000" algn="tl">
                    <a:srgbClr val="000000">
                      <a:alpha val="43137"/>
                    </a:srgbClr>
                  </a:outerShdw>
                </a:effectLst>
              </a:rPr>
              <a:t> US-</a:t>
            </a:r>
            <a:r>
              <a:rPr lang="nl-BE" sz="2100" b="1" dirty="0" err="1">
                <a:effectLst>
                  <a:outerShdw blurRad="38100" dist="38100" dir="2700000" algn="tl">
                    <a:srgbClr val="000000">
                      <a:alpha val="43137"/>
                    </a:srgbClr>
                  </a:outerShdw>
                </a:effectLst>
              </a:rPr>
              <a:t>based</a:t>
            </a:r>
            <a:r>
              <a:rPr lang="nl-BE" sz="2100" b="1" dirty="0">
                <a:effectLst>
                  <a:outerShdw blurRad="38100" dist="38100" dir="2700000" algn="tl">
                    <a:srgbClr val="000000">
                      <a:alpha val="43137"/>
                    </a:srgbClr>
                  </a:outerShdw>
                </a:effectLst>
              </a:rPr>
              <a:t> placebo-</a:t>
            </a:r>
            <a:r>
              <a:rPr lang="nl-BE" sz="2100" b="1" dirty="0" err="1">
                <a:effectLst>
                  <a:outerShdw blurRad="38100" dist="38100" dir="2700000" algn="tl">
                    <a:srgbClr val="000000">
                      <a:alpha val="43137"/>
                    </a:srgbClr>
                  </a:outerShdw>
                </a:effectLst>
              </a:rPr>
              <a:t>controlled</a:t>
            </a:r>
            <a:r>
              <a:rPr lang="nl-BE" sz="2100" b="1" dirty="0">
                <a:effectLst>
                  <a:outerShdw blurRad="38100" dist="38100" dir="2700000" algn="tl">
                    <a:srgbClr val="000000">
                      <a:alpha val="43137"/>
                    </a:srgbClr>
                  </a:outerShdw>
                </a:effectLst>
              </a:rPr>
              <a:t> </a:t>
            </a:r>
            <a:r>
              <a:rPr lang="nl-BE" sz="2100" b="1" dirty="0" err="1">
                <a:effectLst>
                  <a:outerShdw blurRad="38100" dist="38100" dir="2700000" algn="tl">
                    <a:srgbClr val="000000">
                      <a:alpha val="43137"/>
                    </a:srgbClr>
                  </a:outerShdw>
                </a:effectLst>
              </a:rPr>
              <a:t>randomized</a:t>
            </a:r>
            <a:r>
              <a:rPr lang="nl-BE" sz="2100" b="1" dirty="0">
                <a:effectLst>
                  <a:outerShdw blurRad="38100" dist="38100" dir="2700000" algn="tl">
                    <a:srgbClr val="000000">
                      <a:alpha val="43137"/>
                    </a:srgbClr>
                  </a:outerShdw>
                </a:effectLst>
              </a:rPr>
              <a:t> </a:t>
            </a:r>
            <a:r>
              <a:rPr lang="nl-BE" sz="2100" b="1" dirty="0" err="1">
                <a:effectLst>
                  <a:outerShdw blurRad="38100" dist="38100" dir="2700000" algn="tl">
                    <a:srgbClr val="000000">
                      <a:alpha val="43137"/>
                    </a:srgbClr>
                  </a:outerShdw>
                </a:effectLst>
              </a:rPr>
              <a:t>controlled</a:t>
            </a:r>
            <a:r>
              <a:rPr lang="nl-BE" sz="2100" b="1" dirty="0">
                <a:effectLst>
                  <a:outerShdw blurRad="38100" dist="38100" dir="2700000" algn="tl">
                    <a:srgbClr val="000000">
                      <a:alpha val="43137"/>
                    </a:srgbClr>
                  </a:outerShdw>
                </a:effectLst>
              </a:rPr>
              <a:t> trials (</a:t>
            </a:r>
            <a:r>
              <a:rPr lang="nl-BE" sz="2100" b="1" dirty="0" err="1">
                <a:effectLst>
                  <a:outerShdw blurRad="38100" dist="38100" dir="2700000" algn="tl">
                    <a:srgbClr val="000000">
                      <a:alpha val="43137"/>
                    </a:srgbClr>
                  </a:outerShdw>
                </a:effectLst>
              </a:rPr>
              <a:t>RCTs</a:t>
            </a:r>
            <a:r>
              <a:rPr lang="nl-BE" sz="2100" b="1" dirty="0">
                <a:effectLst>
                  <a:outerShdw blurRad="38100" dist="38100" dir="2700000" algn="tl">
                    <a:srgbClr val="000000">
                      <a:alpha val="43137"/>
                    </a:srgbClr>
                  </a:outerShdw>
                </a:effectLst>
              </a:rPr>
              <a:t>)</a:t>
            </a:r>
          </a:p>
        </p:txBody>
      </p:sp>
      <p:sp>
        <p:nvSpPr>
          <p:cNvPr id="3" name="Tijdelijke aanduiding voor inhoud 2">
            <a:extLst>
              <a:ext uri="{FF2B5EF4-FFF2-40B4-BE49-F238E27FC236}">
                <a16:creationId xmlns:a16="http://schemas.microsoft.com/office/drawing/2014/main" id="{BF5417D4-AF4B-17E0-73E4-2F3C81B86402}"/>
              </a:ext>
            </a:extLst>
          </p:cNvPr>
          <p:cNvSpPr>
            <a:spLocks noGrp="1"/>
          </p:cNvSpPr>
          <p:nvPr>
            <p:ph idx="1"/>
          </p:nvPr>
        </p:nvSpPr>
        <p:spPr>
          <a:xfrm>
            <a:off x="838199" y="2250167"/>
            <a:ext cx="11122479" cy="4481833"/>
          </a:xfrm>
        </p:spPr>
        <p:txBody>
          <a:bodyPr>
            <a:normAutofit/>
          </a:bodyPr>
          <a:lstStyle/>
          <a:p>
            <a:r>
              <a:rPr lang="nl-BE" sz="1900" dirty="0" err="1"/>
              <a:t>Weight</a:t>
            </a:r>
            <a:r>
              <a:rPr lang="nl-BE" sz="1900" dirty="0"/>
              <a:t> </a:t>
            </a:r>
            <a:r>
              <a:rPr lang="nl-BE" sz="1900" dirty="0" err="1"/>
              <a:t>gain</a:t>
            </a:r>
            <a:r>
              <a:rPr lang="nl-BE" sz="1900" dirty="0"/>
              <a:t>				</a:t>
            </a:r>
            <a:r>
              <a:rPr lang="nl-BE" sz="1900" dirty="0" err="1"/>
              <a:t>robust</a:t>
            </a:r>
            <a:r>
              <a:rPr lang="nl-BE" sz="1900" dirty="0"/>
              <a:t> </a:t>
            </a:r>
            <a:r>
              <a:rPr lang="nl-BE" sz="1900" dirty="0" err="1"/>
              <a:t>evidence</a:t>
            </a:r>
            <a:r>
              <a:rPr lang="nl-BE" sz="1900" dirty="0"/>
              <a:t> 		PEPI </a:t>
            </a:r>
            <a:r>
              <a:rPr lang="nl-BE" sz="1900" dirty="0" err="1"/>
              <a:t>and</a:t>
            </a:r>
            <a:r>
              <a:rPr lang="nl-BE" sz="1900" dirty="0"/>
              <a:t> WHI trials</a:t>
            </a:r>
          </a:p>
          <a:p>
            <a:r>
              <a:rPr lang="nl-BE" sz="1900" dirty="0"/>
              <a:t>Diabetes				</a:t>
            </a:r>
            <a:r>
              <a:rPr lang="nl-BE" sz="1900" dirty="0" err="1"/>
              <a:t>robust</a:t>
            </a:r>
            <a:r>
              <a:rPr lang="nl-BE" sz="1900" dirty="0"/>
              <a:t> </a:t>
            </a:r>
            <a:r>
              <a:rPr lang="nl-BE" sz="1900" dirty="0" err="1"/>
              <a:t>evidence</a:t>
            </a:r>
            <a:r>
              <a:rPr lang="nl-BE" sz="1900" dirty="0"/>
              <a:t>		HERS </a:t>
            </a:r>
            <a:r>
              <a:rPr lang="nl-BE" sz="1900" dirty="0" err="1"/>
              <a:t>and</a:t>
            </a:r>
            <a:r>
              <a:rPr lang="nl-BE" sz="1900" dirty="0"/>
              <a:t> WHI trials</a:t>
            </a:r>
          </a:p>
          <a:p>
            <a:r>
              <a:rPr lang="nl-BE" sz="1900" dirty="0"/>
              <a:t>Blood </a:t>
            </a:r>
            <a:r>
              <a:rPr lang="nl-BE" sz="1900" dirty="0" err="1"/>
              <a:t>pressure</a:t>
            </a:r>
            <a:r>
              <a:rPr lang="nl-BE" sz="1900" dirty="0"/>
              <a:t>				</a:t>
            </a:r>
            <a:r>
              <a:rPr lang="nl-BE" sz="1900" dirty="0" err="1"/>
              <a:t>growing</a:t>
            </a:r>
            <a:r>
              <a:rPr lang="nl-BE" sz="1900" dirty="0"/>
              <a:t> </a:t>
            </a:r>
            <a:r>
              <a:rPr lang="nl-BE" sz="1900" dirty="0" err="1"/>
              <a:t>evidence</a:t>
            </a:r>
            <a:r>
              <a:rPr lang="nl-BE" sz="1900" dirty="0"/>
              <a:t>		PEPI, EPAT, WHI, etc. trials</a:t>
            </a:r>
          </a:p>
          <a:p>
            <a:r>
              <a:rPr lang="nl-BE" sz="1900" dirty="0" err="1"/>
              <a:t>Atherosclerosis</a:t>
            </a:r>
            <a:r>
              <a:rPr lang="nl-BE" sz="1900" dirty="0"/>
              <a:t> </a:t>
            </a:r>
            <a:r>
              <a:rPr lang="nl-BE" sz="1900" dirty="0" err="1"/>
              <a:t>progression</a:t>
            </a:r>
            <a:r>
              <a:rPr lang="nl-BE" sz="1900" dirty="0"/>
              <a:t>		</a:t>
            </a:r>
            <a:r>
              <a:rPr lang="nl-BE" sz="1900" dirty="0" err="1"/>
              <a:t>growing</a:t>
            </a:r>
            <a:r>
              <a:rPr lang="nl-BE" sz="1900" dirty="0"/>
              <a:t> </a:t>
            </a:r>
            <a:r>
              <a:rPr lang="nl-BE" sz="1900" dirty="0" err="1"/>
              <a:t>evidence</a:t>
            </a:r>
            <a:r>
              <a:rPr lang="nl-BE" sz="1900" dirty="0"/>
              <a:t>		EPAT, ELITE, KRONOS </a:t>
            </a:r>
            <a:r>
              <a:rPr lang="nl-BE" sz="1900" dirty="0" err="1"/>
              <a:t>and</a:t>
            </a:r>
            <a:r>
              <a:rPr lang="nl-BE" sz="1900" dirty="0"/>
              <a:t> WHI trial</a:t>
            </a:r>
          </a:p>
          <a:p>
            <a:r>
              <a:rPr lang="nl-BE" sz="1900" dirty="0" err="1"/>
              <a:t>Heart</a:t>
            </a:r>
            <a:r>
              <a:rPr lang="nl-BE" sz="1900" dirty="0"/>
              <a:t> failure				</a:t>
            </a:r>
            <a:r>
              <a:rPr lang="nl-BE" sz="1900" dirty="0" err="1"/>
              <a:t>robust</a:t>
            </a:r>
            <a:r>
              <a:rPr lang="nl-BE" sz="1900" dirty="0"/>
              <a:t> </a:t>
            </a:r>
            <a:r>
              <a:rPr lang="nl-BE" sz="1900" dirty="0" err="1"/>
              <a:t>evidence</a:t>
            </a:r>
            <a:r>
              <a:rPr lang="nl-BE" sz="1900" dirty="0"/>
              <a:t>		HERS </a:t>
            </a:r>
            <a:r>
              <a:rPr lang="nl-BE" sz="1900" dirty="0" err="1"/>
              <a:t>and</a:t>
            </a:r>
            <a:r>
              <a:rPr lang="nl-BE" sz="1900" dirty="0"/>
              <a:t> WHI trials</a:t>
            </a:r>
          </a:p>
          <a:p>
            <a:r>
              <a:rPr lang="nl-BE" sz="1900" dirty="0" err="1"/>
              <a:t>Coronary</a:t>
            </a:r>
            <a:r>
              <a:rPr lang="nl-BE" sz="1900" dirty="0"/>
              <a:t> </a:t>
            </a:r>
            <a:r>
              <a:rPr lang="nl-BE" sz="1900" dirty="0" err="1"/>
              <a:t>heart</a:t>
            </a:r>
            <a:r>
              <a:rPr lang="nl-BE" sz="1900" dirty="0"/>
              <a:t> </a:t>
            </a:r>
            <a:r>
              <a:rPr lang="nl-BE" sz="1900" dirty="0" err="1"/>
              <a:t>disease</a:t>
            </a:r>
            <a:r>
              <a:rPr lang="nl-BE" sz="1900" dirty="0"/>
              <a:t> (CHD) </a:t>
            </a:r>
            <a:r>
              <a:rPr lang="nl-BE" sz="1900" dirty="0" err="1"/>
              <a:t>incidence</a:t>
            </a:r>
            <a:r>
              <a:rPr lang="nl-BE" sz="1900" dirty="0"/>
              <a:t>	</a:t>
            </a:r>
            <a:r>
              <a:rPr lang="nl-BE" sz="1900" dirty="0" err="1"/>
              <a:t>robust</a:t>
            </a:r>
            <a:r>
              <a:rPr lang="nl-BE" sz="1900" dirty="0"/>
              <a:t> </a:t>
            </a:r>
            <a:r>
              <a:rPr lang="nl-BE" sz="1900" dirty="0" err="1"/>
              <a:t>evidence</a:t>
            </a:r>
            <a:r>
              <a:rPr lang="nl-BE" sz="1900" dirty="0"/>
              <a:t>		HERS </a:t>
            </a:r>
            <a:r>
              <a:rPr lang="nl-BE" sz="1900" dirty="0" err="1"/>
              <a:t>and</a:t>
            </a:r>
            <a:r>
              <a:rPr lang="nl-BE" sz="1900" dirty="0"/>
              <a:t> WHI trials</a:t>
            </a:r>
          </a:p>
          <a:p>
            <a:r>
              <a:rPr lang="nl-BE" sz="1900" dirty="0" err="1"/>
              <a:t>Stroke</a:t>
            </a:r>
            <a:r>
              <a:rPr lang="nl-BE" sz="1900" dirty="0"/>
              <a:t> </a:t>
            </a:r>
            <a:r>
              <a:rPr lang="nl-BE" sz="1900" dirty="0" err="1"/>
              <a:t>incidence</a:t>
            </a:r>
            <a:r>
              <a:rPr lang="nl-BE" sz="1900" dirty="0"/>
              <a:t>			</a:t>
            </a:r>
            <a:r>
              <a:rPr lang="nl-BE" sz="1900" dirty="0" err="1"/>
              <a:t>robust</a:t>
            </a:r>
            <a:r>
              <a:rPr lang="nl-BE" sz="1900" dirty="0"/>
              <a:t> </a:t>
            </a:r>
            <a:r>
              <a:rPr lang="nl-BE" sz="1900" dirty="0" err="1"/>
              <a:t>evidence</a:t>
            </a:r>
            <a:r>
              <a:rPr lang="nl-BE" sz="1900" dirty="0"/>
              <a:t> 		HERS </a:t>
            </a:r>
            <a:r>
              <a:rPr lang="nl-BE" sz="1900" dirty="0" err="1"/>
              <a:t>and</a:t>
            </a:r>
            <a:r>
              <a:rPr lang="nl-BE" sz="1900" dirty="0"/>
              <a:t> WHI trials</a:t>
            </a:r>
          </a:p>
          <a:p>
            <a:r>
              <a:rPr lang="nl-BE" sz="1900" dirty="0"/>
              <a:t>Long-term CHD </a:t>
            </a:r>
            <a:r>
              <a:rPr lang="nl-BE" sz="1900" dirty="0" err="1"/>
              <a:t>and</a:t>
            </a:r>
            <a:r>
              <a:rPr lang="nl-BE" sz="1900" dirty="0"/>
              <a:t> </a:t>
            </a:r>
            <a:r>
              <a:rPr lang="nl-BE" sz="1900" dirty="0" err="1"/>
              <a:t>stroke</a:t>
            </a:r>
            <a:r>
              <a:rPr lang="nl-BE" sz="1900" dirty="0"/>
              <a:t> </a:t>
            </a:r>
            <a:r>
              <a:rPr lang="nl-BE" sz="1900" dirty="0" err="1"/>
              <a:t>mortality</a:t>
            </a:r>
            <a:r>
              <a:rPr lang="nl-BE" sz="1900" dirty="0"/>
              <a:t>	</a:t>
            </a:r>
            <a:r>
              <a:rPr lang="nl-BE" sz="1900" dirty="0" err="1"/>
              <a:t>robust</a:t>
            </a:r>
            <a:r>
              <a:rPr lang="nl-BE" sz="1900" dirty="0"/>
              <a:t> </a:t>
            </a:r>
            <a:r>
              <a:rPr lang="nl-BE" sz="1900" dirty="0" err="1"/>
              <a:t>evidence</a:t>
            </a:r>
            <a:r>
              <a:rPr lang="nl-BE" sz="1900" dirty="0"/>
              <a:t>		WHI trials </a:t>
            </a:r>
          </a:p>
          <a:p>
            <a:pPr marL="0" indent="0">
              <a:buNone/>
            </a:pPr>
            <a:endParaRPr lang="nl-BE" sz="1900" dirty="0"/>
          </a:p>
        </p:txBody>
      </p:sp>
    </p:spTree>
    <p:extLst>
      <p:ext uri="{BB962C8B-B14F-4D97-AF65-F5344CB8AC3E}">
        <p14:creationId xmlns:p14="http://schemas.microsoft.com/office/powerpoint/2010/main" val="891414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C024-9FB1-02B5-6C2B-046268B0DD89}"/>
              </a:ext>
            </a:extLst>
          </p:cNvPr>
          <p:cNvSpPr>
            <a:spLocks noGrp="1"/>
          </p:cNvSpPr>
          <p:nvPr>
            <p:ph type="title"/>
          </p:nvPr>
        </p:nvSpPr>
        <p:spPr>
          <a:xfrm>
            <a:off x="646111" y="452718"/>
            <a:ext cx="11421089" cy="1400530"/>
          </a:xfrm>
        </p:spPr>
        <p:txBody>
          <a:bodyPr/>
          <a:lstStyle/>
          <a:p>
            <a:r>
              <a:rPr lang="en-GB" sz="3200" dirty="0"/>
              <a:t>MHT is not (yet)  recommended for primary prevention</a:t>
            </a:r>
          </a:p>
        </p:txBody>
      </p:sp>
      <p:sp>
        <p:nvSpPr>
          <p:cNvPr id="3" name="Content Placeholder 2">
            <a:extLst>
              <a:ext uri="{FF2B5EF4-FFF2-40B4-BE49-F238E27FC236}">
                <a16:creationId xmlns:a16="http://schemas.microsoft.com/office/drawing/2014/main" id="{0E904485-0840-66F3-977B-E5BFF3C3EBE8}"/>
              </a:ext>
            </a:extLst>
          </p:cNvPr>
          <p:cNvSpPr>
            <a:spLocks noGrp="1"/>
          </p:cNvSpPr>
          <p:nvPr>
            <p:ph idx="1"/>
          </p:nvPr>
        </p:nvSpPr>
        <p:spPr>
          <a:xfrm>
            <a:off x="388800" y="1375200"/>
            <a:ext cx="11584800" cy="5161199"/>
          </a:xfrm>
        </p:spPr>
        <p:txBody>
          <a:bodyPr>
            <a:normAutofit lnSpcReduction="10000"/>
          </a:bodyPr>
          <a:lstStyle/>
          <a:p>
            <a:r>
              <a:rPr lang="en-GB" sz="2400" dirty="0"/>
              <a:t>The cardiometabolic benefits / risks of MHT depend on: </a:t>
            </a:r>
          </a:p>
          <a:p>
            <a:pPr lvl="1"/>
            <a:r>
              <a:rPr lang="en-GB" dirty="0"/>
              <a:t> </a:t>
            </a:r>
            <a:r>
              <a:rPr lang="en-GB" sz="2000" dirty="0"/>
              <a:t> </a:t>
            </a:r>
            <a:r>
              <a:rPr lang="en-GB" sz="2000" b="1" dirty="0"/>
              <a:t>mode</a:t>
            </a:r>
            <a:r>
              <a:rPr lang="en-GB" sz="2000" dirty="0"/>
              <a:t> of administration </a:t>
            </a:r>
          </a:p>
          <a:p>
            <a:pPr lvl="2"/>
            <a:r>
              <a:rPr lang="en-GB" sz="1800" dirty="0"/>
              <a:t>Oral MHT: </a:t>
            </a:r>
            <a:r>
              <a:rPr lang="nl-BE" sz="1800" dirty="0"/>
              <a:t>↑ </a:t>
            </a:r>
            <a:r>
              <a:rPr lang="nl-BE" sz="1800" dirty="0" err="1"/>
              <a:t>thrombosis</a:t>
            </a:r>
            <a:r>
              <a:rPr lang="nl-BE" sz="1800" dirty="0"/>
              <a:t> risk VTE: </a:t>
            </a:r>
            <a:r>
              <a:rPr lang="nl-BE" sz="1800" dirty="0" err="1"/>
              <a:t>all</a:t>
            </a:r>
            <a:r>
              <a:rPr lang="nl-BE" sz="1800" dirty="0"/>
              <a:t> </a:t>
            </a:r>
            <a:r>
              <a:rPr lang="nl-BE" sz="1800" dirty="0" err="1"/>
              <a:t>ages</a:t>
            </a:r>
            <a:endParaRPr lang="nl-BE" sz="1800" dirty="0"/>
          </a:p>
          <a:p>
            <a:pPr marL="914400" lvl="2" indent="0">
              <a:buNone/>
            </a:pPr>
            <a:r>
              <a:rPr lang="nl-BE" sz="1800" dirty="0"/>
              <a:t>                     ↑ </a:t>
            </a:r>
            <a:r>
              <a:rPr lang="nl-BE" sz="1800" dirty="0" err="1"/>
              <a:t>stroke</a:t>
            </a:r>
            <a:r>
              <a:rPr lang="nl-BE" sz="1800" dirty="0"/>
              <a:t>: </a:t>
            </a:r>
            <a:r>
              <a:rPr lang="nl-BE" sz="1800" dirty="0" err="1"/>
              <a:t>from</a:t>
            </a:r>
            <a:r>
              <a:rPr lang="nl-BE" sz="1800" dirty="0"/>
              <a:t> </a:t>
            </a:r>
            <a:r>
              <a:rPr lang="nl-BE" sz="1800" dirty="0" err="1"/>
              <a:t>age</a:t>
            </a:r>
            <a:r>
              <a:rPr lang="nl-BE" sz="1800" dirty="0"/>
              <a:t> 60 y </a:t>
            </a:r>
          </a:p>
          <a:p>
            <a:pPr marL="914400" lvl="2" indent="0">
              <a:buNone/>
            </a:pPr>
            <a:r>
              <a:rPr lang="nl-BE" sz="1800" dirty="0"/>
              <a:t>                     ↑ CHD </a:t>
            </a:r>
            <a:r>
              <a:rPr lang="nl-BE" sz="1800" dirty="0" err="1"/>
              <a:t>from</a:t>
            </a:r>
            <a:r>
              <a:rPr lang="nl-BE" sz="1800" dirty="0"/>
              <a:t> </a:t>
            </a:r>
            <a:r>
              <a:rPr lang="nl-BE" sz="1800" dirty="0" err="1"/>
              <a:t>age</a:t>
            </a:r>
            <a:r>
              <a:rPr lang="nl-BE" sz="1800" dirty="0"/>
              <a:t> 70 y ↔ TD </a:t>
            </a:r>
          </a:p>
          <a:p>
            <a:pPr lvl="2"/>
            <a:r>
              <a:rPr lang="nl-BE" sz="1800" dirty="0"/>
              <a:t>Oral MHT has proven </a:t>
            </a:r>
            <a:r>
              <a:rPr lang="nl-BE" sz="1800" dirty="0" err="1"/>
              <a:t>cardiometabolic</a:t>
            </a:r>
            <a:r>
              <a:rPr lang="nl-BE" sz="1800" dirty="0"/>
              <a:t> benefits:</a:t>
            </a:r>
          </a:p>
          <a:p>
            <a:pPr lvl="3"/>
            <a:r>
              <a:rPr lang="nl-BE" sz="1600" dirty="0" err="1"/>
              <a:t>Slightly</a:t>
            </a:r>
            <a:r>
              <a:rPr lang="nl-BE" sz="1600" dirty="0"/>
              <a:t> </a:t>
            </a:r>
            <a:r>
              <a:rPr lang="nl-BE" sz="1600" dirty="0" err="1"/>
              <a:t>lower</a:t>
            </a:r>
            <a:r>
              <a:rPr lang="nl-BE" sz="1600" dirty="0"/>
              <a:t> </a:t>
            </a:r>
            <a:r>
              <a:rPr lang="nl-BE" sz="1600" dirty="0" err="1"/>
              <a:t>weight</a:t>
            </a:r>
            <a:r>
              <a:rPr lang="nl-BE" sz="1600" dirty="0"/>
              <a:t> </a:t>
            </a:r>
            <a:r>
              <a:rPr lang="nl-BE" sz="1600" dirty="0" err="1"/>
              <a:t>gain</a:t>
            </a:r>
            <a:endParaRPr lang="nl-BE" sz="1600" dirty="0"/>
          </a:p>
          <a:p>
            <a:pPr lvl="3"/>
            <a:r>
              <a:rPr lang="nl-BE" sz="1600" dirty="0"/>
              <a:t> </a:t>
            </a:r>
            <a:r>
              <a:rPr lang="nl-BE" sz="1600" dirty="0" err="1"/>
              <a:t>reduced</a:t>
            </a:r>
            <a:r>
              <a:rPr lang="nl-BE" sz="1600" dirty="0"/>
              <a:t> insuline </a:t>
            </a:r>
            <a:r>
              <a:rPr lang="nl-BE" sz="1600" dirty="0" err="1"/>
              <a:t>resistance</a:t>
            </a:r>
            <a:r>
              <a:rPr lang="nl-BE" sz="1600" dirty="0"/>
              <a:t> </a:t>
            </a:r>
            <a:r>
              <a:rPr lang="nl-BE" sz="1600" dirty="0" err="1"/>
              <a:t>and</a:t>
            </a:r>
            <a:r>
              <a:rPr lang="nl-BE" sz="1600" dirty="0"/>
              <a:t> diabetes </a:t>
            </a:r>
            <a:r>
              <a:rPr lang="nl-BE" sz="1600" dirty="0" err="1"/>
              <a:t>incidence</a:t>
            </a:r>
            <a:r>
              <a:rPr lang="nl-BE" sz="1600" dirty="0"/>
              <a:t> (20%)</a:t>
            </a:r>
          </a:p>
          <a:p>
            <a:pPr lvl="3"/>
            <a:r>
              <a:rPr lang="nl-BE" sz="1600" dirty="0"/>
              <a:t>Anti- </a:t>
            </a:r>
            <a:r>
              <a:rPr lang="nl-BE" sz="1600" dirty="0" err="1"/>
              <a:t>atherosclerotic</a:t>
            </a:r>
            <a:r>
              <a:rPr lang="nl-BE" sz="1600" dirty="0"/>
              <a:t> effect in </a:t>
            </a:r>
            <a:r>
              <a:rPr lang="nl-BE" sz="1600" dirty="0" err="1"/>
              <a:t>early</a:t>
            </a:r>
            <a:r>
              <a:rPr lang="nl-BE" sz="1600" dirty="0"/>
              <a:t> </a:t>
            </a:r>
            <a:r>
              <a:rPr lang="nl-BE" sz="1600" dirty="0" err="1"/>
              <a:t>Menopause</a:t>
            </a:r>
            <a:endParaRPr lang="nl-BE" sz="1600" dirty="0"/>
          </a:p>
          <a:p>
            <a:pPr lvl="2"/>
            <a:r>
              <a:rPr lang="nl-BE" sz="1800" dirty="0"/>
              <a:t>These have </a:t>
            </a:r>
            <a:r>
              <a:rPr lang="nl-BE" sz="1800" dirty="0" err="1"/>
              <a:t>yet</a:t>
            </a:r>
            <a:r>
              <a:rPr lang="nl-BE" sz="1800" dirty="0"/>
              <a:t> </a:t>
            </a:r>
            <a:r>
              <a:rPr lang="nl-BE" sz="1800" dirty="0" err="1"/>
              <a:t>to</a:t>
            </a:r>
            <a:r>
              <a:rPr lang="nl-BE" sz="1800" dirty="0"/>
              <a:t> </a:t>
            </a:r>
            <a:r>
              <a:rPr lang="nl-BE" sz="1800" dirty="0" err="1"/>
              <a:t>be</a:t>
            </a:r>
            <a:r>
              <a:rPr lang="nl-BE" sz="1800" dirty="0"/>
              <a:t> proven </a:t>
            </a:r>
            <a:r>
              <a:rPr lang="nl-BE" sz="1800" dirty="0" err="1"/>
              <a:t>for</a:t>
            </a:r>
            <a:r>
              <a:rPr lang="nl-BE" sz="1800" dirty="0"/>
              <a:t> TD MHT !!</a:t>
            </a:r>
          </a:p>
          <a:p>
            <a:pPr lvl="1"/>
            <a:r>
              <a:rPr lang="nl-BE" sz="2000" b="1" dirty="0"/>
              <a:t>Type</a:t>
            </a:r>
            <a:r>
              <a:rPr lang="nl-BE" sz="2000" dirty="0"/>
              <a:t> of </a:t>
            </a:r>
            <a:r>
              <a:rPr lang="nl-BE" sz="2000" dirty="0" err="1"/>
              <a:t>pharmacological</a:t>
            </a:r>
            <a:r>
              <a:rPr lang="nl-BE" sz="2000" dirty="0"/>
              <a:t> </a:t>
            </a:r>
            <a:r>
              <a:rPr lang="nl-BE" sz="2000" dirty="0" err="1"/>
              <a:t>composition</a:t>
            </a:r>
            <a:endParaRPr lang="nl-BE" sz="2000" dirty="0"/>
          </a:p>
          <a:p>
            <a:pPr lvl="2"/>
            <a:r>
              <a:rPr lang="nl-BE" sz="1800" dirty="0" err="1"/>
              <a:t>Many</a:t>
            </a:r>
            <a:r>
              <a:rPr lang="nl-BE" sz="1800" dirty="0"/>
              <a:t> studies have been </a:t>
            </a:r>
            <a:r>
              <a:rPr lang="nl-BE" sz="1800" dirty="0" err="1"/>
              <a:t>done</a:t>
            </a:r>
            <a:r>
              <a:rPr lang="nl-BE" sz="1800" dirty="0"/>
              <a:t> </a:t>
            </a:r>
            <a:r>
              <a:rPr lang="nl-BE" sz="1800" dirty="0" err="1"/>
              <a:t>with</a:t>
            </a:r>
            <a:r>
              <a:rPr lang="nl-BE" sz="1800" dirty="0"/>
              <a:t> </a:t>
            </a:r>
            <a:r>
              <a:rPr lang="nl-BE" sz="1800" dirty="0" err="1"/>
              <a:t>oral</a:t>
            </a:r>
            <a:r>
              <a:rPr lang="nl-BE" sz="1800" dirty="0"/>
              <a:t> </a:t>
            </a:r>
            <a:r>
              <a:rPr lang="nl-BE" sz="1800" dirty="0" err="1"/>
              <a:t>Equine</a:t>
            </a:r>
            <a:r>
              <a:rPr lang="nl-BE" sz="1800" dirty="0"/>
              <a:t> </a:t>
            </a:r>
            <a:r>
              <a:rPr lang="nl-BE" sz="1800" dirty="0" err="1"/>
              <a:t>estrogens</a:t>
            </a:r>
            <a:r>
              <a:rPr lang="nl-BE" sz="1800" dirty="0"/>
              <a:t> / </a:t>
            </a:r>
            <a:r>
              <a:rPr lang="nl-BE" sz="1800" dirty="0" err="1"/>
              <a:t>Medroxyprogesterone</a:t>
            </a:r>
            <a:r>
              <a:rPr lang="nl-BE" sz="1800" dirty="0"/>
              <a:t> </a:t>
            </a:r>
            <a:r>
              <a:rPr lang="nl-BE" sz="1800" dirty="0" err="1"/>
              <a:t>acetate</a:t>
            </a:r>
            <a:endParaRPr lang="nl-BE" sz="1800" dirty="0"/>
          </a:p>
          <a:p>
            <a:pPr lvl="1"/>
            <a:r>
              <a:rPr lang="nl-BE" sz="2000" b="1" dirty="0" err="1"/>
              <a:t>Dosage</a:t>
            </a:r>
            <a:r>
              <a:rPr lang="nl-BE" sz="2000" dirty="0"/>
              <a:t> of MHT: ? </a:t>
            </a:r>
            <a:r>
              <a:rPr lang="nl-BE" sz="2000" dirty="0" err="1"/>
              <a:t>Difference</a:t>
            </a:r>
            <a:r>
              <a:rPr lang="nl-BE" sz="2000" dirty="0"/>
              <a:t> </a:t>
            </a:r>
            <a:r>
              <a:rPr lang="nl-BE" sz="2000" dirty="0" err="1"/>
              <a:t>with</a:t>
            </a:r>
            <a:r>
              <a:rPr lang="nl-BE" sz="2000" dirty="0"/>
              <a:t> </a:t>
            </a:r>
            <a:r>
              <a:rPr lang="nl-BE" sz="2000" dirty="0" err="1"/>
              <a:t>lower</a:t>
            </a:r>
            <a:r>
              <a:rPr lang="nl-BE" sz="2000" dirty="0"/>
              <a:t> doses?</a:t>
            </a:r>
          </a:p>
          <a:p>
            <a:pPr lvl="3"/>
            <a:endParaRPr lang="nl-BE" dirty="0"/>
          </a:p>
        </p:txBody>
      </p:sp>
    </p:spTree>
    <p:extLst>
      <p:ext uri="{BB962C8B-B14F-4D97-AF65-F5344CB8AC3E}">
        <p14:creationId xmlns:p14="http://schemas.microsoft.com/office/powerpoint/2010/main" val="417729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CC31-301E-C34D-90B5-EF7731E575DD}"/>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730F5455-3E90-F9F9-9349-B2EE6BAA8E0F}"/>
              </a:ext>
            </a:extLst>
          </p:cNvPr>
          <p:cNvPicPr>
            <a:picLocks noGrp="1" noChangeAspect="1"/>
          </p:cNvPicPr>
          <p:nvPr>
            <p:ph idx="1"/>
          </p:nvPr>
        </p:nvPicPr>
        <p:blipFill>
          <a:blip r:embed="rId3"/>
          <a:stretch>
            <a:fillRect/>
          </a:stretch>
        </p:blipFill>
        <p:spPr>
          <a:xfrm>
            <a:off x="681388" y="351648"/>
            <a:ext cx="10971648" cy="6171552"/>
          </a:xfrm>
          <a:prstGeom prst="rect">
            <a:avLst/>
          </a:prstGeom>
        </p:spPr>
      </p:pic>
    </p:spTree>
    <p:extLst>
      <p:ext uri="{BB962C8B-B14F-4D97-AF65-F5344CB8AC3E}">
        <p14:creationId xmlns:p14="http://schemas.microsoft.com/office/powerpoint/2010/main" val="221187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9722-3708-FE24-D324-10954382D8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A7C45A-DD0D-209C-8B61-BCFFB13A4BEC}"/>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76D09378-99D5-5844-2FF8-2FE0BF135F2F}"/>
              </a:ext>
            </a:extLst>
          </p:cNvPr>
          <p:cNvSpPr>
            <a:spLocks noGrp="1"/>
          </p:cNvSpPr>
          <p:nvPr>
            <p:ph type="body" idx="1"/>
          </p:nvPr>
        </p:nvSpPr>
        <p:spPr/>
        <p:txBody>
          <a:bodyPr/>
          <a:lstStyle/>
          <a:p>
            <a:endParaRPr lang="en-GB"/>
          </a:p>
        </p:txBody>
      </p:sp>
      <p:pic>
        <p:nvPicPr>
          <p:cNvPr id="6" name="Picture 5">
            <a:extLst>
              <a:ext uri="{FF2B5EF4-FFF2-40B4-BE49-F238E27FC236}">
                <a16:creationId xmlns:a16="http://schemas.microsoft.com/office/drawing/2014/main" id="{06BF4A01-D8A3-ABBA-D847-6CD04301CBF3}"/>
              </a:ext>
            </a:extLst>
          </p:cNvPr>
          <p:cNvPicPr>
            <a:picLocks noChangeAspect="1"/>
          </p:cNvPicPr>
          <p:nvPr/>
        </p:nvPicPr>
        <p:blipFill>
          <a:blip r:embed="rId3"/>
          <a:stretch>
            <a:fillRect/>
          </a:stretch>
        </p:blipFill>
        <p:spPr>
          <a:xfrm>
            <a:off x="87909" y="852960"/>
            <a:ext cx="12016182" cy="5388872"/>
          </a:xfrm>
          <a:prstGeom prst="rect">
            <a:avLst/>
          </a:prstGeom>
        </p:spPr>
      </p:pic>
      <p:sp>
        <p:nvSpPr>
          <p:cNvPr id="7" name="TextBox 6">
            <a:extLst>
              <a:ext uri="{FF2B5EF4-FFF2-40B4-BE49-F238E27FC236}">
                <a16:creationId xmlns:a16="http://schemas.microsoft.com/office/drawing/2014/main" id="{0211DE99-8EB3-A3FC-E078-6D3455CCAEC0}"/>
              </a:ext>
            </a:extLst>
          </p:cNvPr>
          <p:cNvSpPr txBox="1"/>
          <p:nvPr/>
        </p:nvSpPr>
        <p:spPr>
          <a:xfrm>
            <a:off x="599605" y="200669"/>
            <a:ext cx="8529405" cy="461665"/>
          </a:xfrm>
          <a:prstGeom prst="rect">
            <a:avLst/>
          </a:prstGeom>
          <a:noFill/>
        </p:spPr>
        <p:txBody>
          <a:bodyPr wrap="square" rtlCol="0">
            <a:spAutoFit/>
          </a:bodyPr>
          <a:lstStyle/>
          <a:p>
            <a:r>
              <a:rPr lang="en-GB" sz="2400" dirty="0"/>
              <a:t>Late reproductive phase stage -3b and -3a</a:t>
            </a:r>
          </a:p>
        </p:txBody>
      </p:sp>
      <p:sp>
        <p:nvSpPr>
          <p:cNvPr id="12" name="Rectangle 11">
            <a:extLst>
              <a:ext uri="{FF2B5EF4-FFF2-40B4-BE49-F238E27FC236}">
                <a16:creationId xmlns:a16="http://schemas.microsoft.com/office/drawing/2014/main" id="{887BCE94-2205-B1F7-52D9-E86EA1BEE6C6}"/>
              </a:ext>
            </a:extLst>
          </p:cNvPr>
          <p:cNvSpPr/>
          <p:nvPr/>
        </p:nvSpPr>
        <p:spPr>
          <a:xfrm>
            <a:off x="87909" y="852960"/>
            <a:ext cx="2153121" cy="1140732"/>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B28B2D3-D623-7F48-EE13-B36D57A60842}"/>
              </a:ext>
            </a:extLst>
          </p:cNvPr>
          <p:cNvSpPr/>
          <p:nvPr/>
        </p:nvSpPr>
        <p:spPr>
          <a:xfrm>
            <a:off x="2360950" y="852959"/>
            <a:ext cx="1558977" cy="211509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921736E-69DA-9A8F-2186-42358EDFFF73}"/>
              </a:ext>
            </a:extLst>
          </p:cNvPr>
          <p:cNvSpPr/>
          <p:nvPr/>
        </p:nvSpPr>
        <p:spPr>
          <a:xfrm>
            <a:off x="3282844" y="3610462"/>
            <a:ext cx="996847" cy="931322"/>
          </a:xfrm>
          <a:prstGeom prst="ellipse">
            <a:avLst/>
          </a:prstGeom>
          <a:noFill/>
          <a:ln w="76200">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0D688F8-A1D8-49CE-9809-8A598B429F61}"/>
              </a:ext>
            </a:extLst>
          </p:cNvPr>
          <p:cNvSpPr/>
          <p:nvPr/>
        </p:nvSpPr>
        <p:spPr>
          <a:xfrm>
            <a:off x="2285997" y="3585040"/>
            <a:ext cx="996847" cy="931322"/>
          </a:xfrm>
          <a:prstGeom prst="ellipse">
            <a:avLst/>
          </a:prstGeom>
          <a:noFill/>
          <a:ln w="76200">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4EED6C2-0058-F84D-6E5A-68C85E546602}"/>
              </a:ext>
            </a:extLst>
          </p:cNvPr>
          <p:cNvSpPr/>
          <p:nvPr/>
        </p:nvSpPr>
        <p:spPr>
          <a:xfrm>
            <a:off x="149902" y="1281659"/>
            <a:ext cx="1005054" cy="248716"/>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CB5EB78-8D01-96FD-9F4D-3F2D67ADDC84}"/>
              </a:ext>
            </a:extLst>
          </p:cNvPr>
          <p:cNvSpPr/>
          <p:nvPr/>
        </p:nvSpPr>
        <p:spPr>
          <a:xfrm>
            <a:off x="2360950" y="1858780"/>
            <a:ext cx="1274165" cy="224853"/>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59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P spid="15" grpId="0" animBg="1"/>
      <p:bldP spid="15" grpId="1"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4B8C0-15A3-89CA-9408-8A30E7A928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6B87D-2301-5C48-9953-70A8B9B5A079}"/>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7D0177C4-675F-5A45-37CB-3328F8A6B767}"/>
              </a:ext>
            </a:extLst>
          </p:cNvPr>
          <p:cNvSpPr>
            <a:spLocks noGrp="1"/>
          </p:cNvSpPr>
          <p:nvPr>
            <p:ph type="body" idx="1"/>
          </p:nvPr>
        </p:nvSpPr>
        <p:spPr/>
        <p:txBody>
          <a:bodyPr/>
          <a:lstStyle/>
          <a:p>
            <a:endParaRPr lang="en-GB"/>
          </a:p>
        </p:txBody>
      </p:sp>
      <p:pic>
        <p:nvPicPr>
          <p:cNvPr id="6" name="Picture 5">
            <a:extLst>
              <a:ext uri="{FF2B5EF4-FFF2-40B4-BE49-F238E27FC236}">
                <a16:creationId xmlns:a16="http://schemas.microsoft.com/office/drawing/2014/main" id="{73C9A820-0A2B-F88C-D331-B3B175FBD1AE}"/>
              </a:ext>
            </a:extLst>
          </p:cNvPr>
          <p:cNvPicPr>
            <a:picLocks noChangeAspect="1"/>
          </p:cNvPicPr>
          <p:nvPr/>
        </p:nvPicPr>
        <p:blipFill>
          <a:blip r:embed="rId3"/>
          <a:stretch>
            <a:fillRect/>
          </a:stretch>
        </p:blipFill>
        <p:spPr>
          <a:xfrm>
            <a:off x="87909" y="852960"/>
            <a:ext cx="12016182" cy="5388872"/>
          </a:xfrm>
          <a:prstGeom prst="rect">
            <a:avLst/>
          </a:prstGeom>
        </p:spPr>
      </p:pic>
      <p:sp>
        <p:nvSpPr>
          <p:cNvPr id="7" name="TextBox 6">
            <a:extLst>
              <a:ext uri="{FF2B5EF4-FFF2-40B4-BE49-F238E27FC236}">
                <a16:creationId xmlns:a16="http://schemas.microsoft.com/office/drawing/2014/main" id="{7F76EDD0-83C0-E832-0F68-8768CF0DE5A1}"/>
              </a:ext>
            </a:extLst>
          </p:cNvPr>
          <p:cNvSpPr txBox="1"/>
          <p:nvPr/>
        </p:nvSpPr>
        <p:spPr>
          <a:xfrm>
            <a:off x="599605" y="200669"/>
            <a:ext cx="8529405" cy="461665"/>
          </a:xfrm>
          <a:prstGeom prst="rect">
            <a:avLst/>
          </a:prstGeom>
          <a:noFill/>
        </p:spPr>
        <p:txBody>
          <a:bodyPr wrap="square" rtlCol="0">
            <a:spAutoFit/>
          </a:bodyPr>
          <a:lstStyle/>
          <a:p>
            <a:r>
              <a:rPr lang="en-GB" sz="2400" dirty="0"/>
              <a:t>Menopausal transition : stage -2 (Early); stage -1 (Late)</a:t>
            </a:r>
          </a:p>
        </p:txBody>
      </p:sp>
      <p:sp>
        <p:nvSpPr>
          <p:cNvPr id="2" name="Rectangle 1">
            <a:extLst>
              <a:ext uri="{FF2B5EF4-FFF2-40B4-BE49-F238E27FC236}">
                <a16:creationId xmlns:a16="http://schemas.microsoft.com/office/drawing/2014/main" id="{F8E725B9-C0AD-39AC-4BF5-C97D982E0BF6}"/>
              </a:ext>
            </a:extLst>
          </p:cNvPr>
          <p:cNvSpPr/>
          <p:nvPr/>
        </p:nvSpPr>
        <p:spPr>
          <a:xfrm>
            <a:off x="4008807" y="852960"/>
            <a:ext cx="1754911" cy="2782155"/>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5C035BB-3A31-EA6D-F5AD-B63BBA6BF075}"/>
              </a:ext>
            </a:extLst>
          </p:cNvPr>
          <p:cNvSpPr/>
          <p:nvPr/>
        </p:nvSpPr>
        <p:spPr>
          <a:xfrm>
            <a:off x="5846163" y="852960"/>
            <a:ext cx="2630775" cy="1915647"/>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8CDA3EC-5446-6A6D-B2DA-6F854E5C2712}"/>
              </a:ext>
            </a:extLst>
          </p:cNvPr>
          <p:cNvSpPr/>
          <p:nvPr/>
        </p:nvSpPr>
        <p:spPr>
          <a:xfrm>
            <a:off x="4527028" y="3655433"/>
            <a:ext cx="996847" cy="931322"/>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highlight>
                <a:srgbClr val="FFFF00"/>
              </a:highlight>
            </a:endParaRPr>
          </a:p>
        </p:txBody>
      </p:sp>
      <p:sp>
        <p:nvSpPr>
          <p:cNvPr id="9" name="Oval 8">
            <a:extLst>
              <a:ext uri="{FF2B5EF4-FFF2-40B4-BE49-F238E27FC236}">
                <a16:creationId xmlns:a16="http://schemas.microsoft.com/office/drawing/2014/main" id="{8469A21B-EC81-09B4-A78F-2B102C4A47F0}"/>
              </a:ext>
            </a:extLst>
          </p:cNvPr>
          <p:cNvSpPr/>
          <p:nvPr/>
        </p:nvSpPr>
        <p:spPr>
          <a:xfrm>
            <a:off x="5518878" y="3655433"/>
            <a:ext cx="996847" cy="931322"/>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D6D8423-8CE9-54B4-6C84-1E32558CF7F0}"/>
              </a:ext>
            </a:extLst>
          </p:cNvPr>
          <p:cNvSpPr/>
          <p:nvPr/>
        </p:nvSpPr>
        <p:spPr>
          <a:xfrm>
            <a:off x="4024500" y="2257681"/>
            <a:ext cx="1494377" cy="5109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6956A0B-5D79-93A6-0F45-3FB883E7CCF7}"/>
              </a:ext>
            </a:extLst>
          </p:cNvPr>
          <p:cNvSpPr/>
          <p:nvPr/>
        </p:nvSpPr>
        <p:spPr>
          <a:xfrm>
            <a:off x="5898630" y="1456034"/>
            <a:ext cx="2151088" cy="27533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Image result for perimenopauze and hormone fluctuations">
            <a:extLst>
              <a:ext uri="{FF2B5EF4-FFF2-40B4-BE49-F238E27FC236}">
                <a16:creationId xmlns:a16="http://schemas.microsoft.com/office/drawing/2014/main" id="{0F0DE3C4-6C48-D5F6-8B49-FF058825F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011" y="2768606"/>
            <a:ext cx="5792080" cy="324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FF70D-B8A5-DAAF-54F2-3B5AF5CD87DD}"/>
              </a:ext>
            </a:extLst>
          </p:cNvPr>
          <p:cNvPicPr>
            <a:picLocks noChangeAspect="1"/>
          </p:cNvPicPr>
          <p:nvPr/>
        </p:nvPicPr>
        <p:blipFill>
          <a:blip r:embed="rId3"/>
          <a:srcRect l="21169" t="82021" r="22971" b="13661"/>
          <a:stretch/>
        </p:blipFill>
        <p:spPr>
          <a:xfrm>
            <a:off x="1344246" y="6153938"/>
            <a:ext cx="9423882" cy="409731"/>
          </a:xfrm>
          <a:prstGeom prst="rect">
            <a:avLst/>
          </a:prstGeom>
        </p:spPr>
      </p:pic>
      <p:pic>
        <p:nvPicPr>
          <p:cNvPr id="2" name="Picture 1">
            <a:extLst>
              <a:ext uri="{FF2B5EF4-FFF2-40B4-BE49-F238E27FC236}">
                <a16:creationId xmlns:a16="http://schemas.microsoft.com/office/drawing/2014/main" id="{03FAC356-0BFA-91DE-D80D-ABD57F6B9447}"/>
              </a:ext>
            </a:extLst>
          </p:cNvPr>
          <p:cNvPicPr>
            <a:picLocks noChangeAspect="1"/>
          </p:cNvPicPr>
          <p:nvPr/>
        </p:nvPicPr>
        <p:blipFill>
          <a:blip r:embed="rId3"/>
          <a:srcRect l="29420" t="24591" r="29952" b="37696"/>
          <a:stretch/>
        </p:blipFill>
        <p:spPr>
          <a:xfrm>
            <a:off x="1448728" y="808992"/>
            <a:ext cx="9194288" cy="4800671"/>
          </a:xfrm>
          <a:prstGeom prst="rect">
            <a:avLst/>
          </a:prstGeom>
        </p:spPr>
      </p:pic>
      <p:sp>
        <p:nvSpPr>
          <p:cNvPr id="3" name="TextBox 2">
            <a:extLst>
              <a:ext uri="{FF2B5EF4-FFF2-40B4-BE49-F238E27FC236}">
                <a16:creationId xmlns:a16="http://schemas.microsoft.com/office/drawing/2014/main" id="{2846487F-7FC8-65A4-DBB3-73EDB55CEC82}"/>
              </a:ext>
            </a:extLst>
          </p:cNvPr>
          <p:cNvSpPr txBox="1"/>
          <p:nvPr/>
        </p:nvSpPr>
        <p:spPr>
          <a:xfrm>
            <a:off x="1526500" y="134911"/>
            <a:ext cx="8516910" cy="523220"/>
          </a:xfrm>
          <a:prstGeom prst="rect">
            <a:avLst/>
          </a:prstGeom>
          <a:noFill/>
        </p:spPr>
        <p:txBody>
          <a:bodyPr wrap="square" rtlCol="0">
            <a:spAutoFit/>
          </a:bodyPr>
          <a:lstStyle/>
          <a:p>
            <a:r>
              <a:rPr lang="en-GB" sz="2800" b="1" dirty="0"/>
              <a:t>The LOOP cycle: menopause transition</a:t>
            </a:r>
          </a:p>
        </p:txBody>
      </p:sp>
    </p:spTree>
    <p:extLst>
      <p:ext uri="{BB962C8B-B14F-4D97-AF65-F5344CB8AC3E}">
        <p14:creationId xmlns:p14="http://schemas.microsoft.com/office/powerpoint/2010/main" val="174829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730CA-9B09-C5D2-433A-274D9BC59B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12F756-4585-5422-F82C-FA4DD2AE6163}"/>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7A31038C-EF00-D02F-240F-F633B17674DD}"/>
              </a:ext>
            </a:extLst>
          </p:cNvPr>
          <p:cNvSpPr>
            <a:spLocks noGrp="1"/>
          </p:cNvSpPr>
          <p:nvPr>
            <p:ph type="body" idx="1"/>
          </p:nvPr>
        </p:nvSpPr>
        <p:spPr/>
        <p:txBody>
          <a:bodyPr/>
          <a:lstStyle/>
          <a:p>
            <a:endParaRPr lang="en-GB"/>
          </a:p>
        </p:txBody>
      </p:sp>
      <p:pic>
        <p:nvPicPr>
          <p:cNvPr id="6" name="Picture 5">
            <a:extLst>
              <a:ext uri="{FF2B5EF4-FFF2-40B4-BE49-F238E27FC236}">
                <a16:creationId xmlns:a16="http://schemas.microsoft.com/office/drawing/2014/main" id="{F85DD4C3-332E-F40A-900A-56FD50CBD02D}"/>
              </a:ext>
            </a:extLst>
          </p:cNvPr>
          <p:cNvPicPr>
            <a:picLocks noChangeAspect="1"/>
          </p:cNvPicPr>
          <p:nvPr/>
        </p:nvPicPr>
        <p:blipFill>
          <a:blip r:embed="rId3"/>
          <a:stretch>
            <a:fillRect/>
          </a:stretch>
        </p:blipFill>
        <p:spPr>
          <a:xfrm>
            <a:off x="87909" y="832528"/>
            <a:ext cx="12016182" cy="5388872"/>
          </a:xfrm>
          <a:prstGeom prst="rect">
            <a:avLst/>
          </a:prstGeom>
        </p:spPr>
      </p:pic>
      <p:sp>
        <p:nvSpPr>
          <p:cNvPr id="7" name="TextBox 6">
            <a:extLst>
              <a:ext uri="{FF2B5EF4-FFF2-40B4-BE49-F238E27FC236}">
                <a16:creationId xmlns:a16="http://schemas.microsoft.com/office/drawing/2014/main" id="{72B92DE9-4168-702A-1AE9-A3FF83CC1A66}"/>
              </a:ext>
            </a:extLst>
          </p:cNvPr>
          <p:cNvSpPr txBox="1"/>
          <p:nvPr/>
        </p:nvSpPr>
        <p:spPr>
          <a:xfrm>
            <a:off x="599605" y="200669"/>
            <a:ext cx="8529405" cy="461665"/>
          </a:xfrm>
          <a:prstGeom prst="rect">
            <a:avLst/>
          </a:prstGeom>
          <a:noFill/>
        </p:spPr>
        <p:txBody>
          <a:bodyPr wrap="square" rtlCol="0">
            <a:spAutoFit/>
          </a:bodyPr>
          <a:lstStyle/>
          <a:p>
            <a:r>
              <a:rPr lang="en-GB" sz="2400" dirty="0" err="1"/>
              <a:t>Postmenopause</a:t>
            </a:r>
            <a:endParaRPr lang="en-GB" sz="2400" dirty="0"/>
          </a:p>
        </p:txBody>
      </p:sp>
      <p:sp>
        <p:nvSpPr>
          <p:cNvPr id="3" name="Oval 2">
            <a:extLst>
              <a:ext uri="{FF2B5EF4-FFF2-40B4-BE49-F238E27FC236}">
                <a16:creationId xmlns:a16="http://schemas.microsoft.com/office/drawing/2014/main" id="{1D11ED80-1C62-2CDC-7071-E1F81EBDEED0}"/>
              </a:ext>
            </a:extLst>
          </p:cNvPr>
          <p:cNvSpPr/>
          <p:nvPr/>
        </p:nvSpPr>
        <p:spPr>
          <a:xfrm>
            <a:off x="7639986" y="3526964"/>
            <a:ext cx="2935575" cy="931322"/>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5A56374E-4254-5222-B9B5-0B4B6BCCFCDB}"/>
              </a:ext>
            </a:extLst>
          </p:cNvPr>
          <p:cNvSpPr/>
          <p:nvPr/>
        </p:nvSpPr>
        <p:spPr>
          <a:xfrm>
            <a:off x="10661181" y="3615179"/>
            <a:ext cx="996847" cy="931322"/>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2179641-DBA8-C48E-67E1-4D409D44C1C0}"/>
              </a:ext>
            </a:extLst>
          </p:cNvPr>
          <p:cNvSpPr/>
          <p:nvPr/>
        </p:nvSpPr>
        <p:spPr>
          <a:xfrm>
            <a:off x="8551889" y="2216353"/>
            <a:ext cx="1588957" cy="796670"/>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77F0E10-A761-4237-D90E-97AB59936E93}"/>
              </a:ext>
            </a:extLst>
          </p:cNvPr>
          <p:cNvSpPr/>
          <p:nvPr/>
        </p:nvSpPr>
        <p:spPr>
          <a:xfrm>
            <a:off x="10467546" y="2148896"/>
            <a:ext cx="1588957" cy="796670"/>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608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C80CC-483C-A521-F3CE-70D2EDC0BAB7}"/>
              </a:ext>
            </a:extLst>
          </p:cNvPr>
          <p:cNvSpPr>
            <a:spLocks noGrp="1"/>
          </p:cNvSpPr>
          <p:nvPr>
            <p:ph type="title"/>
          </p:nvPr>
        </p:nvSpPr>
        <p:spPr>
          <a:xfrm>
            <a:off x="517147" y="181898"/>
            <a:ext cx="5616217" cy="887587"/>
          </a:xfrm>
        </p:spPr>
        <p:txBody>
          <a:bodyPr vert="horz" lIns="91440" tIns="45720" rIns="91440" bIns="45720" rtlCol="0" anchor="t">
            <a:normAutofit/>
          </a:bodyPr>
          <a:lstStyle/>
          <a:p>
            <a:r>
              <a:rPr lang="en-US" sz="4200" b="0" i="0" kern="1200" dirty="0">
                <a:solidFill>
                  <a:srgbClr val="EBEBEB"/>
                </a:solidFill>
                <a:latin typeface="+mj-lt"/>
                <a:ea typeface="+mj-ea"/>
                <a:cs typeface="+mj-cs"/>
              </a:rPr>
              <a:t>Clinical diagnosis</a:t>
            </a:r>
          </a:p>
        </p:txBody>
      </p:sp>
      <p:sp>
        <p:nvSpPr>
          <p:cNvPr id="24"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6" name="Freeform: Shape 25">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GB"/>
          </a:p>
        </p:txBody>
      </p:sp>
      <p:pic>
        <p:nvPicPr>
          <p:cNvPr id="5" name="Content Placeholder 4">
            <a:extLst>
              <a:ext uri="{FF2B5EF4-FFF2-40B4-BE49-F238E27FC236}">
                <a16:creationId xmlns:a16="http://schemas.microsoft.com/office/drawing/2014/main" id="{7EB301FB-88F9-DAE8-BD75-B0D3D785EAA6}"/>
              </a:ext>
            </a:extLst>
          </p:cNvPr>
          <p:cNvPicPr>
            <a:picLocks noGrp="1" noChangeAspect="1"/>
          </p:cNvPicPr>
          <p:nvPr>
            <p:ph sz="half" idx="2"/>
          </p:nvPr>
        </p:nvPicPr>
        <p:blipFill>
          <a:blip r:embed="rId6"/>
          <a:stretch>
            <a:fillRect/>
          </a:stretch>
        </p:blipFill>
        <p:spPr>
          <a:xfrm>
            <a:off x="7059240" y="1034321"/>
            <a:ext cx="4877276" cy="4901784"/>
          </a:xfrm>
          <a:prstGeom prst="rect">
            <a:avLst/>
          </a:prstGeom>
          <a:effectLst/>
        </p:spPr>
      </p:pic>
      <p:sp>
        <p:nvSpPr>
          <p:cNvPr id="28" name="Rectangle 27">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3C50C1F1-0559-BA95-1DAF-EBE9282245AA}"/>
              </a:ext>
            </a:extLst>
          </p:cNvPr>
          <p:cNvSpPr>
            <a:spLocks noGrp="1"/>
          </p:cNvSpPr>
          <p:nvPr>
            <p:ph sz="half" idx="1"/>
          </p:nvPr>
        </p:nvSpPr>
        <p:spPr>
          <a:xfrm>
            <a:off x="255483" y="1193390"/>
            <a:ext cx="6803337" cy="5372302"/>
          </a:xfrm>
        </p:spPr>
        <p:txBody>
          <a:bodyPr vert="horz" lIns="91440" tIns="45720" rIns="91440" bIns="45720" rtlCol="0">
            <a:normAutofit/>
          </a:bodyPr>
          <a:lstStyle/>
          <a:p>
            <a:r>
              <a:rPr lang="en-US" dirty="0">
                <a:solidFill>
                  <a:srgbClr val="FFFFFF"/>
                </a:solidFill>
              </a:rPr>
              <a:t>Women &gt; 45 year – not using contraception</a:t>
            </a:r>
          </a:p>
          <a:p>
            <a:pPr lvl="1"/>
            <a:r>
              <a:rPr lang="en-US" dirty="0">
                <a:solidFill>
                  <a:srgbClr val="FFFFFF"/>
                </a:solidFill>
              </a:rPr>
              <a:t>Difficult after hysterectomy or LNG-IUD</a:t>
            </a:r>
          </a:p>
          <a:p>
            <a:r>
              <a:rPr lang="en-GB" dirty="0">
                <a:solidFill>
                  <a:schemeClr val="bg1"/>
                </a:solidFill>
              </a:rPr>
              <a:t>FSH – E2 </a:t>
            </a:r>
          </a:p>
          <a:p>
            <a:r>
              <a:rPr lang="en-GB" dirty="0">
                <a:solidFill>
                  <a:schemeClr val="bg1"/>
                </a:solidFill>
              </a:rPr>
              <a:t>Menopause : FSH consistently &gt; 40 IU/ml or higher // E2 &lt; 25 </a:t>
            </a:r>
          </a:p>
          <a:p>
            <a:r>
              <a:rPr lang="en-GB" dirty="0">
                <a:solidFill>
                  <a:schemeClr val="bg1"/>
                </a:solidFill>
              </a:rPr>
              <a:t>Peri-menopause: FSH and E2 can vary greatly !</a:t>
            </a:r>
          </a:p>
          <a:p>
            <a:pPr lvl="1"/>
            <a:r>
              <a:rPr lang="en-GB" dirty="0">
                <a:solidFill>
                  <a:schemeClr val="bg1"/>
                </a:solidFill>
              </a:rPr>
              <a:t>Not systemically indicated in women &gt; 45 years</a:t>
            </a:r>
          </a:p>
          <a:p>
            <a:r>
              <a:rPr lang="en-GB" dirty="0">
                <a:solidFill>
                  <a:schemeClr val="bg1"/>
                </a:solidFill>
              </a:rPr>
              <a:t>Not indicated in women on COC / high dose POP </a:t>
            </a:r>
          </a:p>
          <a:p>
            <a:r>
              <a:rPr lang="en-GB" dirty="0">
                <a:solidFill>
                  <a:schemeClr val="bg1"/>
                </a:solidFill>
              </a:rPr>
              <a:t>Indication :</a:t>
            </a:r>
          </a:p>
          <a:p>
            <a:pPr lvl="1"/>
            <a:r>
              <a:rPr lang="en-GB" dirty="0">
                <a:solidFill>
                  <a:schemeClr val="bg1"/>
                </a:solidFill>
              </a:rPr>
              <a:t> women &lt; 45 y with VMS and/or menstrual cycle changes</a:t>
            </a:r>
          </a:p>
          <a:p>
            <a:pPr lvl="1"/>
            <a:r>
              <a:rPr lang="en-GB" dirty="0">
                <a:solidFill>
                  <a:schemeClr val="bg1"/>
                </a:solidFill>
              </a:rPr>
              <a:t>Women &lt; 40 years : multiple measurements 4-6 weeks apart</a:t>
            </a:r>
          </a:p>
          <a:p>
            <a:r>
              <a:rPr lang="en-GB" dirty="0">
                <a:solidFill>
                  <a:schemeClr val="bg1"/>
                </a:solidFill>
              </a:rPr>
              <a:t>Also TSH / T4 – </a:t>
            </a:r>
            <a:r>
              <a:rPr lang="en-GB" dirty="0" err="1">
                <a:solidFill>
                  <a:schemeClr val="bg1"/>
                </a:solidFill>
              </a:rPr>
              <a:t>Prolactine</a:t>
            </a:r>
            <a:r>
              <a:rPr lang="en-GB" dirty="0">
                <a:solidFill>
                  <a:schemeClr val="bg1"/>
                </a:solidFill>
              </a:rPr>
              <a:t> - HCG </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45181249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2926" y="2077762"/>
            <a:ext cx="5195888" cy="3896916"/>
          </a:xfrm>
        </p:spPr>
      </p:pic>
      <p:sp>
        <p:nvSpPr>
          <p:cNvPr id="6" name="Text Placeholder 5">
            <a:extLst>
              <a:ext uri="{FF2B5EF4-FFF2-40B4-BE49-F238E27FC236}">
                <a16:creationId xmlns:a16="http://schemas.microsoft.com/office/drawing/2014/main" id="{ED1968A1-EF96-50C1-6476-60297E7DB2E6}"/>
              </a:ext>
            </a:extLst>
          </p:cNvPr>
          <p:cNvSpPr>
            <a:spLocks noGrp="1"/>
          </p:cNvSpPr>
          <p:nvPr>
            <p:ph type="body" sz="half" idx="2"/>
          </p:nvPr>
        </p:nvSpPr>
        <p:spPr>
          <a:xfrm>
            <a:off x="289378" y="148855"/>
            <a:ext cx="5047120" cy="5577387"/>
          </a:xfrm>
        </p:spPr>
        <p:txBody>
          <a:bodyPr>
            <a:normAutofit fontScale="25000" lnSpcReduction="20000"/>
          </a:bodyPr>
          <a:lstStyle/>
          <a:p>
            <a:r>
              <a:rPr lang="en-GB" sz="7200" dirty="0">
                <a:latin typeface="Arial" panose="020B0604020202020204" pitchFamily="34" charset="0"/>
                <a:cs typeface="Arial" panose="020B0604020202020204" pitchFamily="34" charset="0"/>
              </a:rPr>
              <a:t>↑ weight</a:t>
            </a:r>
          </a:p>
          <a:p>
            <a:r>
              <a:rPr lang="en-GB" sz="7200" dirty="0">
                <a:latin typeface="Arial" panose="020B0604020202020204" pitchFamily="34" charset="0"/>
                <a:cs typeface="Arial" panose="020B0604020202020204" pitchFamily="34" charset="0"/>
              </a:rPr>
              <a:t>	 - age related</a:t>
            </a:r>
          </a:p>
          <a:p>
            <a:r>
              <a:rPr lang="en-GB" sz="7200" dirty="0">
                <a:latin typeface="Arial" panose="020B0604020202020204" pitchFamily="34" charset="0"/>
                <a:cs typeface="Arial" panose="020B0604020202020204" pitchFamily="34" charset="0"/>
              </a:rPr>
              <a:t>	- ↓ muscle mass</a:t>
            </a:r>
          </a:p>
          <a:p>
            <a:r>
              <a:rPr lang="en-GB" sz="7200" dirty="0">
                <a:latin typeface="Arial" panose="020B0604020202020204" pitchFamily="34" charset="0"/>
                <a:cs typeface="Arial" panose="020B0604020202020204" pitchFamily="34" charset="0"/>
              </a:rPr>
              <a:t>        - ↓ energy consumption</a:t>
            </a:r>
          </a:p>
          <a:p>
            <a:r>
              <a:rPr lang="en-GB" sz="7200" dirty="0">
                <a:latin typeface="Arial" panose="020B0604020202020204" pitchFamily="34" charset="0"/>
                <a:cs typeface="Arial" panose="020B0604020202020204" pitchFamily="34" charset="0"/>
              </a:rPr>
              <a:t>        -  slight ↓ thyroid function</a:t>
            </a:r>
          </a:p>
          <a:p>
            <a:r>
              <a:rPr lang="en-GB" sz="7200" dirty="0">
                <a:latin typeface="Arial" panose="020B0604020202020204" pitchFamily="34" charset="0"/>
                <a:cs typeface="Arial" panose="020B0604020202020204" pitchFamily="34" charset="0"/>
              </a:rPr>
              <a:t>        - ↓ metabolism</a:t>
            </a:r>
          </a:p>
          <a:p>
            <a:r>
              <a:rPr lang="en-GB" sz="7200" dirty="0">
                <a:latin typeface="Arial" panose="020B0604020202020204" pitchFamily="34" charset="0"/>
                <a:cs typeface="Arial" panose="020B0604020202020204" pitchFamily="34" charset="0"/>
              </a:rPr>
              <a:t>        - ↓ sleep / ↓ E2:</a:t>
            </a:r>
          </a:p>
          <a:p>
            <a:r>
              <a:rPr lang="en-GB" sz="7200" dirty="0">
                <a:latin typeface="Arial" panose="020B0604020202020204" pitchFamily="34" charset="0"/>
                <a:cs typeface="Arial" panose="020B0604020202020204" pitchFamily="34" charset="0"/>
              </a:rPr>
              <a:t>              - ↓ </a:t>
            </a:r>
            <a:r>
              <a:rPr lang="en-GB" sz="7200" dirty="0" err="1">
                <a:latin typeface="Arial" panose="020B0604020202020204" pitchFamily="34" charset="0"/>
                <a:cs typeface="Arial" panose="020B0604020202020204" pitchFamily="34" charset="0"/>
              </a:rPr>
              <a:t>leptine</a:t>
            </a:r>
            <a:r>
              <a:rPr lang="en-GB" sz="7200" dirty="0">
                <a:latin typeface="Arial" panose="020B0604020202020204" pitchFamily="34" charset="0"/>
                <a:cs typeface="Arial" panose="020B0604020202020204" pitchFamily="34" charset="0"/>
              </a:rPr>
              <a:t>: ↓ </a:t>
            </a:r>
            <a:r>
              <a:rPr lang="en-GB" sz="7200" dirty="0" err="1">
                <a:latin typeface="Arial" panose="020B0604020202020204" pitchFamily="34" charset="0"/>
                <a:cs typeface="Arial" panose="020B0604020202020204" pitchFamily="34" charset="0"/>
              </a:rPr>
              <a:t>fatburning</a:t>
            </a:r>
            <a:r>
              <a:rPr lang="en-GB" sz="7200" dirty="0">
                <a:latin typeface="Arial" panose="020B0604020202020204" pitchFamily="34" charset="0"/>
                <a:cs typeface="Arial" panose="020B0604020202020204" pitchFamily="34" charset="0"/>
              </a:rPr>
              <a:t> ↓ satiety</a:t>
            </a:r>
          </a:p>
          <a:p>
            <a:r>
              <a:rPr lang="en-GB" sz="7200" dirty="0">
                <a:latin typeface="Arial" panose="020B0604020202020204" pitchFamily="34" charset="0"/>
                <a:cs typeface="Arial" panose="020B0604020202020204" pitchFamily="34" charset="0"/>
              </a:rPr>
              <a:t>              - ↑ </a:t>
            </a:r>
            <a:r>
              <a:rPr lang="en-GB" sz="7200" dirty="0" err="1">
                <a:latin typeface="Arial" panose="020B0604020202020204" pitchFamily="34" charset="0"/>
                <a:cs typeface="Arial" panose="020B0604020202020204" pitchFamily="34" charset="0"/>
              </a:rPr>
              <a:t>ghereline</a:t>
            </a:r>
            <a:r>
              <a:rPr lang="en-GB" sz="7200" dirty="0">
                <a:latin typeface="Arial" panose="020B0604020202020204" pitchFamily="34" charset="0"/>
                <a:cs typeface="Arial" panose="020B0604020202020204" pitchFamily="34" charset="0"/>
              </a:rPr>
              <a:t>: ↑ hunger, cravings</a:t>
            </a:r>
          </a:p>
          <a:p>
            <a:r>
              <a:rPr lang="en-GB" sz="7200" dirty="0">
                <a:latin typeface="Arial" panose="020B0604020202020204" pitchFamily="34" charset="0"/>
                <a:cs typeface="Arial" panose="020B0604020202020204" pitchFamily="34" charset="0"/>
              </a:rPr>
              <a:t>              - ↑ cortisol (also stress): ↑visceral fat</a:t>
            </a:r>
          </a:p>
          <a:p>
            <a:r>
              <a:rPr lang="en-GB" sz="7200" dirty="0">
                <a:latin typeface="Arial" panose="020B0604020202020204" pitchFamily="34" charset="0"/>
                <a:cs typeface="Arial" panose="020B0604020202020204" pitchFamily="34" charset="0"/>
              </a:rPr>
              <a:t>					                 ↑ craving</a:t>
            </a:r>
          </a:p>
          <a:p>
            <a:r>
              <a:rPr lang="en-GB" sz="7200" dirty="0">
                <a:latin typeface="Arial" panose="020B0604020202020204" pitchFamily="34" charset="0"/>
                <a:cs typeface="Arial" panose="020B0604020202020204" pitchFamily="34" charset="0"/>
              </a:rPr>
              <a:t>	- ↑ insulin resistance </a:t>
            </a:r>
          </a:p>
          <a:p>
            <a:r>
              <a:rPr lang="en-GB" sz="7200" dirty="0">
                <a:latin typeface="Arial" panose="020B0604020202020204" pitchFamily="34" charset="0"/>
                <a:cs typeface="Arial" panose="020B0604020202020204" pitchFamily="34" charset="0"/>
              </a:rPr>
              <a:t>             -  ↑ Triglycerides</a:t>
            </a:r>
          </a:p>
          <a:p>
            <a:r>
              <a:rPr lang="en-GB" sz="7200" dirty="0">
                <a:latin typeface="Arial" panose="020B0604020202020204" pitchFamily="34" charset="0"/>
                <a:cs typeface="Arial" panose="020B0604020202020204" pitchFamily="34" charset="0"/>
              </a:rPr>
              <a:t>             - ↑ cholesterol (total ; LDL )</a:t>
            </a:r>
          </a:p>
          <a:p>
            <a:endParaRPr lang="en-GB" sz="72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4710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63B442B3-7A56-4550-AA32-4EA874F1F5ED}" type="datetime1">
              <a:rPr lang="nl-NL" altLang="en-US" sz="1000">
                <a:solidFill>
                  <a:srgbClr val="595959"/>
                </a:solidFill>
              </a:rPr>
              <a:pPr/>
              <a:t>15-1-2026</a:t>
            </a:fld>
            <a:endParaRPr lang="nl-NL" altLang="en-US" sz="1000">
              <a:solidFill>
                <a:srgbClr val="595959"/>
              </a:solidFill>
            </a:endParaRPr>
          </a:p>
        </p:txBody>
      </p:sp>
      <p:sp>
        <p:nvSpPr>
          <p:cNvPr id="5" name="Footer Placeholder 4"/>
          <p:cNvSpPr>
            <a:spLocks noGrp="1"/>
          </p:cNvSpPr>
          <p:nvPr>
            <p:ph type="ftr" sz="quarter" idx="11"/>
          </p:nvPr>
        </p:nvSpPr>
        <p:spPr>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nl-NL"/>
          </a:p>
        </p:txBody>
      </p:sp>
      <p:sp>
        <p:nvSpPr>
          <p:cNvPr id="47110" name="Slide Number Placeholder 5"/>
          <p:cNvSpPr>
            <a:spLocks noGrp="1"/>
          </p:cNvSpPr>
          <p:nvPr>
            <p:ph type="sldNum" sz="quarter" idx="12"/>
          </p:nvPr>
        </p:nvSpPr>
        <p:spPr bwMode="gray">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78687B-478C-483C-A2D0-14A1BCCA2F8D}" type="slidenum">
              <a:rPr lang="en-GB" smtClean="0"/>
              <a:pPr/>
              <a:t>9</a:t>
            </a:fld>
            <a:endParaRPr lang="nl-NL" altLang="en-US" sz="800">
              <a:solidFill>
                <a:srgbClr val="595959"/>
              </a:solidFill>
            </a:endParaRPr>
          </a:p>
        </p:txBody>
      </p:sp>
      <p:sp>
        <p:nvSpPr>
          <p:cNvPr id="47111" name="TextBox 7"/>
          <p:cNvSpPr txBox="1">
            <a:spLocks noChangeArrowheads="1"/>
          </p:cNvSpPr>
          <p:nvPr/>
        </p:nvSpPr>
        <p:spPr bwMode="auto">
          <a:xfrm>
            <a:off x="5268033" y="125002"/>
            <a:ext cx="496924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en-GB" altLang="en-US" dirty="0"/>
              <a:t>Body composition</a:t>
            </a:r>
          </a:p>
          <a:p>
            <a:endParaRPr lang="en-GB" altLang="en-US" dirty="0"/>
          </a:p>
          <a:p>
            <a:r>
              <a:rPr lang="en-GB" altLang="en-US" dirty="0"/>
              <a:t>↓oestradiol (E2): ↑ total fat mass</a:t>
            </a:r>
          </a:p>
          <a:p>
            <a:r>
              <a:rPr lang="en-GB" altLang="en-US" dirty="0"/>
              <a:t>                                 ↓ </a:t>
            </a:r>
            <a:r>
              <a:rPr lang="en-GB" altLang="en-US" dirty="0" err="1"/>
              <a:t>gluteofemoral</a:t>
            </a:r>
            <a:r>
              <a:rPr lang="en-GB" altLang="en-US" dirty="0"/>
              <a:t> fat</a:t>
            </a:r>
          </a:p>
          <a:p>
            <a:r>
              <a:rPr lang="en-GB" altLang="en-US" dirty="0"/>
              <a:t>                                 ↑ central (visceral) fat</a:t>
            </a:r>
          </a:p>
          <a:p>
            <a:r>
              <a:rPr lang="en-GB" altLang="en-US" dirty="0"/>
              <a:t>                           ↓ lean mass</a:t>
            </a:r>
          </a:p>
          <a:p>
            <a:r>
              <a:rPr lang="en-GB" altLang="en-US" dirty="0"/>
              <a:t>                                 </a:t>
            </a:r>
          </a:p>
        </p:txBody>
      </p:sp>
      <p:sp>
        <p:nvSpPr>
          <p:cNvPr id="47113" name="TextBox 14"/>
          <p:cNvSpPr txBox="1">
            <a:spLocks noChangeArrowheads="1"/>
          </p:cNvSpPr>
          <p:nvPr/>
        </p:nvSpPr>
        <p:spPr bwMode="auto">
          <a:xfrm>
            <a:off x="9155139" y="2526184"/>
            <a:ext cx="232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nl-BE" altLang="en-US" dirty="0" err="1">
                <a:highlight>
                  <a:srgbClr val="000000"/>
                </a:highlight>
              </a:rPr>
              <a:t>Waist</a:t>
            </a:r>
            <a:r>
              <a:rPr lang="nl-BE" altLang="en-US" dirty="0">
                <a:highlight>
                  <a:srgbClr val="000000"/>
                </a:highlight>
              </a:rPr>
              <a:t>-</a:t>
            </a:r>
            <a:r>
              <a:rPr lang="nl-BE" altLang="en-US" dirty="0" err="1">
                <a:highlight>
                  <a:srgbClr val="000000"/>
                </a:highlight>
              </a:rPr>
              <a:t>to</a:t>
            </a:r>
            <a:r>
              <a:rPr lang="nl-BE" altLang="en-US" dirty="0">
                <a:highlight>
                  <a:srgbClr val="000000"/>
                </a:highlight>
              </a:rPr>
              <a:t>-hip ratio </a:t>
            </a:r>
            <a:r>
              <a:rPr lang="nl-BE" altLang="en-US" dirty="0"/>
              <a:t>!!</a:t>
            </a:r>
          </a:p>
        </p:txBody>
      </p:sp>
      <p:cxnSp>
        <p:nvCxnSpPr>
          <p:cNvPr id="3" name="Straight Arrow Connector 2"/>
          <p:cNvCxnSpPr/>
          <p:nvPr/>
        </p:nvCxnSpPr>
        <p:spPr>
          <a:xfrm flipH="1" flipV="1">
            <a:off x="7407799" y="4141894"/>
            <a:ext cx="1676398" cy="63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98FC9D1-C081-D060-B1E1-F2066EE49FF5}"/>
              </a:ext>
            </a:extLst>
          </p:cNvPr>
          <p:cNvSpPr txBox="1"/>
          <p:nvPr/>
        </p:nvSpPr>
        <p:spPr>
          <a:xfrm>
            <a:off x="46222" y="6062813"/>
            <a:ext cx="12099556" cy="646331"/>
          </a:xfrm>
          <a:prstGeom prst="rect">
            <a:avLst/>
          </a:prstGeom>
          <a:noFill/>
        </p:spPr>
        <p:txBody>
          <a:bodyPr wrap="square">
            <a:spAutoFit/>
          </a:bodyPr>
          <a:lstStyle/>
          <a:p>
            <a:pPr algn="ctr"/>
            <a:r>
              <a:rPr lang="nl-BE" sz="1800" b="1" dirty="0" err="1">
                <a:solidFill>
                  <a:srgbClr val="C00000"/>
                </a:solidFill>
                <a:highlight>
                  <a:srgbClr val="FFFF00"/>
                </a:highlight>
              </a:rPr>
              <a:t>Mid</a:t>
            </a:r>
            <a:r>
              <a:rPr lang="nl-BE" sz="1800" b="1" dirty="0">
                <a:solidFill>
                  <a:srgbClr val="C00000"/>
                </a:solidFill>
                <a:highlight>
                  <a:srgbClr val="FFFF00"/>
                </a:highlight>
              </a:rPr>
              <a:t>-life </a:t>
            </a:r>
            <a:r>
              <a:rPr lang="nl-BE" sz="1800" b="1" dirty="0" err="1">
                <a:solidFill>
                  <a:srgbClr val="C00000"/>
                </a:solidFill>
                <a:highlight>
                  <a:srgbClr val="FFFF00"/>
                </a:highlight>
              </a:rPr>
              <a:t>weight</a:t>
            </a:r>
            <a:r>
              <a:rPr lang="nl-BE" sz="1800" b="1" dirty="0">
                <a:solidFill>
                  <a:srgbClr val="C00000"/>
                </a:solidFill>
                <a:highlight>
                  <a:srgbClr val="FFFF00"/>
                </a:highlight>
              </a:rPr>
              <a:t> </a:t>
            </a:r>
            <a:r>
              <a:rPr lang="nl-BE" sz="1800" b="1" dirty="0" err="1">
                <a:solidFill>
                  <a:srgbClr val="C00000"/>
                </a:solidFill>
                <a:highlight>
                  <a:srgbClr val="FFFF00"/>
                </a:highlight>
              </a:rPr>
              <a:t>gain</a:t>
            </a:r>
            <a:r>
              <a:rPr lang="nl-BE" sz="1800" b="1" dirty="0">
                <a:solidFill>
                  <a:srgbClr val="C00000"/>
                </a:solidFill>
                <a:highlight>
                  <a:srgbClr val="FFFF00"/>
                </a:highlight>
              </a:rPr>
              <a:t> </a:t>
            </a:r>
            <a:r>
              <a:rPr lang="nl-BE" sz="1800" b="1" dirty="0"/>
              <a:t>is </a:t>
            </a:r>
            <a:r>
              <a:rPr lang="nl-BE" sz="1800" b="1" dirty="0" err="1"/>
              <a:t>both</a:t>
            </a:r>
            <a:r>
              <a:rPr lang="nl-BE" sz="1800" b="1" dirty="0"/>
              <a:t> pre- </a:t>
            </a:r>
            <a:r>
              <a:rPr lang="nl-BE" sz="1800" b="1" dirty="0" err="1"/>
              <a:t>and</a:t>
            </a:r>
            <a:r>
              <a:rPr lang="nl-BE" sz="1800" b="1" dirty="0"/>
              <a:t> post-</a:t>
            </a:r>
            <a:r>
              <a:rPr lang="nl-BE" sz="1800" b="1" dirty="0" err="1"/>
              <a:t>menopausal</a:t>
            </a:r>
            <a:r>
              <a:rPr lang="nl-BE" sz="1800" b="1" dirty="0"/>
              <a:t>, but pre-</a:t>
            </a:r>
            <a:r>
              <a:rPr lang="nl-BE" sz="1800" b="1" dirty="0" err="1"/>
              <a:t>menopausal</a:t>
            </a:r>
            <a:r>
              <a:rPr lang="nl-BE" sz="1800" b="1" dirty="0"/>
              <a:t> </a:t>
            </a:r>
            <a:r>
              <a:rPr lang="nl-BE" sz="1800" b="1" dirty="0" err="1"/>
              <a:t>weight</a:t>
            </a:r>
            <a:r>
              <a:rPr lang="nl-BE" sz="1800" b="1" dirty="0"/>
              <a:t> </a:t>
            </a:r>
            <a:r>
              <a:rPr lang="nl-BE" sz="1800" b="1" dirty="0" err="1"/>
              <a:t>gain</a:t>
            </a:r>
            <a:r>
              <a:rPr lang="nl-BE" sz="1800" b="1" dirty="0"/>
              <a:t> </a:t>
            </a:r>
            <a:r>
              <a:rPr lang="nl-BE" sz="1800" b="1" dirty="0" err="1"/>
              <a:t>appears</a:t>
            </a:r>
            <a:r>
              <a:rPr lang="nl-BE" sz="1800" b="1" dirty="0"/>
              <a:t> </a:t>
            </a:r>
            <a:r>
              <a:rPr lang="nl-BE" sz="1800" b="1" dirty="0" err="1"/>
              <a:t>to</a:t>
            </a:r>
            <a:r>
              <a:rPr lang="nl-BE" sz="1800" b="1" dirty="0"/>
              <a:t> </a:t>
            </a:r>
            <a:r>
              <a:rPr lang="nl-BE" sz="1800" b="1" dirty="0" err="1"/>
              <a:t>be</a:t>
            </a:r>
            <a:r>
              <a:rPr lang="nl-BE" sz="1800" b="1" dirty="0"/>
              <a:t> more </a:t>
            </a:r>
            <a:r>
              <a:rPr lang="nl-BE" sz="1800" b="1" dirty="0" err="1"/>
              <a:t>pronounced</a:t>
            </a:r>
            <a:endParaRPr lang="nl-BE" sz="1800" b="1" dirty="0"/>
          </a:p>
        </p:txBody>
      </p:sp>
      <p:sp>
        <p:nvSpPr>
          <p:cNvPr id="2" name="Rectangle 1">
            <a:extLst>
              <a:ext uri="{FF2B5EF4-FFF2-40B4-BE49-F238E27FC236}">
                <a16:creationId xmlns:a16="http://schemas.microsoft.com/office/drawing/2014/main" id="{42FBF801-27DC-58A6-CEDF-07B01464720F}"/>
              </a:ext>
            </a:extLst>
          </p:cNvPr>
          <p:cNvSpPr/>
          <p:nvPr/>
        </p:nvSpPr>
        <p:spPr>
          <a:xfrm>
            <a:off x="5336498" y="125002"/>
            <a:ext cx="2158584" cy="332198"/>
          </a:xfrm>
          <a:prstGeom prst="rect">
            <a:avLst/>
          </a:prstGeom>
          <a:noFill/>
          <a:ln w="28575">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410161E-438C-BE86-BF13-E29BD207D19D}"/>
              </a:ext>
            </a:extLst>
          </p:cNvPr>
          <p:cNvSpPr/>
          <p:nvPr/>
        </p:nvSpPr>
        <p:spPr>
          <a:xfrm>
            <a:off x="293024" y="117946"/>
            <a:ext cx="2158584" cy="332198"/>
          </a:xfrm>
          <a:prstGeom prst="rect">
            <a:avLst/>
          </a:prstGeom>
          <a:noFill/>
          <a:ln w="28575">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957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8211</Words>
  <Application>Microsoft Office PowerPoint</Application>
  <PresentationFormat>Widescreen</PresentationFormat>
  <Paragraphs>647</Paragraphs>
  <Slides>39</Slides>
  <Notes>29</Notes>
  <HiddenSlides>2</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39</vt:i4>
      </vt:variant>
    </vt:vector>
  </HeadingPairs>
  <TitlesOfParts>
    <vt:vector size="53" baseType="lpstr">
      <vt:lpstr>Aptos</vt:lpstr>
      <vt:lpstr>Arial</vt:lpstr>
      <vt:lpstr>BlinkMacSystemFont</vt:lpstr>
      <vt:lpstr>Calibri</vt:lpstr>
      <vt:lpstr>Calibri Light</vt:lpstr>
      <vt:lpstr>Century Gothic</vt:lpstr>
      <vt:lpstr>Courier New</vt:lpstr>
      <vt:lpstr>Mulish</vt:lpstr>
      <vt:lpstr>Symbol</vt:lpstr>
      <vt:lpstr>Times New Roman</vt:lpstr>
      <vt:lpstr>Wingdings</vt:lpstr>
      <vt:lpstr>Wingdings 3</vt:lpstr>
      <vt:lpstr>Ion</vt:lpstr>
      <vt:lpstr>Kantoorthema</vt:lpstr>
      <vt:lpstr>MENOPAUSAL SYMPTOMS AND  TREATMENT OPTIONS</vt:lpstr>
      <vt:lpstr>PowerPoint Presentation</vt:lpstr>
      <vt:lpstr>PowerPoint Presentation</vt:lpstr>
      <vt:lpstr>PowerPoint Presentation</vt:lpstr>
      <vt:lpstr>PowerPoint Presentation</vt:lpstr>
      <vt:lpstr>PowerPoint Presentation</vt:lpstr>
      <vt:lpstr>PowerPoint Presentation</vt:lpstr>
      <vt:lpstr>Clinical diagnosis</vt:lpstr>
      <vt:lpstr>PowerPoint Presentation</vt:lpstr>
      <vt:lpstr>Bonemetabolism</vt:lpstr>
      <vt:lpstr>joints</vt:lpstr>
      <vt:lpstr>How to handle menopause</vt:lpstr>
      <vt:lpstr> life style !!!!!!!!!!!!!!</vt:lpstr>
      <vt:lpstr>PowerPoint Presentation</vt:lpstr>
      <vt:lpstr> Hormonal substitution</vt:lpstr>
      <vt:lpstr>Why?</vt:lpstr>
      <vt:lpstr>PowerPoint Presentation</vt:lpstr>
      <vt:lpstr>Vasomotor symptoms</vt:lpstr>
      <vt:lpstr>Other indications for HT</vt:lpstr>
      <vt:lpstr>PowerPoint Presentation</vt:lpstr>
      <vt:lpstr>How ?</vt:lpstr>
      <vt:lpstr>Choice of HMT depends on several factors: </vt:lpstr>
      <vt:lpstr>1.  Presence of a uterus</vt:lpstr>
      <vt:lpstr>2. age</vt:lpstr>
      <vt:lpstr>3. Late reproductive phase -3b - need for contraception</vt:lpstr>
      <vt:lpstr>3. Transition phase – need for contraception</vt:lpstr>
      <vt:lpstr>3. Transition phase – need for contraception</vt:lpstr>
      <vt:lpstr>PowerPoint Presentation</vt:lpstr>
      <vt:lpstr>PowerPoint Presentation</vt:lpstr>
      <vt:lpstr>Transdermal estradiol appears to have a neutral effect on lipoproteins, clotting factors and inflammatory factors</vt:lpstr>
      <vt:lpstr>PowerPoint Presentation</vt:lpstr>
      <vt:lpstr>When?</vt:lpstr>
      <vt:lpstr>PowerPoint Presentation</vt:lpstr>
      <vt:lpstr>When not ?</vt:lpstr>
      <vt:lpstr>E/P sensitive malignancies</vt:lpstr>
      <vt:lpstr>PowerPoint Presentation</vt:lpstr>
      <vt:lpstr>Hormone replacement therapy and cardiometabolic mechanisms / clinical endpoints: data from (older) high-quality US-based placebo-controlled randomized controlled trials (RCTs)</vt:lpstr>
      <vt:lpstr>MHT is not (yet)  recommended for primary prevention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 when – how – when not using MHT</dc:title>
  <dc:creator>linda ameryckx</dc:creator>
  <cp:lastModifiedBy>linda ameryckx</cp:lastModifiedBy>
  <cp:revision>6</cp:revision>
  <dcterms:created xsi:type="dcterms:W3CDTF">2024-04-29T14:50:56Z</dcterms:created>
  <dcterms:modified xsi:type="dcterms:W3CDTF">2026-01-16T17:32:55Z</dcterms:modified>
</cp:coreProperties>
</file>