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13067" r:id="rId3"/>
    <p:sldId id="13068" r:id="rId4"/>
    <p:sldId id="13069" r:id="rId5"/>
    <p:sldId id="13070" r:id="rId6"/>
    <p:sldId id="13071" r:id="rId7"/>
    <p:sldId id="13072" r:id="rId8"/>
    <p:sldId id="13073" r:id="rId9"/>
    <p:sldId id="13074" r:id="rId10"/>
    <p:sldId id="13075" r:id="rId11"/>
    <p:sldId id="13076" r:id="rId12"/>
    <p:sldId id="13077" r:id="rId13"/>
    <p:sldId id="13078" r:id="rId14"/>
    <p:sldId id="13079" r:id="rId15"/>
    <p:sldId id="13080" r:id="rId16"/>
    <p:sldId id="13081" r:id="rId17"/>
    <p:sldId id="13082" r:id="rId18"/>
    <p:sldId id="13083" r:id="rId19"/>
    <p:sldId id="1883" r:id="rId20"/>
    <p:sldId id="1884" r:id="rId21"/>
    <p:sldId id="1885" r:id="rId22"/>
    <p:sldId id="1886" r:id="rId23"/>
    <p:sldId id="1887" r:id="rId24"/>
    <p:sldId id="1888" r:id="rId25"/>
    <p:sldId id="1889" r:id="rId26"/>
    <p:sldId id="1890" r:id="rId27"/>
    <p:sldId id="1891" r:id="rId28"/>
    <p:sldId id="1892" r:id="rId29"/>
    <p:sldId id="1893" r:id="rId30"/>
    <p:sldId id="1894" r:id="rId31"/>
    <p:sldId id="1895" r:id="rId32"/>
    <p:sldId id="1896" r:id="rId33"/>
    <p:sldId id="1897" r:id="rId34"/>
    <p:sldId id="1898" r:id="rId35"/>
    <p:sldId id="279" r:id="rId36"/>
    <p:sldId id="1624" r:id="rId37"/>
    <p:sldId id="1790" r:id="rId38"/>
    <p:sldId id="1645" r:id="rId39"/>
    <p:sldId id="1864" r:id="rId40"/>
    <p:sldId id="1835" r:id="rId41"/>
    <p:sldId id="1832" r:id="rId42"/>
    <p:sldId id="282" r:id="rId43"/>
    <p:sldId id="1908" r:id="rId44"/>
    <p:sldId id="1909" r:id="rId45"/>
    <p:sldId id="1910" r:id="rId46"/>
    <p:sldId id="1911" r:id="rId47"/>
    <p:sldId id="1912" r:id="rId48"/>
    <p:sldId id="1913" r:id="rId49"/>
    <p:sldId id="1914" r:id="rId50"/>
    <p:sldId id="262" r:id="rId51"/>
    <p:sldId id="264" r:id="rId52"/>
    <p:sldId id="265" r:id="rId53"/>
    <p:sldId id="283" r:id="rId54"/>
    <p:sldId id="1875" r:id="rId55"/>
    <p:sldId id="1876" r:id="rId56"/>
    <p:sldId id="1877" r:id="rId57"/>
    <p:sldId id="1878" r:id="rId58"/>
    <p:sldId id="1879" r:id="rId59"/>
    <p:sldId id="1880" r:id="rId60"/>
    <p:sldId id="1881" r:id="rId61"/>
    <p:sldId id="1882" r:id="rId62"/>
    <p:sldId id="261" r:id="rId63"/>
    <p:sldId id="263" r:id="rId64"/>
    <p:sldId id="284" r:id="rId65"/>
    <p:sldId id="285" r:id="rId66"/>
    <p:sldId id="286" r:id="rId67"/>
    <p:sldId id="13084" r:id="rId68"/>
    <p:sldId id="257" r:id="rId69"/>
    <p:sldId id="774" r:id="rId70"/>
    <p:sldId id="842" r:id="rId71"/>
    <p:sldId id="2147476293" r:id="rId72"/>
    <p:sldId id="2141411664" r:id="rId73"/>
    <p:sldId id="2141411665" r:id="rId74"/>
    <p:sldId id="2141411666" r:id="rId75"/>
    <p:sldId id="2141411667" r:id="rId76"/>
    <p:sldId id="2141411668" r:id="rId77"/>
    <p:sldId id="2141411663" r:id="rId78"/>
    <p:sldId id="2147476275" r:id="rId79"/>
    <p:sldId id="2147476289" r:id="rId80"/>
    <p:sldId id="260" r:id="rId81"/>
    <p:sldId id="363" r:id="rId82"/>
    <p:sldId id="2147476290" r:id="rId83"/>
    <p:sldId id="2147476291" r:id="rId84"/>
    <p:sldId id="2147476292" r:id="rId85"/>
    <p:sldId id="266" r:id="rId86"/>
    <p:sldId id="267" r:id="rId87"/>
    <p:sldId id="268" r:id="rId88"/>
    <p:sldId id="269" r:id="rId89"/>
    <p:sldId id="1868" r:id="rId90"/>
    <p:sldId id="295" r:id="rId91"/>
    <p:sldId id="290" r:id="rId92"/>
    <p:sldId id="289" r:id="rId93"/>
    <p:sldId id="296" r:id="rId94"/>
    <p:sldId id="299" r:id="rId95"/>
    <p:sldId id="291" r:id="rId96"/>
    <p:sldId id="292" r:id="rId97"/>
    <p:sldId id="293" r:id="rId98"/>
    <p:sldId id="294" r:id="rId99"/>
    <p:sldId id="300" r:id="rId100"/>
    <p:sldId id="301" r:id="rId101"/>
    <p:sldId id="302" r:id="rId102"/>
    <p:sldId id="1899" r:id="rId103"/>
    <p:sldId id="1866" r:id="rId104"/>
    <p:sldId id="1871" r:id="rId105"/>
    <p:sldId id="1872" r:id="rId106"/>
    <p:sldId id="1901" r:id="rId107"/>
    <p:sldId id="270" r:id="rId108"/>
    <p:sldId id="271" r:id="rId109"/>
    <p:sldId id="272" r:id="rId110"/>
    <p:sldId id="13065" r:id="rId111"/>
    <p:sldId id="273" r:id="rId112"/>
    <p:sldId id="287" r:id="rId113"/>
    <p:sldId id="13064" r:id="rId114"/>
    <p:sldId id="13066" r:id="rId115"/>
    <p:sldId id="1905" r:id="rId116"/>
    <p:sldId id="1904" r:id="rId117"/>
    <p:sldId id="1915" r:id="rId118"/>
    <p:sldId id="1309" r:id="rId119"/>
    <p:sldId id="1906" r:id="rId120"/>
    <p:sldId id="336" r:id="rId121"/>
    <p:sldId id="13062" r:id="rId122"/>
    <p:sldId id="13058" r:id="rId123"/>
    <p:sldId id="1873" r:id="rId124"/>
    <p:sldId id="1874" r:id="rId1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9FCA3-D16B-1CB0-999D-3D41720984E4}" v="235" dt="2026-03-27T08:01:10.059"/>
    <p1510:client id="{9894989A-D9AC-C2F7-C971-BEE598F0FC71}" v="10" dt="2026-03-28T22:38:34.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035256629514861E-2"/>
          <c:y val="0.16506981656863864"/>
          <c:w val="0.95607436971192039"/>
          <c:h val="0.75581239709701431"/>
        </c:manualLayout>
      </c:layout>
      <c:lineChart>
        <c:grouping val="standard"/>
        <c:varyColors val="0"/>
        <c:ser>
          <c:idx val="0"/>
          <c:order val="0"/>
          <c:tx>
            <c:strRef>
              <c:f>Sheet1!$C$2</c:f>
              <c:strCache>
                <c:ptCount val="1"/>
                <c:pt idx="0">
                  <c:v>Fezolinetant 45 mg (n=174)</c:v>
                </c:pt>
              </c:strCache>
            </c:strRef>
          </c:tx>
          <c:spPr>
            <a:ln w="28575" cap="rnd">
              <a:solidFill>
                <a:srgbClr val="822864"/>
              </a:solidFill>
              <a:round/>
            </a:ln>
            <a:effectLst/>
          </c:spPr>
          <c:marker>
            <c:symbol val="circle"/>
            <c:size val="7"/>
            <c:spPr>
              <a:solidFill>
                <a:srgbClr val="822864"/>
              </a:solidFill>
              <a:ln w="9525">
                <a:solidFill>
                  <a:srgbClr val="822864"/>
                </a:solidFill>
              </a:ln>
              <a:effectLst/>
            </c:spPr>
          </c:marker>
          <c:errBars>
            <c:errDir val="y"/>
            <c:errBarType val="both"/>
            <c:errValType val="cust"/>
            <c:noEndCap val="0"/>
            <c:plus>
              <c:numRef>
                <c:f>Sheet1!$J$3:$J$16</c:f>
                <c:numCache>
                  <c:formatCode>General</c:formatCode>
                  <c:ptCount val="14"/>
                  <c:pt idx="0">
                    <c:v>0.29703000000000002</c:v>
                  </c:pt>
                  <c:pt idx="1">
                    <c:v>0.34977000000000003</c:v>
                  </c:pt>
                  <c:pt idx="2">
                    <c:v>0.33334999999999998</c:v>
                  </c:pt>
                  <c:pt idx="3">
                    <c:v>0.31655</c:v>
                  </c:pt>
                  <c:pt idx="4">
                    <c:v>0.30557000000000001</c:v>
                  </c:pt>
                  <c:pt idx="5">
                    <c:v>0.34045999999999998</c:v>
                  </c:pt>
                  <c:pt idx="6">
                    <c:v>0.31468000000000002</c:v>
                  </c:pt>
                  <c:pt idx="7">
                    <c:v>0.31361</c:v>
                  </c:pt>
                  <c:pt idx="8">
                    <c:v>0.30209999999999998</c:v>
                  </c:pt>
                  <c:pt idx="9">
                    <c:v>0.30004999999999998</c:v>
                  </c:pt>
                  <c:pt idx="10">
                    <c:v>0.30317</c:v>
                  </c:pt>
                  <c:pt idx="11">
                    <c:v>0.30862000000000001</c:v>
                  </c:pt>
                  <c:pt idx="12">
                    <c:v>0.30846000000000001</c:v>
                  </c:pt>
                  <c:pt idx="13">
                    <c:v>0.50824000000000003</c:v>
                  </c:pt>
                </c:numCache>
              </c:numRef>
            </c:plus>
            <c:minus>
              <c:numRef>
                <c:f>Sheet1!$J$3:$J$16</c:f>
                <c:numCache>
                  <c:formatCode>General</c:formatCode>
                  <c:ptCount val="14"/>
                  <c:pt idx="0">
                    <c:v>0.29703000000000002</c:v>
                  </c:pt>
                  <c:pt idx="1">
                    <c:v>0.34977000000000003</c:v>
                  </c:pt>
                  <c:pt idx="2">
                    <c:v>0.33334999999999998</c:v>
                  </c:pt>
                  <c:pt idx="3">
                    <c:v>0.31655</c:v>
                  </c:pt>
                  <c:pt idx="4">
                    <c:v>0.30557000000000001</c:v>
                  </c:pt>
                  <c:pt idx="5">
                    <c:v>0.34045999999999998</c:v>
                  </c:pt>
                  <c:pt idx="6">
                    <c:v>0.31468000000000002</c:v>
                  </c:pt>
                  <c:pt idx="7">
                    <c:v>0.31361</c:v>
                  </c:pt>
                  <c:pt idx="8">
                    <c:v>0.30209999999999998</c:v>
                  </c:pt>
                  <c:pt idx="9">
                    <c:v>0.30004999999999998</c:v>
                  </c:pt>
                  <c:pt idx="10">
                    <c:v>0.30317</c:v>
                  </c:pt>
                  <c:pt idx="11">
                    <c:v>0.30862000000000001</c:v>
                  </c:pt>
                  <c:pt idx="12">
                    <c:v>0.30846000000000001</c:v>
                  </c:pt>
                  <c:pt idx="13">
                    <c:v>0.50824000000000003</c:v>
                  </c:pt>
                </c:numCache>
              </c:numRef>
            </c:minus>
            <c:spPr>
              <a:noFill/>
              <a:ln w="9525" cap="flat" cmpd="sng" algn="ctr">
                <a:solidFill>
                  <a:srgbClr val="822864"/>
                </a:solidFill>
                <a:round/>
              </a:ln>
              <a:effectLst/>
            </c:spPr>
          </c:errBars>
          <c:cat>
            <c:numRef>
              <c:f>Sheet1!$B$3:$B$16</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Sheet1!$C$3:$C$16</c:f>
              <c:numCache>
                <c:formatCode>0.00</c:formatCode>
                <c:ptCount val="14"/>
                <c:pt idx="0">
                  <c:v>10.438000000000001</c:v>
                </c:pt>
                <c:pt idx="1">
                  <c:v>5.2045000000000003</c:v>
                </c:pt>
                <c:pt idx="2">
                  <c:v>4.6760999999999999</c:v>
                </c:pt>
                <c:pt idx="3">
                  <c:v>4.0712000000000002</c:v>
                </c:pt>
                <c:pt idx="4">
                  <c:v>3.5687000000000002</c:v>
                </c:pt>
                <c:pt idx="5">
                  <c:v>3.5731000000000002</c:v>
                </c:pt>
                <c:pt idx="6">
                  <c:v>3.3172999999999999</c:v>
                </c:pt>
                <c:pt idx="7">
                  <c:v>3.1551999999999998</c:v>
                </c:pt>
                <c:pt idx="8">
                  <c:v>3.0600999999999998</c:v>
                </c:pt>
                <c:pt idx="9">
                  <c:v>2.9453999999999998</c:v>
                </c:pt>
                <c:pt idx="10">
                  <c:v>2.7940999999999998</c:v>
                </c:pt>
                <c:pt idx="11">
                  <c:v>2.7277</c:v>
                </c:pt>
                <c:pt idx="12">
                  <c:v>2.9459</c:v>
                </c:pt>
                <c:pt idx="13">
                  <c:v>3.2841</c:v>
                </c:pt>
              </c:numCache>
            </c:numRef>
          </c:val>
          <c:smooth val="0"/>
          <c:extLst>
            <c:ext xmlns:c16="http://schemas.microsoft.com/office/drawing/2014/chart" uri="{C3380CC4-5D6E-409C-BE32-E72D297353CC}">
              <c16:uniqueId val="{00000000-9E4C-42BC-8F69-F50EB5744805}"/>
            </c:ext>
          </c:extLst>
        </c:ser>
        <c:ser>
          <c:idx val="1"/>
          <c:order val="1"/>
          <c:tx>
            <c:strRef>
              <c:f>Sheet1!$D$2</c:f>
              <c:strCache>
                <c:ptCount val="1"/>
                <c:pt idx="0">
                  <c:v>Re-randomised to Fezolinetant 45 mg (n=76)</c:v>
                </c:pt>
              </c:strCache>
            </c:strRef>
          </c:tx>
          <c:spPr>
            <a:ln w="28575" cap="rnd">
              <a:solidFill>
                <a:srgbClr val="822864"/>
              </a:solidFill>
              <a:prstDash val="sysDot"/>
              <a:round/>
            </a:ln>
            <a:effectLst/>
          </c:spPr>
          <c:marker>
            <c:symbol val="circle"/>
            <c:size val="7"/>
            <c:spPr>
              <a:solidFill>
                <a:srgbClr val="822864"/>
              </a:solidFill>
              <a:ln w="9525">
                <a:solidFill>
                  <a:srgbClr val="822864"/>
                </a:solidFill>
                <a:prstDash val="sysDot"/>
              </a:ln>
              <a:effectLst/>
            </c:spPr>
          </c:marker>
          <c:errBars>
            <c:errDir val="y"/>
            <c:errBarType val="both"/>
            <c:errValType val="cust"/>
            <c:noEndCap val="0"/>
            <c:plus>
              <c:numRef>
                <c:f>Sheet1!$K$3:$K$16</c:f>
                <c:numCache>
                  <c:formatCode>General</c:formatCode>
                  <c:ptCount val="14"/>
                  <c:pt idx="3">
                    <c:v>0.39523000000000003</c:v>
                  </c:pt>
                  <c:pt idx="4">
                    <c:v>0.54927999999999999</c:v>
                  </c:pt>
                  <c:pt idx="5">
                    <c:v>0.56320000000000003</c:v>
                  </c:pt>
                  <c:pt idx="6">
                    <c:v>0.56684000000000001</c:v>
                  </c:pt>
                  <c:pt idx="7">
                    <c:v>0.53927000000000003</c:v>
                  </c:pt>
                  <c:pt idx="8">
                    <c:v>0.56708000000000003</c:v>
                  </c:pt>
                  <c:pt idx="9">
                    <c:v>0.56935000000000002</c:v>
                  </c:pt>
                  <c:pt idx="10">
                    <c:v>0.57721</c:v>
                  </c:pt>
                  <c:pt idx="11">
                    <c:v>0.57728000000000002</c:v>
                  </c:pt>
                  <c:pt idx="12">
                    <c:v>0.61082999999999998</c:v>
                  </c:pt>
                  <c:pt idx="13">
                    <c:v>0.75122</c:v>
                  </c:pt>
                </c:numCache>
              </c:numRef>
            </c:plus>
            <c:minus>
              <c:numRef>
                <c:f>Sheet1!$K$3:$K$16</c:f>
                <c:numCache>
                  <c:formatCode>General</c:formatCode>
                  <c:ptCount val="14"/>
                  <c:pt idx="3">
                    <c:v>0.39523000000000003</c:v>
                  </c:pt>
                  <c:pt idx="4">
                    <c:v>0.54927999999999999</c:v>
                  </c:pt>
                  <c:pt idx="5">
                    <c:v>0.56320000000000003</c:v>
                  </c:pt>
                  <c:pt idx="6">
                    <c:v>0.56684000000000001</c:v>
                  </c:pt>
                  <c:pt idx="7">
                    <c:v>0.53927000000000003</c:v>
                  </c:pt>
                  <c:pt idx="8">
                    <c:v>0.56708000000000003</c:v>
                  </c:pt>
                  <c:pt idx="9">
                    <c:v>0.56935000000000002</c:v>
                  </c:pt>
                  <c:pt idx="10">
                    <c:v>0.57721</c:v>
                  </c:pt>
                  <c:pt idx="11">
                    <c:v>0.57728000000000002</c:v>
                  </c:pt>
                  <c:pt idx="12">
                    <c:v>0.61082999999999998</c:v>
                  </c:pt>
                  <c:pt idx="13">
                    <c:v>0.75122</c:v>
                  </c:pt>
                </c:numCache>
              </c:numRef>
            </c:minus>
            <c:spPr>
              <a:noFill/>
              <a:ln w="9525" cap="flat" cmpd="sng" algn="ctr">
                <a:solidFill>
                  <a:srgbClr val="822864"/>
                </a:solidFill>
                <a:round/>
              </a:ln>
              <a:effectLst/>
            </c:spPr>
          </c:errBars>
          <c:cat>
            <c:numRef>
              <c:f>Sheet1!$B$3:$B$16</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Sheet1!$D$3:$D$16</c:f>
              <c:numCache>
                <c:formatCode>General</c:formatCode>
                <c:ptCount val="14"/>
                <c:pt idx="3" formatCode="0.00">
                  <c:v>6.8529999999999998</c:v>
                </c:pt>
                <c:pt idx="4" formatCode="0.00">
                  <c:v>3.9571999999999998</c:v>
                </c:pt>
                <c:pt idx="5" formatCode="0.00">
                  <c:v>3.5819000000000001</c:v>
                </c:pt>
                <c:pt idx="6" formatCode="0.00">
                  <c:v>3.5129000000000001</c:v>
                </c:pt>
                <c:pt idx="7" formatCode="0.00">
                  <c:v>3.5804999999999998</c:v>
                </c:pt>
                <c:pt idx="8" formatCode="0.00">
                  <c:v>3.5634000000000001</c:v>
                </c:pt>
                <c:pt idx="9" formatCode="0.00">
                  <c:v>3.6819999999999999</c:v>
                </c:pt>
                <c:pt idx="10" formatCode="0.00">
                  <c:v>3.5091000000000001</c:v>
                </c:pt>
                <c:pt idx="11" formatCode="0.00">
                  <c:v>3.6684000000000001</c:v>
                </c:pt>
                <c:pt idx="12" formatCode="0.00">
                  <c:v>3.7391999999999999</c:v>
                </c:pt>
                <c:pt idx="13" formatCode="0.00">
                  <c:v>3.8593999999999999</c:v>
                </c:pt>
              </c:numCache>
            </c:numRef>
          </c:val>
          <c:smooth val="0"/>
          <c:extLst>
            <c:ext xmlns:c16="http://schemas.microsoft.com/office/drawing/2014/chart" uri="{C3380CC4-5D6E-409C-BE32-E72D297353CC}">
              <c16:uniqueId val="{00000001-9E4C-42BC-8F69-F50EB5744805}"/>
            </c:ext>
          </c:extLst>
        </c:ser>
        <c:ser>
          <c:idx val="2"/>
          <c:order val="2"/>
          <c:tx>
            <c:strRef>
              <c:f>Sheet1!$E$2</c:f>
              <c:strCache>
                <c:ptCount val="1"/>
                <c:pt idx="0">
                  <c:v>Placebo (n=175)</c:v>
                </c:pt>
              </c:strCache>
            </c:strRef>
          </c:tx>
          <c:spPr>
            <a:ln w="28575" cap="rnd">
              <a:solidFill>
                <a:srgbClr val="FFFFFF">
                  <a:lumMod val="50000"/>
                </a:srgbClr>
              </a:solidFill>
              <a:round/>
            </a:ln>
            <a:effectLst/>
          </c:spPr>
          <c:marker>
            <c:symbol val="circle"/>
            <c:size val="7"/>
            <c:spPr>
              <a:solidFill>
                <a:srgbClr val="FFFFFF"/>
              </a:solidFill>
              <a:ln w="9525">
                <a:solidFill>
                  <a:srgbClr val="FFFFFF">
                    <a:lumMod val="50000"/>
                  </a:srgbClr>
                </a:solidFill>
              </a:ln>
              <a:effectLst/>
            </c:spPr>
          </c:marker>
          <c:errBars>
            <c:errDir val="y"/>
            <c:errBarType val="both"/>
            <c:errValType val="cust"/>
            <c:noEndCap val="0"/>
            <c:plus>
              <c:numRef>
                <c:f>Sheet1!$L$3:$L$6</c:f>
                <c:numCache>
                  <c:formatCode>General</c:formatCode>
                  <c:ptCount val="4"/>
                  <c:pt idx="0">
                    <c:v>0.28620000000000001</c:v>
                  </c:pt>
                  <c:pt idx="1">
                    <c:v>0.33318999999999999</c:v>
                  </c:pt>
                  <c:pt idx="2">
                    <c:v>0.36082999999999998</c:v>
                  </c:pt>
                  <c:pt idx="3">
                    <c:v>0.39523000000000003</c:v>
                  </c:pt>
                </c:numCache>
              </c:numRef>
            </c:plus>
            <c:minus>
              <c:numRef>
                <c:f>Sheet1!$L$3:$L$6</c:f>
                <c:numCache>
                  <c:formatCode>General</c:formatCode>
                  <c:ptCount val="4"/>
                  <c:pt idx="0">
                    <c:v>0.28620000000000001</c:v>
                  </c:pt>
                  <c:pt idx="1">
                    <c:v>0.33318999999999999</c:v>
                  </c:pt>
                  <c:pt idx="2">
                    <c:v>0.36082999999999998</c:v>
                  </c:pt>
                  <c:pt idx="3">
                    <c:v>0.39523000000000003</c:v>
                  </c:pt>
                </c:numCache>
              </c:numRef>
            </c:minus>
            <c:spPr>
              <a:noFill/>
              <a:ln w="9525" cap="flat" cmpd="sng" algn="ctr">
                <a:solidFill>
                  <a:srgbClr val="FFFFFF">
                    <a:lumMod val="50000"/>
                  </a:srgbClr>
                </a:solidFill>
                <a:round/>
              </a:ln>
              <a:effectLst/>
            </c:spPr>
          </c:errBars>
          <c:cat>
            <c:numRef>
              <c:f>Sheet1!$B$3:$B$16</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Sheet1!$E$3:$E$16</c:f>
              <c:numCache>
                <c:formatCode>0.00</c:formatCode>
                <c:ptCount val="14"/>
                <c:pt idx="0">
                  <c:v>10.511200000000001</c:v>
                </c:pt>
                <c:pt idx="1">
                  <c:v>7.2488999999999999</c:v>
                </c:pt>
                <c:pt idx="2">
                  <c:v>6.9946000000000002</c:v>
                </c:pt>
                <c:pt idx="3">
                  <c:v>6.8529999999999998</c:v>
                </c:pt>
              </c:numCache>
            </c:numRef>
          </c:val>
          <c:smooth val="0"/>
          <c:extLst>
            <c:ext xmlns:c16="http://schemas.microsoft.com/office/drawing/2014/chart" uri="{C3380CC4-5D6E-409C-BE32-E72D297353CC}">
              <c16:uniqueId val="{00000002-9E4C-42BC-8F69-F50EB5744805}"/>
            </c:ext>
          </c:extLst>
        </c:ser>
        <c:ser>
          <c:idx val="3"/>
          <c:order val="3"/>
          <c:tx>
            <c:strRef>
              <c:f>Sheet1!$F$2</c:f>
              <c:strCache>
                <c:ptCount val="1"/>
                <c:pt idx="0">
                  <c:v>Fezolinetant 45 mg (n=167)</c:v>
                </c:pt>
              </c:strCache>
            </c:strRef>
          </c:tx>
          <c:spPr>
            <a:ln w="28575" cap="rnd">
              <a:solidFill>
                <a:srgbClr val="822864">
                  <a:lumMod val="60000"/>
                  <a:lumOff val="40000"/>
                </a:srgbClr>
              </a:solidFill>
              <a:round/>
            </a:ln>
            <a:effectLst/>
          </c:spPr>
          <c:marker>
            <c:symbol val="triangle"/>
            <c:size val="7"/>
            <c:spPr>
              <a:solidFill>
                <a:srgbClr val="822864">
                  <a:lumMod val="60000"/>
                  <a:lumOff val="40000"/>
                </a:srgbClr>
              </a:solidFill>
              <a:ln w="9525">
                <a:solidFill>
                  <a:srgbClr val="822864">
                    <a:lumMod val="60000"/>
                    <a:lumOff val="40000"/>
                  </a:srgbClr>
                </a:solidFill>
              </a:ln>
              <a:effectLst/>
            </c:spPr>
          </c:marker>
          <c:errBars>
            <c:errDir val="y"/>
            <c:errBarType val="both"/>
            <c:errValType val="cust"/>
            <c:noEndCap val="0"/>
            <c:plus>
              <c:numRef>
                <c:f>Sheet1!$M$3:$M$16</c:f>
                <c:numCache>
                  <c:formatCode>General</c:formatCode>
                  <c:ptCount val="14"/>
                  <c:pt idx="0">
                    <c:v>0.63939000000000001</c:v>
                  </c:pt>
                  <c:pt idx="1">
                    <c:v>0.58521999999999996</c:v>
                  </c:pt>
                  <c:pt idx="2">
                    <c:v>0.59279000000000004</c:v>
                  </c:pt>
                  <c:pt idx="3">
                    <c:v>0.43441999999999997</c:v>
                  </c:pt>
                  <c:pt idx="4">
                    <c:v>0.36248000000000002</c:v>
                  </c:pt>
                  <c:pt idx="5">
                    <c:v>0.36974000000000001</c:v>
                  </c:pt>
                  <c:pt idx="6">
                    <c:v>0.38884000000000002</c:v>
                  </c:pt>
                  <c:pt idx="7">
                    <c:v>0.39717000000000002</c:v>
                  </c:pt>
                  <c:pt idx="8">
                    <c:v>0.41592000000000001</c:v>
                  </c:pt>
                  <c:pt idx="9">
                    <c:v>0.37861</c:v>
                  </c:pt>
                  <c:pt idx="10">
                    <c:v>0.29511999999999999</c:v>
                  </c:pt>
                  <c:pt idx="11">
                    <c:v>0.30879000000000001</c:v>
                  </c:pt>
                  <c:pt idx="12">
                    <c:v>0.36570999999999998</c:v>
                  </c:pt>
                  <c:pt idx="13">
                    <c:v>0.47971000000000003</c:v>
                  </c:pt>
                </c:numCache>
              </c:numRef>
            </c:plus>
            <c:minus>
              <c:numRef>
                <c:f>Sheet1!$M$3:$M$16</c:f>
                <c:numCache>
                  <c:formatCode>General</c:formatCode>
                  <c:ptCount val="14"/>
                  <c:pt idx="0">
                    <c:v>0.63939000000000001</c:v>
                  </c:pt>
                  <c:pt idx="1">
                    <c:v>0.58521999999999996</c:v>
                  </c:pt>
                  <c:pt idx="2">
                    <c:v>0.59279000000000004</c:v>
                  </c:pt>
                  <c:pt idx="3">
                    <c:v>0.43441999999999997</c:v>
                  </c:pt>
                  <c:pt idx="4">
                    <c:v>0.36248000000000002</c:v>
                  </c:pt>
                  <c:pt idx="5">
                    <c:v>0.36974000000000001</c:v>
                  </c:pt>
                  <c:pt idx="6">
                    <c:v>0.38884000000000002</c:v>
                  </c:pt>
                  <c:pt idx="7">
                    <c:v>0.39717000000000002</c:v>
                  </c:pt>
                  <c:pt idx="8">
                    <c:v>0.41592000000000001</c:v>
                  </c:pt>
                  <c:pt idx="9">
                    <c:v>0.37861</c:v>
                  </c:pt>
                  <c:pt idx="10">
                    <c:v>0.29511999999999999</c:v>
                  </c:pt>
                  <c:pt idx="11">
                    <c:v>0.30879000000000001</c:v>
                  </c:pt>
                  <c:pt idx="12">
                    <c:v>0.36570999999999998</c:v>
                  </c:pt>
                  <c:pt idx="13">
                    <c:v>0.47971000000000003</c:v>
                  </c:pt>
                </c:numCache>
              </c:numRef>
            </c:minus>
            <c:spPr>
              <a:noFill/>
              <a:ln w="9525" cap="flat" cmpd="sng" algn="ctr">
                <a:solidFill>
                  <a:srgbClr val="822864">
                    <a:lumMod val="60000"/>
                    <a:lumOff val="40000"/>
                  </a:srgbClr>
                </a:solidFill>
                <a:round/>
              </a:ln>
              <a:effectLst/>
            </c:spPr>
          </c:errBars>
          <c:cat>
            <c:numRef>
              <c:f>Sheet1!$B$3:$B$16</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Sheet1!$F$3:$F$16</c:f>
              <c:numCache>
                <c:formatCode>0.00</c:formatCode>
                <c:ptCount val="14"/>
                <c:pt idx="0">
                  <c:v>11.7875</c:v>
                </c:pt>
                <c:pt idx="1">
                  <c:v>5.6654</c:v>
                </c:pt>
                <c:pt idx="2">
                  <c:v>5.0846999999999998</c:v>
                </c:pt>
                <c:pt idx="3">
                  <c:v>4.4839000000000002</c:v>
                </c:pt>
                <c:pt idx="4">
                  <c:v>3.4335</c:v>
                </c:pt>
                <c:pt idx="5">
                  <c:v>3.2235</c:v>
                </c:pt>
                <c:pt idx="6">
                  <c:v>3.1168</c:v>
                </c:pt>
                <c:pt idx="7">
                  <c:v>3.1307999999999998</c:v>
                </c:pt>
                <c:pt idx="8">
                  <c:v>2.9222000000000001</c:v>
                </c:pt>
                <c:pt idx="9">
                  <c:v>2.8767</c:v>
                </c:pt>
                <c:pt idx="10">
                  <c:v>2.4399000000000002</c:v>
                </c:pt>
                <c:pt idx="11">
                  <c:v>2.3875000000000002</c:v>
                </c:pt>
                <c:pt idx="12">
                  <c:v>2.4095</c:v>
                </c:pt>
                <c:pt idx="13">
                  <c:v>2.4394</c:v>
                </c:pt>
              </c:numCache>
            </c:numRef>
          </c:val>
          <c:smooth val="0"/>
          <c:extLst>
            <c:ext xmlns:c16="http://schemas.microsoft.com/office/drawing/2014/chart" uri="{C3380CC4-5D6E-409C-BE32-E72D297353CC}">
              <c16:uniqueId val="{00000003-9E4C-42BC-8F69-F50EB5744805}"/>
            </c:ext>
          </c:extLst>
        </c:ser>
        <c:ser>
          <c:idx val="4"/>
          <c:order val="4"/>
          <c:tx>
            <c:strRef>
              <c:f>Sheet1!$G$2</c:f>
              <c:strCache>
                <c:ptCount val="1"/>
                <c:pt idx="0">
                  <c:v>Re-randomised to Fezolinetant 45 mg (n=75)</c:v>
                </c:pt>
              </c:strCache>
            </c:strRef>
          </c:tx>
          <c:spPr>
            <a:ln w="28575" cap="rnd">
              <a:solidFill>
                <a:srgbClr val="822864">
                  <a:lumMod val="60000"/>
                  <a:lumOff val="40000"/>
                </a:srgbClr>
              </a:solidFill>
              <a:prstDash val="sysDot"/>
              <a:round/>
            </a:ln>
            <a:effectLst/>
          </c:spPr>
          <c:marker>
            <c:symbol val="triangle"/>
            <c:size val="7"/>
            <c:spPr>
              <a:solidFill>
                <a:srgbClr val="822864">
                  <a:lumMod val="60000"/>
                  <a:lumOff val="40000"/>
                </a:srgbClr>
              </a:solidFill>
              <a:ln w="9525">
                <a:solidFill>
                  <a:srgbClr val="822864">
                    <a:lumMod val="60000"/>
                    <a:lumOff val="40000"/>
                  </a:srgbClr>
                </a:solidFill>
                <a:prstDash val="sysDot"/>
              </a:ln>
              <a:effectLst/>
            </c:spPr>
          </c:marker>
          <c:errBars>
            <c:errDir val="y"/>
            <c:errBarType val="both"/>
            <c:errValType val="cust"/>
            <c:noEndCap val="0"/>
            <c:plus>
              <c:numRef>
                <c:f>Sheet1!$N$3:$N$16</c:f>
                <c:numCache>
                  <c:formatCode>General</c:formatCode>
                  <c:ptCount val="14"/>
                  <c:pt idx="3">
                    <c:v>0.63617999999999997</c:v>
                  </c:pt>
                  <c:pt idx="4">
                    <c:v>0.65219000000000005</c:v>
                  </c:pt>
                  <c:pt idx="5">
                    <c:v>0.65832999999999997</c:v>
                  </c:pt>
                  <c:pt idx="6">
                    <c:v>0.72280999999999995</c:v>
                  </c:pt>
                  <c:pt idx="7">
                    <c:v>0.67806</c:v>
                  </c:pt>
                  <c:pt idx="8">
                    <c:v>0.72133000000000003</c:v>
                  </c:pt>
                  <c:pt idx="9">
                    <c:v>0.78386999999999996</c:v>
                  </c:pt>
                  <c:pt idx="10">
                    <c:v>0.70906000000000002</c:v>
                  </c:pt>
                  <c:pt idx="11">
                    <c:v>0.68620000000000003</c:v>
                  </c:pt>
                  <c:pt idx="12">
                    <c:v>0.69479999999999997</c:v>
                  </c:pt>
                  <c:pt idx="13">
                    <c:v>1.1729700000000001</c:v>
                  </c:pt>
                </c:numCache>
              </c:numRef>
            </c:plus>
            <c:minus>
              <c:numRef>
                <c:f>Sheet1!$N$3:$N$16</c:f>
                <c:numCache>
                  <c:formatCode>General</c:formatCode>
                  <c:ptCount val="14"/>
                  <c:pt idx="3">
                    <c:v>0.63617999999999997</c:v>
                  </c:pt>
                  <c:pt idx="4">
                    <c:v>0.65219000000000005</c:v>
                  </c:pt>
                  <c:pt idx="5">
                    <c:v>0.65832999999999997</c:v>
                  </c:pt>
                  <c:pt idx="6">
                    <c:v>0.72280999999999995</c:v>
                  </c:pt>
                  <c:pt idx="7">
                    <c:v>0.67806</c:v>
                  </c:pt>
                  <c:pt idx="8">
                    <c:v>0.72133000000000003</c:v>
                  </c:pt>
                  <c:pt idx="9">
                    <c:v>0.78386999999999996</c:v>
                  </c:pt>
                  <c:pt idx="10">
                    <c:v>0.70906000000000002</c:v>
                  </c:pt>
                  <c:pt idx="11">
                    <c:v>0.68620000000000003</c:v>
                  </c:pt>
                  <c:pt idx="12">
                    <c:v>0.69479999999999997</c:v>
                  </c:pt>
                  <c:pt idx="13">
                    <c:v>1.1729700000000001</c:v>
                  </c:pt>
                </c:numCache>
              </c:numRef>
            </c:minus>
            <c:spPr>
              <a:noFill/>
              <a:ln w="9525" cap="flat" cmpd="sng" algn="ctr">
                <a:solidFill>
                  <a:srgbClr val="822864">
                    <a:lumMod val="60000"/>
                    <a:lumOff val="40000"/>
                  </a:srgbClr>
                </a:solidFill>
                <a:round/>
              </a:ln>
              <a:effectLst/>
            </c:spPr>
          </c:errBars>
          <c:cat>
            <c:numRef>
              <c:f>Sheet1!$B$3:$B$16</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Sheet1!$G$3:$G$16</c:f>
              <c:numCache>
                <c:formatCode>General</c:formatCode>
                <c:ptCount val="14"/>
                <c:pt idx="3" formatCode="0.00">
                  <c:v>6.7594000000000003</c:v>
                </c:pt>
                <c:pt idx="4" formatCode="0.00">
                  <c:v>4.4903000000000004</c:v>
                </c:pt>
                <c:pt idx="5" formatCode="0.00">
                  <c:v>4.2389000000000001</c:v>
                </c:pt>
                <c:pt idx="6" formatCode="0.00">
                  <c:v>4.1889000000000003</c:v>
                </c:pt>
                <c:pt idx="7" formatCode="0.00">
                  <c:v>3.7115999999999998</c:v>
                </c:pt>
                <c:pt idx="8" formatCode="0.00">
                  <c:v>3.7932000000000001</c:v>
                </c:pt>
                <c:pt idx="9" formatCode="0.00">
                  <c:v>3.8873000000000002</c:v>
                </c:pt>
                <c:pt idx="10" formatCode="0.00">
                  <c:v>3.8307000000000002</c:v>
                </c:pt>
                <c:pt idx="11" formatCode="0.00">
                  <c:v>3.766</c:v>
                </c:pt>
                <c:pt idx="12" formatCode="0.00">
                  <c:v>3.4291</c:v>
                </c:pt>
                <c:pt idx="13" formatCode="0.00">
                  <c:v>3.8666999999999998</c:v>
                </c:pt>
              </c:numCache>
            </c:numRef>
          </c:val>
          <c:smooth val="0"/>
          <c:extLst>
            <c:ext xmlns:c16="http://schemas.microsoft.com/office/drawing/2014/chart" uri="{C3380CC4-5D6E-409C-BE32-E72D297353CC}">
              <c16:uniqueId val="{00000004-9E4C-42BC-8F69-F50EB5744805}"/>
            </c:ext>
          </c:extLst>
        </c:ser>
        <c:ser>
          <c:idx val="5"/>
          <c:order val="5"/>
          <c:tx>
            <c:strRef>
              <c:f>Sheet1!$H$2</c:f>
              <c:strCache>
                <c:ptCount val="1"/>
                <c:pt idx="0">
                  <c:v>Placebo (n=167)</c:v>
                </c:pt>
              </c:strCache>
            </c:strRef>
          </c:tx>
          <c:spPr>
            <a:ln w="28575" cap="rnd">
              <a:solidFill>
                <a:srgbClr val="FFFFFF">
                  <a:lumMod val="65000"/>
                </a:srgbClr>
              </a:solidFill>
              <a:round/>
            </a:ln>
            <a:effectLst/>
          </c:spPr>
          <c:marker>
            <c:symbol val="triangle"/>
            <c:size val="7"/>
            <c:spPr>
              <a:solidFill>
                <a:srgbClr val="FFFFFF"/>
              </a:solidFill>
              <a:ln w="9525">
                <a:solidFill>
                  <a:srgbClr val="FFFFFF">
                    <a:lumMod val="65000"/>
                  </a:srgbClr>
                </a:solidFill>
              </a:ln>
              <a:effectLst/>
            </c:spPr>
          </c:marker>
          <c:errBars>
            <c:errDir val="y"/>
            <c:errBarType val="both"/>
            <c:errValType val="cust"/>
            <c:noEndCap val="0"/>
            <c:plus>
              <c:numRef>
                <c:f>Sheet1!$O$3:$O$16</c:f>
                <c:numCache>
                  <c:formatCode>General</c:formatCode>
                  <c:ptCount val="14"/>
                  <c:pt idx="0">
                    <c:v>0.38851999999999998</c:v>
                  </c:pt>
                  <c:pt idx="1">
                    <c:v>0.52905000000000002</c:v>
                  </c:pt>
                  <c:pt idx="2">
                    <c:v>0.59297</c:v>
                  </c:pt>
                  <c:pt idx="3">
                    <c:v>0.63617999999999997</c:v>
                  </c:pt>
                  <c:pt idx="4">
                    <c:v>0.33318999999999999</c:v>
                  </c:pt>
                  <c:pt idx="5">
                    <c:v>0.33661999999999997</c:v>
                  </c:pt>
                  <c:pt idx="6">
                    <c:v>0.34782000000000002</c:v>
                  </c:pt>
                  <c:pt idx="7">
                    <c:v>0.35577999999999999</c:v>
                  </c:pt>
                  <c:pt idx="8">
                    <c:v>0.36082999999999998</c:v>
                  </c:pt>
                  <c:pt idx="9">
                    <c:v>0.36840000000000001</c:v>
                  </c:pt>
                  <c:pt idx="10">
                    <c:v>0.36615999999999999</c:v>
                  </c:pt>
                  <c:pt idx="11">
                    <c:v>0.39784999999999998</c:v>
                  </c:pt>
                  <c:pt idx="12">
                    <c:v>0.39523000000000003</c:v>
                  </c:pt>
                </c:numCache>
              </c:numRef>
            </c:plus>
            <c:minus>
              <c:numRef>
                <c:f>Sheet1!$O$3:$O$16</c:f>
                <c:numCache>
                  <c:formatCode>General</c:formatCode>
                  <c:ptCount val="14"/>
                  <c:pt idx="0">
                    <c:v>0.38851999999999998</c:v>
                  </c:pt>
                  <c:pt idx="1">
                    <c:v>0.52905000000000002</c:v>
                  </c:pt>
                  <c:pt idx="2">
                    <c:v>0.59297</c:v>
                  </c:pt>
                  <c:pt idx="3">
                    <c:v>0.63617999999999997</c:v>
                  </c:pt>
                  <c:pt idx="4">
                    <c:v>0.33318999999999999</c:v>
                  </c:pt>
                  <c:pt idx="5">
                    <c:v>0.33661999999999997</c:v>
                  </c:pt>
                  <c:pt idx="6">
                    <c:v>0.34782000000000002</c:v>
                  </c:pt>
                  <c:pt idx="7">
                    <c:v>0.35577999999999999</c:v>
                  </c:pt>
                  <c:pt idx="8">
                    <c:v>0.36082999999999998</c:v>
                  </c:pt>
                  <c:pt idx="9">
                    <c:v>0.36840000000000001</c:v>
                  </c:pt>
                  <c:pt idx="10">
                    <c:v>0.36615999999999999</c:v>
                  </c:pt>
                  <c:pt idx="11">
                    <c:v>0.39784999999999998</c:v>
                  </c:pt>
                  <c:pt idx="12">
                    <c:v>0.39523000000000003</c:v>
                  </c:pt>
                </c:numCache>
              </c:numRef>
            </c:minus>
            <c:spPr>
              <a:noFill/>
              <a:ln w="9525" cap="flat" cmpd="sng" algn="ctr">
                <a:solidFill>
                  <a:srgbClr val="FFFFFF">
                    <a:lumMod val="65000"/>
                  </a:srgbClr>
                </a:solidFill>
                <a:round/>
              </a:ln>
              <a:effectLst/>
            </c:spPr>
          </c:errBars>
          <c:cat>
            <c:numRef>
              <c:f>Sheet1!$B$3:$B$16</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Sheet1!$H$3:$H$16</c:f>
              <c:numCache>
                <c:formatCode>0.00</c:formatCode>
                <c:ptCount val="14"/>
                <c:pt idx="0">
                  <c:v>11.5869</c:v>
                </c:pt>
                <c:pt idx="1">
                  <c:v>8.0753000000000004</c:v>
                </c:pt>
                <c:pt idx="2">
                  <c:v>7.3802000000000003</c:v>
                </c:pt>
                <c:pt idx="3">
                  <c:v>6.7594000000000003</c:v>
                </c:pt>
              </c:numCache>
            </c:numRef>
          </c:val>
          <c:smooth val="0"/>
          <c:extLst>
            <c:ext xmlns:c16="http://schemas.microsoft.com/office/drawing/2014/chart" uri="{C3380CC4-5D6E-409C-BE32-E72D297353CC}">
              <c16:uniqueId val="{00000005-9E4C-42BC-8F69-F50EB5744805}"/>
            </c:ext>
          </c:extLst>
        </c:ser>
        <c:dLbls>
          <c:showLegendKey val="0"/>
          <c:showVal val="0"/>
          <c:showCatName val="0"/>
          <c:showSerName val="0"/>
          <c:showPercent val="0"/>
          <c:showBubbleSize val="0"/>
        </c:dLbls>
        <c:marker val="1"/>
        <c:smooth val="0"/>
        <c:axId val="786097744"/>
        <c:axId val="780633488"/>
      </c:lineChart>
      <c:catAx>
        <c:axId val="786097744"/>
        <c:scaling>
          <c:orientation val="minMax"/>
        </c:scaling>
        <c:delete val="0"/>
        <c:axPos val="b"/>
        <c:numFmt formatCode="General" sourceLinked="1"/>
        <c:majorTickMark val="out"/>
        <c:minorTickMark val="none"/>
        <c:tickLblPos val="nextTo"/>
        <c:spPr>
          <a:noFill/>
          <a:ln w="19050" cap="sq" cmpd="sng" algn="ctr">
            <a:solidFill>
              <a:srgbClr val="000000"/>
            </a:solidFill>
            <a:miter lim="800000"/>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nl-BE"/>
          </a:p>
        </c:txPr>
        <c:crossAx val="780633488"/>
        <c:crosses val="autoZero"/>
        <c:auto val="1"/>
        <c:lblAlgn val="ctr"/>
        <c:lblOffset val="100"/>
        <c:noMultiLvlLbl val="0"/>
      </c:catAx>
      <c:valAx>
        <c:axId val="780633488"/>
        <c:scaling>
          <c:orientation val="minMax"/>
        </c:scaling>
        <c:delete val="0"/>
        <c:axPos val="l"/>
        <c:majorGridlines>
          <c:spPr>
            <a:ln w="9525" cap="flat" cmpd="sng" algn="ctr">
              <a:noFill/>
              <a:round/>
            </a:ln>
            <a:effectLst/>
          </c:spPr>
        </c:majorGridlines>
        <c:numFmt formatCode="0" sourceLinked="0"/>
        <c:majorTickMark val="out"/>
        <c:minorTickMark val="none"/>
        <c:tickLblPos val="nextTo"/>
        <c:spPr>
          <a:noFill/>
          <a:ln w="19050" cap="sq">
            <a:solidFill>
              <a:srgbClr val="000000"/>
            </a:solidFill>
            <a:miter lim="800000"/>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nl-BE"/>
          </a:p>
        </c:txPr>
        <c:crossAx val="786097744"/>
        <c:crosses val="autoZero"/>
        <c:crossBetween val="midCat"/>
      </c:valAx>
      <c:spPr>
        <a:noFill/>
        <a:ln>
          <a:noFill/>
        </a:ln>
        <a:effectLst/>
      </c:spPr>
    </c:plotArea>
    <c:legend>
      <c:legendPos val="t"/>
      <c:layout>
        <c:manualLayout>
          <c:xMode val="edge"/>
          <c:yMode val="edge"/>
          <c:x val="0.45422794011262163"/>
          <c:y val="3.0362305986060116E-3"/>
          <c:w val="0.39877366298013212"/>
          <c:h val="0.42989630435749299"/>
        </c:manualLayout>
      </c:layout>
      <c:overlay val="0"/>
      <c:spPr>
        <a:noFill/>
        <a:ln>
          <a:noFill/>
        </a:ln>
        <a:effectLst/>
      </c:spPr>
      <c:txPr>
        <a:bodyPr rot="0" spcFirstLastPara="1" vertOverflow="ellipsis" vert="horz" wrap="square" anchor="ctr" anchorCtr="1"/>
        <a:lstStyle/>
        <a:p>
          <a:pPr algn="just">
            <a:defRPr sz="1300" b="0" i="0" u="none" strike="noStrike" kern="1200" baseline="0">
              <a:solidFill>
                <a:srgbClr val="1F1451"/>
              </a:solidFill>
              <a:latin typeface="Arial" panose="020B0604020202020204" pitchFamily="34" charset="0"/>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F1451"/>
          </a:solidFill>
        </a:defRPr>
      </a:pPr>
      <a:endParaRPr lang="nl-B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1A72D-4FB4-4E09-8817-F2AE68C811D1}" type="datetimeFigureOut">
              <a:t>3/28/2026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32323-89EF-40EB-A757-9B50A19F0CF8}" type="slidenum">
              <a:t>‹#›</a:t>
            </a:fld>
            <a:endParaRPr lang="fr-FR"/>
          </a:p>
        </p:txBody>
      </p:sp>
    </p:spTree>
    <p:extLst>
      <p:ext uri="{BB962C8B-B14F-4D97-AF65-F5344CB8AC3E}">
        <p14:creationId xmlns:p14="http://schemas.microsoft.com/office/powerpoint/2010/main" val="3631547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ing.com/ck/a?!&amp;&amp;p=1bfb40e8d35e55190b533e096dd70124fcc176f8fb39c21edaea03ab497a2dc4JmltdHM9MTc3NDMxMDQwMA&amp;ptn=3&amp;ver=2&amp;hsh=4&amp;fclid=3817d8c0-3869-6fcb-1d3b-c97439056e8d&amp;psq=anti+scl+70&amp;u=a1aHR0cHM6Ly9lbi53aWtpcGVkaWEub3JnL3dpa2kvQW50aS1TY2wtNzBfYW50aWJvZGllcw&amp;ntb=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02B943-046C-4B0C-A1C9-F5BCB9CF95FB}" type="slidenum">
              <a:rPr lang="en-GB" smtClean="0"/>
              <a:t>8</a:t>
            </a:fld>
            <a:endParaRPr lang="en-GB"/>
          </a:p>
        </p:txBody>
      </p:sp>
    </p:spTree>
    <p:extLst>
      <p:ext uri="{BB962C8B-B14F-4D97-AF65-F5344CB8AC3E}">
        <p14:creationId xmlns:p14="http://schemas.microsoft.com/office/powerpoint/2010/main" val="2748131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024C76EB-7D14-0A4B-8EC1-48879FEA64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17B6B4-C43F-483D-9BAD-52B4AC95106E}"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a:extLst>
              <a:ext uri="{FF2B5EF4-FFF2-40B4-BE49-F238E27FC236}">
                <a16:creationId xmlns:a16="http://schemas.microsoft.com/office/drawing/2014/main" id="{C0D73A63-4313-8CE2-02ED-26F4A50EC501}"/>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31DC484-2B95-648F-232E-B17CB25782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9B8E2397-1DDB-4009-EEFC-7F9EEAFBF2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D43E44-B07A-413E-9D52-9FB3A87C2782}"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299" name="Rectangle 2">
            <a:extLst>
              <a:ext uri="{FF2B5EF4-FFF2-40B4-BE49-F238E27FC236}">
                <a16:creationId xmlns:a16="http://schemas.microsoft.com/office/drawing/2014/main" id="{C622EC0B-DE7E-0B2E-08AB-E557E966DAF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28882F3-F545-1133-02A8-5BACA5BFF8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Kaplan-Meier estimates of cumulative hazards of endometrial cancer in the Women’s Health Initiative randomized trial of continuous combined estrogen plus progestin with the intent-to-treat principle. Hazard ratio (estrogen plus progestin vs placebo) with 95% confidence intervals and P values is from Cox regression models stratified by age and random assignment in the dietary modification trial. Estrogen indicates conjugated equine estrogens, and progesterone indicates medroxyprogesterone acetate. All statistical tests were two-sided. CI = confidence interval; HR = hazard ratio.
</a:t>
            </a: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FFE9175F-04B2-4620-8084-C229F3E4724F}" type="slidenum">
              <a:rPr lang="en-US" altLang="en-US" sz="1200"/>
              <a:t>41</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D71CDBBA-541A-4E74-914C-37DB9F878254}" type="slidenum">
              <a:rPr lang="nl-NL" altLang="en-US" sz="1200" smtClean="0">
                <a:latin typeface="Times New Roman" pitchFamily="18" charset="0"/>
              </a:rPr>
              <a:pPr/>
              <a:t>72</a:t>
            </a:fld>
            <a:endParaRPr lang="nl-NL" altLang="en-US" sz="120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en-US"/>
          </a:p>
        </p:txBody>
      </p:sp>
    </p:spTree>
    <p:extLst>
      <p:ext uri="{BB962C8B-B14F-4D97-AF65-F5344CB8AC3E}">
        <p14:creationId xmlns:p14="http://schemas.microsoft.com/office/powerpoint/2010/main" val="19348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E687BA20-1AD6-9482-4DC7-E5385CC0C61A}"/>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4BA8A949-F433-0E08-C004-52669A277F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57300" lvl="2" indent="-342900">
              <a:spcBef>
                <a:spcPts val="600"/>
              </a:spcBef>
              <a:buFontTx/>
              <a:buChar char="•"/>
            </a:pPr>
            <a:r>
              <a:rPr lang="en-GB" altLang="nl-BE" sz="1000"/>
              <a:t>Comparable rates of endometrial cancer and endometrial hyperplasia between both interventions</a:t>
            </a:r>
          </a:p>
          <a:p>
            <a:pPr marL="1257300" lvl="2" indent="-342900">
              <a:spcBef>
                <a:spcPts val="600"/>
              </a:spcBef>
              <a:buFontTx/>
              <a:buChar char="•"/>
            </a:pPr>
            <a:r>
              <a:rPr lang="en-GB" altLang="nl-BE" sz="1000"/>
              <a:t>Rate of endometrial Ca less for both than the general population (61 or 43/100,000 vs 81/100,000 wy</a:t>
            </a:r>
          </a:p>
          <a:p>
            <a:pPr marL="1257300" lvl="2" indent="-342900">
              <a:spcBef>
                <a:spcPts val="600"/>
              </a:spcBef>
              <a:buFontTx/>
              <a:buChar char="•"/>
            </a:pPr>
            <a:r>
              <a:rPr lang="en-GB" altLang="nl-BE" sz="1000"/>
              <a:t>No increased risk of breast cancer</a:t>
            </a:r>
          </a:p>
          <a:p>
            <a:pPr marL="1257300" lvl="2" indent="-342900">
              <a:spcBef>
                <a:spcPts val="600"/>
              </a:spcBef>
              <a:buFontTx/>
              <a:buChar char="•"/>
            </a:pPr>
            <a:r>
              <a:rPr lang="en-GB" altLang="nl-BE" sz="1000"/>
              <a:t>Similar rates of acute cardiovascular events and other cancer outcomes</a:t>
            </a:r>
          </a:p>
          <a:p>
            <a:pPr marL="1257300" lvl="2" indent="-342900">
              <a:spcBef>
                <a:spcPts val="600"/>
              </a:spcBef>
              <a:buFontTx/>
              <a:buChar char="•"/>
            </a:pPr>
            <a:r>
              <a:rPr lang="en-GB" altLang="nl-BE" sz="1000">
                <a:cs typeface="Calibri" panose="020F0502020204030204" pitchFamily="34" charset="0"/>
              </a:rPr>
              <a:t>The </a:t>
            </a:r>
            <a:r>
              <a:rPr lang="en-US" altLang="nl-BE" sz="1000">
                <a:cs typeface="Calibri" panose="020F0502020204030204" pitchFamily="34" charset="0"/>
              </a:rPr>
              <a:t>incidence rate ratio of all these key safety outcomes crosses 1 – in other words, there is no difference between the treatment groups.</a:t>
            </a:r>
          </a:p>
          <a:p>
            <a:pPr marL="1257300" lvl="2" indent="-342900">
              <a:spcBef>
                <a:spcPts val="600"/>
              </a:spcBef>
              <a:buFontTx/>
              <a:buChar char="•"/>
            </a:pPr>
            <a:endParaRPr lang="en-GB" altLang="nl-BE" sz="1000"/>
          </a:p>
          <a:p>
            <a:endParaRPr lang="en-US" altLang="nl-BE" sz="1000">
              <a:cs typeface="Calibri" panose="020F0502020204030204" pitchFamily="34" charset="0"/>
            </a:endParaRPr>
          </a:p>
          <a:p>
            <a:r>
              <a:rPr lang="en-US" altLang="nl-BE" sz="1000">
                <a:cs typeface="Calibri" panose="020F0502020204030204" pitchFamily="34" charset="0"/>
              </a:rPr>
              <a:t>Note: From Figure B1 of submitted manuscript</a:t>
            </a:r>
          </a:p>
          <a:p>
            <a:r>
              <a:rPr lang="en-GB" altLang="nl-BE">
                <a:solidFill>
                  <a:srgbClr val="242424"/>
                </a:solidFill>
                <a:latin typeface="-apple-system"/>
              </a:rPr>
              <a:t>Ref: </a:t>
            </a:r>
            <a:r>
              <a:rPr lang="en-GB" altLang="nl-BE">
                <a:solidFill>
                  <a:srgbClr val="00B050"/>
                </a:solidFill>
              </a:rPr>
              <a:t>PASS CSR 26 March 2021, </a:t>
            </a:r>
            <a:r>
              <a:rPr lang="en-GB" altLang="nl-BE">
                <a:solidFill>
                  <a:srgbClr val="242424"/>
                </a:solidFill>
                <a:latin typeface="-apple-system"/>
              </a:rPr>
              <a:t>Endometrial Hyperplasia on page 42 (section 10.4.1.1) - 48 cases in 38,770 py (=124 in 100,000 py) and on page 29 (142.9 cases per 100,000 py)</a:t>
            </a:r>
            <a:endParaRPr lang="en-US" altLang="nl-BE" sz="1000">
              <a:cs typeface="Calibri" panose="020F0502020204030204" pitchFamily="34" charset="0"/>
            </a:endParaRPr>
          </a:p>
          <a:p>
            <a:endParaRPr lang="en-US" altLang="nl-BE">
              <a:cs typeface="Calibri" panose="020F0502020204030204" pitchFamily="34" charset="0"/>
            </a:endParaRPr>
          </a:p>
        </p:txBody>
      </p:sp>
      <p:sp>
        <p:nvSpPr>
          <p:cNvPr id="110596" name="Slide Number Placeholder 3">
            <a:extLst>
              <a:ext uri="{FF2B5EF4-FFF2-40B4-BE49-F238E27FC236}">
                <a16:creationId xmlns:a16="http://schemas.microsoft.com/office/drawing/2014/main" id="{DFDE6211-9D27-5132-D35E-8EC9D11442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124CD68-0F57-485E-AA83-3A1EBC07BA6B}" type="slidenum">
              <a:rPr lang="en-US" altLang="nl-BE" sz="1200" smtClean="0">
                <a:latin typeface="Times New Roman" panose="02020603050405020304" pitchFamily="18" charset="0"/>
              </a:rPr>
              <a:pPr/>
              <a:t>80</a:t>
            </a:fld>
            <a:endParaRPr lang="en-US" altLang="nl-BE" sz="12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Speaker notes</a:t>
            </a:r>
          </a:p>
          <a:p>
            <a:pPr marL="191479" indent="-191479">
              <a:buFont typeface="Arial" panose="020B0604020202020204" pitchFamily="34" charset="0"/>
              <a:buChar char="•"/>
            </a:pPr>
            <a:r>
              <a:rPr lang="en-GB" dirty="0"/>
              <a:t>The effect of </a:t>
            </a:r>
            <a:r>
              <a:rPr lang="en-GB" b="0" i="0" u="none" strike="noStrike" baseline="0" dirty="0"/>
              <a:t>fezolinetant on VMS frequency was observed through 52 </a:t>
            </a:r>
            <a:r>
              <a:rPr lang="en-GB" dirty="0"/>
              <a:t>weeks treatment in SKYLIGHT 1 and 2</a:t>
            </a:r>
            <a:r>
              <a:rPr lang="en-GB" baseline="30000" dirty="0"/>
              <a:t>1,2</a:t>
            </a:r>
            <a:endParaRPr lang="en-GB" b="0" baseline="30000" dirty="0"/>
          </a:p>
          <a:p>
            <a:pPr marL="191479" indent="-191479">
              <a:buFont typeface="Arial" panose="020B0604020202020204" pitchFamily="34" charset="0"/>
              <a:buChar char="•"/>
            </a:pPr>
            <a:r>
              <a:rPr lang="en-GB" b="0" dirty="0"/>
              <a:t>For women initially randomised to fezolinetant, the reduction in frequency seen at Week 12 was observed through Week 52</a:t>
            </a:r>
            <a:r>
              <a:rPr lang="en-GB" baseline="30000" dirty="0"/>
              <a:t>1,2</a:t>
            </a:r>
            <a:endParaRPr lang="en-GB" b="0" baseline="30000" dirty="0"/>
          </a:p>
          <a:p>
            <a:pPr marL="191479" indent="-191479">
              <a:buFont typeface="Arial" panose="020B0604020202020204" pitchFamily="34" charset="0"/>
              <a:buChar char="•"/>
            </a:pPr>
            <a:r>
              <a:rPr lang="en-GB" b="0" baseline="0" dirty="0"/>
              <a:t>W</a:t>
            </a:r>
            <a:r>
              <a:rPr lang="en-GB" b="0" dirty="0"/>
              <a:t>omen re-randomised from placebo to fezolinetant at Week 12 experienced a reduction in the frequency of VMS consistent with that in women receiving fezolinetant throughout the study</a:t>
            </a:r>
            <a:r>
              <a:rPr lang="en-GB" baseline="30000" dirty="0"/>
              <a:t>1,2</a:t>
            </a:r>
            <a:endParaRPr lang="en-GB" b="0" dirty="0"/>
          </a:p>
          <a:p>
            <a:pPr marL="191479" indent="-191479">
              <a:buFont typeface="Arial" panose="020B0604020202020204" pitchFamily="34" charset="0"/>
              <a:buChar char="•"/>
            </a:pPr>
            <a:r>
              <a:rPr lang="en-GB" b="0" dirty="0"/>
              <a:t>Plateauing of the placebo effect is evident from 4 weeks of treatment</a:t>
            </a:r>
            <a:r>
              <a:rPr lang="en-GB" baseline="30000" dirty="0"/>
              <a:t>1,2</a:t>
            </a:r>
            <a:endParaRPr lang="en-GB" b="0" dirty="0"/>
          </a:p>
          <a:p>
            <a:endParaRPr lang="en-GB" dirty="0"/>
          </a:p>
          <a:p>
            <a:r>
              <a:rPr lang="en-GB" b="1" dirty="0"/>
              <a:t>References</a:t>
            </a:r>
          </a:p>
          <a:p>
            <a:pPr marL="255306" indent="-255306">
              <a:buAutoNum type="arabicPeriod"/>
            </a:pPr>
            <a:r>
              <a:rPr lang="en-GB" dirty="0"/>
              <a:t>Lederman S, et al. Lancet. 2023;401</a:t>
            </a:r>
            <a:r>
              <a:rPr lang="en-US" dirty="0"/>
              <a:t>(10382)</a:t>
            </a:r>
            <a:r>
              <a:rPr lang="en-GB" dirty="0"/>
              <a:t>:1091–102</a:t>
            </a:r>
          </a:p>
          <a:p>
            <a:pPr marL="255306" indent="-255306">
              <a:buAutoNum type="arabicPeriod"/>
            </a:pPr>
            <a:r>
              <a:rPr lang="en-GB" dirty="0"/>
              <a:t>Johnson KA, et al. J Clin Endocrinol </a:t>
            </a:r>
            <a:r>
              <a:rPr lang="en-GB" dirty="0" err="1"/>
              <a:t>Metab</a:t>
            </a:r>
            <a:r>
              <a:rPr lang="en-GB" dirty="0"/>
              <a:t>. 2023;108(8):1981–97</a:t>
            </a:r>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BC7CC762-8893-4F71-9A9C-3E3999354DAB}" type="slidenum">
              <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82</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697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3D39BC45-BA4D-4D35-B60D-996B9853B98A}" type="slidenum">
              <a:rPr lang="hu-HU" smtClean="0"/>
              <a:t>84</a:t>
            </a:fld>
            <a:endParaRPr lang="hu-HU"/>
          </a:p>
        </p:txBody>
      </p:sp>
    </p:spTree>
    <p:extLst>
      <p:ext uri="{BB962C8B-B14F-4D97-AF65-F5344CB8AC3E}">
        <p14:creationId xmlns:p14="http://schemas.microsoft.com/office/powerpoint/2010/main" val="3016004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6">
            <a:extLst>
              <a:ext uri="{FF2B5EF4-FFF2-40B4-BE49-F238E27FC236}">
                <a16:creationId xmlns:a16="http://schemas.microsoft.com/office/drawing/2014/main" id="{6EB234C7-90B6-4B98-ABEC-FAD87F0574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a:spcBef>
                <a:spcPct val="30000"/>
              </a:spcBef>
              <a:defRPr sz="1200">
                <a:solidFill>
                  <a:schemeClr val="tx1"/>
                </a:solidFill>
                <a:latin typeface="Calibri" panose="020F0502020204030204" pitchFamily="34" charset="0"/>
              </a:defRPr>
            </a:lvl1pPr>
            <a:lvl2pPr marL="714375" indent="-274638" defTabSz="985838">
              <a:spcBef>
                <a:spcPct val="30000"/>
              </a:spcBef>
              <a:defRPr sz="1200">
                <a:solidFill>
                  <a:schemeClr val="tx1"/>
                </a:solidFill>
                <a:latin typeface="Calibri" panose="020F0502020204030204" pitchFamily="34" charset="0"/>
              </a:defRPr>
            </a:lvl2pPr>
            <a:lvl3pPr marL="1098550" indent="-219075" defTabSz="985838">
              <a:spcBef>
                <a:spcPct val="30000"/>
              </a:spcBef>
              <a:defRPr sz="1200">
                <a:solidFill>
                  <a:schemeClr val="tx1"/>
                </a:solidFill>
                <a:latin typeface="Calibri" panose="020F0502020204030204" pitchFamily="34" charset="0"/>
              </a:defRPr>
            </a:lvl3pPr>
            <a:lvl4pPr marL="1538288" indent="-219075" defTabSz="985838">
              <a:spcBef>
                <a:spcPct val="30000"/>
              </a:spcBef>
              <a:defRPr sz="1200">
                <a:solidFill>
                  <a:schemeClr val="tx1"/>
                </a:solidFill>
                <a:latin typeface="Calibri" panose="020F0502020204030204" pitchFamily="34" charset="0"/>
              </a:defRPr>
            </a:lvl4pPr>
            <a:lvl5pPr marL="1978025" indent="-219075" defTabSz="985838">
              <a:spcBef>
                <a:spcPct val="30000"/>
              </a:spcBef>
              <a:defRPr sz="1200">
                <a:solidFill>
                  <a:schemeClr val="tx1"/>
                </a:solidFill>
                <a:latin typeface="Calibri" panose="020F0502020204030204" pitchFamily="34" charset="0"/>
              </a:defRPr>
            </a:lvl5pPr>
            <a:lvl6pPr marL="2435225" indent="-219075" defTabSz="985838" eaLnBrk="0" fontAlgn="base" hangingPunct="0">
              <a:spcBef>
                <a:spcPct val="30000"/>
              </a:spcBef>
              <a:spcAft>
                <a:spcPct val="0"/>
              </a:spcAft>
              <a:defRPr sz="1200">
                <a:solidFill>
                  <a:schemeClr val="tx1"/>
                </a:solidFill>
                <a:latin typeface="Calibri" panose="020F0502020204030204" pitchFamily="34" charset="0"/>
              </a:defRPr>
            </a:lvl6pPr>
            <a:lvl7pPr marL="2892425" indent="-219075" defTabSz="985838" eaLnBrk="0" fontAlgn="base" hangingPunct="0">
              <a:spcBef>
                <a:spcPct val="30000"/>
              </a:spcBef>
              <a:spcAft>
                <a:spcPct val="0"/>
              </a:spcAft>
              <a:defRPr sz="1200">
                <a:solidFill>
                  <a:schemeClr val="tx1"/>
                </a:solidFill>
                <a:latin typeface="Calibri" panose="020F0502020204030204" pitchFamily="34" charset="0"/>
              </a:defRPr>
            </a:lvl7pPr>
            <a:lvl8pPr marL="3349625" indent="-219075" defTabSz="985838" eaLnBrk="0" fontAlgn="base" hangingPunct="0">
              <a:spcBef>
                <a:spcPct val="30000"/>
              </a:spcBef>
              <a:spcAft>
                <a:spcPct val="0"/>
              </a:spcAft>
              <a:defRPr sz="1200">
                <a:solidFill>
                  <a:schemeClr val="tx1"/>
                </a:solidFill>
                <a:latin typeface="Calibri" panose="020F0502020204030204" pitchFamily="34" charset="0"/>
              </a:defRPr>
            </a:lvl8pPr>
            <a:lvl9pPr marL="3806825" indent="-219075" defTabSz="9858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85838" rtl="0" eaLnBrk="1" fontAlgn="base" latinLnBrk="0" hangingPunct="1">
              <a:lnSpc>
                <a:spcPct val="100000"/>
              </a:lnSpc>
              <a:spcBef>
                <a:spcPct val="0"/>
              </a:spcBef>
              <a:spcAft>
                <a:spcPct val="0"/>
              </a:spcAft>
              <a:buClrTx/>
              <a:buSzTx/>
              <a:buFontTx/>
              <a:buNone/>
              <a:tabLst/>
              <a:defRPr/>
            </a:pPr>
            <a:fld id="{EBE44CF1-B914-4D09-9C4E-B97C89EACA5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85838" rtl="0" eaLnBrk="1" fontAlgn="base" latinLnBrk="0" hangingPunct="1">
                <a:lnSpc>
                  <a:spcPct val="100000"/>
                </a:lnSpc>
                <a:spcBef>
                  <a:spcPct val="0"/>
                </a:spcBef>
                <a:spcAft>
                  <a:spcPct val="0"/>
                </a:spcAft>
                <a:buClrTx/>
                <a:buSzTx/>
                <a:buFontTx/>
                <a:buNone/>
                <a:tabLst/>
                <a:defRPr/>
              </a:pPr>
              <a:t>125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9059" name="Rectangle 7">
            <a:extLst>
              <a:ext uri="{FF2B5EF4-FFF2-40B4-BE49-F238E27FC236}">
                <a16:creationId xmlns:a16="http://schemas.microsoft.com/office/drawing/2014/main" id="{1A2A3D96-FFF2-4DB9-97E5-131032F5D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8">
            <a:extLst>
              <a:ext uri="{FF2B5EF4-FFF2-40B4-BE49-F238E27FC236}">
                <a16:creationId xmlns:a16="http://schemas.microsoft.com/office/drawing/2014/main" id="{AB4AAEFF-4DAB-4CCF-BE63-5E9DF1AD4C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tabLst>
                <a:tab pos="173038" algn="l"/>
              </a:tabLst>
            </a:pPr>
            <a:r>
              <a:rPr lang="en-US" altLang="en-US" b="1"/>
              <a:t>VTE: deep vein thrombosis and pulmonary embolism</a:t>
            </a:r>
            <a:endParaRPr lang="en-GB" altLang="en-US" b="1"/>
          </a:p>
          <a:p>
            <a:pPr>
              <a:tabLst>
                <a:tab pos="173038" algn="l"/>
              </a:tabLst>
            </a:pPr>
            <a:r>
              <a:rPr lang="en-GB" altLang="en-US"/>
              <a:t>There is a very strong association between PE and DVT.</a:t>
            </a:r>
            <a:r>
              <a:rPr lang="en-GB" altLang="en-US" baseline="30000"/>
              <a:t>1</a:t>
            </a:r>
          </a:p>
          <a:p>
            <a:pPr lvl="1">
              <a:tabLst>
                <a:tab pos="173038" algn="l"/>
              </a:tabLst>
            </a:pPr>
            <a:r>
              <a:rPr lang="en-GB" altLang="en-US"/>
              <a:t>90% of pulmonary emboli are the result of DVT</a:t>
            </a:r>
            <a:r>
              <a:rPr lang="en-GB" altLang="en-US" baseline="30000"/>
              <a:t>2,3</a:t>
            </a:r>
          </a:p>
          <a:p>
            <a:pPr lvl="1">
              <a:tabLst>
                <a:tab pos="173038" algn="l"/>
              </a:tabLst>
            </a:pPr>
            <a:r>
              <a:rPr lang="en-GB" altLang="en-US"/>
              <a:t>82% of patients with acute PE have detectable DVT at the time PE is diagnosed</a:t>
            </a:r>
            <a:r>
              <a:rPr lang="en-GB" altLang="en-US" baseline="30000"/>
              <a:t>1</a:t>
            </a:r>
          </a:p>
          <a:p>
            <a:pPr lvl="1">
              <a:tabLst>
                <a:tab pos="173038" algn="l"/>
              </a:tabLst>
            </a:pPr>
            <a:r>
              <a:rPr lang="en-GB" altLang="en-US"/>
              <a:t>Approximately 50% of patients with proven proximal DVT have an associated PE, which is asymptomatic in &gt;50% of cases</a:t>
            </a:r>
            <a:r>
              <a:rPr lang="en-GB" altLang="en-US" baseline="30000"/>
              <a:t>1</a:t>
            </a:r>
          </a:p>
          <a:p>
            <a:pPr>
              <a:tabLst>
                <a:tab pos="173038" algn="l"/>
              </a:tabLst>
            </a:pPr>
            <a:endParaRPr lang="en-GB" altLang="en-US"/>
          </a:p>
          <a:p>
            <a:pPr>
              <a:tabLst>
                <a:tab pos="173038" algn="l"/>
              </a:tabLst>
            </a:pPr>
            <a:r>
              <a:rPr lang="en-GB" altLang="en-US"/>
              <a:t>[This slide contains animations]</a:t>
            </a:r>
          </a:p>
          <a:p>
            <a:pPr>
              <a:tabLst>
                <a:tab pos="173038" algn="l"/>
              </a:tabLst>
            </a:pPr>
            <a:endParaRPr lang="en-GB" altLang="en-US"/>
          </a:p>
          <a:p>
            <a:pPr>
              <a:tabLst>
                <a:tab pos="173038" algn="l"/>
              </a:tabLst>
            </a:pPr>
            <a:r>
              <a:rPr lang="en-GB" altLang="en-US" b="1"/>
              <a:t>References</a:t>
            </a:r>
          </a:p>
          <a:p>
            <a:pPr>
              <a:tabLst>
                <a:tab pos="173038" algn="l"/>
              </a:tabLst>
            </a:pPr>
            <a:r>
              <a:rPr lang="en-GB" altLang="en-US"/>
              <a:t>1.	Girard P </a:t>
            </a:r>
            <a:r>
              <a:rPr lang="en-GB" altLang="en-US" i="1"/>
              <a:t>et al</a:t>
            </a:r>
            <a:r>
              <a:rPr lang="en-GB" altLang="en-US"/>
              <a:t>. </a:t>
            </a:r>
            <a:r>
              <a:rPr lang="en-GB" altLang="en-US" i="1"/>
              <a:t>Chest</a:t>
            </a:r>
            <a:r>
              <a:rPr lang="en-GB" altLang="en-US"/>
              <a:t> 1999;116:903–908 </a:t>
            </a:r>
          </a:p>
          <a:p>
            <a:pPr>
              <a:tabLst>
                <a:tab pos="173038" algn="l"/>
              </a:tabLst>
            </a:pPr>
            <a:r>
              <a:rPr lang="en-GB" altLang="en-US"/>
              <a:t>2.	Anderson FA, Jr, Audet A-M. Available at: http://www.outcomes-	umassmed.org/dvt/best_practice/. Accessed August 2011</a:t>
            </a:r>
          </a:p>
          <a:p>
            <a:pPr>
              <a:tabLst>
                <a:tab pos="173038" algn="l"/>
              </a:tabLst>
            </a:pPr>
            <a:r>
              <a:rPr lang="en-GB" altLang="en-US"/>
              <a:t>3.	Hull D </a:t>
            </a:r>
            <a:r>
              <a:rPr lang="en-GB" altLang="en-US" i="1"/>
              <a:t>et al</a:t>
            </a:r>
            <a:r>
              <a:rPr lang="en-GB" altLang="en-US"/>
              <a:t>. </a:t>
            </a:r>
            <a:r>
              <a:rPr lang="en-GB" altLang="en-US" i="1"/>
              <a:t>Chest</a:t>
            </a:r>
            <a:r>
              <a:rPr lang="en-GB" altLang="en-US"/>
              <a:t> 1986;89;374S–383S</a:t>
            </a:r>
          </a:p>
          <a:p>
            <a:pPr>
              <a:tabLst>
                <a:tab pos="173038" algn="l"/>
              </a:tabLst>
            </a:pPr>
            <a:endParaRPr lang="en-GB" altLang="en-US"/>
          </a:p>
          <a:p>
            <a:pPr>
              <a:tabLst>
                <a:tab pos="173038" algn="l"/>
              </a:tabLst>
            </a:pPr>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bwMode="auto">
          <a:xfrm>
            <a:off x="420688" y="709613"/>
            <a:ext cx="6051550" cy="34051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0163" name="Rectangle 3"/>
          <p:cNvSpPr>
            <a:spLocks noGrp="1" noChangeArrowheads="1"/>
          </p:cNvSpPr>
          <p:nvPr>
            <p:ph type="body" idx="1"/>
          </p:nvPr>
        </p:nvSpPr>
        <p:spPr bwMode="auto">
          <a:xfrm>
            <a:off x="940063" y="4328755"/>
            <a:ext cx="5014683" cy="411458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727" tIns="44364" rIns="88727" bIns="44364"/>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nl-BE" dirty="0"/>
              <a:t>OPG: </a:t>
            </a:r>
            <a:r>
              <a:rPr lang="nl-BE" dirty="0" err="1"/>
              <a:t>osteoprotegerin</a:t>
            </a:r>
            <a:r>
              <a:rPr lang="nl-BE" dirty="0"/>
              <a:t> : </a:t>
            </a:r>
            <a:r>
              <a:rPr lang="nl-BE" dirty="0" err="1"/>
              <a:t>blocks</a:t>
            </a:r>
            <a:r>
              <a:rPr lang="nl-BE" dirty="0"/>
              <a:t> RANL </a:t>
            </a:r>
            <a:r>
              <a:rPr lang="nl-BE" dirty="0" err="1"/>
              <a:t>and</a:t>
            </a:r>
            <a:r>
              <a:rPr lang="nl-BE" dirty="0"/>
              <a:t> </a:t>
            </a:r>
            <a:r>
              <a:rPr lang="nl-BE" dirty="0" err="1"/>
              <a:t>inhibits</a:t>
            </a:r>
            <a:r>
              <a:rPr lang="nl-BE" dirty="0"/>
              <a:t> </a:t>
            </a:r>
            <a:r>
              <a:rPr lang="nl-BE" dirty="0" err="1"/>
              <a:t>osteoclasts</a:t>
            </a:r>
            <a:endParaRPr lang="en-GB" dirty="0"/>
          </a:p>
        </p:txBody>
      </p:sp>
      <p:sp>
        <p:nvSpPr>
          <p:cNvPr id="4" name="Slide Number Placeholder 3"/>
          <p:cNvSpPr>
            <a:spLocks noGrp="1"/>
          </p:cNvSpPr>
          <p:nvPr>
            <p:ph type="sldNum" sz="quarter" idx="5"/>
          </p:nvPr>
        </p:nvSpPr>
        <p:spPr/>
        <p:txBody>
          <a:bodyPr/>
          <a:lstStyle/>
          <a:p>
            <a:fld id="{9102B943-046C-4B0C-A1C9-F5BCB9CF95FB}" type="slidenum">
              <a:rPr lang="en-GB" smtClean="0"/>
              <a:t>10</a:t>
            </a:fld>
            <a:endParaRPr lang="en-GB"/>
          </a:p>
        </p:txBody>
      </p:sp>
    </p:spTree>
    <p:extLst>
      <p:ext uri="{BB962C8B-B14F-4D97-AF65-F5344CB8AC3E}">
        <p14:creationId xmlns:p14="http://schemas.microsoft.com/office/powerpoint/2010/main" val="145344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Vasculopathy : Micro vascular damage</a:t>
            </a:r>
          </a:p>
          <a:p>
            <a:r>
              <a:rPr lang="en-GB" dirty="0"/>
              <a:t>Endothelial dysfunction (endothelial injury, ↓ NO, ↑ endothelin-1) </a:t>
            </a:r>
          </a:p>
          <a:p>
            <a:r>
              <a:rPr lang="en-GB" dirty="0"/>
              <a:t>Vasoconstriction</a:t>
            </a:r>
          </a:p>
          <a:p>
            <a:r>
              <a:rPr lang="en-GB" dirty="0" err="1"/>
              <a:t>Ishemia</a:t>
            </a:r>
            <a:endParaRPr lang="en-GB" dirty="0"/>
          </a:p>
          <a:p>
            <a:r>
              <a:rPr lang="en-GB" dirty="0"/>
              <a:t>Capillary loss </a:t>
            </a:r>
          </a:p>
          <a:p>
            <a:r>
              <a:rPr lang="en-GB" dirty="0"/>
              <a:t>Raynaud’s phenomenon (vasospasm small vessels triggered </a:t>
            </a:r>
            <a:r>
              <a:rPr lang="en-GB" dirty="0" err="1"/>
              <a:t>bij</a:t>
            </a:r>
            <a:r>
              <a:rPr lang="en-GB" dirty="0"/>
              <a:t> cold/stress = often 1st symptom</a:t>
            </a:r>
          </a:p>
          <a:p>
            <a:endParaRPr lang="en-GB" dirty="0"/>
          </a:p>
          <a:p>
            <a:r>
              <a:rPr lang="en-GB" dirty="0"/>
              <a:t>Autoimmunity: deregulation innate and adaptive Immune system</a:t>
            </a:r>
          </a:p>
          <a:p>
            <a:r>
              <a:rPr lang="en-GB" dirty="0"/>
              <a:t>B-cel activation : Autoantibodies (anti-centromere, anti-SCl-70)</a:t>
            </a:r>
            <a:r>
              <a:rPr lang="en-GB" sz="1200" b="0" i="0" u="none" strike="noStrike" kern="1200" dirty="0">
                <a:solidFill>
                  <a:schemeClr val="tx1"/>
                </a:solidFill>
                <a:effectLst/>
                <a:latin typeface="+mn-lt"/>
                <a:ea typeface="+mn-ea"/>
                <a:cs typeface="+mn-cs"/>
                <a:hlinkClick r:id="rId3"/>
              </a:rPr>
              <a:t> 15_30% of diffuse </a:t>
            </a:r>
            <a:r>
              <a:rPr lang="en-GB" sz="1200" b="0" i="0" u="none" strike="noStrike" kern="1200" dirty="0" err="1">
                <a:solidFill>
                  <a:schemeClr val="tx1"/>
                </a:solidFill>
                <a:effectLst/>
                <a:latin typeface="+mn-lt"/>
                <a:ea typeface="+mn-ea"/>
                <a:cs typeface="+mn-cs"/>
                <a:hlinkClick r:id="rId3"/>
              </a:rPr>
              <a:t>SSc</a:t>
            </a:r>
            <a:r>
              <a:rPr lang="en-GB" sz="1200" b="0" i="0" u="none" strike="noStrike" kern="1200" dirty="0">
                <a:solidFill>
                  <a:schemeClr val="tx1"/>
                </a:solidFill>
                <a:effectLst/>
                <a:latin typeface="+mn-lt"/>
                <a:ea typeface="+mn-ea"/>
                <a:cs typeface="+mn-cs"/>
                <a:hlinkClick r:id="rId3"/>
              </a:rPr>
              <a:t> has SCL_70 Ab :and only in 10-15%of CREST </a:t>
            </a:r>
          </a:p>
          <a:p>
            <a:r>
              <a:rPr lang="en-GB" sz="1200" b="0" i="0" u="none" strike="noStrike" kern="1200" dirty="0">
                <a:solidFill>
                  <a:schemeClr val="tx1"/>
                </a:solidFill>
                <a:effectLst/>
                <a:latin typeface="+mn-lt"/>
                <a:ea typeface="+mn-ea"/>
                <a:cs typeface="+mn-cs"/>
                <a:hlinkClick r:id="rId3"/>
              </a:rPr>
              <a:t>anti SCL-70type of </a:t>
            </a:r>
            <a:r>
              <a:rPr lang="en-GB" sz="1200" b="1" i="0" u="none" strike="noStrike" kern="1200" dirty="0">
                <a:solidFill>
                  <a:schemeClr val="tx1"/>
                </a:solidFill>
                <a:effectLst/>
                <a:latin typeface="+mn-lt"/>
                <a:ea typeface="+mn-ea"/>
                <a:cs typeface="+mn-cs"/>
                <a:hlinkClick r:id="rId3"/>
              </a:rPr>
              <a:t>antinuclear autoantibody</a:t>
            </a:r>
            <a:r>
              <a:rPr lang="en-GB" sz="1200" b="0" i="0" u="none" strike="noStrike" kern="1200" dirty="0">
                <a:solidFill>
                  <a:schemeClr val="tx1"/>
                </a:solidFill>
                <a:effectLst/>
                <a:latin typeface="+mn-lt"/>
                <a:ea typeface="+mn-ea"/>
                <a:cs typeface="+mn-cs"/>
                <a:hlinkClick r:id="rId3"/>
              </a:rPr>
              <a:t> that target the enzyme DNA topoisomerase I, which is involved in DNA replication and repair. </a:t>
            </a:r>
            <a:endParaRPr lang="nl-BE" u="none" dirty="0"/>
          </a:p>
          <a:p>
            <a:endParaRPr lang="en-GB" dirty="0"/>
          </a:p>
          <a:p>
            <a:r>
              <a:rPr lang="en-GB" dirty="0"/>
              <a:t>Fibrosis : excessive collagen production</a:t>
            </a:r>
          </a:p>
          <a:p>
            <a:r>
              <a:rPr lang="en-GB" dirty="0"/>
              <a:t>progressive fibrosis skin</a:t>
            </a:r>
          </a:p>
          <a:p>
            <a:r>
              <a:rPr lang="en-GB" dirty="0"/>
              <a:t>Potential organ dysfunction (  lungs, GI tract, kidneys, heart) in diffuse </a:t>
            </a:r>
            <a:r>
              <a:rPr lang="en-GB" dirty="0" err="1"/>
              <a:t>SSc</a:t>
            </a:r>
            <a:r>
              <a:rPr lang="en-GB" dirty="0"/>
              <a:t> type</a:t>
            </a:r>
          </a:p>
          <a:p>
            <a:r>
              <a:rPr lang="nl-BE" dirty="0"/>
              <a:t>2 types:</a:t>
            </a:r>
          </a:p>
          <a:p>
            <a:pPr lvl="1"/>
            <a:r>
              <a:rPr lang="nl-BE" dirty="0"/>
              <a:t>Limited </a:t>
            </a:r>
            <a:r>
              <a:rPr lang="nl-BE" dirty="0" err="1"/>
              <a:t>cutaneous</a:t>
            </a:r>
            <a:r>
              <a:rPr lang="nl-BE" dirty="0"/>
              <a:t> type (CREST), slow </a:t>
            </a:r>
            <a:r>
              <a:rPr lang="nl-BE" dirty="0" err="1"/>
              <a:t>progression</a:t>
            </a:r>
            <a:endParaRPr lang="nl-BE" dirty="0"/>
          </a:p>
          <a:p>
            <a:pPr lvl="1"/>
            <a:r>
              <a:rPr lang="nl-BE" dirty="0"/>
              <a:t>Diffuse </a:t>
            </a:r>
            <a:r>
              <a:rPr lang="nl-BE" dirty="0" err="1"/>
              <a:t>SSc</a:t>
            </a:r>
            <a:r>
              <a:rPr lang="nl-BE" dirty="0"/>
              <a:t>: </a:t>
            </a:r>
            <a:r>
              <a:rPr lang="nl-BE" dirty="0" err="1"/>
              <a:t>widespread</a:t>
            </a:r>
            <a:r>
              <a:rPr lang="nl-BE" dirty="0"/>
              <a:t> skin </a:t>
            </a:r>
            <a:r>
              <a:rPr lang="nl-BE" dirty="0" err="1"/>
              <a:t>and</a:t>
            </a:r>
            <a:r>
              <a:rPr lang="nl-BE" dirty="0"/>
              <a:t> more </a:t>
            </a:r>
            <a:r>
              <a:rPr lang="nl-BE" dirty="0" err="1"/>
              <a:t>often</a:t>
            </a:r>
            <a:r>
              <a:rPr lang="nl-BE" dirty="0"/>
              <a:t> </a:t>
            </a:r>
            <a:r>
              <a:rPr lang="nl-BE" dirty="0" err="1"/>
              <a:t>organ</a:t>
            </a:r>
            <a:r>
              <a:rPr lang="nl-BE" dirty="0"/>
              <a:t> </a:t>
            </a:r>
            <a:r>
              <a:rPr lang="nl-BE" dirty="0" err="1"/>
              <a:t>involvement</a:t>
            </a:r>
            <a:r>
              <a:rPr lang="nl-BE" dirty="0"/>
              <a:t>, </a:t>
            </a:r>
            <a:r>
              <a:rPr lang="nl-BE" dirty="0" err="1"/>
              <a:t>rapid</a:t>
            </a:r>
            <a:r>
              <a:rPr lang="nl-BE" dirty="0"/>
              <a:t> </a:t>
            </a:r>
            <a:r>
              <a:rPr lang="nl-BE" dirty="0" err="1"/>
              <a:t>progression</a:t>
            </a:r>
            <a:endParaRPr lang="nl-BE" dirty="0"/>
          </a:p>
          <a:p>
            <a:pPr lvl="1"/>
            <a:r>
              <a:rPr lang="nl-BE" dirty="0"/>
              <a:t>                            </a:t>
            </a:r>
            <a:r>
              <a:rPr lang="nl-BE" dirty="0" err="1"/>
              <a:t>often</a:t>
            </a:r>
            <a:r>
              <a:rPr lang="nl-BE" dirty="0"/>
              <a:t> anti SCL-70 + (men)</a:t>
            </a:r>
          </a:p>
          <a:p>
            <a:endParaRPr lang="en-GB" dirty="0"/>
          </a:p>
          <a:p>
            <a:endParaRPr lang="en-GB" dirty="0"/>
          </a:p>
        </p:txBody>
      </p:sp>
      <p:sp>
        <p:nvSpPr>
          <p:cNvPr id="4" name="Slide Number Placeholder 3"/>
          <p:cNvSpPr>
            <a:spLocks noGrp="1"/>
          </p:cNvSpPr>
          <p:nvPr>
            <p:ph type="sldNum" sz="quarter" idx="5"/>
          </p:nvPr>
        </p:nvSpPr>
        <p:spPr/>
        <p:txBody>
          <a:bodyPr/>
          <a:lstStyle/>
          <a:p>
            <a:fld id="{9102B943-046C-4B0C-A1C9-F5BCB9CF95FB}" type="slidenum">
              <a:rPr lang="en-GB" smtClean="0"/>
              <a:t>15</a:t>
            </a:fld>
            <a:endParaRPr lang="en-GB"/>
          </a:p>
        </p:txBody>
      </p:sp>
    </p:spTree>
    <p:extLst>
      <p:ext uri="{BB962C8B-B14F-4D97-AF65-F5344CB8AC3E}">
        <p14:creationId xmlns:p14="http://schemas.microsoft.com/office/powerpoint/2010/main" val="387445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Biological sex has been variably correlated to the incidence, severity, and progression of </a:t>
            </a:r>
            <a:r>
              <a:rPr lang="en-GB" dirty="0" err="1"/>
              <a:t>autoim</a:t>
            </a:r>
            <a:r>
              <a:rPr lang="en-GB" dirty="0"/>
              <a:t> </a:t>
            </a:r>
            <a:r>
              <a:rPr lang="en-GB" dirty="0" err="1"/>
              <a:t>mune</a:t>
            </a:r>
            <a:r>
              <a:rPr lang="en-GB" dirty="0"/>
              <a:t> diseases, such as systemic sclerosis (</a:t>
            </a:r>
            <a:r>
              <a:rPr lang="en-GB" dirty="0" err="1"/>
              <a:t>SSc</a:t>
            </a:r>
            <a:r>
              <a:rPr lang="en-GB" dirty="0"/>
              <a:t>), however pathogenesis is often complex and multifactorial with lifestyle, </a:t>
            </a:r>
            <a:r>
              <a:rPr lang="en-GB" dirty="0" err="1"/>
              <a:t>genetic,X</a:t>
            </a:r>
            <a:r>
              <a:rPr lang="en-GB" dirty="0"/>
              <a:t> </a:t>
            </a:r>
            <a:r>
              <a:rPr lang="en-GB" dirty="0" err="1"/>
              <a:t>chrom</a:t>
            </a:r>
            <a:r>
              <a:rPr lang="en-GB" dirty="0"/>
              <a:t> linked genetic factors, epigenetic factors  hormonal, and </a:t>
            </a:r>
            <a:r>
              <a:rPr lang="en-GB" dirty="0" err="1"/>
              <a:t>envi</a:t>
            </a:r>
            <a:r>
              <a:rPr lang="en-GB" dirty="0"/>
              <a:t> </a:t>
            </a:r>
            <a:r>
              <a:rPr lang="en-GB" dirty="0" err="1"/>
              <a:t>ronmental</a:t>
            </a:r>
            <a:r>
              <a:rPr lang="en-GB" dirty="0"/>
              <a:t> factors.1,2 </a:t>
            </a:r>
          </a:p>
          <a:p>
            <a:r>
              <a:rPr lang="en-GB" dirty="0"/>
              <a:t>Sexual hormones exert com plex effects on the immune system, although their relationship is not completely understood.</a:t>
            </a:r>
          </a:p>
          <a:p>
            <a:r>
              <a:rPr lang="en-GB" dirty="0"/>
              <a:t>3 Menopause represents a time of meaningful </a:t>
            </a:r>
            <a:r>
              <a:rPr lang="en-GB" dirty="0" err="1"/>
              <a:t>hor</a:t>
            </a:r>
            <a:r>
              <a:rPr lang="en-GB" dirty="0"/>
              <a:t> monal change, which might interact with an underlying autoimmune disease.</a:t>
            </a:r>
          </a:p>
          <a:p>
            <a:r>
              <a:rPr lang="en-GB" dirty="0"/>
              <a:t>4 Despite the high prevalence of autoimmune disorders among female individuals,5,6 </a:t>
            </a:r>
            <a:r>
              <a:rPr lang="en-GB" b="1" dirty="0">
                <a:highlight>
                  <a:srgbClr val="FFFF00"/>
                </a:highlight>
              </a:rPr>
              <a:t>relevant data on the impact of menopause on the course of certain </a:t>
            </a:r>
            <a:r>
              <a:rPr lang="en-GB" b="1" dirty="0" err="1">
                <a:highlight>
                  <a:srgbClr val="FFFF00"/>
                </a:highlight>
              </a:rPr>
              <a:t>autoim</a:t>
            </a:r>
            <a:r>
              <a:rPr lang="en-GB" b="1" dirty="0">
                <a:highlight>
                  <a:srgbClr val="FFFF00"/>
                </a:highlight>
              </a:rPr>
              <a:t> </a:t>
            </a:r>
            <a:r>
              <a:rPr lang="en-GB" b="1" dirty="0" err="1">
                <a:highlight>
                  <a:srgbClr val="FFFF00"/>
                </a:highlight>
              </a:rPr>
              <a:t>mune</a:t>
            </a:r>
            <a:r>
              <a:rPr lang="en-GB" b="1" dirty="0">
                <a:highlight>
                  <a:srgbClr val="FFFF00"/>
                </a:highlight>
              </a:rPr>
              <a:t> rheumatic diseases are scarce.</a:t>
            </a:r>
            <a:r>
              <a:rPr lang="en-GB" dirty="0"/>
              <a:t> It has been suggested that </a:t>
            </a:r>
            <a:r>
              <a:rPr lang="en-GB" b="1" dirty="0"/>
              <a:t>menopause may affect </a:t>
            </a:r>
            <a:r>
              <a:rPr lang="en-GB" dirty="0"/>
              <a:t>both the </a:t>
            </a:r>
            <a:r>
              <a:rPr lang="en-GB" b="1" dirty="0"/>
              <a:t>onset and the activity </a:t>
            </a:r>
            <a:r>
              <a:rPr lang="en-GB" dirty="0"/>
              <a:t>of these conditions, acting both directly on the disease itself and indirectly on the comorbidity burden,</a:t>
            </a:r>
          </a:p>
          <a:p>
            <a:r>
              <a:rPr lang="en-GB" dirty="0"/>
              <a:t>relevant data on the impact of menopause on the course of certain </a:t>
            </a:r>
            <a:r>
              <a:rPr lang="en-GB" dirty="0" err="1"/>
              <a:t>autoim</a:t>
            </a:r>
            <a:r>
              <a:rPr lang="en-GB" dirty="0"/>
              <a:t> </a:t>
            </a:r>
            <a:r>
              <a:rPr lang="en-GB" dirty="0" err="1"/>
              <a:t>mune</a:t>
            </a:r>
            <a:r>
              <a:rPr lang="en-GB" dirty="0"/>
              <a:t> rheumatic diseases are scarce. It has been suggested that menopause may affect both the onset and the activity of these conditions, acting both directly on the disease itself and indirectly on the comorbidity burden</a:t>
            </a:r>
          </a:p>
          <a:p>
            <a:r>
              <a:rPr lang="en-GB" dirty="0"/>
              <a:t>data have shown that </a:t>
            </a:r>
            <a:r>
              <a:rPr lang="en-GB" dirty="0" err="1"/>
              <a:t>estrogens</a:t>
            </a:r>
            <a:r>
              <a:rPr lang="en-GB" dirty="0"/>
              <a:t> can modulate the arterial tone through endothelial-dependent mechanisms,33 the </a:t>
            </a:r>
            <a:r>
              <a:rPr lang="en-GB" dirty="0" err="1"/>
              <a:t>meno</a:t>
            </a:r>
            <a:r>
              <a:rPr lang="en-GB" dirty="0"/>
              <a:t> pause-related loss of </a:t>
            </a:r>
            <a:r>
              <a:rPr lang="en-GB" dirty="0" err="1"/>
              <a:t>estrogen</a:t>
            </a:r>
            <a:r>
              <a:rPr lang="en-GB" dirty="0"/>
              <a:t> has been suggested to trigger the pathogenic mechanisms that lead to vascular damage and, consequently, to disease related vascular manifestations, including the increased risk of developing new-onset PAH in </a:t>
            </a:r>
            <a:r>
              <a:rPr lang="en-GB" dirty="0" err="1"/>
              <a:t>SSc</a:t>
            </a:r>
            <a:r>
              <a:rPr lang="en-GB" dirty="0"/>
              <a:t> patients.17 As a consequence, hormonal replacement therapy was hypothesized to protect against the development of isolated PAH</a:t>
            </a:r>
          </a:p>
          <a:p>
            <a:r>
              <a:rPr lang="en-GB" dirty="0"/>
              <a:t>we might hypothesize that menopause affects not only the disease expression but also the disease activity and associated </a:t>
            </a:r>
            <a:r>
              <a:rPr lang="en-GB" dirty="0" err="1"/>
              <a:t>comor</a:t>
            </a:r>
            <a:r>
              <a:rPr lang="en-GB" dirty="0"/>
              <a:t> </a:t>
            </a:r>
            <a:r>
              <a:rPr lang="en-GB" dirty="0" err="1"/>
              <a:t>bidities</a:t>
            </a:r>
            <a:r>
              <a:rPr lang="en-GB" dirty="0"/>
              <a:t>.</a:t>
            </a:r>
          </a:p>
          <a:p>
            <a:r>
              <a:rPr lang="en-GB" dirty="0"/>
              <a:t>data suggest that both menopausal status and age at menopause may impact </a:t>
            </a:r>
            <a:r>
              <a:rPr lang="en-GB" dirty="0" err="1"/>
              <a:t>SSc</a:t>
            </a:r>
            <a:r>
              <a:rPr lang="en-GB" dirty="0"/>
              <a:t> clinical features, being associated with disease character </a:t>
            </a:r>
            <a:r>
              <a:rPr lang="en-GB" dirty="0" err="1"/>
              <a:t>istics</a:t>
            </a:r>
            <a:r>
              <a:rPr lang="en-GB" dirty="0"/>
              <a:t> such as vascular, pulmonary, and </a:t>
            </a:r>
            <a:r>
              <a:rPr lang="en-GB" dirty="0" err="1"/>
              <a:t>gastroin</a:t>
            </a:r>
            <a:r>
              <a:rPr lang="en-GB" dirty="0"/>
              <a:t> </a:t>
            </a:r>
            <a:r>
              <a:rPr lang="en-GB" dirty="0" err="1"/>
              <a:t>testinal</a:t>
            </a:r>
            <a:r>
              <a:rPr lang="en-GB" dirty="0"/>
              <a:t> manifestations.</a:t>
            </a:r>
          </a:p>
        </p:txBody>
      </p:sp>
      <p:sp>
        <p:nvSpPr>
          <p:cNvPr id="4" name="Slide Number Placeholder 3"/>
          <p:cNvSpPr>
            <a:spLocks noGrp="1"/>
          </p:cNvSpPr>
          <p:nvPr>
            <p:ph type="sldNum" sz="quarter" idx="5"/>
          </p:nvPr>
        </p:nvSpPr>
        <p:spPr/>
        <p:txBody>
          <a:bodyPr/>
          <a:lstStyle/>
          <a:p>
            <a:fld id="{9102B943-046C-4B0C-A1C9-F5BCB9CF95FB}" type="slidenum">
              <a:rPr lang="en-GB" smtClean="0"/>
              <a:t>15</a:t>
            </a:fld>
            <a:endParaRPr lang="en-GB"/>
          </a:p>
        </p:txBody>
      </p:sp>
    </p:spTree>
    <p:extLst>
      <p:ext uri="{BB962C8B-B14F-4D97-AF65-F5344CB8AC3E}">
        <p14:creationId xmlns:p14="http://schemas.microsoft.com/office/powerpoint/2010/main" val="486434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MP: lower </a:t>
            </a:r>
            <a:r>
              <a:rPr lang="en-GB" dirty="0" err="1"/>
              <a:t>balbladder</a:t>
            </a:r>
            <a:r>
              <a:rPr lang="en-GB" dirty="0"/>
              <a:t> contractility : less bile flow: stasis, </a:t>
            </a:r>
            <a:r>
              <a:rPr lang="en-GB" dirty="0" err="1"/>
              <a:t>galstones</a:t>
            </a:r>
            <a:endParaRPr lang="en-GB" dirty="0"/>
          </a:p>
        </p:txBody>
      </p:sp>
      <p:sp>
        <p:nvSpPr>
          <p:cNvPr id="4" name="Slide Number Placeholder 3"/>
          <p:cNvSpPr>
            <a:spLocks noGrp="1"/>
          </p:cNvSpPr>
          <p:nvPr>
            <p:ph type="sldNum" sz="quarter" idx="5"/>
          </p:nvPr>
        </p:nvSpPr>
        <p:spPr/>
        <p:txBody>
          <a:bodyPr/>
          <a:lstStyle/>
          <a:p>
            <a:fld id="{9102B943-046C-4B0C-A1C9-F5BCB9CF95FB}" type="slidenum">
              <a:rPr lang="en-GB" smtClean="0"/>
              <a:t>16</a:t>
            </a:fld>
            <a:endParaRPr lang="en-GB"/>
          </a:p>
        </p:txBody>
      </p:sp>
    </p:spTree>
    <p:extLst>
      <p:ext uri="{BB962C8B-B14F-4D97-AF65-F5344CB8AC3E}">
        <p14:creationId xmlns:p14="http://schemas.microsoft.com/office/powerpoint/2010/main" val="156347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PBC </a:t>
            </a:r>
            <a:r>
              <a:rPr lang="en-GB" dirty="0" err="1"/>
              <a:t>estrogen</a:t>
            </a:r>
            <a:r>
              <a:rPr lang="en-GB" dirty="0"/>
              <a:t>: may reduce bile flow</a:t>
            </a:r>
          </a:p>
        </p:txBody>
      </p:sp>
      <p:sp>
        <p:nvSpPr>
          <p:cNvPr id="4" name="Slide Number Placeholder 3"/>
          <p:cNvSpPr>
            <a:spLocks noGrp="1"/>
          </p:cNvSpPr>
          <p:nvPr>
            <p:ph type="sldNum" sz="quarter" idx="5"/>
          </p:nvPr>
        </p:nvSpPr>
        <p:spPr/>
        <p:txBody>
          <a:bodyPr/>
          <a:lstStyle/>
          <a:p>
            <a:fld id="{9102B943-046C-4B0C-A1C9-F5BCB9CF95FB}" type="slidenum">
              <a:rPr lang="en-GB" smtClean="0"/>
              <a:t>17</a:t>
            </a:fld>
            <a:endParaRPr lang="en-GB"/>
          </a:p>
        </p:txBody>
      </p:sp>
    </p:spTree>
    <p:extLst>
      <p:ext uri="{BB962C8B-B14F-4D97-AF65-F5344CB8AC3E}">
        <p14:creationId xmlns:p14="http://schemas.microsoft.com/office/powerpoint/2010/main" val="164471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02B943-046C-4B0C-A1C9-F5BCB9CF95FB}" type="slidenum">
              <a:rPr lang="en-GB" smtClean="0"/>
              <a:t>18</a:t>
            </a:fld>
            <a:endParaRPr lang="en-GB"/>
          </a:p>
        </p:txBody>
      </p:sp>
    </p:spTree>
    <p:extLst>
      <p:ext uri="{BB962C8B-B14F-4D97-AF65-F5344CB8AC3E}">
        <p14:creationId xmlns:p14="http://schemas.microsoft.com/office/powerpoint/2010/main" val="412276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313F14E-7B9F-E6EB-0A8C-043601A67B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A6744-2982-4C48-96C4-1F21FE215560}"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55" name="Rectangle 2">
            <a:extLst>
              <a:ext uri="{FF2B5EF4-FFF2-40B4-BE49-F238E27FC236}">
                <a16:creationId xmlns:a16="http://schemas.microsoft.com/office/drawing/2014/main" id="{6A551569-E4FF-2E8B-4547-8B327E0DAC06}"/>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8399C72F-2E95-0106-0F1E-4EF0F982CFE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0FDCE13-5D9E-C059-D47A-A2D6432AEE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85AB87-7C8F-4C13-AAB1-2997799ECBF8}"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03" name="Rectangle 2">
            <a:extLst>
              <a:ext uri="{FF2B5EF4-FFF2-40B4-BE49-F238E27FC236}">
                <a16:creationId xmlns:a16="http://schemas.microsoft.com/office/drawing/2014/main" id="{E1D779A3-BFE2-269D-D6CB-92C699D5596D}"/>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65A5A5A8-8C94-642D-E25C-14CC31BC4E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28/03/2026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28/03/2026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28/03/2026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513663" cy="246221"/>
          </a:xfrm>
          <a:prstGeom prst="rect">
            <a:avLst/>
          </a:prstGeom>
          <a:noFill/>
        </p:spPr>
        <p:txBody>
          <a:bodyPr wrap="square" rtlCol="0">
            <a:spAutoFit/>
          </a:bodyPr>
          <a:lstStyle/>
          <a:p>
            <a:r>
              <a:rPr lang="en-US" sz="1000"/>
              <a:t>Copyrights apply</a:t>
            </a:r>
          </a:p>
        </p:txBody>
      </p:sp>
    </p:spTree>
    <p:extLst>
      <p:ext uri="{BB962C8B-B14F-4D97-AF65-F5344CB8AC3E}">
        <p14:creationId xmlns:p14="http://schemas.microsoft.com/office/powerpoint/2010/main" val="3212552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54948644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Content - Light Bkgd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C7C23-D5CF-4948-9750-7EB00FF32E6D}"/>
              </a:ext>
            </a:extLst>
          </p:cNvPr>
          <p:cNvSpPr>
            <a:spLocks noGrp="1"/>
          </p:cNvSpPr>
          <p:nvPr>
            <p:ph type="title"/>
          </p:nvPr>
        </p:nvSpPr>
        <p:spPr/>
        <p:txBody>
          <a:bodyPr/>
          <a:lstStyle>
            <a:lvl1pPr>
              <a:defRPr spc="0" baseline="0"/>
            </a:lvl1pPr>
          </a:lstStyle>
          <a:p>
            <a:r>
              <a:rPr lang="en-US"/>
              <a:t>Click to edit Master title style</a:t>
            </a:r>
          </a:p>
        </p:txBody>
      </p:sp>
      <p:sp>
        <p:nvSpPr>
          <p:cNvPr id="9" name="Content Placeholder 2">
            <a:extLst>
              <a:ext uri="{FF2B5EF4-FFF2-40B4-BE49-F238E27FC236}">
                <a16:creationId xmlns:a16="http://schemas.microsoft.com/office/drawing/2014/main" id="{4A705FED-BB0C-4E49-973A-74BF534DB4EA}"/>
              </a:ext>
            </a:extLst>
          </p:cNvPr>
          <p:cNvSpPr>
            <a:spLocks noGrp="1"/>
          </p:cNvSpPr>
          <p:nvPr>
            <p:ph idx="1"/>
          </p:nvPr>
        </p:nvSpPr>
        <p:spPr>
          <a:xfrm>
            <a:off x="441960" y="1368425"/>
            <a:ext cx="10515600" cy="4374759"/>
          </a:xfrm>
        </p:spPr>
        <p:txBody>
          <a:bodyPr/>
          <a:lstStyle>
            <a:lvl2pPr>
              <a:spcBef>
                <a:spcPts val="300"/>
              </a:spcBef>
              <a:defRPr/>
            </a:lvl2pPr>
            <a:lvl3pPr>
              <a:spcBef>
                <a:spcPts val="300"/>
              </a:spcBef>
              <a:defRPr/>
            </a:lvl3pPr>
            <a:lvl4pPr>
              <a:spcBef>
                <a:spcPts val="300"/>
              </a:spcBef>
              <a:defRPr/>
            </a:lvl4pPr>
            <a:lvl5pPr>
              <a:spcBef>
                <a:spcPts val="300"/>
              </a:spcBef>
              <a:defRPr/>
            </a:lvl5pPr>
            <a:lvl6pPr marL="1892300" indent="-403225">
              <a:tabLst/>
              <a:defRPr/>
            </a:lvl6pPr>
          </a:lstStyle>
          <a:p>
            <a:pPr lvl="0"/>
            <a:r>
              <a:rPr lang="en-US" dirty="0"/>
              <a:t>Click to edit Master text styles</a:t>
            </a:r>
          </a:p>
          <a:p>
            <a:pPr lvl="1"/>
            <a:r>
              <a:rPr lang="en-US" dirty="0"/>
              <a:t>Second level</a:t>
            </a:r>
          </a:p>
        </p:txBody>
      </p:sp>
      <p:sp>
        <p:nvSpPr>
          <p:cNvPr id="4" name="Footer Placeholder 3">
            <a:extLst>
              <a:ext uri="{FF2B5EF4-FFF2-40B4-BE49-F238E27FC236}">
                <a16:creationId xmlns:a16="http://schemas.microsoft.com/office/drawing/2014/main" id="{8BC6CB0A-8D51-F955-98D9-BEB43DA35CB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76753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C1E4-7962-7348-82B4-B0FF011BFE58}"/>
              </a:ext>
            </a:extLst>
          </p:cNvPr>
          <p:cNvSpPr>
            <a:spLocks noGrp="1"/>
          </p:cNvSpPr>
          <p:nvPr>
            <p:ph type="title"/>
          </p:nvPr>
        </p:nvSpPr>
        <p:spPr/>
        <p:txBody>
          <a:bodyPr/>
          <a:lstStyle>
            <a:lvl1pPr>
              <a:defRPr spc="0" baseline="0"/>
            </a:lvl1pPr>
          </a:lstStyle>
          <a:p>
            <a:r>
              <a:rPr lang="en-US"/>
              <a:t>Click to edit Master title style</a:t>
            </a:r>
          </a:p>
        </p:txBody>
      </p:sp>
      <p:sp>
        <p:nvSpPr>
          <p:cNvPr id="4" name="Footer Placeholder 2">
            <a:extLst>
              <a:ext uri="{FF2B5EF4-FFF2-40B4-BE49-F238E27FC236}">
                <a16:creationId xmlns:a16="http://schemas.microsoft.com/office/drawing/2014/main" id="{325832E4-804A-3DE2-10AE-E2CD0C82B5E3}"/>
              </a:ext>
            </a:extLst>
          </p:cNvPr>
          <p:cNvSpPr>
            <a:spLocks noGrp="1"/>
          </p:cNvSpPr>
          <p:nvPr>
            <p:ph type="ftr" sz="quarter" idx="10"/>
          </p:nvPr>
        </p:nvSpPr>
        <p:spPr>
          <a:xfrm>
            <a:off x="446400" y="6013627"/>
            <a:ext cx="1051116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3431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10" name="Rectangle 4"/>
          <p:cNvSpPr/>
          <p:nvPr userDrawn="1"/>
        </p:nvSpPr>
        <p:spPr>
          <a:xfrm>
            <a:off x="0" y="0"/>
            <a:ext cx="12192000" cy="1529541"/>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2" name="Titre 1">
            <a:extLst>
              <a:ext uri="{FF2B5EF4-FFF2-40B4-BE49-F238E27FC236}">
                <a16:creationId xmlns:a16="http://schemas.microsoft.com/office/drawing/2014/main" id="{726015F6-CAD7-7645-9302-8E2571AD2F41}"/>
              </a:ext>
            </a:extLst>
          </p:cNvPr>
          <p:cNvSpPr>
            <a:spLocks noGrp="1"/>
          </p:cNvSpPr>
          <p:nvPr>
            <p:ph type="title"/>
          </p:nvPr>
        </p:nvSpPr>
        <p:spPr>
          <a:xfrm>
            <a:off x="428667" y="339970"/>
            <a:ext cx="11224320" cy="968453"/>
          </a:xfrm>
        </p:spPr>
        <p:txBody>
          <a:bodyPr anchor="ctr" anchorCtr="0"/>
          <a:lstStyle>
            <a:lvl1pPr>
              <a:defRPr>
                <a:solidFill>
                  <a:schemeClr val="bg1"/>
                </a:solidFill>
              </a:defRPr>
            </a:lvl1pPr>
          </a:lstStyle>
          <a:p>
            <a:r>
              <a:rPr lang="fr-CA" dirty="0"/>
              <a:t>Modifier le style du titre</a:t>
            </a:r>
            <a:endParaRPr lang="en-CA" dirty="0"/>
          </a:p>
        </p:txBody>
      </p:sp>
      <p:sp>
        <p:nvSpPr>
          <p:cNvPr id="4" name="Espace réservé de la date 3">
            <a:extLst>
              <a:ext uri="{FF2B5EF4-FFF2-40B4-BE49-F238E27FC236}">
                <a16:creationId xmlns:a16="http://schemas.microsoft.com/office/drawing/2014/main" id="{9FA3705D-37CD-DB43-8447-3AD41991A680}"/>
              </a:ext>
            </a:extLst>
          </p:cNvPr>
          <p:cNvSpPr>
            <a:spLocks noGrp="1"/>
          </p:cNvSpPr>
          <p:nvPr>
            <p:ph type="dt" sz="half" idx="10"/>
          </p:nvPr>
        </p:nvSpPr>
        <p:spPr/>
        <p:txBody>
          <a:bodyPr lIns="91428" tIns="45714" rIns="91428" bIns="45714"/>
          <a:lstStyle/>
          <a:p>
            <a:endParaRPr lang="en-CA" dirty="0">
              <a:solidFill>
                <a:srgbClr val="5D5F60"/>
              </a:solidFill>
            </a:endParaRPr>
          </a:p>
        </p:txBody>
      </p:sp>
      <p:sp>
        <p:nvSpPr>
          <p:cNvPr id="6" name="Content Placeholder 2"/>
          <p:cNvSpPr>
            <a:spLocks noGrp="1"/>
          </p:cNvSpPr>
          <p:nvPr>
            <p:ph idx="1"/>
          </p:nvPr>
        </p:nvSpPr>
        <p:spPr>
          <a:xfrm>
            <a:off x="481267" y="1616387"/>
            <a:ext cx="4857549" cy="4727099"/>
          </a:xfrm>
        </p:spPr>
        <p:txBody>
          <a:bodyPr>
            <a:norm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en-US" dirty="0"/>
          </a:p>
        </p:txBody>
      </p:sp>
      <p:sp>
        <p:nvSpPr>
          <p:cNvPr id="7" name="Slide Number Placeholder 5"/>
          <p:cNvSpPr>
            <a:spLocks noGrp="1"/>
          </p:cNvSpPr>
          <p:nvPr>
            <p:ph type="sldNum" sz="quarter" idx="4"/>
          </p:nvPr>
        </p:nvSpPr>
        <p:spPr>
          <a:xfrm>
            <a:off x="11245327" y="6356351"/>
            <a:ext cx="639184"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0EFB0D-CBC3-439F-A8C9-3F5DD96977FB}" type="slidenum">
              <a:rPr lang="fr-BE" smtClean="0">
                <a:solidFill>
                  <a:srgbClr val="5D5F60">
                    <a:tint val="75000"/>
                  </a:srgbClr>
                </a:solidFill>
              </a:rPr>
              <a:pPr/>
              <a:t>‹#›</a:t>
            </a:fld>
            <a:endParaRPr lang="fr-BE" dirty="0">
              <a:solidFill>
                <a:srgbClr val="5D5F60">
                  <a:tint val="75000"/>
                </a:srgbClr>
              </a:solidFill>
            </a:endParaRPr>
          </a:p>
        </p:txBody>
      </p:sp>
      <p:sp>
        <p:nvSpPr>
          <p:cNvPr id="8" name="Content Placeholder 2"/>
          <p:cNvSpPr>
            <a:spLocks noGrp="1"/>
          </p:cNvSpPr>
          <p:nvPr>
            <p:ph idx="11"/>
          </p:nvPr>
        </p:nvSpPr>
        <p:spPr>
          <a:xfrm>
            <a:off x="6846771" y="1616387"/>
            <a:ext cx="4857549" cy="4727099"/>
          </a:xfrm>
        </p:spPr>
        <p:txBody>
          <a:bodyPr>
            <a:norm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en-US" dirty="0"/>
          </a:p>
        </p:txBody>
      </p:sp>
    </p:spTree>
    <p:extLst>
      <p:ext uri="{BB962C8B-B14F-4D97-AF65-F5344CB8AC3E}">
        <p14:creationId xmlns:p14="http://schemas.microsoft.com/office/powerpoint/2010/main" val="229307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28/03/2026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28/03/2026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28/03/2026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28/03/2026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28/03/2026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28/03/2026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28/03/2026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28/03/2026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8941B0-F4D5-4460-BCAD-F7E2B41A8257}" type="datetimeFigureOut">
              <a:rPr lang="fr-FR" smtClean="0"/>
              <a:t>28/03/2026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C6CCC6-2BE5-4E42-96A4-D1E8E81A3D8E}" type="slidenum">
              <a:rPr lang="fr-FR" smtClean="0"/>
              <a:t>‹#›</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pubmed.ncbi.nlm.nih.gov/33107781/" TargetMode="Externa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heartscore.escardio.org/Calculate/quickcalculator.aspx?model=low"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7.xml"/><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eg"/></Relationships>
</file>

<file path=ppt/slides/_rels/slide1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pubmed.ncbi.nlm.nih.gov/?term=Toitou+M&amp;cauthor_id=41113090" TargetMode="External"/><Relationship Id="rId2" Type="http://schemas.openxmlformats.org/officeDocument/2006/relationships/hyperlink" Target="https://pubmed.ncbi.nlm.nih.gov/40667478/"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93/jnci/djv350"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encepp.eu/encepp/openAttachment/documents.otherDocument-1/46639;jsessionid=oVW03JKE9Bw0mPI9WK5mN9y502QlpUYAkyHbb6syIdzMA06I6SZd!-594103221"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0.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err="1">
                <a:solidFill>
                  <a:schemeClr val="accent6"/>
                </a:solidFill>
              </a:rPr>
              <a:t>Belgian</a:t>
            </a:r>
            <a:r>
              <a:rPr lang="fr-FR">
                <a:solidFill>
                  <a:schemeClr val="accent6"/>
                </a:solidFill>
              </a:rPr>
              <a:t> </a:t>
            </a:r>
            <a:r>
              <a:rPr lang="fr-FR" err="1">
                <a:solidFill>
                  <a:schemeClr val="accent6"/>
                </a:solidFill>
              </a:rPr>
              <a:t>Menopause</a:t>
            </a:r>
            <a:r>
              <a:rPr lang="fr-FR">
                <a:solidFill>
                  <a:schemeClr val="accent6"/>
                </a:solidFill>
              </a:rPr>
              <a:t> Society</a:t>
            </a:r>
            <a:r>
              <a:rPr lang="fr-FR"/>
              <a:t> </a:t>
            </a:r>
          </a:p>
        </p:txBody>
      </p:sp>
      <p:sp>
        <p:nvSpPr>
          <p:cNvPr id="3" name="Sous-titre 2"/>
          <p:cNvSpPr>
            <a:spLocks noGrp="1"/>
          </p:cNvSpPr>
          <p:nvPr>
            <p:ph type="subTitle" idx="1"/>
          </p:nvPr>
        </p:nvSpPr>
        <p:spPr>
          <a:xfrm>
            <a:off x="1524000" y="3528297"/>
            <a:ext cx="9144000" cy="3007695"/>
          </a:xfrm>
        </p:spPr>
        <p:txBody>
          <a:bodyPr vert="horz" lIns="91440" tIns="45720" rIns="91440" bIns="45720" rtlCol="0" anchor="t">
            <a:normAutofit/>
          </a:bodyPr>
          <a:lstStyle/>
          <a:p>
            <a:r>
              <a:rPr lang="fr-FR" sz="3600" err="1"/>
              <a:t>Complex</a:t>
            </a:r>
            <a:r>
              <a:rPr lang="fr-FR" sz="3600"/>
              <a:t> </a:t>
            </a:r>
            <a:r>
              <a:rPr lang="fr-FR" sz="3600" err="1"/>
              <a:t>clinical</a:t>
            </a:r>
            <a:r>
              <a:rPr lang="fr-FR" sz="3600"/>
              <a:t> cases </a:t>
            </a:r>
          </a:p>
          <a:p>
            <a:r>
              <a:rPr lang="fr-FR" sz="2800"/>
              <a:t>Brussels </a:t>
            </a:r>
            <a:r>
              <a:rPr lang="fr-FR" sz="2800">
                <a:latin typeface="Aptos Display"/>
              </a:rPr>
              <a:t>28/3/2026</a:t>
            </a:r>
          </a:p>
          <a:p>
            <a:r>
              <a:rPr lang="fr-FR" sz="2800" err="1">
                <a:latin typeface="Aptos Display"/>
              </a:rPr>
              <a:t>With</a:t>
            </a:r>
            <a:r>
              <a:rPr lang="fr-FR" sz="2800">
                <a:latin typeface="Aptos Display"/>
              </a:rPr>
              <a:t> the collaboration of </a:t>
            </a:r>
          </a:p>
          <a:p>
            <a:r>
              <a:rPr lang="fr-FR" sz="2800">
                <a:latin typeface="Aptos Display"/>
              </a:rPr>
              <a:t>Anne </a:t>
            </a:r>
            <a:r>
              <a:rPr lang="fr-FR" sz="2800" err="1">
                <a:latin typeface="Aptos Display"/>
              </a:rPr>
              <a:t>Firquet</a:t>
            </a:r>
            <a:r>
              <a:rPr lang="fr-FR" sz="2800">
                <a:latin typeface="Aptos Display"/>
              </a:rPr>
              <a:t>, Axelle </a:t>
            </a:r>
            <a:r>
              <a:rPr lang="fr-FR" sz="2800" err="1">
                <a:latin typeface="Aptos Display"/>
              </a:rPr>
              <a:t>Pintiaux</a:t>
            </a:r>
            <a:r>
              <a:rPr lang="fr-FR" sz="2800">
                <a:latin typeface="Aptos Display"/>
              </a:rPr>
              <a:t>, Linda </a:t>
            </a:r>
            <a:r>
              <a:rPr lang="fr-FR" sz="2800" err="1">
                <a:latin typeface="Aptos Display"/>
              </a:rPr>
              <a:t>Amereyckx</a:t>
            </a:r>
            <a:r>
              <a:rPr lang="fr-FR" sz="2800">
                <a:latin typeface="Aptos Display"/>
              </a:rPr>
              <a:t> , Eveline </a:t>
            </a:r>
            <a:r>
              <a:rPr lang="fr-FR" sz="2800" err="1">
                <a:latin typeface="Aptos Display"/>
              </a:rPr>
              <a:t>Markowicz</a:t>
            </a:r>
            <a:r>
              <a:rPr lang="fr-FR" sz="2800">
                <a:latin typeface="Aptos Display"/>
              </a:rPr>
              <a:t>, Herman </a:t>
            </a:r>
            <a:r>
              <a:rPr lang="fr-FR" sz="2800" err="1">
                <a:latin typeface="Aptos Display"/>
              </a:rPr>
              <a:t>Depypere</a:t>
            </a:r>
            <a:r>
              <a:rPr lang="fr-FR" sz="2800">
                <a:latin typeface="Aptos Display"/>
              </a:rPr>
              <a:t>, and Serge </a:t>
            </a:r>
            <a:r>
              <a:rPr lang="fr-FR" sz="2800" err="1">
                <a:latin typeface="Aptos Display"/>
              </a:rPr>
              <a:t>Rozenberg</a:t>
            </a:r>
            <a:endParaRPr lang="fr-FR" sz="2800">
              <a:latin typeface="Aptos Display"/>
            </a:endParaRPr>
          </a:p>
        </p:txBody>
      </p:sp>
      <p:pic>
        <p:nvPicPr>
          <p:cNvPr id="4" name="Image 3" descr="The Belgian Menopause Society - Gunaikeia">
            <a:extLst>
              <a:ext uri="{FF2B5EF4-FFF2-40B4-BE49-F238E27FC236}">
                <a16:creationId xmlns:a16="http://schemas.microsoft.com/office/drawing/2014/main" id="{C1621927-0FD9-9D4F-DBC8-724E95914A94}"/>
              </a:ext>
            </a:extLst>
          </p:cNvPr>
          <p:cNvPicPr>
            <a:picLocks noChangeAspect="1"/>
          </p:cNvPicPr>
          <p:nvPr/>
        </p:nvPicPr>
        <p:blipFill>
          <a:blip r:embed="rId2"/>
          <a:stretch>
            <a:fillRect/>
          </a:stretch>
        </p:blipFill>
        <p:spPr>
          <a:xfrm>
            <a:off x="735254" y="453039"/>
            <a:ext cx="2743199" cy="1869033"/>
          </a:xfrm>
          <a:prstGeom prst="rect">
            <a:avLst/>
          </a:prstGeom>
        </p:spPr>
      </p:pic>
    </p:spTree>
    <p:extLst>
      <p:ext uri="{BB962C8B-B14F-4D97-AF65-F5344CB8AC3E}">
        <p14:creationId xmlns:p14="http://schemas.microsoft.com/office/powerpoint/2010/main" val="378408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Perimenopause, Menopause &amp; HRT</a:t>
            </a:r>
          </a:p>
        </p:txBody>
      </p:sp>
      <p:sp>
        <p:nvSpPr>
          <p:cNvPr id="3" name="Content Placeholder 2"/>
          <p:cNvSpPr>
            <a:spLocks noGrp="1"/>
          </p:cNvSpPr>
          <p:nvPr>
            <p:ph idx="1"/>
          </p:nvPr>
        </p:nvSpPr>
        <p:spPr>
          <a:xfrm>
            <a:off x="763044" y="1424792"/>
            <a:ext cx="10515600" cy="4351338"/>
          </a:xfrm>
        </p:spPr>
        <p:txBody>
          <a:bodyPr/>
          <a:lstStyle/>
          <a:p>
            <a:r>
              <a:rPr dirty="0"/>
              <a:t>Estrogen decline → possible ↓ ligament flexibility</a:t>
            </a:r>
          </a:p>
          <a:p>
            <a:r>
              <a:rPr dirty="0"/>
              <a:t>No strong evidence menopause accelerates disease</a:t>
            </a:r>
            <a:endParaRPr lang="nl-BE" dirty="0"/>
          </a:p>
          <a:p>
            <a:r>
              <a:rPr lang="en-GB" dirty="0"/>
              <a:t>Post - oophorectomy : worse hearing at diagnosis</a:t>
            </a:r>
            <a:endParaRPr dirty="0"/>
          </a:p>
          <a:p>
            <a:r>
              <a:rPr dirty="0"/>
              <a:t>HRT: </a:t>
            </a:r>
            <a:r>
              <a:rPr lang="nl-BE" dirty="0" err="1"/>
              <a:t>so</a:t>
            </a:r>
            <a:r>
              <a:rPr lang="nl-BE" dirty="0"/>
              <a:t> far: </a:t>
            </a:r>
            <a:r>
              <a:rPr dirty="0"/>
              <a:t>no proven benefit or harm</a:t>
            </a:r>
            <a:endParaRPr lang="nl-BE" dirty="0"/>
          </a:p>
          <a:p>
            <a:pPr lvl="1"/>
            <a:r>
              <a:rPr lang="en-GB" dirty="0"/>
              <a:t>Potential benefit:</a:t>
            </a:r>
          </a:p>
          <a:p>
            <a:pPr lvl="2"/>
            <a:r>
              <a:rPr lang="en-GB" dirty="0"/>
              <a:t>E2 could better preserve auditory capacities as it positively impacts the ligaments in the ossicular chain</a:t>
            </a:r>
            <a:endParaRPr lang="nl-BE" dirty="0"/>
          </a:p>
          <a:p>
            <a:r>
              <a:rPr lang="en-GB" dirty="0"/>
              <a:t>COC: no proven harm </a:t>
            </a:r>
            <a:endParaRPr dirty="0"/>
          </a:p>
          <a:p>
            <a:r>
              <a:rPr dirty="0"/>
              <a:t>Do not modify HRT based on otosclerosis alone</a:t>
            </a:r>
          </a:p>
        </p:txBody>
      </p:sp>
      <p:sp>
        <p:nvSpPr>
          <p:cNvPr id="4" name="TextBox 3">
            <a:extLst>
              <a:ext uri="{FF2B5EF4-FFF2-40B4-BE49-F238E27FC236}">
                <a16:creationId xmlns:a16="http://schemas.microsoft.com/office/drawing/2014/main" id="{41C082C5-0D28-3159-115E-570EC25D0369}"/>
              </a:ext>
            </a:extLst>
          </p:cNvPr>
          <p:cNvSpPr txBox="1"/>
          <p:nvPr/>
        </p:nvSpPr>
        <p:spPr>
          <a:xfrm>
            <a:off x="156053" y="5433208"/>
            <a:ext cx="12075091" cy="1938992"/>
          </a:xfrm>
          <a:prstGeom prst="rect">
            <a:avLst/>
          </a:prstGeom>
          <a:noFill/>
        </p:spPr>
        <p:txBody>
          <a:bodyPr wrap="square" rtlCol="0">
            <a:spAutoFit/>
          </a:bodyPr>
          <a:lstStyle/>
          <a:p>
            <a:br>
              <a:rPr lang="en-GB" dirty="0">
                <a:hlinkClick r:id="rId2"/>
              </a:rPr>
            </a:br>
            <a:endParaRPr lang="en-GB" dirty="0">
              <a:hlinkClick r:id="rId2"/>
            </a:endParaRPr>
          </a:p>
          <a:p>
            <a:r>
              <a:rPr lang="en-GB" sz="1600" dirty="0">
                <a:hlinkClick r:id="rId2"/>
              </a:rPr>
              <a:t>Pregnancy, </a:t>
            </a:r>
            <a:r>
              <a:rPr lang="en-GB" sz="1600" b="1" dirty="0" err="1">
                <a:hlinkClick r:id="rId2"/>
              </a:rPr>
              <a:t>Estrogen</a:t>
            </a:r>
            <a:r>
              <a:rPr lang="en-GB" sz="1600" dirty="0">
                <a:hlinkClick r:id="rId2"/>
              </a:rPr>
              <a:t> Exposure, and the Development of </a:t>
            </a:r>
            <a:r>
              <a:rPr lang="en-GB" sz="1600" b="1" dirty="0">
                <a:hlinkClick r:id="rId2"/>
              </a:rPr>
              <a:t>Otosclerosis</a:t>
            </a:r>
            <a:r>
              <a:rPr lang="en-GB" sz="1600" dirty="0">
                <a:hlinkClick r:id="rId2"/>
              </a:rPr>
              <a:t>: A Case-Control Study of 1196 Women.</a:t>
            </a:r>
            <a:r>
              <a:rPr lang="en-GB" sz="1600" dirty="0"/>
              <a:t> </a:t>
            </a:r>
            <a:r>
              <a:rPr lang="en-GB" sz="1600" dirty="0" err="1"/>
              <a:t>Macielak</a:t>
            </a:r>
            <a:r>
              <a:rPr lang="en-GB" sz="1600" dirty="0"/>
              <a:t> RJ</a:t>
            </a:r>
            <a:br>
              <a:rPr lang="en-GB" sz="1600" dirty="0"/>
            </a:br>
            <a:r>
              <a:rPr lang="en-GB" sz="1600" u="sng" dirty="0"/>
              <a:t>The effect of female hormone in </a:t>
            </a:r>
            <a:r>
              <a:rPr lang="en-GB" sz="1600" b="1" dirty="0"/>
              <a:t>otosclerosis</a:t>
            </a:r>
            <a:r>
              <a:rPr lang="en-GB" sz="1600" u="sng" dirty="0"/>
              <a:t>. A comparative study and speculation about their effect on the ossicular chain based on the clinical results. </a:t>
            </a:r>
            <a:r>
              <a:rPr lang="en-GB" sz="1600" dirty="0"/>
              <a:t>Ricci G et al.2022</a:t>
            </a:r>
          </a:p>
          <a:p>
            <a:endParaRPr lang="nl-BE" dirty="0"/>
          </a:p>
          <a:p>
            <a:endParaRPr lang="en-GB" dirty="0"/>
          </a:p>
        </p:txBody>
      </p:sp>
      <p:sp>
        <p:nvSpPr>
          <p:cNvPr id="5" name="Rectangle 1">
            <a:extLst>
              <a:ext uri="{FF2B5EF4-FFF2-40B4-BE49-F238E27FC236}">
                <a16:creationId xmlns:a16="http://schemas.microsoft.com/office/drawing/2014/main" id="{D1319751-B416-68B8-807A-AB65D6DCE553}"/>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2025</a:t>
            </a:r>
            <a:r>
              <a:rPr kumimoji="0" lang="en-US" altLang="en-US" sz="4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C951B9EF-8505-4A25-2352-3E35B006F2BF}"/>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2025</a:t>
            </a:r>
            <a:r>
              <a:rPr kumimoji="0" lang="en-US" altLang="en-US" sz="4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74B8A686-162D-BC57-C1CA-BE46E11A6AFF}"/>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2025</a:t>
            </a:r>
            <a:r>
              <a:rPr kumimoji="0" lang="en-US" altLang="en-US" sz="4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85825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74F5B-D291-C3F6-E92C-98C041EBE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2AE3A-B8A0-0A2C-3EF3-73996B391CF8}"/>
              </a:ext>
            </a:extLst>
          </p:cNvPr>
          <p:cNvSpPr>
            <a:spLocks noGrp="1"/>
          </p:cNvSpPr>
          <p:nvPr>
            <p:ph type="title"/>
          </p:nvPr>
        </p:nvSpPr>
        <p:spPr/>
        <p:txBody>
          <a:bodyPr>
            <a:normAutofit/>
          </a:bodyPr>
          <a:lstStyle/>
          <a:p>
            <a:r>
              <a:rPr lang="en-US" sz="2400" b="1">
                <a:solidFill>
                  <a:srgbClr val="212121"/>
                </a:solidFill>
                <a:highlight>
                  <a:srgbClr val="FFFFFF"/>
                </a:highlight>
                <a:latin typeface="Merriweather"/>
              </a:rPr>
              <a:t>PMHT  and Risk of Stroke: Impact of the Route of Estrogen Administration and Type of Progestogen</a:t>
            </a:r>
            <a:endParaRPr lang="en-US" sz="2400"/>
          </a:p>
          <a:p>
            <a:endParaRPr lang="en-US"/>
          </a:p>
        </p:txBody>
      </p:sp>
      <p:sp>
        <p:nvSpPr>
          <p:cNvPr id="3" name="Content Placeholder 2">
            <a:extLst>
              <a:ext uri="{FF2B5EF4-FFF2-40B4-BE49-F238E27FC236}">
                <a16:creationId xmlns:a16="http://schemas.microsoft.com/office/drawing/2014/main" id="{C52E53D5-F557-53EE-00B3-E36503825283}"/>
              </a:ext>
            </a:extLst>
          </p:cNvPr>
          <p:cNvSpPr>
            <a:spLocks noGrp="1"/>
          </p:cNvSpPr>
          <p:nvPr>
            <p:ph idx="1"/>
          </p:nvPr>
        </p:nvSpPr>
        <p:spPr/>
        <p:txBody>
          <a:bodyPr vert="horz" lIns="91440" tIns="45720" rIns="91440" bIns="45720" rtlCol="0" anchor="t">
            <a:noAutofit/>
          </a:bodyPr>
          <a:lstStyle/>
          <a:p>
            <a:endParaRPr lang="en-US" sz="2000">
              <a:solidFill>
                <a:srgbClr val="212121"/>
              </a:solidFill>
              <a:highlight>
                <a:srgbClr val="FFFFFF"/>
              </a:highlight>
              <a:ea typeface="+mn-lt"/>
              <a:cs typeface="+mn-lt"/>
            </a:endParaRPr>
          </a:p>
          <a:p>
            <a:r>
              <a:rPr lang="en-US" sz="2000" b="1">
                <a:solidFill>
                  <a:srgbClr val="212121"/>
                </a:solidFill>
                <a:highlight>
                  <a:srgbClr val="FFFFFF"/>
                </a:highlight>
                <a:ea typeface="+mn-lt"/>
                <a:cs typeface="+mn-lt"/>
              </a:rPr>
              <a:t>Results: </a:t>
            </a:r>
            <a:r>
              <a:rPr lang="en-US" sz="2000">
                <a:solidFill>
                  <a:srgbClr val="212121"/>
                </a:solidFill>
                <a:highlight>
                  <a:srgbClr val="FFFFFF"/>
                </a:highlight>
                <a:ea typeface="+mn-lt"/>
                <a:cs typeface="+mn-lt"/>
              </a:rPr>
              <a:t>Compared with nonusers, the adjusted ORs of IS were</a:t>
            </a:r>
            <a:r>
              <a:rPr lang="en-US" sz="2000">
                <a:solidFill>
                  <a:srgbClr val="FF0000"/>
                </a:solidFill>
                <a:highlight>
                  <a:srgbClr val="FFFFFF"/>
                </a:highlight>
                <a:ea typeface="+mn-lt"/>
                <a:cs typeface="+mn-lt"/>
              </a:rPr>
              <a:t>1.58 (95% CI, 1.01-2.49) in oral estrogen users</a:t>
            </a:r>
            <a:r>
              <a:rPr lang="en-US" sz="2000">
                <a:solidFill>
                  <a:srgbClr val="212121"/>
                </a:solidFill>
                <a:highlight>
                  <a:srgbClr val="FFFFFF"/>
                </a:highlight>
                <a:ea typeface="+mn-lt"/>
                <a:cs typeface="+mn-lt"/>
              </a:rPr>
              <a:t> and </a:t>
            </a:r>
            <a:r>
              <a:rPr lang="en-US" sz="2000">
                <a:solidFill>
                  <a:srgbClr val="00B050"/>
                </a:solidFill>
                <a:highlight>
                  <a:srgbClr val="FFFFFF"/>
                </a:highlight>
                <a:ea typeface="+mn-lt"/>
                <a:cs typeface="+mn-lt"/>
              </a:rPr>
              <a:t>0.83 (0.56-1.24) in transdermal estrogens</a:t>
            </a:r>
            <a:r>
              <a:rPr lang="en-US" sz="2000">
                <a:solidFill>
                  <a:srgbClr val="212121"/>
                </a:solidFill>
                <a:highlight>
                  <a:srgbClr val="FFFFFF"/>
                </a:highlight>
                <a:ea typeface="+mn-lt"/>
                <a:cs typeface="+mn-lt"/>
              </a:rPr>
              <a:t> users (P&lt;0.01). There was </a:t>
            </a:r>
            <a:r>
              <a:rPr lang="en-US" sz="2000">
                <a:solidFill>
                  <a:srgbClr val="00B050"/>
                </a:solidFill>
                <a:highlight>
                  <a:srgbClr val="FFFFFF"/>
                </a:highlight>
                <a:ea typeface="+mn-lt"/>
                <a:cs typeface="+mn-lt"/>
              </a:rPr>
              <a:t>no association of IS with use of progesterone (OR, 0.78; 95% CI, 0.49-1.26), </a:t>
            </a:r>
            <a:r>
              <a:rPr lang="en-US" sz="2000" err="1">
                <a:solidFill>
                  <a:srgbClr val="00B050"/>
                </a:solidFill>
                <a:highlight>
                  <a:srgbClr val="FFFFFF"/>
                </a:highlight>
                <a:ea typeface="+mn-lt"/>
                <a:cs typeface="+mn-lt"/>
              </a:rPr>
              <a:t>pregnanes</a:t>
            </a:r>
            <a:r>
              <a:rPr lang="en-US" sz="2000">
                <a:solidFill>
                  <a:srgbClr val="00B050"/>
                </a:solidFill>
                <a:highlight>
                  <a:srgbClr val="FFFFFF"/>
                </a:highlight>
                <a:ea typeface="+mn-lt"/>
                <a:cs typeface="+mn-lt"/>
              </a:rPr>
              <a:t> (OR, 1.00; 95% CI, 0.60-1.67), and </a:t>
            </a:r>
            <a:r>
              <a:rPr lang="en-US" sz="2000" err="1">
                <a:solidFill>
                  <a:srgbClr val="00B050"/>
                </a:solidFill>
                <a:highlight>
                  <a:srgbClr val="FFFFFF"/>
                </a:highlight>
                <a:ea typeface="+mn-lt"/>
                <a:cs typeface="+mn-lt"/>
              </a:rPr>
              <a:t>nortestosterones</a:t>
            </a:r>
            <a:r>
              <a:rPr lang="en-US" sz="2000">
                <a:solidFill>
                  <a:srgbClr val="00B050"/>
                </a:solidFill>
                <a:highlight>
                  <a:srgbClr val="FFFFFF"/>
                </a:highlight>
                <a:ea typeface="+mn-lt"/>
                <a:cs typeface="+mn-lt"/>
              </a:rPr>
              <a:t> (OR, 1.26; 95% CI, 0.62-2.58)</a:t>
            </a:r>
            <a:r>
              <a:rPr lang="en-US" sz="2000">
                <a:solidFill>
                  <a:srgbClr val="212121"/>
                </a:solidFill>
                <a:highlight>
                  <a:srgbClr val="FFFFFF"/>
                </a:highlight>
                <a:ea typeface="+mn-lt"/>
                <a:cs typeface="+mn-lt"/>
              </a:rPr>
              <a:t>,</a:t>
            </a:r>
            <a:r>
              <a:rPr lang="en-US" sz="2000">
                <a:solidFill>
                  <a:srgbClr val="FF0000"/>
                </a:solidFill>
                <a:highlight>
                  <a:srgbClr val="FFFFFF"/>
                </a:highlight>
                <a:ea typeface="+mn-lt"/>
                <a:cs typeface="+mn-lt"/>
              </a:rPr>
              <a:t> whereas norpregnanes increased IS risk (OR, 2.25; 95% CI, 1.05-4.81).</a:t>
            </a:r>
            <a:endParaRPr lang="en-US" sz="2000">
              <a:solidFill>
                <a:srgbClr val="FF0000"/>
              </a:solidFill>
            </a:endParaRPr>
          </a:p>
          <a:p>
            <a:r>
              <a:rPr lang="en-US" sz="2000" b="1">
                <a:solidFill>
                  <a:srgbClr val="212121"/>
                </a:solidFill>
                <a:highlight>
                  <a:srgbClr val="FFFFFF"/>
                </a:highlight>
                <a:ea typeface="+mn-lt"/>
                <a:cs typeface="+mn-lt"/>
              </a:rPr>
              <a:t>Conclusions: </a:t>
            </a:r>
            <a:r>
              <a:rPr lang="en-US" sz="2000">
                <a:solidFill>
                  <a:srgbClr val="212121"/>
                </a:solidFill>
                <a:highlight>
                  <a:srgbClr val="FFFFFF"/>
                </a:highlight>
                <a:ea typeface="+mn-lt"/>
                <a:cs typeface="+mn-lt"/>
              </a:rPr>
              <a:t>Both route of estrogen administration and progestogens were important determinants of IS. Our findings suggest that </a:t>
            </a:r>
            <a:r>
              <a:rPr lang="en-US" sz="2000">
                <a:solidFill>
                  <a:srgbClr val="00B050"/>
                </a:solidFill>
                <a:highlight>
                  <a:srgbClr val="FFFFFF"/>
                </a:highlight>
                <a:ea typeface="+mn-lt"/>
                <a:cs typeface="+mn-lt"/>
              </a:rPr>
              <a:t>transdermal estrogens might be the safest option for short-term hormone therapy use.</a:t>
            </a:r>
            <a:endParaRPr lang="en-US" sz="2000">
              <a:solidFill>
                <a:srgbClr val="00B050"/>
              </a:solidFill>
            </a:endParaRPr>
          </a:p>
          <a:p>
            <a:r>
              <a:rPr lang="en-US" sz="2000">
                <a:solidFill>
                  <a:srgbClr val="212121"/>
                </a:solidFill>
                <a:highlight>
                  <a:srgbClr val="FFFFFF"/>
                </a:highlight>
                <a:ea typeface="+mn-lt"/>
                <a:cs typeface="+mn-lt"/>
              </a:rPr>
              <a:t>Canonico M, et al .  Stroke. 2016 Jul;47(7):1734-41. </a:t>
            </a:r>
            <a:endParaRPr lang="en-US" sz="2000">
              <a:solidFill>
                <a:srgbClr val="212121"/>
              </a:solidFill>
              <a:highlight>
                <a:srgbClr val="FFFFFF"/>
              </a:highlight>
            </a:endParaRPr>
          </a:p>
        </p:txBody>
      </p:sp>
    </p:spTree>
    <p:extLst>
      <p:ext uri="{BB962C8B-B14F-4D97-AF65-F5344CB8AC3E}">
        <p14:creationId xmlns:p14="http://schemas.microsoft.com/office/powerpoint/2010/main" val="2535978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86659-340D-3286-27FB-BC79C4C630AF}"/>
              </a:ext>
            </a:extLst>
          </p:cNvPr>
          <p:cNvPicPr>
            <a:picLocks noChangeAspect="1"/>
          </p:cNvPicPr>
          <p:nvPr/>
        </p:nvPicPr>
        <p:blipFill>
          <a:blip r:embed="rId2"/>
          <a:stretch>
            <a:fillRect/>
          </a:stretch>
        </p:blipFill>
        <p:spPr>
          <a:xfrm>
            <a:off x="2466975" y="257704"/>
            <a:ext cx="7258050" cy="5495925"/>
          </a:xfrm>
          <a:prstGeom prst="rect">
            <a:avLst/>
          </a:prstGeom>
        </p:spPr>
      </p:pic>
      <p:sp>
        <p:nvSpPr>
          <p:cNvPr id="3" name="TextBox 2">
            <a:extLst>
              <a:ext uri="{FF2B5EF4-FFF2-40B4-BE49-F238E27FC236}">
                <a16:creationId xmlns:a16="http://schemas.microsoft.com/office/drawing/2014/main" id="{989B4026-BBBF-C81B-183E-DFF0C53DDEC0}"/>
              </a:ext>
            </a:extLst>
          </p:cNvPr>
          <p:cNvSpPr txBox="1"/>
          <p:nvPr/>
        </p:nvSpPr>
        <p:spPr>
          <a:xfrm>
            <a:off x="2180166" y="5979583"/>
            <a:ext cx="94847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212121"/>
                </a:solidFill>
                <a:highlight>
                  <a:srgbClr val="FFFFFF"/>
                </a:highlight>
                <a:ea typeface="+mn-lt"/>
                <a:cs typeface="+mn-lt"/>
              </a:rPr>
              <a:t>Canonico M, et al Postmenopausal Hormone Therapy and Risk of Stroke: Impact of the Route of Estrogen Administration and Type of Progestogen. Stroke. 2016 Jul;47(7):1734-41. </a:t>
            </a:r>
            <a:r>
              <a:rPr lang="en-US" sz="1200" err="1">
                <a:solidFill>
                  <a:srgbClr val="212121"/>
                </a:solidFill>
                <a:highlight>
                  <a:srgbClr val="FFFFFF"/>
                </a:highlight>
                <a:ea typeface="+mn-lt"/>
                <a:cs typeface="+mn-lt"/>
              </a:rPr>
              <a:t>doi</a:t>
            </a:r>
            <a:r>
              <a:rPr lang="en-US" sz="1200">
                <a:solidFill>
                  <a:srgbClr val="212121"/>
                </a:solidFill>
                <a:highlight>
                  <a:srgbClr val="FFFFFF"/>
                </a:highlight>
                <a:ea typeface="+mn-lt"/>
                <a:cs typeface="+mn-lt"/>
              </a:rPr>
              <a:t>: 10.1161/STROKEAHA.116.013052. </a:t>
            </a:r>
            <a:r>
              <a:rPr lang="en-US" sz="1200" err="1">
                <a:solidFill>
                  <a:srgbClr val="212121"/>
                </a:solidFill>
                <a:highlight>
                  <a:srgbClr val="FFFFFF"/>
                </a:highlight>
                <a:ea typeface="+mn-lt"/>
                <a:cs typeface="+mn-lt"/>
              </a:rPr>
              <a:t>Epub</a:t>
            </a:r>
            <a:r>
              <a:rPr lang="en-US" sz="1200">
                <a:solidFill>
                  <a:srgbClr val="212121"/>
                </a:solidFill>
                <a:highlight>
                  <a:srgbClr val="FFFFFF"/>
                </a:highlight>
                <a:ea typeface="+mn-lt"/>
                <a:cs typeface="+mn-lt"/>
              </a:rPr>
              <a:t> 2016 Jun 2. PMID: 27256671; PMCID: PMC4927222.</a:t>
            </a:r>
            <a:endParaRPr lang="en-US"/>
          </a:p>
        </p:txBody>
      </p:sp>
      <p:sp>
        <p:nvSpPr>
          <p:cNvPr id="5" name="Rectangle 4">
            <a:extLst>
              <a:ext uri="{FF2B5EF4-FFF2-40B4-BE49-F238E27FC236}">
                <a16:creationId xmlns:a16="http://schemas.microsoft.com/office/drawing/2014/main" id="{4469D447-8D03-C8C1-2EFF-B5C5D13680E8}"/>
              </a:ext>
            </a:extLst>
          </p:cNvPr>
          <p:cNvSpPr/>
          <p:nvPr/>
        </p:nvSpPr>
        <p:spPr>
          <a:xfrm>
            <a:off x="2780908" y="2412336"/>
            <a:ext cx="3772323" cy="10075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7796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C654-DF75-078E-702C-1586059706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CF1E0C-AE9A-E83F-C26D-2B844927C340}"/>
              </a:ext>
            </a:extLst>
          </p:cNvPr>
          <p:cNvPicPr>
            <a:picLocks noChangeAspect="1"/>
          </p:cNvPicPr>
          <p:nvPr/>
        </p:nvPicPr>
        <p:blipFill>
          <a:blip r:embed="rId2"/>
          <a:stretch>
            <a:fillRect/>
          </a:stretch>
        </p:blipFill>
        <p:spPr>
          <a:xfrm>
            <a:off x="2466975" y="257704"/>
            <a:ext cx="7258050" cy="5495925"/>
          </a:xfrm>
          <a:prstGeom prst="rect">
            <a:avLst/>
          </a:prstGeom>
        </p:spPr>
      </p:pic>
      <p:sp>
        <p:nvSpPr>
          <p:cNvPr id="3" name="TextBox 2">
            <a:extLst>
              <a:ext uri="{FF2B5EF4-FFF2-40B4-BE49-F238E27FC236}">
                <a16:creationId xmlns:a16="http://schemas.microsoft.com/office/drawing/2014/main" id="{BA1EF9D7-F27A-3FCF-55A1-11DB5E9BBFF6}"/>
              </a:ext>
            </a:extLst>
          </p:cNvPr>
          <p:cNvSpPr txBox="1"/>
          <p:nvPr/>
        </p:nvSpPr>
        <p:spPr>
          <a:xfrm>
            <a:off x="2180166" y="5979583"/>
            <a:ext cx="94847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212121"/>
                </a:solidFill>
                <a:highlight>
                  <a:srgbClr val="FFFFFF"/>
                </a:highlight>
                <a:ea typeface="+mn-lt"/>
                <a:cs typeface="+mn-lt"/>
              </a:rPr>
              <a:t>Canonico M, et al Postmenopausal Hormone Therapy and Risk of Stroke: Impact of the Route of Estrogen Administration and Type of Progestogen. Stroke. 2016 Jul;47(7):1734-41. </a:t>
            </a:r>
            <a:r>
              <a:rPr lang="en-US" sz="1200" err="1">
                <a:solidFill>
                  <a:srgbClr val="212121"/>
                </a:solidFill>
                <a:highlight>
                  <a:srgbClr val="FFFFFF"/>
                </a:highlight>
                <a:ea typeface="+mn-lt"/>
                <a:cs typeface="+mn-lt"/>
              </a:rPr>
              <a:t>doi</a:t>
            </a:r>
            <a:r>
              <a:rPr lang="en-US" sz="1200">
                <a:solidFill>
                  <a:srgbClr val="212121"/>
                </a:solidFill>
                <a:highlight>
                  <a:srgbClr val="FFFFFF"/>
                </a:highlight>
                <a:ea typeface="+mn-lt"/>
                <a:cs typeface="+mn-lt"/>
              </a:rPr>
              <a:t>: 10.1161/STROKEAHA.116.013052. </a:t>
            </a:r>
            <a:r>
              <a:rPr lang="en-US" sz="1200" err="1">
                <a:solidFill>
                  <a:srgbClr val="212121"/>
                </a:solidFill>
                <a:highlight>
                  <a:srgbClr val="FFFFFF"/>
                </a:highlight>
                <a:ea typeface="+mn-lt"/>
                <a:cs typeface="+mn-lt"/>
              </a:rPr>
              <a:t>Epub</a:t>
            </a:r>
            <a:r>
              <a:rPr lang="en-US" sz="1200">
                <a:solidFill>
                  <a:srgbClr val="212121"/>
                </a:solidFill>
                <a:highlight>
                  <a:srgbClr val="FFFFFF"/>
                </a:highlight>
                <a:ea typeface="+mn-lt"/>
                <a:cs typeface="+mn-lt"/>
              </a:rPr>
              <a:t> 2016 Jun 2. PMID: 27256671; PMCID: PMC4927222.</a:t>
            </a:r>
            <a:endParaRPr lang="en-US"/>
          </a:p>
        </p:txBody>
      </p:sp>
      <p:sp>
        <p:nvSpPr>
          <p:cNvPr id="5" name="Rectangle 4">
            <a:extLst>
              <a:ext uri="{FF2B5EF4-FFF2-40B4-BE49-F238E27FC236}">
                <a16:creationId xmlns:a16="http://schemas.microsoft.com/office/drawing/2014/main" id="{C2EEC75D-CEBB-41B2-B3F4-05ABC027D9B7}"/>
              </a:ext>
            </a:extLst>
          </p:cNvPr>
          <p:cNvSpPr/>
          <p:nvPr/>
        </p:nvSpPr>
        <p:spPr>
          <a:xfrm>
            <a:off x="6590908" y="2412336"/>
            <a:ext cx="2898563" cy="1007534"/>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7098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CA1FE-7967-345B-550F-DBC77FA9B6F0}"/>
              </a:ext>
            </a:extLst>
          </p:cNvPr>
          <p:cNvSpPr>
            <a:spLocks noGrp="1"/>
          </p:cNvSpPr>
          <p:nvPr>
            <p:ph type="title"/>
          </p:nvPr>
        </p:nvSpPr>
        <p:spPr/>
        <p:txBody>
          <a:bodyPr/>
          <a:lstStyle/>
          <a:p>
            <a:r>
              <a:rPr lang="fr-FR" err="1"/>
              <a:t>Endometriosis</a:t>
            </a:r>
            <a:r>
              <a:rPr lang="fr-FR"/>
              <a:t> and </a:t>
            </a:r>
            <a:r>
              <a:rPr lang="fr-FR" err="1"/>
              <a:t>Menopause</a:t>
            </a:r>
            <a:endParaRPr lang="fr-FR"/>
          </a:p>
        </p:txBody>
      </p:sp>
      <p:sp>
        <p:nvSpPr>
          <p:cNvPr id="3" name="Espace réservé du contenu 2">
            <a:extLst>
              <a:ext uri="{FF2B5EF4-FFF2-40B4-BE49-F238E27FC236}">
                <a16:creationId xmlns:a16="http://schemas.microsoft.com/office/drawing/2014/main" id="{1F4A07F8-F456-0A44-F508-64688B719AA4}"/>
              </a:ext>
            </a:extLst>
          </p:cNvPr>
          <p:cNvSpPr>
            <a:spLocks noGrp="1"/>
          </p:cNvSpPr>
          <p:nvPr>
            <p:ph idx="1"/>
          </p:nvPr>
        </p:nvSpPr>
        <p:spPr/>
        <p:txBody>
          <a:bodyPr vert="horz" lIns="91440" tIns="45720" rIns="91440" bIns="45720" rtlCol="0" anchor="t">
            <a:noAutofit/>
          </a:bodyPr>
          <a:lstStyle/>
          <a:p>
            <a:r>
              <a:rPr lang="fr-FR" sz="2400" err="1">
                <a:solidFill>
                  <a:srgbClr val="232323"/>
                </a:solidFill>
                <a:highlight>
                  <a:srgbClr val="FFFFFF"/>
                </a:highlight>
                <a:latin typeface="Noto Sans"/>
                <a:ea typeface="Noto Sans"/>
                <a:cs typeface="Noto Sans"/>
              </a:rPr>
              <a:t>Endometriosis</a:t>
            </a:r>
            <a:r>
              <a:rPr lang="fr-FR" sz="2400">
                <a:solidFill>
                  <a:srgbClr val="232323"/>
                </a:solidFill>
                <a:highlight>
                  <a:srgbClr val="FFFFFF"/>
                </a:highlight>
                <a:latin typeface="Noto Sans"/>
                <a:ea typeface="Noto Sans"/>
                <a:cs typeface="Noto Sans"/>
              </a:rPr>
              <a:t> </a:t>
            </a:r>
            <a:r>
              <a:rPr lang="fr-FR" sz="2400" err="1">
                <a:solidFill>
                  <a:srgbClr val="232323"/>
                </a:solidFill>
                <a:highlight>
                  <a:srgbClr val="FFFFFF"/>
                </a:highlight>
                <a:latin typeface="Noto Sans"/>
                <a:ea typeface="Noto Sans"/>
                <a:cs typeface="Noto Sans"/>
              </a:rPr>
              <a:t>after</a:t>
            </a:r>
            <a:r>
              <a:rPr lang="fr-FR" sz="2400">
                <a:solidFill>
                  <a:srgbClr val="232323"/>
                </a:solidFill>
                <a:highlight>
                  <a:srgbClr val="FFFFFF"/>
                </a:highlight>
                <a:latin typeface="Noto Sans"/>
                <a:ea typeface="Noto Sans"/>
                <a:cs typeface="Noto Sans"/>
              </a:rPr>
              <a:t> </a:t>
            </a:r>
            <a:r>
              <a:rPr lang="fr-FR" sz="2400" err="1">
                <a:solidFill>
                  <a:srgbClr val="232323"/>
                </a:solidFill>
                <a:highlight>
                  <a:srgbClr val="FFFFFF"/>
                </a:highlight>
                <a:latin typeface="Noto Sans"/>
                <a:ea typeface="Noto Sans"/>
                <a:cs typeface="Noto Sans"/>
              </a:rPr>
              <a:t>menopause</a:t>
            </a:r>
            <a:r>
              <a:rPr lang="fr-FR" sz="2400">
                <a:solidFill>
                  <a:srgbClr val="232323"/>
                </a:solidFill>
                <a:highlight>
                  <a:srgbClr val="FFFFFF"/>
                </a:highlight>
                <a:latin typeface="Noto Sans"/>
                <a:ea typeface="Noto Sans"/>
                <a:cs typeface="Noto Sans"/>
              </a:rPr>
              <a:t> : 2%of patients</a:t>
            </a:r>
            <a:endParaRPr lang="fr-FR" sz="2400">
              <a:solidFill>
                <a:srgbClr val="000000"/>
              </a:solidFill>
              <a:latin typeface="Aptos" panose="020B0004020202020204"/>
              <a:ea typeface="Noto Sans"/>
              <a:cs typeface="Noto Sans"/>
            </a:endParaRPr>
          </a:p>
          <a:p>
            <a:r>
              <a:rPr lang="fr-FR" sz="2400" err="1">
                <a:solidFill>
                  <a:srgbClr val="232323"/>
                </a:solidFill>
                <a:highlight>
                  <a:srgbClr val="FFFFFF"/>
                </a:highlight>
                <a:latin typeface="Noto Sans"/>
                <a:ea typeface="Noto Sans"/>
                <a:cs typeface="Noto Sans"/>
              </a:rPr>
              <a:t>Severely</a:t>
            </a:r>
            <a:r>
              <a:rPr lang="fr-FR" sz="2400">
                <a:solidFill>
                  <a:srgbClr val="232323"/>
                </a:solidFill>
                <a:highlight>
                  <a:srgbClr val="FFFFFF"/>
                </a:highlight>
                <a:latin typeface="Noto Sans"/>
                <a:ea typeface="Noto Sans"/>
                <a:cs typeface="Noto Sans"/>
              </a:rPr>
              <a:t> </a:t>
            </a:r>
            <a:r>
              <a:rPr lang="fr-FR" sz="2400" err="1">
                <a:solidFill>
                  <a:srgbClr val="232323"/>
                </a:solidFill>
                <a:highlight>
                  <a:srgbClr val="FFFFFF"/>
                </a:highlight>
                <a:latin typeface="Noto Sans"/>
                <a:ea typeface="Noto Sans"/>
                <a:cs typeface="Noto Sans"/>
              </a:rPr>
              <a:t>symptomatic</a:t>
            </a:r>
            <a:r>
              <a:rPr lang="fr-FR" sz="2400">
                <a:solidFill>
                  <a:srgbClr val="232323"/>
                </a:solidFill>
                <a:highlight>
                  <a:srgbClr val="FFFFFF"/>
                </a:highlight>
                <a:latin typeface="Noto Sans"/>
                <a:ea typeface="Noto Sans"/>
                <a:cs typeface="Noto Sans"/>
              </a:rPr>
              <a:t> </a:t>
            </a:r>
            <a:r>
              <a:rPr lang="fr-FR" sz="2400" err="1">
                <a:solidFill>
                  <a:srgbClr val="232323"/>
                </a:solidFill>
                <a:highlight>
                  <a:srgbClr val="FFFFFF"/>
                </a:highlight>
                <a:latin typeface="Noto Sans"/>
                <a:ea typeface="Noto Sans"/>
                <a:cs typeface="Noto Sans"/>
              </a:rPr>
              <a:t>endometriosis</a:t>
            </a:r>
            <a:r>
              <a:rPr lang="fr-FR" sz="2400">
                <a:solidFill>
                  <a:srgbClr val="232323"/>
                </a:solidFill>
                <a:highlight>
                  <a:srgbClr val="FFFFFF"/>
                </a:highlight>
                <a:latin typeface="Noto Sans"/>
                <a:ea typeface="Noto Sans"/>
                <a:cs typeface="Noto Sans"/>
              </a:rPr>
              <a:t> : </a:t>
            </a:r>
            <a:r>
              <a:rPr lang="fr-FR" sz="2400" err="1">
                <a:solidFill>
                  <a:srgbClr val="232323"/>
                </a:solidFill>
                <a:highlight>
                  <a:srgbClr val="FFFFFF"/>
                </a:highlight>
                <a:latin typeface="Noto Sans"/>
                <a:ea typeface="Noto Sans"/>
                <a:cs typeface="Noto Sans"/>
              </a:rPr>
              <a:t>uncommon</a:t>
            </a:r>
            <a:r>
              <a:rPr lang="fr-FR" sz="2400">
                <a:solidFill>
                  <a:srgbClr val="232323"/>
                </a:solidFill>
                <a:highlight>
                  <a:srgbClr val="FFFFFF"/>
                </a:highlight>
                <a:latin typeface="Noto Sans"/>
                <a:ea typeface="Noto Sans"/>
                <a:cs typeface="Noto Sans"/>
              </a:rPr>
              <a:t> </a:t>
            </a:r>
            <a:endParaRPr lang="fr-FR" sz="2400">
              <a:solidFill>
                <a:srgbClr val="000000"/>
              </a:solidFill>
              <a:latin typeface="Aptos" panose="020B0004020202020204"/>
              <a:ea typeface="Noto Sans"/>
              <a:cs typeface="Noto Sans"/>
            </a:endParaRPr>
          </a:p>
          <a:p>
            <a:pPr lvl="1">
              <a:buFont typeface="Courier New" panose="020B0604020202020204" pitchFamily="34" charset="0"/>
              <a:buChar char="o"/>
            </a:pPr>
            <a:r>
              <a:rPr lang="fr-FR" err="1">
                <a:solidFill>
                  <a:srgbClr val="232323"/>
                </a:solidFill>
                <a:highlight>
                  <a:srgbClr val="FFFFFF"/>
                </a:highlight>
                <a:latin typeface="Noto Sans"/>
                <a:ea typeface="Noto Sans"/>
                <a:cs typeface="Noto Sans"/>
              </a:rPr>
              <a:t>lesions</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established</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during</a:t>
            </a:r>
            <a:r>
              <a:rPr lang="fr-FR">
                <a:solidFill>
                  <a:srgbClr val="232323"/>
                </a:solidFill>
                <a:highlight>
                  <a:srgbClr val="FFFFFF"/>
                </a:highlight>
                <a:latin typeface="Noto Sans"/>
                <a:ea typeface="Noto Sans"/>
                <a:cs typeface="Noto Sans"/>
              </a:rPr>
              <a:t> the reproductive </a:t>
            </a:r>
            <a:r>
              <a:rPr lang="fr-FR" err="1">
                <a:solidFill>
                  <a:srgbClr val="232323"/>
                </a:solidFill>
                <a:highlight>
                  <a:srgbClr val="FFFFFF"/>
                </a:highlight>
                <a:latin typeface="Noto Sans"/>
                <a:ea typeface="Noto Sans"/>
                <a:cs typeface="Noto Sans"/>
              </a:rPr>
              <a:t>years</a:t>
            </a:r>
            <a:r>
              <a:rPr lang="fr-FR">
                <a:solidFill>
                  <a:srgbClr val="232323"/>
                </a:solidFill>
                <a:highlight>
                  <a:srgbClr val="FFFFFF"/>
                </a:highlight>
                <a:latin typeface="Noto Sans"/>
                <a:ea typeface="Noto Sans"/>
                <a:cs typeface="Noto Sans"/>
              </a:rPr>
              <a:t> ? Or de novo? </a:t>
            </a:r>
            <a:endParaRPr lang="fr-FR">
              <a:solidFill>
                <a:srgbClr val="000000"/>
              </a:solidFill>
              <a:latin typeface="Aptos" panose="020B0004020202020204"/>
              <a:ea typeface="Noto Sans"/>
              <a:cs typeface="Noto Sans"/>
            </a:endParaRPr>
          </a:p>
          <a:p>
            <a:pPr lvl="1">
              <a:buFont typeface="Courier New" panose="020B0604020202020204" pitchFamily="34" charset="0"/>
              <a:buChar char="o"/>
            </a:pPr>
            <a:r>
              <a:rPr lang="fr-FR" err="1">
                <a:solidFill>
                  <a:srgbClr val="232323"/>
                </a:solidFill>
                <a:highlight>
                  <a:srgbClr val="FFFFFF"/>
                </a:highlight>
                <a:latin typeface="Noto Sans"/>
                <a:ea typeface="Noto Sans"/>
                <a:cs typeface="Noto Sans"/>
              </a:rPr>
              <a:t>Both</a:t>
            </a:r>
            <a:r>
              <a:rPr lang="fr-FR">
                <a:solidFill>
                  <a:srgbClr val="232323"/>
                </a:solidFill>
                <a:highlight>
                  <a:srgbClr val="FFFFFF"/>
                </a:highlight>
                <a:latin typeface="Noto Sans"/>
                <a:ea typeface="Noto Sans"/>
                <a:cs typeface="Noto Sans"/>
              </a:rPr>
              <a:t> on and off HT </a:t>
            </a:r>
            <a:endParaRPr lang="fr-FR">
              <a:solidFill>
                <a:srgbClr val="000000"/>
              </a:solidFill>
              <a:latin typeface="Aptos" panose="020B0004020202020204"/>
              <a:ea typeface="Noto Sans"/>
              <a:cs typeface="Noto Sans"/>
            </a:endParaRPr>
          </a:p>
          <a:p>
            <a:pPr lvl="1">
              <a:buFont typeface="Courier New" panose="020B0604020202020204" pitchFamily="34" charset="0"/>
              <a:buChar char="o"/>
            </a:pPr>
            <a:r>
              <a:rPr lang="fr-FR" err="1">
                <a:solidFill>
                  <a:srgbClr val="232323"/>
                </a:solidFill>
                <a:highlight>
                  <a:srgbClr val="FFFFFF"/>
                </a:highlight>
                <a:latin typeface="Noto Sans"/>
                <a:ea typeface="Noto Sans"/>
                <a:cs typeface="Noto Sans"/>
              </a:rPr>
              <a:t>Study</a:t>
            </a:r>
            <a:r>
              <a:rPr lang="fr-FR">
                <a:solidFill>
                  <a:srgbClr val="232323"/>
                </a:solidFill>
                <a:highlight>
                  <a:srgbClr val="FFFFFF"/>
                </a:highlight>
                <a:latin typeface="Noto Sans"/>
                <a:ea typeface="Noto Sans"/>
                <a:cs typeface="Noto Sans"/>
              </a:rPr>
              <a:t> of 72 </a:t>
            </a:r>
            <a:r>
              <a:rPr lang="fr-FR" err="1">
                <a:solidFill>
                  <a:srgbClr val="232323"/>
                </a:solidFill>
                <a:highlight>
                  <a:srgbClr val="FFFFFF"/>
                </a:highlight>
                <a:latin typeface="Noto Sans"/>
                <a:ea typeface="Noto Sans"/>
                <a:cs typeface="Noto Sans"/>
              </a:rPr>
              <a:t>women</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with</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symptomatic</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postmenopausal</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endometriosis</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only</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two</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were</a:t>
            </a:r>
            <a:r>
              <a:rPr lang="fr-FR">
                <a:solidFill>
                  <a:srgbClr val="232323"/>
                </a:solidFill>
                <a:highlight>
                  <a:srgbClr val="FFFFFF"/>
                </a:highlight>
                <a:latin typeface="Noto Sans"/>
                <a:ea typeface="Noto Sans"/>
                <a:cs typeface="Noto Sans"/>
              </a:rPr>
              <a:t> </a:t>
            </a:r>
            <a:r>
              <a:rPr lang="fr-FR" err="1">
                <a:solidFill>
                  <a:srgbClr val="232323"/>
                </a:solidFill>
                <a:highlight>
                  <a:srgbClr val="FFFFFF"/>
                </a:highlight>
                <a:latin typeface="Noto Sans"/>
                <a:ea typeface="Noto Sans"/>
                <a:cs typeface="Noto Sans"/>
              </a:rPr>
              <a:t>using</a:t>
            </a:r>
            <a:r>
              <a:rPr lang="fr-FR">
                <a:solidFill>
                  <a:srgbClr val="232323"/>
                </a:solidFill>
                <a:highlight>
                  <a:srgbClr val="FFFFFF"/>
                </a:highlight>
                <a:latin typeface="Noto Sans"/>
                <a:ea typeface="Noto Sans"/>
                <a:cs typeface="Noto Sans"/>
              </a:rPr>
              <a:t> HT </a:t>
            </a:r>
            <a:r>
              <a:rPr lang="fr-FR" sz="1800">
                <a:solidFill>
                  <a:srgbClr val="232323"/>
                </a:solidFill>
                <a:highlight>
                  <a:srgbClr val="FFFFFF"/>
                </a:highlight>
                <a:latin typeface="Noto Sans"/>
                <a:ea typeface="Noto Sans"/>
                <a:cs typeface="Noto Sans"/>
              </a:rPr>
              <a:t> (</a:t>
            </a:r>
            <a:r>
              <a:rPr lang="fr-FR" sz="1800" err="1">
                <a:solidFill>
                  <a:srgbClr val="212121"/>
                </a:solidFill>
                <a:highlight>
                  <a:srgbClr val="FFFFFF"/>
                </a:highlight>
                <a:ea typeface="+mn-lt"/>
                <a:cs typeface="+mn-lt"/>
              </a:rPr>
              <a:t>Morotti</a:t>
            </a:r>
            <a:r>
              <a:rPr lang="fr-FR" sz="1800">
                <a:solidFill>
                  <a:srgbClr val="212121"/>
                </a:solidFill>
                <a:highlight>
                  <a:srgbClr val="FFFFFF"/>
                </a:highlight>
                <a:ea typeface="+mn-lt"/>
                <a:cs typeface="+mn-lt"/>
              </a:rPr>
              <a:t> et al Arch </a:t>
            </a:r>
            <a:r>
              <a:rPr lang="fr-FR" sz="1800" err="1">
                <a:solidFill>
                  <a:srgbClr val="212121"/>
                </a:solidFill>
                <a:highlight>
                  <a:srgbClr val="FFFFFF"/>
                </a:highlight>
                <a:ea typeface="+mn-lt"/>
                <a:cs typeface="+mn-lt"/>
              </a:rPr>
              <a:t>Gynecol</a:t>
            </a:r>
            <a:r>
              <a:rPr lang="fr-FR" sz="1800">
                <a:solidFill>
                  <a:srgbClr val="212121"/>
                </a:solidFill>
                <a:highlight>
                  <a:srgbClr val="FFFFFF"/>
                </a:highlight>
                <a:ea typeface="+mn-lt"/>
                <a:cs typeface="+mn-lt"/>
              </a:rPr>
              <a:t> </a:t>
            </a:r>
            <a:r>
              <a:rPr lang="fr-FR" sz="1800" err="1">
                <a:solidFill>
                  <a:srgbClr val="212121"/>
                </a:solidFill>
                <a:highlight>
                  <a:srgbClr val="FFFFFF"/>
                </a:highlight>
                <a:ea typeface="+mn-lt"/>
                <a:cs typeface="+mn-lt"/>
              </a:rPr>
              <a:t>Obstet</a:t>
            </a:r>
            <a:r>
              <a:rPr lang="fr-FR" sz="1800">
                <a:solidFill>
                  <a:srgbClr val="212121"/>
                </a:solidFill>
                <a:highlight>
                  <a:srgbClr val="FFFFFF"/>
                </a:highlight>
                <a:ea typeface="+mn-lt"/>
                <a:cs typeface="+mn-lt"/>
              </a:rPr>
              <a:t>. 2012) </a:t>
            </a:r>
            <a:endParaRPr lang="fr-FR" sz="1800">
              <a:solidFill>
                <a:srgbClr val="232323"/>
              </a:solidFill>
              <a:highlight>
                <a:srgbClr val="FFFFFF"/>
              </a:highlight>
              <a:latin typeface="Noto Sans"/>
              <a:ea typeface="Noto Sans"/>
              <a:cs typeface="Noto Sans"/>
            </a:endParaRPr>
          </a:p>
          <a:p>
            <a:r>
              <a:rPr lang="fr-FR" sz="2400" err="1">
                <a:solidFill>
                  <a:srgbClr val="232323"/>
                </a:solidFill>
                <a:highlight>
                  <a:srgbClr val="FFFFFF"/>
                </a:highlight>
                <a:latin typeface="Noto Sans"/>
                <a:ea typeface="Noto Sans"/>
                <a:cs typeface="Noto Sans"/>
              </a:rPr>
              <a:t>Postmenopausal</a:t>
            </a:r>
            <a:r>
              <a:rPr lang="fr-FR" sz="2400">
                <a:solidFill>
                  <a:srgbClr val="232323"/>
                </a:solidFill>
                <a:highlight>
                  <a:srgbClr val="FFFFFF"/>
                </a:highlight>
                <a:latin typeface="Noto Sans"/>
                <a:ea typeface="Noto Sans"/>
                <a:cs typeface="Noto Sans"/>
              </a:rPr>
              <a:t> </a:t>
            </a:r>
            <a:r>
              <a:rPr lang="fr-FR" sz="2400" err="1">
                <a:solidFill>
                  <a:srgbClr val="232323"/>
                </a:solidFill>
                <a:highlight>
                  <a:srgbClr val="FFFFFF"/>
                </a:highlight>
                <a:latin typeface="Noto Sans"/>
                <a:ea typeface="Noto Sans"/>
                <a:cs typeface="Noto Sans"/>
              </a:rPr>
              <a:t>estrogen</a:t>
            </a:r>
            <a:r>
              <a:rPr lang="fr-FR" sz="2400">
                <a:solidFill>
                  <a:srgbClr val="232323"/>
                </a:solidFill>
                <a:highlight>
                  <a:srgbClr val="FFFFFF"/>
                </a:highlight>
                <a:latin typeface="Noto Sans"/>
                <a:ea typeface="Noto Sans"/>
                <a:cs typeface="Noto Sans"/>
              </a:rPr>
              <a:t> production: extra-</a:t>
            </a:r>
            <a:r>
              <a:rPr lang="fr-FR" sz="2400" err="1">
                <a:solidFill>
                  <a:srgbClr val="232323"/>
                </a:solidFill>
                <a:highlight>
                  <a:srgbClr val="FFFFFF"/>
                </a:highlight>
                <a:latin typeface="Noto Sans"/>
                <a:ea typeface="Noto Sans"/>
                <a:cs typeface="Noto Sans"/>
              </a:rPr>
              <a:t>ovarian</a:t>
            </a:r>
            <a:r>
              <a:rPr lang="fr-FR" sz="2400">
                <a:solidFill>
                  <a:srgbClr val="232323"/>
                </a:solidFill>
                <a:highlight>
                  <a:srgbClr val="FFFFFF"/>
                </a:highlight>
                <a:latin typeface="Noto Sans"/>
                <a:ea typeface="Noto Sans"/>
                <a:cs typeface="Noto Sans"/>
              </a:rPr>
              <a:t> source (</a:t>
            </a:r>
            <a:r>
              <a:rPr lang="fr-FR" sz="2400" err="1">
                <a:solidFill>
                  <a:srgbClr val="232323"/>
                </a:solidFill>
                <a:highlight>
                  <a:srgbClr val="FFFFFF"/>
                </a:highlight>
                <a:latin typeface="Noto Sans"/>
                <a:ea typeface="Noto Sans"/>
                <a:cs typeface="Noto Sans"/>
              </a:rPr>
              <a:t>eg</a:t>
            </a:r>
            <a:r>
              <a:rPr lang="fr-FR" sz="2400">
                <a:solidFill>
                  <a:srgbClr val="232323"/>
                </a:solidFill>
                <a:highlight>
                  <a:srgbClr val="FFFFFF"/>
                </a:highlight>
                <a:latin typeface="Noto Sans"/>
                <a:ea typeface="Noto Sans"/>
                <a:cs typeface="Noto Sans"/>
              </a:rPr>
              <a:t>, skin, fat tissue) </a:t>
            </a:r>
            <a:r>
              <a:rPr lang="fr-FR" sz="1800">
                <a:solidFill>
                  <a:srgbClr val="232323"/>
                </a:solidFill>
                <a:highlight>
                  <a:srgbClr val="FFFFFF"/>
                </a:highlight>
                <a:latin typeface="Noto Sans"/>
                <a:ea typeface="Noto Sans"/>
                <a:cs typeface="Noto Sans"/>
              </a:rPr>
              <a:t>(</a:t>
            </a:r>
            <a:r>
              <a:rPr lang="fr-FR" sz="1800">
                <a:solidFill>
                  <a:srgbClr val="212121"/>
                </a:solidFill>
                <a:highlight>
                  <a:srgbClr val="FFFFFF"/>
                </a:highlight>
                <a:ea typeface="+mn-lt"/>
                <a:cs typeface="+mn-lt"/>
              </a:rPr>
              <a:t>Attar E,  Hum </a:t>
            </a:r>
            <a:r>
              <a:rPr lang="fr-FR" sz="1800" err="1">
                <a:solidFill>
                  <a:srgbClr val="212121"/>
                </a:solidFill>
                <a:highlight>
                  <a:srgbClr val="FFFFFF"/>
                </a:highlight>
                <a:ea typeface="+mn-lt"/>
                <a:cs typeface="+mn-lt"/>
              </a:rPr>
              <a:t>Reprod</a:t>
            </a:r>
            <a:r>
              <a:rPr lang="fr-FR" sz="1800">
                <a:solidFill>
                  <a:srgbClr val="212121"/>
                </a:solidFill>
                <a:highlight>
                  <a:srgbClr val="FFFFFF"/>
                </a:highlight>
                <a:ea typeface="+mn-lt"/>
                <a:cs typeface="+mn-lt"/>
              </a:rPr>
              <a:t> Update. 2006 Jan-Feb;12(1):49-56.)</a:t>
            </a:r>
            <a:endParaRPr lang="fr-FR" sz="1800">
              <a:solidFill>
                <a:srgbClr val="232323"/>
              </a:solidFill>
              <a:highlight>
                <a:srgbClr val="FFFFFF"/>
              </a:highlight>
              <a:latin typeface="Noto Sans"/>
              <a:ea typeface="Noto Sans"/>
              <a:cs typeface="Noto Sans"/>
            </a:endParaRPr>
          </a:p>
        </p:txBody>
      </p:sp>
    </p:spTree>
    <p:extLst>
      <p:ext uri="{BB962C8B-B14F-4D97-AF65-F5344CB8AC3E}">
        <p14:creationId xmlns:p14="http://schemas.microsoft.com/office/powerpoint/2010/main" val="3503481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E833-79DD-A251-8389-EAD62FCD6109}"/>
              </a:ext>
            </a:extLst>
          </p:cNvPr>
          <p:cNvSpPr>
            <a:spLocks noGrp="1"/>
          </p:cNvSpPr>
          <p:nvPr>
            <p:ph type="title"/>
          </p:nvPr>
        </p:nvSpPr>
        <p:spPr/>
        <p:txBody>
          <a:bodyPr/>
          <a:lstStyle/>
          <a:p>
            <a:r>
              <a:rPr lang="en-US" sz="2800" b="1"/>
              <a:t>Ovarian Cancer &amp;</a:t>
            </a:r>
            <a:r>
              <a:rPr lang="en-US" sz="2800" b="1">
                <a:solidFill>
                  <a:srgbClr val="000000"/>
                </a:solidFill>
                <a:latin typeface="Aptos Display"/>
                <a:ea typeface="Noto Sans"/>
                <a:cs typeface="Noto Sans"/>
              </a:rPr>
              <a:t> </a:t>
            </a:r>
            <a:r>
              <a:rPr lang="en-US" sz="2800" b="1">
                <a:solidFill>
                  <a:srgbClr val="232323"/>
                </a:solidFill>
                <a:highlight>
                  <a:srgbClr val="FFFFFF"/>
                </a:highlight>
                <a:latin typeface="Noto Sans"/>
                <a:ea typeface="Noto Sans"/>
                <a:cs typeface="Noto Sans"/>
              </a:rPr>
              <a:t>menopause status </a:t>
            </a:r>
            <a:r>
              <a:rPr lang="en-US" sz="2800" b="1"/>
              <a:t> </a:t>
            </a:r>
          </a:p>
        </p:txBody>
      </p:sp>
      <p:sp>
        <p:nvSpPr>
          <p:cNvPr id="3" name="Content Placeholder 2">
            <a:extLst>
              <a:ext uri="{FF2B5EF4-FFF2-40B4-BE49-F238E27FC236}">
                <a16:creationId xmlns:a16="http://schemas.microsoft.com/office/drawing/2014/main" id="{3FEEBD86-9DF9-DC08-6AE1-0C76020738EA}"/>
              </a:ext>
            </a:extLst>
          </p:cNvPr>
          <p:cNvSpPr>
            <a:spLocks noGrp="1"/>
          </p:cNvSpPr>
          <p:nvPr>
            <p:ph idx="1"/>
          </p:nvPr>
        </p:nvSpPr>
        <p:spPr/>
        <p:txBody>
          <a:bodyPr vert="horz" lIns="91440" tIns="45720" rIns="91440" bIns="45720" rtlCol="0" anchor="t">
            <a:normAutofit/>
          </a:bodyPr>
          <a:lstStyle/>
          <a:p>
            <a:r>
              <a:rPr lang="en-US" sz="2400">
                <a:solidFill>
                  <a:srgbClr val="232323"/>
                </a:solidFill>
                <a:highlight>
                  <a:srgbClr val="FFFFFF"/>
                </a:highlight>
                <a:latin typeface="Noto Sans"/>
                <a:ea typeface="Noto Sans"/>
                <a:cs typeface="Noto Sans"/>
              </a:rPr>
              <a:t>Risk of malignant transformation of endometriosis : 1 % for premenopausal females </a:t>
            </a:r>
            <a:endParaRPr lang="en-US" sz="2400">
              <a:solidFill>
                <a:srgbClr val="000000"/>
              </a:solidFill>
              <a:latin typeface="Aptos" panose="020B0004020202020204"/>
              <a:ea typeface="Noto Sans"/>
              <a:cs typeface="Noto Sans"/>
            </a:endParaRPr>
          </a:p>
          <a:p>
            <a:r>
              <a:rPr lang="en-US" sz="2400">
                <a:solidFill>
                  <a:srgbClr val="232323"/>
                </a:solidFill>
                <a:highlight>
                  <a:srgbClr val="FFFFFF"/>
                </a:highlight>
                <a:latin typeface="Noto Sans"/>
                <a:ea typeface="Noto Sans"/>
                <a:cs typeface="Noto Sans"/>
              </a:rPr>
              <a:t>1-2.5 % percent for postmenopausal females </a:t>
            </a:r>
          </a:p>
          <a:p>
            <a:endParaRPr lang="en-US" sz="2400">
              <a:solidFill>
                <a:srgbClr val="232323"/>
              </a:solidFill>
              <a:highlight>
                <a:srgbClr val="FFFFFF"/>
              </a:highlight>
              <a:latin typeface="Noto Sans"/>
              <a:ea typeface="Noto Sans"/>
              <a:cs typeface="Noto Sans"/>
            </a:endParaRPr>
          </a:p>
          <a:p>
            <a:endParaRPr lang="en-US" sz="2400">
              <a:solidFill>
                <a:srgbClr val="232323"/>
              </a:solidFill>
              <a:highlight>
                <a:srgbClr val="FFFFFF"/>
              </a:highlight>
              <a:latin typeface="Noto Sans"/>
              <a:ea typeface="Noto Sans"/>
              <a:cs typeface="Noto Sans"/>
            </a:endParaRPr>
          </a:p>
          <a:p>
            <a:r>
              <a:rPr lang="en-US" sz="1200">
                <a:solidFill>
                  <a:srgbClr val="212121"/>
                </a:solidFill>
                <a:highlight>
                  <a:srgbClr val="FFFFFF"/>
                </a:highlight>
                <a:ea typeface="+mn-lt"/>
                <a:cs typeface="+mn-lt"/>
              </a:rPr>
              <a:t>Van Gorp T et al . Endometriosis and the development of malignant </a:t>
            </a:r>
            <a:r>
              <a:rPr lang="en-US" sz="1200" err="1">
                <a:solidFill>
                  <a:srgbClr val="212121"/>
                </a:solidFill>
                <a:highlight>
                  <a:srgbClr val="FFFFFF"/>
                </a:highlight>
                <a:ea typeface="+mn-lt"/>
                <a:cs typeface="+mn-lt"/>
              </a:rPr>
              <a:t>tumours</a:t>
            </a:r>
            <a:r>
              <a:rPr lang="en-US" sz="1200">
                <a:solidFill>
                  <a:srgbClr val="212121"/>
                </a:solidFill>
                <a:highlight>
                  <a:srgbClr val="FFFFFF"/>
                </a:highlight>
                <a:ea typeface="+mn-lt"/>
                <a:cs typeface="+mn-lt"/>
              </a:rPr>
              <a:t> of the pelvis. A review of literature. Best </a:t>
            </a:r>
            <a:r>
              <a:rPr lang="en-US" sz="1200" err="1">
                <a:solidFill>
                  <a:srgbClr val="212121"/>
                </a:solidFill>
                <a:highlight>
                  <a:srgbClr val="FFFFFF"/>
                </a:highlight>
                <a:ea typeface="+mn-lt"/>
                <a:cs typeface="+mn-lt"/>
              </a:rPr>
              <a:t>Pract</a:t>
            </a:r>
            <a:r>
              <a:rPr lang="en-US" sz="1200">
                <a:solidFill>
                  <a:srgbClr val="212121"/>
                </a:solidFill>
                <a:highlight>
                  <a:srgbClr val="FFFFFF"/>
                </a:highlight>
                <a:ea typeface="+mn-lt"/>
                <a:cs typeface="+mn-lt"/>
              </a:rPr>
              <a:t> Res Clin Obstet </a:t>
            </a:r>
            <a:r>
              <a:rPr lang="en-US" sz="1200" err="1">
                <a:solidFill>
                  <a:srgbClr val="212121"/>
                </a:solidFill>
                <a:highlight>
                  <a:srgbClr val="FFFFFF"/>
                </a:highlight>
                <a:ea typeface="+mn-lt"/>
                <a:cs typeface="+mn-lt"/>
              </a:rPr>
              <a:t>Gynaecol</a:t>
            </a:r>
            <a:r>
              <a:rPr lang="en-US" sz="1200">
                <a:solidFill>
                  <a:srgbClr val="212121"/>
                </a:solidFill>
                <a:highlight>
                  <a:srgbClr val="FFFFFF"/>
                </a:highlight>
                <a:ea typeface="+mn-lt"/>
                <a:cs typeface="+mn-lt"/>
              </a:rPr>
              <a:t>. 2004 Apr;18(2):349-71. </a:t>
            </a:r>
            <a:endParaRPr lang="en-US" sz="1200">
              <a:solidFill>
                <a:srgbClr val="212121"/>
              </a:solidFill>
              <a:highlight>
                <a:srgbClr val="FFFFFF"/>
              </a:highlight>
            </a:endParaRPr>
          </a:p>
        </p:txBody>
      </p:sp>
    </p:spTree>
    <p:extLst>
      <p:ext uri="{BB962C8B-B14F-4D97-AF65-F5344CB8AC3E}">
        <p14:creationId xmlns:p14="http://schemas.microsoft.com/office/powerpoint/2010/main" val="20422322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BD0EC-BF3D-0614-CC44-57F2F1376C6B}"/>
              </a:ext>
            </a:extLst>
          </p:cNvPr>
          <p:cNvSpPr>
            <a:spLocks noGrp="1"/>
          </p:cNvSpPr>
          <p:nvPr>
            <p:ph type="title"/>
          </p:nvPr>
        </p:nvSpPr>
        <p:spPr/>
        <p:txBody>
          <a:bodyPr>
            <a:normAutofit/>
          </a:bodyPr>
          <a:lstStyle/>
          <a:p>
            <a:r>
              <a:rPr lang="en-US" sz="2800" b="1">
                <a:solidFill>
                  <a:srgbClr val="232323"/>
                </a:solidFill>
                <a:highlight>
                  <a:srgbClr val="FFFFFF"/>
                </a:highlight>
                <a:latin typeface="Noto Sans"/>
                <a:ea typeface="Noto Sans"/>
                <a:cs typeface="Noto Sans"/>
              </a:rPr>
              <a:t>Hormone therapy for menopause symptoms &amp; endometriosis </a:t>
            </a:r>
            <a:endParaRPr lang="en-US" sz="2800"/>
          </a:p>
        </p:txBody>
      </p:sp>
      <p:sp>
        <p:nvSpPr>
          <p:cNvPr id="3" name="Content Placeholder 2">
            <a:extLst>
              <a:ext uri="{FF2B5EF4-FFF2-40B4-BE49-F238E27FC236}">
                <a16:creationId xmlns:a16="http://schemas.microsoft.com/office/drawing/2014/main" id="{601F8D9F-DED0-A2CD-66FD-F8C60E543E0D}"/>
              </a:ext>
            </a:extLst>
          </p:cNvPr>
          <p:cNvSpPr>
            <a:spLocks noGrp="1"/>
          </p:cNvSpPr>
          <p:nvPr>
            <p:ph idx="1"/>
          </p:nvPr>
        </p:nvSpPr>
        <p:spPr/>
        <p:txBody>
          <a:bodyPr vert="horz" lIns="91440" tIns="45720" rIns="91440" bIns="45720" rtlCol="0" anchor="t">
            <a:normAutofit fontScale="92500" lnSpcReduction="20000"/>
          </a:bodyPr>
          <a:lstStyle/>
          <a:p>
            <a:r>
              <a:rPr lang="en-US" sz="2400" b="1">
                <a:solidFill>
                  <a:srgbClr val="232323"/>
                </a:solidFill>
                <a:highlight>
                  <a:srgbClr val="FFFFFF"/>
                </a:highlight>
                <a:latin typeface="Noto Sans"/>
                <a:ea typeface="Noto Sans"/>
                <a:cs typeface="Noto Sans"/>
              </a:rPr>
              <a:t>Debated question</a:t>
            </a:r>
          </a:p>
          <a:p>
            <a:r>
              <a:rPr lang="en-US" sz="2400">
                <a:solidFill>
                  <a:srgbClr val="232323"/>
                </a:solidFill>
                <a:highlight>
                  <a:srgbClr val="FFFFFF"/>
                </a:highlight>
                <a:latin typeface="Noto Sans"/>
                <a:ea typeface="Noto Sans"/>
                <a:cs typeface="Noto Sans"/>
              </a:rPr>
              <a:t>The RR and benefits of HT may depend on the size of the endometriotic implants. </a:t>
            </a:r>
            <a:endParaRPr lang="en-US" sz="2400" b="1">
              <a:solidFill>
                <a:srgbClr val="232323"/>
              </a:solidFill>
              <a:highlight>
                <a:srgbClr val="FFFFFF"/>
              </a:highlight>
              <a:latin typeface="Noto Sans"/>
              <a:ea typeface="Noto Sans"/>
              <a:cs typeface="Noto Sans"/>
            </a:endParaRPr>
          </a:p>
          <a:p>
            <a:r>
              <a:rPr lang="en-US" sz="2400">
                <a:solidFill>
                  <a:srgbClr val="232323"/>
                </a:solidFill>
                <a:highlight>
                  <a:srgbClr val="FFFFFF"/>
                </a:highlight>
                <a:latin typeface="Noto Sans"/>
                <a:ea typeface="Noto Sans"/>
                <a:cs typeface="Noto Sans"/>
              </a:rPr>
              <a:t>Women with peritoneal disease &gt;3 cm at the time of surgical resection had an increased risk of symptom recurrence when treated with ET compared with women whose disease was less than 3 cm (9 vs 1%)</a:t>
            </a:r>
            <a:endParaRPr lang="en-US" sz="2400" b="1">
              <a:solidFill>
                <a:srgbClr val="232323"/>
              </a:solidFill>
              <a:highlight>
                <a:srgbClr val="FFFFFF"/>
              </a:highlight>
              <a:latin typeface="Noto Sans"/>
              <a:ea typeface="Noto Sans"/>
              <a:cs typeface="Noto Sans"/>
            </a:endParaRPr>
          </a:p>
          <a:p>
            <a:endParaRPr lang="en-US" sz="1200">
              <a:solidFill>
                <a:srgbClr val="212121"/>
              </a:solidFill>
              <a:highlight>
                <a:srgbClr val="FFFFFF"/>
              </a:highlight>
              <a:ea typeface="+mn-lt"/>
              <a:cs typeface="+mn-lt"/>
            </a:endParaRPr>
          </a:p>
          <a:p>
            <a:r>
              <a:rPr lang="en-US" sz="1800" err="1">
                <a:solidFill>
                  <a:srgbClr val="212121"/>
                </a:solidFill>
                <a:highlight>
                  <a:srgbClr val="FFFFFF"/>
                </a:highlight>
                <a:ea typeface="+mn-lt"/>
                <a:cs typeface="+mn-lt"/>
              </a:rPr>
              <a:t>Matorras</a:t>
            </a:r>
            <a:r>
              <a:rPr lang="en-US" sz="1800">
                <a:solidFill>
                  <a:srgbClr val="212121"/>
                </a:solidFill>
                <a:highlight>
                  <a:srgbClr val="FFFFFF"/>
                </a:highlight>
                <a:ea typeface="+mn-lt"/>
                <a:cs typeface="+mn-lt"/>
              </a:rPr>
              <a:t> R, et al  Recurrence of endometriosis in women with bilateral adnexectomy (with or without total hysterectomy) who received hormone replacement therapy. Fertil </a:t>
            </a:r>
            <a:r>
              <a:rPr lang="en-US" sz="1800" err="1">
                <a:solidFill>
                  <a:srgbClr val="212121"/>
                </a:solidFill>
                <a:highlight>
                  <a:srgbClr val="FFFFFF"/>
                </a:highlight>
                <a:ea typeface="+mn-lt"/>
                <a:cs typeface="+mn-lt"/>
              </a:rPr>
              <a:t>Steril</a:t>
            </a:r>
            <a:r>
              <a:rPr lang="en-US" sz="1800">
                <a:solidFill>
                  <a:srgbClr val="212121"/>
                </a:solidFill>
                <a:highlight>
                  <a:srgbClr val="FFFFFF"/>
                </a:highlight>
                <a:ea typeface="+mn-lt"/>
                <a:cs typeface="+mn-lt"/>
              </a:rPr>
              <a:t>. 2002 Feb;77(2):303-8. </a:t>
            </a:r>
            <a:endParaRPr lang="en-US" sz="1800">
              <a:solidFill>
                <a:srgbClr val="212121"/>
              </a:solidFill>
              <a:highlight>
                <a:srgbClr val="FFFFFF"/>
              </a:highlight>
              <a:latin typeface="Aptos"/>
              <a:ea typeface="Noto Sans"/>
              <a:cs typeface="Noto Sans"/>
            </a:endParaRPr>
          </a:p>
          <a:p>
            <a:endParaRPr lang="en-US" sz="1200">
              <a:solidFill>
                <a:srgbClr val="232323"/>
              </a:solidFill>
              <a:highlight>
                <a:srgbClr val="FFFFFF"/>
              </a:highlight>
              <a:latin typeface="Noto Sans"/>
              <a:ea typeface="Noto Sans"/>
              <a:cs typeface="Noto Sans"/>
            </a:endParaRPr>
          </a:p>
          <a:p>
            <a:r>
              <a:rPr lang="en-US" sz="2400">
                <a:solidFill>
                  <a:srgbClr val="232323"/>
                </a:solidFill>
                <a:highlight>
                  <a:srgbClr val="FFFFFF"/>
                </a:highlight>
                <a:latin typeface="Noto Sans"/>
                <a:ea typeface="Noto Sans"/>
                <a:cs typeface="Noto Sans"/>
              </a:rPr>
              <a:t> For women with significant residual endometriosis + moderate or severe symptoms or &lt; 45 years , the benefit may outweigh the risks</a:t>
            </a:r>
            <a:endParaRPr lang="en-US" sz="2400" b="1">
              <a:solidFill>
                <a:srgbClr val="232323"/>
              </a:solidFill>
              <a:highlight>
                <a:srgbClr val="FFFFFF"/>
              </a:highlight>
              <a:latin typeface="Noto Sans"/>
              <a:ea typeface="Noto Sans"/>
              <a:cs typeface="Noto Sans"/>
            </a:endParaRPr>
          </a:p>
          <a:p>
            <a:endParaRPr lang="en-US" sz="1200" b="1">
              <a:solidFill>
                <a:srgbClr val="232323"/>
              </a:solidFill>
              <a:highlight>
                <a:srgbClr val="FFFFFF"/>
              </a:highlight>
              <a:latin typeface="Noto Sans"/>
              <a:ea typeface="Noto Sans"/>
              <a:cs typeface="Noto Sans"/>
            </a:endParaRPr>
          </a:p>
          <a:p>
            <a:r>
              <a:rPr lang="en-US" sz="1800">
                <a:solidFill>
                  <a:srgbClr val="212121"/>
                </a:solidFill>
                <a:highlight>
                  <a:srgbClr val="FFFFFF"/>
                </a:highlight>
                <a:ea typeface="+mn-lt"/>
                <a:cs typeface="+mn-lt"/>
              </a:rPr>
              <a:t>Rozenberg S, et al  Should we abstain from treating women with endometriosis using menopausal hormone therapy, for fear of an increased ovarian cancer risk? Climacteric. 2015;18(4):448-52.</a:t>
            </a:r>
            <a:r>
              <a:rPr lang="en-US" sz="1200">
                <a:solidFill>
                  <a:srgbClr val="212121"/>
                </a:solidFill>
                <a:highlight>
                  <a:srgbClr val="FFFFFF"/>
                </a:highlight>
                <a:ea typeface="+mn-lt"/>
                <a:cs typeface="+mn-lt"/>
              </a:rPr>
              <a:t> </a:t>
            </a:r>
            <a:endParaRPr lang="en-US" sz="1200">
              <a:solidFill>
                <a:srgbClr val="212121"/>
              </a:solidFill>
              <a:highlight>
                <a:srgbClr val="FFFFFF"/>
              </a:highlight>
              <a:latin typeface="Aptos"/>
              <a:ea typeface="Noto Sans"/>
              <a:cs typeface="Noto Sans"/>
            </a:endParaRPr>
          </a:p>
        </p:txBody>
      </p:sp>
    </p:spTree>
    <p:extLst>
      <p:ext uri="{BB962C8B-B14F-4D97-AF65-F5344CB8AC3E}">
        <p14:creationId xmlns:p14="http://schemas.microsoft.com/office/powerpoint/2010/main" val="19097484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F9B1-C2F6-9C2E-F854-4CE61564E169}"/>
              </a:ext>
            </a:extLst>
          </p:cNvPr>
          <p:cNvSpPr>
            <a:spLocks noGrp="1"/>
          </p:cNvSpPr>
          <p:nvPr>
            <p:ph type="title"/>
          </p:nvPr>
        </p:nvSpPr>
        <p:spPr/>
        <p:txBody>
          <a:bodyPr/>
          <a:lstStyle/>
          <a:p>
            <a:r>
              <a:rPr lang="en-US"/>
              <a:t>For this patient </a:t>
            </a:r>
          </a:p>
        </p:txBody>
      </p:sp>
      <p:sp>
        <p:nvSpPr>
          <p:cNvPr id="3" name="Content Placeholder 2">
            <a:extLst>
              <a:ext uri="{FF2B5EF4-FFF2-40B4-BE49-F238E27FC236}">
                <a16:creationId xmlns:a16="http://schemas.microsoft.com/office/drawing/2014/main" id="{CDDCD98E-4DCA-DA5E-8BF7-34342F8BDAFE}"/>
              </a:ext>
            </a:extLst>
          </p:cNvPr>
          <p:cNvSpPr>
            <a:spLocks noGrp="1"/>
          </p:cNvSpPr>
          <p:nvPr>
            <p:ph idx="1"/>
          </p:nvPr>
        </p:nvSpPr>
        <p:spPr/>
        <p:txBody>
          <a:bodyPr vert="horz" lIns="91440" tIns="45720" rIns="91440" bIns="45720" rtlCol="0" anchor="t">
            <a:normAutofit/>
          </a:bodyPr>
          <a:lstStyle/>
          <a:p>
            <a:r>
              <a:rPr lang="en-US"/>
              <a:t>Rather NK antagonist ? </a:t>
            </a:r>
          </a:p>
          <a:p>
            <a:r>
              <a:rPr lang="en-US"/>
              <a:t>So certainly, no oral E2 </a:t>
            </a:r>
          </a:p>
          <a:p>
            <a:r>
              <a:rPr lang="en-US"/>
              <a:t>If any : low dose transdermal </a:t>
            </a:r>
          </a:p>
          <a:p>
            <a:endParaRPr lang="en-US"/>
          </a:p>
        </p:txBody>
      </p:sp>
    </p:spTree>
    <p:extLst>
      <p:ext uri="{BB962C8B-B14F-4D97-AF65-F5344CB8AC3E}">
        <p14:creationId xmlns:p14="http://schemas.microsoft.com/office/powerpoint/2010/main" val="35957880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F75E-516C-0AA4-534F-2AD1C7482210}"/>
              </a:ext>
            </a:extLst>
          </p:cNvPr>
          <p:cNvSpPr>
            <a:spLocks noGrp="1"/>
          </p:cNvSpPr>
          <p:nvPr>
            <p:ph type="title"/>
          </p:nvPr>
        </p:nvSpPr>
        <p:spPr/>
        <p:txBody>
          <a:bodyPr/>
          <a:lstStyle/>
          <a:p>
            <a:r>
              <a:rPr lang="en-US" sz="2800" dirty="0">
                <a:latin typeface="Aptos"/>
              </a:rPr>
              <a:t>Case 16 </a:t>
            </a:r>
            <a:r>
              <a:rPr lang="en-US" sz="2800" dirty="0" err="1">
                <a:latin typeface="Aptos"/>
              </a:rPr>
              <a:t>Mme</a:t>
            </a:r>
            <a:r>
              <a:rPr lang="en-US" sz="2800" dirty="0">
                <a:latin typeface="Aptos"/>
              </a:rPr>
              <a:t> BV-  54 </a:t>
            </a:r>
            <a:r>
              <a:rPr lang="en-US" sz="2800" dirty="0" err="1">
                <a:latin typeface="Aptos"/>
              </a:rPr>
              <a:t>ans</a:t>
            </a:r>
            <a:endParaRPr lang="en-US" dirty="0" err="1"/>
          </a:p>
        </p:txBody>
      </p:sp>
      <p:sp>
        <p:nvSpPr>
          <p:cNvPr id="3" name="Content Placeholder 2">
            <a:extLst>
              <a:ext uri="{FF2B5EF4-FFF2-40B4-BE49-F238E27FC236}">
                <a16:creationId xmlns:a16="http://schemas.microsoft.com/office/drawing/2014/main" id="{8D31D14B-F119-1CF7-0BD1-0A91DB626718}"/>
              </a:ext>
            </a:extLst>
          </p:cNvPr>
          <p:cNvSpPr>
            <a:spLocks noGrp="1"/>
          </p:cNvSpPr>
          <p:nvPr>
            <p:ph idx="1"/>
          </p:nvPr>
        </p:nvSpPr>
        <p:spPr/>
        <p:txBody>
          <a:bodyPr vert="horz" lIns="91440" tIns="45720" rIns="91440" bIns="45720" rtlCol="0" anchor="t">
            <a:normAutofit/>
          </a:bodyPr>
          <a:lstStyle/>
          <a:p>
            <a:r>
              <a:rPr lang="en-US">
                <a:ea typeface="+mn-lt"/>
                <a:cs typeface="+mn-lt"/>
              </a:rPr>
              <a:t> </a:t>
            </a:r>
            <a:r>
              <a:rPr lang="en" sz="2100">
                <a:solidFill>
                  <a:srgbClr val="1F1F1F"/>
                </a:solidFill>
                <a:highlight>
                  <a:srgbClr val="F8F9FA"/>
                </a:highlight>
                <a:latin typeface="Consolas"/>
                <a:ea typeface="+mn-lt"/>
                <a:cs typeface="+mn-lt"/>
              </a:rPr>
              <a:t>Gynecological and obstetric history: G2P1  cesarean section, </a:t>
            </a:r>
            <a:r>
              <a:rPr lang="en" sz="2100">
                <a:solidFill>
                  <a:srgbClr val="FF0000"/>
                </a:solidFill>
                <a:highlight>
                  <a:srgbClr val="F8F9FA"/>
                </a:highlight>
                <a:latin typeface="Consolas"/>
                <a:ea typeface="+mn-lt"/>
                <a:cs typeface="+mn-lt"/>
              </a:rPr>
              <a:t>postpartum preeclampsia</a:t>
            </a:r>
            <a:endParaRPr lang="en-US">
              <a:solidFill>
                <a:srgbClr val="FF0000"/>
              </a:solidFill>
              <a:latin typeface="Aptos" panose="020B0004020202020204"/>
              <a:ea typeface="+mn-lt"/>
              <a:cs typeface="+mn-lt"/>
            </a:endParaRPr>
          </a:p>
          <a:p>
            <a:r>
              <a:rPr lang="en" sz="2100">
                <a:solidFill>
                  <a:srgbClr val="1F1F1F"/>
                </a:solidFill>
                <a:highlight>
                  <a:srgbClr val="F8F9FA"/>
                </a:highlight>
                <a:latin typeface="Consolas"/>
                <a:ea typeface="+mn-lt"/>
                <a:cs typeface="+mn-lt"/>
              </a:rPr>
              <a:t> Medical history: - </a:t>
            </a:r>
            <a:r>
              <a:rPr lang="en" sz="2100">
                <a:solidFill>
                  <a:srgbClr val="FF0000"/>
                </a:solidFill>
                <a:highlight>
                  <a:srgbClr val="F8F9FA"/>
                </a:highlight>
                <a:latin typeface="Consolas"/>
                <a:ea typeface="+mn-lt"/>
                <a:cs typeface="+mn-lt"/>
              </a:rPr>
              <a:t>History of left pontine ischemic stroke at age 44, persistent right-sided </a:t>
            </a:r>
            <a:r>
              <a:rPr lang="en" sz="2100" err="1">
                <a:solidFill>
                  <a:srgbClr val="FF0000"/>
                </a:solidFill>
                <a:highlight>
                  <a:srgbClr val="F8F9FA"/>
                </a:highlight>
                <a:latin typeface="Consolas"/>
                <a:ea typeface="+mn-lt"/>
                <a:cs typeface="+mn-lt"/>
              </a:rPr>
              <a:t>hemiparesthesia</a:t>
            </a:r>
            <a:r>
              <a:rPr lang="en" sz="2100">
                <a:solidFill>
                  <a:srgbClr val="1F1F1F"/>
                </a:solidFill>
                <a:highlight>
                  <a:srgbClr val="F8F9FA"/>
                </a:highlight>
                <a:latin typeface="Consolas"/>
                <a:ea typeface="+mn-lt"/>
                <a:cs typeface="+mn-lt"/>
              </a:rPr>
              <a:t> - Discovery of </a:t>
            </a:r>
            <a:r>
              <a:rPr lang="en" sz="2100">
                <a:solidFill>
                  <a:srgbClr val="FF0000"/>
                </a:solidFill>
                <a:highlight>
                  <a:srgbClr val="F8F9FA"/>
                </a:highlight>
                <a:latin typeface="Consolas"/>
                <a:ea typeface="+mn-lt"/>
                <a:cs typeface="+mn-lt"/>
              </a:rPr>
              <a:t>heterozygous mutation of Factor V Leiden</a:t>
            </a:r>
            <a:r>
              <a:rPr lang="en" sz="2100">
                <a:solidFill>
                  <a:srgbClr val="1F1F1F"/>
                </a:solidFill>
                <a:highlight>
                  <a:srgbClr val="F8F9FA"/>
                </a:highlight>
                <a:latin typeface="Consolas"/>
                <a:ea typeface="+mn-lt"/>
                <a:cs typeface="+mn-lt"/>
              </a:rPr>
              <a:t>. - Hypertension treated with </a:t>
            </a:r>
            <a:r>
              <a:rPr lang="en" sz="2100" err="1">
                <a:solidFill>
                  <a:srgbClr val="1F1F1F"/>
                </a:solidFill>
                <a:highlight>
                  <a:srgbClr val="F8F9FA"/>
                </a:highlight>
                <a:latin typeface="Consolas"/>
                <a:ea typeface="+mn-lt"/>
                <a:cs typeface="+mn-lt"/>
              </a:rPr>
              <a:t>Diovane</a:t>
            </a:r>
            <a:r>
              <a:rPr lang="en" sz="2100">
                <a:solidFill>
                  <a:srgbClr val="1F1F1F"/>
                </a:solidFill>
                <a:highlight>
                  <a:srgbClr val="F8F9FA"/>
                </a:highlight>
                <a:latin typeface="Consolas"/>
                <a:ea typeface="+mn-lt"/>
                <a:cs typeface="+mn-lt"/>
              </a:rPr>
              <a:t> - Hypercholesterolemia, no treatment - Preventive clips for cerebral aneurysms (diagnosed following aneurysm rupture in her father) - Gilbert's syndrome</a:t>
            </a:r>
            <a:endParaRPr lang="en-US"/>
          </a:p>
        </p:txBody>
      </p:sp>
      <p:pic>
        <p:nvPicPr>
          <p:cNvPr id="5" name="Image 3" descr="The Belgian Menopause Society - Gunaikeia">
            <a:extLst>
              <a:ext uri="{FF2B5EF4-FFF2-40B4-BE49-F238E27FC236}">
                <a16:creationId xmlns:a16="http://schemas.microsoft.com/office/drawing/2014/main" id="{3DE47883-E776-48AA-318A-FEDE2EDE7F57}"/>
              </a:ext>
            </a:extLst>
          </p:cNvPr>
          <p:cNvPicPr>
            <a:picLocks noChangeAspect="1"/>
          </p:cNvPicPr>
          <p:nvPr/>
        </p:nvPicPr>
        <p:blipFill>
          <a:blip r:embed="rId2"/>
          <a:stretch>
            <a:fillRect/>
          </a:stretch>
        </p:blipFill>
        <p:spPr>
          <a:xfrm>
            <a:off x="8936604" y="3645"/>
            <a:ext cx="2743199" cy="1869033"/>
          </a:xfrm>
          <a:prstGeom prst="rect">
            <a:avLst/>
          </a:prstGeom>
        </p:spPr>
      </p:pic>
    </p:spTree>
    <p:extLst>
      <p:ext uri="{BB962C8B-B14F-4D97-AF65-F5344CB8AC3E}">
        <p14:creationId xmlns:p14="http://schemas.microsoft.com/office/powerpoint/2010/main" val="4762379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2594-4D3C-1AC6-3399-B6CC33BC74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F4180F-B94F-96AA-7A72-560D8B7A4929}"/>
              </a:ext>
            </a:extLst>
          </p:cNvPr>
          <p:cNvSpPr>
            <a:spLocks noGrp="1"/>
          </p:cNvSpPr>
          <p:nvPr>
            <p:ph idx="1"/>
          </p:nvPr>
        </p:nvSpPr>
        <p:spPr/>
        <p:txBody>
          <a:bodyPr vert="horz" lIns="91440" tIns="45720" rIns="91440" bIns="45720" rtlCol="0" anchor="t">
            <a:normAutofit/>
          </a:bodyPr>
          <a:lstStyle/>
          <a:p>
            <a:r>
              <a:rPr lang="en" sz="2100">
                <a:solidFill>
                  <a:srgbClr val="1F1F1F"/>
                </a:solidFill>
                <a:highlight>
                  <a:srgbClr val="F8F9FA"/>
                </a:highlight>
                <a:latin typeface="Consolas"/>
              </a:rPr>
              <a:t>Treatment: - </a:t>
            </a:r>
            <a:r>
              <a:rPr lang="en" sz="2100" err="1">
                <a:solidFill>
                  <a:srgbClr val="FF0000"/>
                </a:solidFill>
                <a:highlight>
                  <a:srgbClr val="F8F9FA"/>
                </a:highlight>
                <a:latin typeface="Consolas"/>
              </a:rPr>
              <a:t>Asaflow</a:t>
            </a:r>
            <a:r>
              <a:rPr lang="en" sz="2100">
                <a:solidFill>
                  <a:srgbClr val="FF0000"/>
                </a:solidFill>
                <a:highlight>
                  <a:srgbClr val="F8F9FA"/>
                </a:highlight>
                <a:latin typeface="Consolas"/>
              </a:rPr>
              <a:t> 80</a:t>
            </a:r>
            <a:r>
              <a:rPr lang="en" sz="2100">
                <a:solidFill>
                  <a:srgbClr val="1F1F1F"/>
                </a:solidFill>
                <a:highlight>
                  <a:srgbClr val="F8F9FA"/>
                </a:highlight>
                <a:latin typeface="Consolas"/>
              </a:rPr>
              <a:t> - </a:t>
            </a:r>
            <a:r>
              <a:rPr lang="en" sz="2100" err="1">
                <a:solidFill>
                  <a:srgbClr val="1F1F1F"/>
                </a:solidFill>
                <a:highlight>
                  <a:srgbClr val="F8F9FA"/>
                </a:highlight>
                <a:latin typeface="Consolas"/>
              </a:rPr>
              <a:t>Diovane</a:t>
            </a:r>
            <a:r>
              <a:rPr lang="en" sz="2100">
                <a:solidFill>
                  <a:srgbClr val="1F1F1F"/>
                </a:solidFill>
                <a:highlight>
                  <a:srgbClr val="F8F9FA"/>
                </a:highlight>
                <a:latin typeface="Consolas"/>
              </a:rPr>
              <a:t> TA 11/8 BMI 27 </a:t>
            </a:r>
            <a:endParaRPr lang="en-US">
              <a:solidFill>
                <a:srgbClr val="000000"/>
              </a:solidFill>
              <a:latin typeface="Aptos" panose="020B0004020202020204"/>
            </a:endParaRPr>
          </a:p>
          <a:p>
            <a:r>
              <a:rPr lang="en" sz="2100">
                <a:solidFill>
                  <a:srgbClr val="FF0000"/>
                </a:solidFill>
                <a:highlight>
                  <a:srgbClr val="F8F9FA"/>
                </a:highlight>
                <a:latin typeface="Consolas"/>
              </a:rPr>
              <a:t>Smoking Stopped</a:t>
            </a:r>
            <a:r>
              <a:rPr lang="en" sz="2100">
                <a:solidFill>
                  <a:srgbClr val="1F1F1F"/>
                </a:solidFill>
                <a:highlight>
                  <a:srgbClr val="F8F9FA"/>
                </a:highlight>
                <a:latin typeface="Consolas"/>
              </a:rPr>
              <a:t>
2009 Not a migraine sufferer Bio 2025: 297, LDL 211, GGT 36
- GPT 56 - PAL 126 - Bili 1.9 Bio 06/01: (1 month after starting </a:t>
            </a:r>
            <a:r>
              <a:rPr lang="en" sz="2100" err="1">
                <a:solidFill>
                  <a:srgbClr val="1F1F1F"/>
                </a:solidFill>
                <a:highlight>
                  <a:srgbClr val="F8F9FA"/>
                </a:highlight>
                <a:latin typeface="Consolas"/>
              </a:rPr>
              <a:t>Veoza) GPT</a:t>
            </a:r>
            <a:r>
              <a:rPr lang="en" sz="2100">
                <a:solidFill>
                  <a:srgbClr val="1F1F1F"/>
                </a:solidFill>
                <a:highlight>
                  <a:srgbClr val="F8F9FA"/>
                </a:highlight>
                <a:latin typeface="Consolas"/>
              </a:rPr>
              <a:t>
41 - GPT 63 - GGT 134 - PAL 126 - Bili 1.3 Bio 07/02: (2 months after starting </a:t>
            </a:r>
            <a:r>
              <a:rPr lang="en" sz="2100" err="1">
                <a:solidFill>
                  <a:srgbClr val="1F1F1F"/>
                </a:solidFill>
                <a:highlight>
                  <a:srgbClr val="F8F9FA"/>
                </a:highlight>
                <a:latin typeface="Consolas"/>
              </a:rPr>
              <a:t>Veoza</a:t>
            </a:r>
            <a:r>
              <a:rPr lang="en" sz="2100">
                <a:solidFill>
                  <a:srgbClr val="1F1F1F"/>
                </a:solidFill>
                <a:highlight>
                  <a:srgbClr val="F8F9FA"/>
                </a:highlight>
                <a:latin typeface="Consolas"/>
              </a:rPr>
              <a:t>) GPT 36 - GPT 53 - GGT 115</a:t>
            </a:r>
            <a:endParaRPr lang="en-US"/>
          </a:p>
        </p:txBody>
      </p:sp>
    </p:spTree>
    <p:extLst>
      <p:ext uri="{BB962C8B-B14F-4D97-AF65-F5344CB8AC3E}">
        <p14:creationId xmlns:p14="http://schemas.microsoft.com/office/powerpoint/2010/main" val="1479351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7651-1602-078C-BE58-7C84E918DA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7ED2F5-3BFA-B247-4935-05A026A67873}"/>
              </a:ext>
            </a:extLst>
          </p:cNvPr>
          <p:cNvSpPr>
            <a:spLocks noGrp="1"/>
          </p:cNvSpPr>
          <p:nvPr>
            <p:ph idx="1"/>
          </p:nvPr>
        </p:nvSpPr>
        <p:spPr/>
        <p:txBody>
          <a:bodyPr vert="horz" lIns="91440" tIns="45720" rIns="91440" bIns="45720" rtlCol="0" anchor="t">
            <a:normAutofit fontScale="85000" lnSpcReduction="20000"/>
          </a:bodyPr>
          <a:lstStyle/>
          <a:p>
            <a:r>
              <a:rPr lang="en" sz="2700">
                <a:solidFill>
                  <a:srgbClr val="1F1F1F"/>
                </a:solidFill>
                <a:highlight>
                  <a:srgbClr val="F8F9FA"/>
                </a:highlight>
                <a:latin typeface="Consolas"/>
              </a:rPr>
              <a:t>Cardiac assessment 11/25: 1- Satisfactory cardiac status with good cardiac function and no signs of myocardial ischemia on exertion. </a:t>
            </a:r>
            <a:endParaRPr lang="en-US">
              <a:solidFill>
                <a:srgbClr val="000000"/>
              </a:solidFill>
              <a:latin typeface="Aptos" panose="020B0004020202020204"/>
            </a:endParaRPr>
          </a:p>
          <a:p>
            <a:r>
              <a:rPr lang="en" sz="2700">
                <a:solidFill>
                  <a:srgbClr val="1F1F1F"/>
                </a:solidFill>
                <a:highlight>
                  <a:srgbClr val="F8F9FA"/>
                </a:highlight>
                <a:latin typeface="Consolas"/>
              </a:rPr>
              <a:t>2- Good blood pressure profile under antihypertensive treatment. </a:t>
            </a:r>
            <a:endParaRPr lang="en-US">
              <a:solidFill>
                <a:srgbClr val="000000"/>
              </a:solidFill>
              <a:latin typeface="Aptos" panose="020B0004020202020204"/>
            </a:endParaRPr>
          </a:p>
          <a:p>
            <a:r>
              <a:rPr lang="en" sz="2700">
                <a:solidFill>
                  <a:srgbClr val="1F1F1F"/>
                </a:solidFill>
                <a:highlight>
                  <a:srgbClr val="F8F9FA"/>
                </a:highlight>
                <a:latin typeface="Consolas"/>
              </a:rPr>
              <a:t>3- Suboptimal lipid profile (target </a:t>
            </a:r>
            <a:r>
              <a:rPr lang="en" sz="2700" err="1">
                <a:solidFill>
                  <a:srgbClr val="1F1F1F"/>
                </a:solidFill>
                <a:highlight>
                  <a:srgbClr val="F8F9FA"/>
                </a:highlight>
                <a:latin typeface="Consolas"/>
              </a:rPr>
              <a:t>LDLc</a:t>
            </a:r>
            <a:r>
              <a:rPr lang="en" sz="2700">
                <a:solidFill>
                  <a:srgbClr val="1F1F1F"/>
                </a:solidFill>
                <a:highlight>
                  <a:srgbClr val="F8F9FA"/>
                </a:highlight>
                <a:latin typeface="Consolas"/>
              </a:rPr>
              <a:t> value &lt; 100 mg%) without documented atherosclerotic arterial disease. </a:t>
            </a:r>
            <a:endParaRPr lang="en-US">
              <a:solidFill>
                <a:srgbClr val="000000"/>
              </a:solidFill>
              <a:latin typeface="Aptos" panose="020B0004020202020204"/>
            </a:endParaRPr>
          </a:p>
          <a:p>
            <a:r>
              <a:rPr lang="en" sz="2700">
                <a:solidFill>
                  <a:srgbClr val="1F1F1F"/>
                </a:solidFill>
                <a:highlight>
                  <a:srgbClr val="F8F9FA"/>
                </a:highlight>
                <a:latin typeface="Consolas"/>
              </a:rPr>
              <a:t>The theoretical risk of a cardiovascular event (fatal and non-fatal) over 10 years is estimated at 2.5% (low if &lt; 5%) according to Heartscore-2. </a:t>
            </a:r>
            <a:endParaRPr lang="en-US">
              <a:solidFill>
                <a:srgbClr val="000000"/>
              </a:solidFill>
              <a:latin typeface="Aptos" panose="020B0004020202020204"/>
            </a:endParaRPr>
          </a:p>
          <a:p>
            <a:r>
              <a:rPr lang="en" sz="2700">
                <a:solidFill>
                  <a:srgbClr val="1F1F1F"/>
                </a:solidFill>
                <a:highlight>
                  <a:srgbClr val="F8F9FA"/>
                </a:highlight>
                <a:latin typeface="Consolas"/>
              </a:rPr>
              <a:t>No formal indication for lipid-lowering medication, but an indication to reinforce lifestyle modifications. </a:t>
            </a:r>
            <a:endParaRPr lang="en-US">
              <a:solidFill>
                <a:srgbClr val="000000"/>
              </a:solidFill>
              <a:latin typeface="Aptos" panose="020B0004020202020204"/>
            </a:endParaRPr>
          </a:p>
          <a:p>
            <a:r>
              <a:rPr lang="en" sz="2700">
                <a:solidFill>
                  <a:srgbClr val="1F1F1F"/>
                </a:solidFill>
                <a:highlight>
                  <a:srgbClr val="F8F9FA"/>
                </a:highlight>
                <a:latin typeface="Consolas"/>
              </a:rPr>
              <a:t>Cardiac assessment  02/26: ECG + Echocardiogram + Stress Test. </a:t>
            </a:r>
            <a:endParaRPr lang="en-US"/>
          </a:p>
        </p:txBody>
      </p:sp>
    </p:spTree>
    <p:extLst>
      <p:ext uri="{BB962C8B-B14F-4D97-AF65-F5344CB8AC3E}">
        <p14:creationId xmlns:p14="http://schemas.microsoft.com/office/powerpoint/2010/main" val="965245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BC211E-361D-4B89-3008-11555E128048}"/>
              </a:ext>
            </a:extLst>
          </p:cNvPr>
          <p:cNvSpPr>
            <a:spLocks noGrp="1"/>
          </p:cNvSpPr>
          <p:nvPr>
            <p:ph type="title"/>
          </p:nvPr>
        </p:nvSpPr>
        <p:spPr>
          <a:xfrm>
            <a:off x="206679" y="56367"/>
            <a:ext cx="10495768" cy="870559"/>
          </a:xfrm>
        </p:spPr>
        <p:txBody>
          <a:bodyPr>
            <a:normAutofit/>
          </a:bodyPr>
          <a:lstStyle/>
          <a:p>
            <a:r>
              <a:rPr lang="nl-BE" dirty="0"/>
              <a:t>Case 3</a:t>
            </a:r>
            <a:endParaRPr lang="en-GB" dirty="0"/>
          </a:p>
        </p:txBody>
      </p:sp>
      <p:sp>
        <p:nvSpPr>
          <p:cNvPr id="7" name="Content Placeholder 6">
            <a:extLst>
              <a:ext uri="{FF2B5EF4-FFF2-40B4-BE49-F238E27FC236}">
                <a16:creationId xmlns:a16="http://schemas.microsoft.com/office/drawing/2014/main" id="{FDFB2227-FB93-4353-FEC3-EF9AD1B76D06}"/>
              </a:ext>
            </a:extLst>
          </p:cNvPr>
          <p:cNvSpPr>
            <a:spLocks noGrp="1"/>
          </p:cNvSpPr>
          <p:nvPr>
            <p:ph sz="half" idx="1"/>
          </p:nvPr>
        </p:nvSpPr>
        <p:spPr>
          <a:xfrm>
            <a:off x="313150" y="926926"/>
            <a:ext cx="6308630" cy="5874707"/>
          </a:xfrm>
        </p:spPr>
        <p:txBody>
          <a:bodyPr>
            <a:normAutofit fontScale="92500" lnSpcReduction="20000"/>
          </a:bodyPr>
          <a:lstStyle/>
          <a:p>
            <a:r>
              <a:rPr lang="nl-BE" dirty="0"/>
              <a:t>50 </a:t>
            </a:r>
            <a:r>
              <a:rPr lang="nl-BE" dirty="0" err="1"/>
              <a:t>years</a:t>
            </a:r>
            <a:endParaRPr lang="nl-BE" dirty="0"/>
          </a:p>
          <a:p>
            <a:r>
              <a:rPr lang="nl-BE" dirty="0" err="1"/>
              <a:t>Menopause</a:t>
            </a:r>
            <a:r>
              <a:rPr lang="nl-BE" dirty="0"/>
              <a:t> (LMP 2021)</a:t>
            </a:r>
          </a:p>
          <a:p>
            <a:r>
              <a:rPr lang="nl-BE" dirty="0"/>
              <a:t>G0</a:t>
            </a:r>
          </a:p>
          <a:p>
            <a:r>
              <a:rPr lang="nl-BE" b="1" dirty="0" err="1"/>
              <a:t>Symptom</a:t>
            </a:r>
            <a:r>
              <a:rPr lang="nl-BE" dirty="0" err="1"/>
              <a:t>s</a:t>
            </a:r>
            <a:r>
              <a:rPr lang="nl-BE" dirty="0"/>
              <a:t>:</a:t>
            </a:r>
          </a:p>
          <a:p>
            <a:pPr lvl="1"/>
            <a:r>
              <a:rPr lang="nl-BE" dirty="0"/>
              <a:t>VMS: </a:t>
            </a:r>
            <a:r>
              <a:rPr lang="nl-BE" dirty="0" err="1"/>
              <a:t>not</a:t>
            </a:r>
            <a:r>
              <a:rPr lang="nl-BE" dirty="0"/>
              <a:t> </a:t>
            </a:r>
            <a:r>
              <a:rPr lang="nl-BE" dirty="0" err="1"/>
              <a:t>that</a:t>
            </a:r>
            <a:r>
              <a:rPr lang="nl-BE" dirty="0"/>
              <a:t> bad: I </a:t>
            </a:r>
            <a:r>
              <a:rPr lang="nl-BE" dirty="0" err="1"/>
              <a:t>can</a:t>
            </a:r>
            <a:r>
              <a:rPr lang="nl-BE" dirty="0"/>
              <a:t> </a:t>
            </a:r>
            <a:r>
              <a:rPr lang="nl-BE" dirty="0" err="1"/>
              <a:t>cope</a:t>
            </a:r>
            <a:endParaRPr lang="nl-BE" dirty="0"/>
          </a:p>
          <a:p>
            <a:pPr lvl="1"/>
            <a:r>
              <a:rPr lang="nl-BE" dirty="0"/>
              <a:t>Sleep </a:t>
            </a:r>
            <a:r>
              <a:rPr lang="nl-BE" dirty="0" err="1"/>
              <a:t>problems</a:t>
            </a:r>
            <a:r>
              <a:rPr lang="nl-BE" dirty="0"/>
              <a:t>  </a:t>
            </a:r>
            <a:r>
              <a:rPr lang="nl-BE" dirty="0" err="1"/>
              <a:t>rx</a:t>
            </a:r>
            <a:r>
              <a:rPr lang="nl-BE" dirty="0"/>
              <a:t> anti </a:t>
            </a:r>
            <a:r>
              <a:rPr lang="nl-BE" dirty="0" err="1"/>
              <a:t>histaminicum</a:t>
            </a:r>
            <a:endParaRPr lang="nl-BE" dirty="0"/>
          </a:p>
          <a:p>
            <a:pPr lvl="1"/>
            <a:r>
              <a:rPr lang="nl-BE" dirty="0" err="1"/>
              <a:t>Mood</a:t>
            </a:r>
            <a:r>
              <a:rPr lang="nl-BE" dirty="0"/>
              <a:t> swings ++++</a:t>
            </a:r>
          </a:p>
          <a:p>
            <a:pPr lvl="1"/>
            <a:r>
              <a:rPr lang="nl-BE" dirty="0"/>
              <a:t>Joint </a:t>
            </a:r>
            <a:r>
              <a:rPr lang="nl-BE" dirty="0" err="1"/>
              <a:t>and</a:t>
            </a:r>
            <a:r>
              <a:rPr lang="nl-BE" dirty="0"/>
              <a:t> </a:t>
            </a:r>
            <a:r>
              <a:rPr lang="nl-BE" dirty="0" err="1"/>
              <a:t>muscle</a:t>
            </a:r>
            <a:r>
              <a:rPr lang="nl-BE" dirty="0"/>
              <a:t> </a:t>
            </a:r>
            <a:r>
              <a:rPr lang="nl-BE" dirty="0" err="1"/>
              <a:t>stiffness</a:t>
            </a:r>
            <a:endParaRPr lang="nl-BE" dirty="0"/>
          </a:p>
          <a:p>
            <a:pPr lvl="1"/>
            <a:r>
              <a:rPr lang="nl-BE" dirty="0" err="1"/>
              <a:t>Urge</a:t>
            </a:r>
            <a:endParaRPr lang="nl-BE" dirty="0"/>
          </a:p>
          <a:p>
            <a:r>
              <a:rPr lang="nl-BE" b="1" dirty="0"/>
              <a:t>ATCD</a:t>
            </a:r>
            <a:r>
              <a:rPr lang="nl-BE" dirty="0"/>
              <a:t>:</a:t>
            </a:r>
          </a:p>
          <a:p>
            <a:pPr lvl="1"/>
            <a:r>
              <a:rPr lang="nl-BE" b="1" dirty="0" err="1"/>
              <a:t>Systemic</a:t>
            </a:r>
            <a:r>
              <a:rPr lang="nl-BE" b="1" dirty="0"/>
              <a:t> </a:t>
            </a:r>
            <a:r>
              <a:rPr lang="nl-BE" b="1" dirty="0" err="1"/>
              <a:t>sclerodermia</a:t>
            </a:r>
            <a:r>
              <a:rPr lang="nl-BE" b="1" dirty="0"/>
              <a:t> + Raynaud</a:t>
            </a:r>
          </a:p>
          <a:p>
            <a:pPr lvl="1"/>
            <a:r>
              <a:rPr lang="nl-BE" b="1" dirty="0" err="1"/>
              <a:t>Prim</a:t>
            </a:r>
            <a:r>
              <a:rPr lang="nl-BE" b="1" dirty="0"/>
              <a:t> </a:t>
            </a:r>
            <a:r>
              <a:rPr lang="nl-BE" b="1" dirty="0" err="1"/>
              <a:t>biliary</a:t>
            </a:r>
            <a:r>
              <a:rPr lang="nl-BE" b="1" dirty="0"/>
              <a:t> cholangitis</a:t>
            </a:r>
          </a:p>
          <a:p>
            <a:pPr lvl="1"/>
            <a:r>
              <a:rPr lang="nl-BE" b="1" dirty="0"/>
              <a:t>Uveitis; iritis</a:t>
            </a:r>
          </a:p>
          <a:p>
            <a:pPr lvl="1"/>
            <a:r>
              <a:rPr lang="nl-BE" dirty="0" err="1"/>
              <a:t>Fam</a:t>
            </a:r>
            <a:r>
              <a:rPr lang="nl-BE" dirty="0"/>
              <a:t>: sister </a:t>
            </a:r>
            <a:r>
              <a:rPr lang="nl-BE" dirty="0" err="1"/>
              <a:t>breastca</a:t>
            </a:r>
            <a:r>
              <a:rPr lang="nl-BE" dirty="0"/>
              <a:t> 45y</a:t>
            </a:r>
          </a:p>
          <a:p>
            <a:pPr lvl="1"/>
            <a:r>
              <a:rPr lang="nl-BE" dirty="0"/>
              <a:t>          </a:t>
            </a:r>
            <a:r>
              <a:rPr lang="nl-BE" dirty="0" err="1"/>
              <a:t>mother</a:t>
            </a:r>
            <a:r>
              <a:rPr lang="nl-BE" dirty="0"/>
              <a:t> </a:t>
            </a:r>
            <a:r>
              <a:rPr lang="nl-BE" dirty="0" err="1"/>
              <a:t>cervical</a:t>
            </a:r>
            <a:r>
              <a:rPr lang="nl-BE" dirty="0"/>
              <a:t> </a:t>
            </a:r>
            <a:r>
              <a:rPr lang="nl-BE" dirty="0" err="1"/>
              <a:t>cancer</a:t>
            </a:r>
            <a:r>
              <a:rPr lang="nl-BE" dirty="0"/>
              <a:t> </a:t>
            </a:r>
          </a:p>
          <a:p>
            <a:r>
              <a:rPr lang="nl-BE" b="1" dirty="0" err="1"/>
              <a:t>Rx</a:t>
            </a:r>
            <a:r>
              <a:rPr lang="nl-BE" dirty="0"/>
              <a:t>: </a:t>
            </a:r>
            <a:r>
              <a:rPr lang="nl-BE" dirty="0" err="1"/>
              <a:t>ursofalk</a:t>
            </a:r>
            <a:r>
              <a:rPr lang="nl-BE" dirty="0"/>
              <a:t>, </a:t>
            </a:r>
            <a:r>
              <a:rPr lang="nl-BE" dirty="0" err="1"/>
              <a:t>nifidipine</a:t>
            </a:r>
            <a:r>
              <a:rPr lang="nl-BE" dirty="0"/>
              <a:t>, </a:t>
            </a:r>
            <a:r>
              <a:rPr lang="nl-BE" dirty="0" err="1"/>
              <a:t>asaflow</a:t>
            </a:r>
            <a:endParaRPr lang="en-GB" dirty="0"/>
          </a:p>
        </p:txBody>
      </p:sp>
      <p:sp>
        <p:nvSpPr>
          <p:cNvPr id="10" name="Content Placeholder 9">
            <a:extLst>
              <a:ext uri="{FF2B5EF4-FFF2-40B4-BE49-F238E27FC236}">
                <a16:creationId xmlns:a16="http://schemas.microsoft.com/office/drawing/2014/main" id="{BD41B7EA-8967-F5AA-D92F-AC372DF30588}"/>
              </a:ext>
            </a:extLst>
          </p:cNvPr>
          <p:cNvSpPr>
            <a:spLocks noGrp="1"/>
          </p:cNvSpPr>
          <p:nvPr>
            <p:ph sz="half" idx="2"/>
          </p:nvPr>
        </p:nvSpPr>
        <p:spPr>
          <a:xfrm>
            <a:off x="6934201" y="1074420"/>
            <a:ext cx="5105400" cy="5600700"/>
          </a:xfrm>
        </p:spPr>
        <p:txBody>
          <a:bodyPr>
            <a:normAutofit fontScale="92500" lnSpcReduction="20000"/>
          </a:bodyPr>
          <a:lstStyle/>
          <a:p>
            <a:r>
              <a:rPr lang="nl-BE" b="1" dirty="0" err="1"/>
              <a:t>Previous</a:t>
            </a:r>
            <a:r>
              <a:rPr lang="nl-BE" b="1" dirty="0"/>
              <a:t> </a:t>
            </a:r>
            <a:r>
              <a:rPr lang="nl-BE" b="1" dirty="0" err="1"/>
              <a:t>examinations</a:t>
            </a:r>
            <a:endParaRPr lang="nl-BE" b="1" dirty="0"/>
          </a:p>
          <a:p>
            <a:pPr lvl="1"/>
            <a:r>
              <a:rPr lang="nl-BE" dirty="0"/>
              <a:t>Mammogram 9/2025: Nl</a:t>
            </a:r>
          </a:p>
          <a:p>
            <a:pPr lvl="1"/>
            <a:r>
              <a:rPr lang="nl-BE" dirty="0"/>
              <a:t>DEXA 9/2025:</a:t>
            </a:r>
            <a:r>
              <a:rPr lang="pl-PL" dirty="0"/>
              <a:t>8/2025 </a:t>
            </a:r>
            <a:endParaRPr lang="nl-BE" dirty="0"/>
          </a:p>
          <a:p>
            <a:pPr lvl="2"/>
            <a:r>
              <a:rPr lang="pl-PL" dirty="0"/>
              <a:t>LWZ: -0.8 </a:t>
            </a:r>
            <a:r>
              <a:rPr lang="en-GB" dirty="0"/>
              <a:t>    </a:t>
            </a:r>
          </a:p>
          <a:p>
            <a:pPr lvl="2"/>
            <a:r>
              <a:rPr lang="pl-PL" dirty="0"/>
              <a:t>h</a:t>
            </a:r>
            <a:r>
              <a:rPr lang="en-GB" dirty="0" err="1"/>
              <a:t>i</a:t>
            </a:r>
            <a:r>
              <a:rPr lang="pl-PL" dirty="0"/>
              <a:t>p: +0.3 nek: +0.2</a:t>
            </a:r>
            <a:endParaRPr lang="nl-BE" dirty="0"/>
          </a:p>
          <a:p>
            <a:pPr lvl="1"/>
            <a:r>
              <a:rPr lang="nl-BE" dirty="0"/>
              <a:t>Blood: </a:t>
            </a:r>
            <a:r>
              <a:rPr lang="nl-BE" dirty="0" err="1"/>
              <a:t>hypercholesterolemia</a:t>
            </a:r>
            <a:endParaRPr lang="en-GB" dirty="0"/>
          </a:p>
        </p:txBody>
      </p:sp>
      <p:pic>
        <p:nvPicPr>
          <p:cNvPr id="3" name="Image 3" descr="The Belgian Menopause Society - Gunaikeia">
            <a:extLst>
              <a:ext uri="{FF2B5EF4-FFF2-40B4-BE49-F238E27FC236}">
                <a16:creationId xmlns:a16="http://schemas.microsoft.com/office/drawing/2014/main" id="{043C804E-E546-4792-205F-6463E6F7C0CA}"/>
              </a:ext>
            </a:extLst>
          </p:cNvPr>
          <p:cNvPicPr>
            <a:picLocks noChangeAspect="1"/>
          </p:cNvPicPr>
          <p:nvPr/>
        </p:nvPicPr>
        <p:blipFill>
          <a:blip r:embed="rId2"/>
          <a:stretch>
            <a:fillRect/>
          </a:stretch>
        </p:blipFill>
        <p:spPr>
          <a:xfrm>
            <a:off x="8420902" y="3712373"/>
            <a:ext cx="2743199" cy="1869033"/>
          </a:xfrm>
          <a:prstGeom prst="rect">
            <a:avLst/>
          </a:prstGeom>
        </p:spPr>
      </p:pic>
    </p:spTree>
    <p:extLst>
      <p:ext uri="{BB962C8B-B14F-4D97-AF65-F5344CB8AC3E}">
        <p14:creationId xmlns:p14="http://schemas.microsoft.com/office/powerpoint/2010/main" val="14508727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803C5-5E06-3396-DD43-8D6DECB46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7863E-B769-7BC2-4366-102E8A7558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2A3991-4082-1471-58B8-316A22601995}"/>
              </a:ext>
            </a:extLst>
          </p:cNvPr>
          <p:cNvSpPr>
            <a:spLocks noGrp="1"/>
          </p:cNvSpPr>
          <p:nvPr>
            <p:ph idx="1"/>
          </p:nvPr>
        </p:nvSpPr>
        <p:spPr/>
        <p:txBody>
          <a:bodyPr vert="horz" lIns="91440" tIns="45720" rIns="91440" bIns="45720" rtlCol="0" anchor="t">
            <a:normAutofit fontScale="85000" lnSpcReduction="20000"/>
          </a:bodyPr>
          <a:lstStyle/>
          <a:p>
            <a:endParaRPr lang="en" sz="2700">
              <a:solidFill>
                <a:srgbClr val="1F1F1F"/>
              </a:solidFill>
              <a:highlight>
                <a:srgbClr val="F8F9FA"/>
              </a:highlight>
              <a:latin typeface="Consolas"/>
            </a:endParaRPr>
          </a:p>
          <a:p>
            <a:r>
              <a:rPr lang="en" sz="2700">
                <a:solidFill>
                  <a:srgbClr val="1F1F1F"/>
                </a:solidFill>
                <a:highlight>
                  <a:srgbClr val="F8F9FA"/>
                </a:highlight>
                <a:latin typeface="Consolas"/>
              </a:rPr>
              <a:t>Coronary CT scan and ABPM planned. Clinical history: Perimenopause, LMP 08/2025 (before January). </a:t>
            </a:r>
            <a:endParaRPr lang="en-US">
              <a:solidFill>
                <a:srgbClr val="000000"/>
              </a:solidFill>
              <a:latin typeface="Aptos" panose="020B0004020202020204"/>
            </a:endParaRPr>
          </a:p>
          <a:p>
            <a:r>
              <a:rPr lang="en" sz="2700">
                <a:solidFill>
                  <a:srgbClr val="1F1F1F"/>
                </a:solidFill>
                <a:highlight>
                  <a:srgbClr val="F8F9FA"/>
                </a:highlight>
                <a:latin typeface="Consolas"/>
              </a:rPr>
              <a:t>Daily and primarily nighttime heart palpitations for years. Gynecologists no longer want to prescribe HRT, but it's very complicated for the patient, who is at her wit's end. </a:t>
            </a:r>
            <a:endParaRPr lang="en-US">
              <a:solidFill>
                <a:srgbClr val="000000"/>
              </a:solidFill>
              <a:latin typeface="Aptos" panose="020B0004020202020204"/>
            </a:endParaRPr>
          </a:p>
          <a:p>
            <a:r>
              <a:rPr lang="en" sz="2700">
                <a:solidFill>
                  <a:srgbClr val="1F1F1F"/>
                </a:solidFill>
                <a:highlight>
                  <a:srgbClr val="F8F9FA"/>
                </a:highlight>
                <a:latin typeface="Consolas"/>
              </a:rPr>
              <a:t>Appointment rescheduled with Dr. C in October 2025. She contraindicated HRT... </a:t>
            </a:r>
            <a:endParaRPr lang="en-US">
              <a:solidFill>
                <a:srgbClr val="000000"/>
              </a:solidFill>
              <a:latin typeface="Aptos" panose="020B0004020202020204"/>
            </a:endParaRPr>
          </a:p>
          <a:p>
            <a:r>
              <a:rPr lang="en" sz="2700">
                <a:solidFill>
                  <a:srgbClr val="1F1F1F"/>
                </a:solidFill>
                <a:highlight>
                  <a:srgbClr val="F8F9FA"/>
                </a:highlight>
                <a:latin typeface="Consolas"/>
              </a:rPr>
              <a:t>Appointment with hematologist Dr. AT also contraindicated resuming estrogen treatment. </a:t>
            </a:r>
            <a:endParaRPr lang="en-US">
              <a:solidFill>
                <a:srgbClr val="000000"/>
              </a:solidFill>
              <a:latin typeface="Aptos" panose="020B0004020202020204"/>
            </a:endParaRPr>
          </a:p>
          <a:p>
            <a:r>
              <a:rPr lang="en" sz="2700">
                <a:solidFill>
                  <a:srgbClr val="1F1F1F"/>
                </a:solidFill>
                <a:highlight>
                  <a:srgbClr val="F8F9FA"/>
                </a:highlight>
                <a:latin typeface="Consolas"/>
              </a:rPr>
              <a:t>She is depressed and can't take this situation anymore. She's not sleeping, consequently exhausted, not eating, gaining weight... etc. Nutritional follow-up.</a:t>
            </a:r>
            <a:endParaRPr lang="en-US"/>
          </a:p>
        </p:txBody>
      </p:sp>
    </p:spTree>
    <p:extLst>
      <p:ext uri="{BB962C8B-B14F-4D97-AF65-F5344CB8AC3E}">
        <p14:creationId xmlns:p14="http://schemas.microsoft.com/office/powerpoint/2010/main" val="25949969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47B1-FF1E-19F7-2AF7-4AC4A40DFA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8CC9F7-77E8-7FF8-E893-5EE1158E60D4}"/>
              </a:ext>
            </a:extLst>
          </p:cNvPr>
          <p:cNvSpPr>
            <a:spLocks noGrp="1"/>
          </p:cNvSpPr>
          <p:nvPr>
            <p:ph idx="1"/>
          </p:nvPr>
        </p:nvSpPr>
        <p:spPr/>
        <p:txBody>
          <a:bodyPr vert="horz" lIns="91440" tIns="45720" rIns="91440" bIns="45720" rtlCol="0" anchor="t">
            <a:normAutofit/>
          </a:bodyPr>
          <a:lstStyle/>
          <a:p>
            <a:r>
              <a:rPr lang="en" sz="2100">
                <a:solidFill>
                  <a:srgbClr val="1F1F1F"/>
                </a:solidFill>
                <a:highlight>
                  <a:srgbClr val="F8F9FA"/>
                </a:highlight>
                <a:latin typeface="Consolas"/>
              </a:rPr>
              <a:t>CAT: - </a:t>
            </a:r>
            <a:r>
              <a:rPr lang="en" sz="2100" err="1">
                <a:solidFill>
                  <a:srgbClr val="1F1F1F"/>
                </a:solidFill>
                <a:highlight>
                  <a:srgbClr val="F8F9FA"/>
                </a:highlight>
                <a:latin typeface="Consolas"/>
              </a:rPr>
              <a:t>Veoza trial with 3-month liver enzyme monitoring</a:t>
            </a:r>
            <a:r>
              <a:rPr lang="en" sz="2100">
                <a:solidFill>
                  <a:srgbClr val="1F1F1F"/>
                </a:solidFill>
                <a:highlight>
                  <a:srgbClr val="F8F9FA"/>
                </a:highlight>
                <a:latin typeface="Consolas"/>
              </a:rPr>
              <a:t>
- Marked improvement in the patient's hot flashes -
Onset of lower back pain while taking </a:t>
            </a:r>
            <a:r>
              <a:rPr lang="en" sz="2100" err="1">
                <a:solidFill>
                  <a:srgbClr val="1F1F1F"/>
                </a:solidFill>
                <a:highlight>
                  <a:srgbClr val="F8F9FA"/>
                </a:highlight>
                <a:latin typeface="Consolas"/>
              </a:rPr>
              <a:t>Veoza</a:t>
            </a:r>
            <a:r>
              <a:rPr lang="en" sz="2100">
                <a:solidFill>
                  <a:srgbClr val="1F1F1F"/>
                </a:solidFill>
                <a:highlight>
                  <a:srgbClr val="F8F9FA"/>
                </a:highlight>
                <a:latin typeface="Consolas"/>
              </a:rPr>
              <a:t>. When she stops taking </a:t>
            </a:r>
            <a:r>
              <a:rPr lang="en" sz="2100" err="1">
                <a:solidFill>
                  <a:srgbClr val="1F1F1F"/>
                </a:solidFill>
                <a:highlight>
                  <a:srgbClr val="F8F9FA"/>
                </a:highlight>
                <a:latin typeface="Consolas"/>
              </a:rPr>
              <a:t>Veoza</a:t>
            </a:r>
            <a:r>
              <a:rPr lang="en" sz="2100">
                <a:solidFill>
                  <a:srgbClr val="1F1F1F"/>
                </a:solidFill>
                <a:highlight>
                  <a:srgbClr val="F8F9FA"/>
                </a:highlight>
                <a:latin typeface="Consolas"/>
              </a:rPr>
              <a:t>, she complains of reactive hypertensive spikes.
</a:t>
            </a:r>
          </a:p>
        </p:txBody>
      </p:sp>
    </p:spTree>
    <p:extLst>
      <p:ext uri="{BB962C8B-B14F-4D97-AF65-F5344CB8AC3E}">
        <p14:creationId xmlns:p14="http://schemas.microsoft.com/office/powerpoint/2010/main" val="24329267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5912E-711E-5A50-43DE-B42AE3525A6F}"/>
              </a:ext>
            </a:extLst>
          </p:cNvPr>
          <p:cNvSpPr>
            <a:spLocks noGrp="1"/>
          </p:cNvSpPr>
          <p:nvPr>
            <p:ph type="title"/>
          </p:nvPr>
        </p:nvSpPr>
        <p:spPr/>
        <p:txBody>
          <a:bodyPr>
            <a:normAutofit fontScale="90000"/>
          </a:bodyPr>
          <a:lstStyle/>
          <a:p>
            <a:r>
              <a:rPr lang="fr-FR"/>
              <a:t>Discussion </a:t>
            </a:r>
            <a:r>
              <a:rPr lang="fr-FR" sz="2000" err="1">
                <a:solidFill>
                  <a:srgbClr val="FF0000"/>
                </a:solidFill>
                <a:latin typeface="Aptos Display"/>
              </a:rPr>
              <a:t>calculate</a:t>
            </a:r>
            <a:r>
              <a:rPr lang="fr-FR" sz="2000">
                <a:solidFill>
                  <a:srgbClr val="FF0000"/>
                </a:solidFill>
                <a:latin typeface="Aptos Display"/>
              </a:rPr>
              <a:t> </a:t>
            </a:r>
            <a:r>
              <a:rPr lang="fr-FR" sz="2000" err="1">
                <a:solidFill>
                  <a:srgbClr val="FF0000"/>
                </a:solidFill>
                <a:latin typeface="Aptos Display"/>
              </a:rPr>
              <a:t>cardiac</a:t>
            </a:r>
            <a:r>
              <a:rPr lang="fr-FR" sz="2000">
                <a:solidFill>
                  <a:srgbClr val="FF0000"/>
                </a:solidFill>
                <a:latin typeface="Aptos Display"/>
              </a:rPr>
              <a:t> and stroke </a:t>
            </a:r>
            <a:r>
              <a:rPr lang="fr-FR" sz="2000" err="1">
                <a:solidFill>
                  <a:srgbClr val="FF0000"/>
                </a:solidFill>
                <a:latin typeface="Aptos Display"/>
              </a:rPr>
              <a:t>risk</a:t>
            </a:r>
            <a:r>
              <a:rPr lang="fr-FR">
                <a:solidFill>
                  <a:srgbClr val="000000"/>
                </a:solidFill>
                <a:latin typeface="Aptos Display"/>
              </a:rPr>
              <a:t> </a:t>
            </a:r>
            <a:r>
              <a:rPr lang="en" sz="2100">
                <a:solidFill>
                  <a:srgbClr val="FF0000"/>
                </a:solidFill>
                <a:highlight>
                  <a:srgbClr val="F8F9FA"/>
                </a:highlight>
                <a:latin typeface="Consolas"/>
              </a:rPr>
              <a:t>postpartum preeclampsia</a:t>
            </a:r>
            <a:endParaRPr lang="fr-FR" sz="2100">
              <a:solidFill>
                <a:srgbClr val="000000"/>
              </a:solidFill>
              <a:latin typeface="Consolas"/>
            </a:endParaRPr>
          </a:p>
          <a:p>
            <a:r>
              <a:rPr lang="en" sz="2100">
                <a:solidFill>
                  <a:srgbClr val="FF0000"/>
                </a:solidFill>
                <a:highlight>
                  <a:srgbClr val="F8F9FA"/>
                </a:highlight>
                <a:latin typeface="Consolas"/>
              </a:rPr>
              <a:t>History of left pontine ischemic stroke at age 44, persistent right-sided </a:t>
            </a:r>
            <a:r>
              <a:rPr lang="en" sz="2100" err="1">
                <a:solidFill>
                  <a:srgbClr val="FF0000"/>
                </a:solidFill>
                <a:highlight>
                  <a:srgbClr val="F8F9FA"/>
                </a:highlight>
                <a:latin typeface="Consolas"/>
              </a:rPr>
              <a:t>hemiparesthesia</a:t>
            </a:r>
            <a:r>
              <a:rPr lang="en" sz="2100">
                <a:solidFill>
                  <a:srgbClr val="1F1F1F"/>
                </a:solidFill>
                <a:highlight>
                  <a:srgbClr val="F8F9FA"/>
                </a:highlight>
                <a:latin typeface="Consolas"/>
              </a:rPr>
              <a:t> - Discovery of </a:t>
            </a:r>
            <a:r>
              <a:rPr lang="en" sz="2100">
                <a:solidFill>
                  <a:srgbClr val="FF0000"/>
                </a:solidFill>
                <a:highlight>
                  <a:srgbClr val="F8F9FA"/>
                </a:highlight>
                <a:latin typeface="Consolas"/>
              </a:rPr>
              <a:t>heterozygous mutation of Factor V Leiden</a:t>
            </a:r>
            <a:endParaRPr lang="fr-FR"/>
          </a:p>
        </p:txBody>
      </p:sp>
      <p:sp>
        <p:nvSpPr>
          <p:cNvPr id="3" name="Espace réservé du contenu 2">
            <a:extLst>
              <a:ext uri="{FF2B5EF4-FFF2-40B4-BE49-F238E27FC236}">
                <a16:creationId xmlns:a16="http://schemas.microsoft.com/office/drawing/2014/main" id="{5AB00A6D-6DF8-1535-9DA1-1BE931CD445F}"/>
              </a:ext>
            </a:extLst>
          </p:cNvPr>
          <p:cNvSpPr>
            <a:spLocks noGrp="1"/>
          </p:cNvSpPr>
          <p:nvPr>
            <p:ph idx="1"/>
          </p:nvPr>
        </p:nvSpPr>
        <p:spPr/>
        <p:txBody>
          <a:bodyPr vert="horz" lIns="91440" tIns="45720" rIns="91440" bIns="45720" rtlCol="0" anchor="t">
            <a:normAutofit/>
          </a:bodyPr>
          <a:lstStyle/>
          <a:p>
            <a:r>
              <a:rPr lang="en" sz="2100">
                <a:solidFill>
                  <a:srgbClr val="1F1F1F"/>
                </a:solidFill>
                <a:highlight>
                  <a:srgbClr val="F8F9FA"/>
                </a:highlight>
                <a:latin typeface="Consolas"/>
              </a:rPr>
              <a:t>Questions: - What treatment options can be offered to the patient for her debilitating hot flashes? - Non-typical lower back pain while taking </a:t>
            </a:r>
            <a:r>
              <a:rPr lang="en" sz="2100" err="1">
                <a:solidFill>
                  <a:srgbClr val="1F1F1F"/>
                </a:solidFill>
                <a:highlight>
                  <a:srgbClr val="F8F9FA"/>
                </a:highlight>
                <a:latin typeface="Consolas"/>
              </a:rPr>
              <a:t>Veoza</a:t>
            </a:r>
            <a:r>
              <a:rPr lang="en" sz="2100">
                <a:solidFill>
                  <a:srgbClr val="1F1F1F"/>
                </a:solidFill>
                <a:highlight>
                  <a:srgbClr val="F8F9FA"/>
                </a:highlight>
                <a:latin typeface="Consolas"/>
              </a:rPr>
              <a:t>, OK to continue treatment</a:t>
            </a:r>
            <a:endParaRPr lang="fr-FR"/>
          </a:p>
        </p:txBody>
      </p:sp>
    </p:spTree>
    <p:extLst>
      <p:ext uri="{BB962C8B-B14F-4D97-AF65-F5344CB8AC3E}">
        <p14:creationId xmlns:p14="http://schemas.microsoft.com/office/powerpoint/2010/main" val="10763676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AD34-DE11-C930-65C1-CF6CD07873C1}"/>
              </a:ext>
            </a:extLst>
          </p:cNvPr>
          <p:cNvSpPr>
            <a:spLocks noGrp="1"/>
          </p:cNvSpPr>
          <p:nvPr>
            <p:ph type="title"/>
          </p:nvPr>
        </p:nvSpPr>
        <p:spPr/>
        <p:txBody>
          <a:bodyPr/>
          <a:lstStyle/>
          <a:p>
            <a:r>
              <a:rPr lang="en-US" err="1">
                <a:ea typeface="+mj-lt"/>
                <a:cs typeface="+mj-lt"/>
                <a:hlinkClick r:id="rId2"/>
              </a:rPr>
              <a:t>HeartScore</a:t>
            </a:r>
            <a:r>
              <a:rPr lang="en-US">
                <a:ea typeface="+mj-lt"/>
                <a:cs typeface="+mj-lt"/>
              </a:rPr>
              <a:t> Risk </a:t>
            </a:r>
            <a:endParaRPr lang="en-US"/>
          </a:p>
        </p:txBody>
      </p:sp>
      <p:pic>
        <p:nvPicPr>
          <p:cNvPr id="4" name="Content Placeholder 3" descr="A screenshot of a medical test&#10;&#10;AI-generated content may be incorrect.">
            <a:extLst>
              <a:ext uri="{FF2B5EF4-FFF2-40B4-BE49-F238E27FC236}">
                <a16:creationId xmlns:a16="http://schemas.microsoft.com/office/drawing/2014/main" id="{5FFAFC38-6D8A-D279-392F-2246682063FC}"/>
              </a:ext>
            </a:extLst>
          </p:cNvPr>
          <p:cNvPicPr>
            <a:picLocks noGrp="1" noChangeAspect="1"/>
          </p:cNvPicPr>
          <p:nvPr>
            <p:ph idx="1"/>
          </p:nvPr>
        </p:nvPicPr>
        <p:blipFill>
          <a:blip r:embed="rId3"/>
          <a:stretch>
            <a:fillRect/>
          </a:stretch>
        </p:blipFill>
        <p:spPr>
          <a:xfrm>
            <a:off x="4411211" y="617577"/>
            <a:ext cx="3378869" cy="6024020"/>
          </a:xfrm>
          <a:prstGeom prst="rect">
            <a:avLst/>
          </a:prstGeom>
        </p:spPr>
      </p:pic>
      <p:pic>
        <p:nvPicPr>
          <p:cNvPr id="5" name="Picture 4" descr="A close-up of a health care information&#10;&#10;AI-generated content may be incorrect.">
            <a:extLst>
              <a:ext uri="{FF2B5EF4-FFF2-40B4-BE49-F238E27FC236}">
                <a16:creationId xmlns:a16="http://schemas.microsoft.com/office/drawing/2014/main" id="{7416C511-92BB-BB8A-6D42-62F82B611752}"/>
              </a:ext>
            </a:extLst>
          </p:cNvPr>
          <p:cNvPicPr>
            <a:picLocks noChangeAspect="1"/>
          </p:cNvPicPr>
          <p:nvPr/>
        </p:nvPicPr>
        <p:blipFill>
          <a:blip r:embed="rId4"/>
          <a:stretch>
            <a:fillRect/>
          </a:stretch>
        </p:blipFill>
        <p:spPr>
          <a:xfrm>
            <a:off x="7277498" y="0"/>
            <a:ext cx="3918857" cy="6858000"/>
          </a:xfrm>
          <a:prstGeom prst="rect">
            <a:avLst/>
          </a:prstGeom>
        </p:spPr>
      </p:pic>
    </p:spTree>
    <p:extLst>
      <p:ext uri="{BB962C8B-B14F-4D97-AF65-F5344CB8AC3E}">
        <p14:creationId xmlns:p14="http://schemas.microsoft.com/office/powerpoint/2010/main" val="25953138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F29C-1FF7-3ADB-6691-410F9F01F374}"/>
              </a:ext>
            </a:extLst>
          </p:cNvPr>
          <p:cNvSpPr>
            <a:spLocks noGrp="1"/>
          </p:cNvSpPr>
          <p:nvPr>
            <p:ph type="title"/>
          </p:nvPr>
        </p:nvSpPr>
        <p:spPr/>
        <p:txBody>
          <a:bodyPr>
            <a:normAutofit/>
          </a:bodyPr>
          <a:lstStyle/>
          <a:p>
            <a:r>
              <a:rPr lang="en-US" sz="2800" b="1">
                <a:highlight>
                  <a:srgbClr val="FFFFFF"/>
                </a:highlight>
                <a:latin typeface="Roboto"/>
                <a:ea typeface="Roboto"/>
                <a:cs typeface="Roboto"/>
              </a:rPr>
              <a:t>Interpret CAC score</a:t>
            </a:r>
            <a:endParaRPr lang="en-US" sz="2800">
              <a:highlight>
                <a:srgbClr val="FFFFFF"/>
              </a:highlight>
              <a:latin typeface="Roboto"/>
              <a:ea typeface="Roboto"/>
              <a:cs typeface="Roboto"/>
            </a:endParaRPr>
          </a:p>
        </p:txBody>
      </p:sp>
      <p:sp>
        <p:nvSpPr>
          <p:cNvPr id="3" name="Content Placeholder 2">
            <a:extLst>
              <a:ext uri="{FF2B5EF4-FFF2-40B4-BE49-F238E27FC236}">
                <a16:creationId xmlns:a16="http://schemas.microsoft.com/office/drawing/2014/main" id="{9CA64CB2-FEDA-2428-2DE9-77A55F3A3774}"/>
              </a:ext>
            </a:extLst>
          </p:cNvPr>
          <p:cNvSpPr>
            <a:spLocks noGrp="1"/>
          </p:cNvSpPr>
          <p:nvPr>
            <p:ph idx="1"/>
          </p:nvPr>
        </p:nvSpPr>
        <p:spPr/>
        <p:txBody>
          <a:bodyPr vert="horz" lIns="91440" tIns="45720" rIns="91440" bIns="45720" rtlCol="0" anchor="t">
            <a:normAutofit/>
          </a:bodyPr>
          <a:lstStyle/>
          <a:p>
            <a:endParaRPr lang="en-US" sz="1200">
              <a:highlight>
                <a:srgbClr val="FFFFFF"/>
              </a:highlight>
              <a:latin typeface="Roboto"/>
              <a:ea typeface="Roboto"/>
              <a:cs typeface="Roboto"/>
            </a:endParaRPr>
          </a:p>
          <a:p>
            <a:endParaRPr lang="en-US">
              <a:highlight>
                <a:srgbClr val="FFFFFF"/>
              </a:highlight>
              <a:latin typeface="Roboto"/>
              <a:ea typeface="Roboto"/>
              <a:cs typeface="Roboto"/>
            </a:endParaRPr>
          </a:p>
          <a:p>
            <a:r>
              <a:rPr lang="en-US" b="1">
                <a:highlight>
                  <a:srgbClr val="FFFFFF"/>
                </a:highlight>
                <a:latin typeface="Roboto"/>
                <a:ea typeface="Roboto"/>
                <a:cs typeface="Roboto"/>
              </a:rPr>
              <a:t>0</a:t>
            </a:r>
            <a:r>
              <a:rPr lang="en-US">
                <a:highlight>
                  <a:srgbClr val="FFFFFF"/>
                </a:highlight>
                <a:latin typeface="Roboto"/>
                <a:ea typeface="Roboto"/>
                <a:cs typeface="Roboto"/>
              </a:rPr>
              <a:t> → may downgrade risk if no other high-risk features.</a:t>
            </a:r>
            <a:endParaRPr lang="en-US"/>
          </a:p>
          <a:p>
            <a:r>
              <a:rPr lang="en-US" b="1">
                <a:highlight>
                  <a:srgbClr val="FFFFFF"/>
                </a:highlight>
                <a:latin typeface="Roboto"/>
                <a:ea typeface="Roboto"/>
                <a:cs typeface="Roboto"/>
              </a:rPr>
              <a:t>1–99</a:t>
            </a:r>
            <a:r>
              <a:rPr lang="en-US">
                <a:highlight>
                  <a:srgbClr val="FFFFFF"/>
                </a:highlight>
                <a:latin typeface="Roboto"/>
                <a:ea typeface="Roboto"/>
                <a:cs typeface="Roboto"/>
              </a:rPr>
              <a:t> → mild plaque burden, moderate risk.</a:t>
            </a:r>
            <a:endParaRPr lang="en-US"/>
          </a:p>
          <a:p>
            <a:r>
              <a:rPr lang="en-US" b="1">
                <a:highlight>
                  <a:srgbClr val="FFFFFF"/>
                </a:highlight>
                <a:latin typeface="Roboto"/>
                <a:ea typeface="Roboto"/>
                <a:cs typeface="Roboto"/>
              </a:rPr>
              <a:t>100–399</a:t>
            </a:r>
            <a:r>
              <a:rPr lang="en-US">
                <a:highlight>
                  <a:srgbClr val="FFFFFF"/>
                </a:highlight>
                <a:latin typeface="Roboto"/>
                <a:ea typeface="Roboto"/>
                <a:cs typeface="Roboto"/>
              </a:rPr>
              <a:t> → significant plaque, higher risk.</a:t>
            </a:r>
            <a:endParaRPr lang="en-US"/>
          </a:p>
          <a:p>
            <a:r>
              <a:rPr lang="en-US" b="1">
                <a:highlight>
                  <a:srgbClr val="FFFFFF"/>
                </a:highlight>
                <a:latin typeface="Roboto"/>
                <a:ea typeface="Roboto"/>
                <a:cs typeface="Roboto"/>
              </a:rPr>
              <a:t>≥400</a:t>
            </a:r>
            <a:r>
              <a:rPr lang="en-US">
                <a:highlight>
                  <a:srgbClr val="FFFFFF"/>
                </a:highlight>
                <a:latin typeface="Roboto"/>
                <a:ea typeface="Roboto"/>
                <a:cs typeface="Roboto"/>
              </a:rPr>
              <a:t> → very high risk, aggressive prevention advised.</a:t>
            </a:r>
            <a:endParaRPr lang="en-US"/>
          </a:p>
          <a:p>
            <a:pPr marL="0" indent="0">
              <a:buNone/>
            </a:pPr>
            <a:br>
              <a:rPr lang="en-US"/>
            </a:br>
            <a:endParaRPr lang="en-US"/>
          </a:p>
        </p:txBody>
      </p:sp>
    </p:spTree>
    <p:extLst>
      <p:ext uri="{BB962C8B-B14F-4D97-AF65-F5344CB8AC3E}">
        <p14:creationId xmlns:p14="http://schemas.microsoft.com/office/powerpoint/2010/main" val="1827984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FAD94-F4E3-1940-79BF-C67D6FAD0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5B3B9-3790-C50E-ED4F-8D51A5736100}"/>
              </a:ext>
            </a:extLst>
          </p:cNvPr>
          <p:cNvSpPr>
            <a:spLocks noGrp="1"/>
          </p:cNvSpPr>
          <p:nvPr>
            <p:ph type="title"/>
          </p:nvPr>
        </p:nvSpPr>
        <p:spPr/>
        <p:txBody>
          <a:bodyPr>
            <a:normAutofit/>
          </a:bodyPr>
          <a:lstStyle/>
          <a:p>
            <a:r>
              <a:rPr lang="en-US" sz="2800" b="1">
                <a:solidFill>
                  <a:srgbClr val="FF0000"/>
                </a:solidFill>
                <a:highlight>
                  <a:srgbClr val="FFFFFF"/>
                </a:highlight>
                <a:latin typeface="Merriweather"/>
              </a:rPr>
              <a:t>Pre-eclampsia and risk of cardiovascular disease</a:t>
            </a:r>
            <a:r>
              <a:rPr lang="en-US" sz="2800" b="1">
                <a:solidFill>
                  <a:srgbClr val="212121"/>
                </a:solidFill>
                <a:highlight>
                  <a:srgbClr val="FFFFFF"/>
                </a:highlight>
                <a:latin typeface="Merriweather"/>
              </a:rPr>
              <a:t> and cancer in later life: systematic review and meta-analysis</a:t>
            </a:r>
            <a:endParaRPr lang="en-US" sz="2800"/>
          </a:p>
          <a:p>
            <a:endParaRPr lang="en-US"/>
          </a:p>
        </p:txBody>
      </p:sp>
      <p:sp>
        <p:nvSpPr>
          <p:cNvPr id="3" name="Content Placeholder 2">
            <a:extLst>
              <a:ext uri="{FF2B5EF4-FFF2-40B4-BE49-F238E27FC236}">
                <a16:creationId xmlns:a16="http://schemas.microsoft.com/office/drawing/2014/main" id="{717540B8-13B8-B602-4287-F128F2E3F986}"/>
              </a:ext>
            </a:extLst>
          </p:cNvPr>
          <p:cNvSpPr>
            <a:spLocks noGrp="1"/>
          </p:cNvSpPr>
          <p:nvPr>
            <p:ph idx="1"/>
          </p:nvPr>
        </p:nvSpPr>
        <p:spPr/>
        <p:txBody>
          <a:bodyPr vert="horz" lIns="91440" tIns="45720" rIns="91440" bIns="45720" rtlCol="0" anchor="t">
            <a:noAutofit/>
          </a:bodyPr>
          <a:lstStyle/>
          <a:p>
            <a:r>
              <a:rPr lang="en-US" sz="2400">
                <a:solidFill>
                  <a:srgbClr val="212121"/>
                </a:solidFill>
                <a:highlight>
                  <a:srgbClr val="FFFFFF"/>
                </a:highlight>
                <a:ea typeface="+mn-lt"/>
                <a:cs typeface="+mn-lt"/>
              </a:rPr>
              <a:t>Prospective and retrospective cohort studies:  dataset of 3,488,160 women, with 198,252 affected by pre-eclampsia (exposure group) and 29,495 episodes of cardiovascular disease(study outcomes).</a:t>
            </a:r>
            <a:endParaRPr lang="en-US" sz="2400"/>
          </a:p>
          <a:p>
            <a:r>
              <a:rPr lang="en-US" sz="2400">
                <a:solidFill>
                  <a:srgbClr val="212121"/>
                </a:solidFill>
                <a:highlight>
                  <a:srgbClr val="FFFFFF"/>
                </a:highlight>
                <a:ea typeface="+mn-lt"/>
                <a:cs typeface="+mn-lt"/>
              </a:rPr>
              <a:t>After pre-eclampsia increased risk of vascular disease. RR95%CI for </a:t>
            </a:r>
            <a:r>
              <a:rPr lang="en-US" sz="2400">
                <a:solidFill>
                  <a:srgbClr val="FF0000"/>
                </a:solidFill>
                <a:highlight>
                  <a:srgbClr val="FFFFFF"/>
                </a:highlight>
                <a:ea typeface="+mn-lt"/>
                <a:cs typeface="+mn-lt"/>
              </a:rPr>
              <a:t>Hypertension 3.70 (2.70 to 5.05</a:t>
            </a:r>
            <a:r>
              <a:rPr lang="en-US" sz="2400">
                <a:solidFill>
                  <a:srgbClr val="212121"/>
                </a:solidFill>
                <a:highlight>
                  <a:srgbClr val="FFFFFF"/>
                </a:highlight>
                <a:ea typeface="+mn-lt"/>
                <a:cs typeface="+mn-lt"/>
              </a:rPr>
              <a:t>) after 14.1 years , for </a:t>
            </a:r>
            <a:r>
              <a:rPr lang="en-US" sz="2400" err="1">
                <a:solidFill>
                  <a:srgbClr val="FF0000"/>
                </a:solidFill>
                <a:highlight>
                  <a:srgbClr val="FFFFFF"/>
                </a:highlight>
                <a:ea typeface="+mn-lt"/>
                <a:cs typeface="+mn-lt"/>
              </a:rPr>
              <a:t>ischaemic</a:t>
            </a:r>
            <a:r>
              <a:rPr lang="en-US" sz="2400">
                <a:solidFill>
                  <a:srgbClr val="FF0000"/>
                </a:solidFill>
                <a:highlight>
                  <a:srgbClr val="FFFFFF"/>
                </a:highlight>
                <a:ea typeface="+mn-lt"/>
                <a:cs typeface="+mn-lt"/>
              </a:rPr>
              <a:t> heart disease 2.16 (1.86 to 2.52)</a:t>
            </a:r>
            <a:r>
              <a:rPr lang="en-US" sz="2400">
                <a:solidFill>
                  <a:srgbClr val="212121"/>
                </a:solidFill>
                <a:highlight>
                  <a:srgbClr val="FFFFFF"/>
                </a:highlight>
                <a:ea typeface="+mn-lt"/>
                <a:cs typeface="+mn-lt"/>
              </a:rPr>
              <a:t> after 11.7 years, for</a:t>
            </a:r>
            <a:r>
              <a:rPr lang="en-US" sz="2400">
                <a:solidFill>
                  <a:srgbClr val="FF0000"/>
                </a:solidFill>
                <a:highlight>
                  <a:srgbClr val="FFFFFF"/>
                </a:highlight>
                <a:ea typeface="+mn-lt"/>
                <a:cs typeface="+mn-lt"/>
              </a:rPr>
              <a:t> stroke 1.81 (1.45 to 2.27)</a:t>
            </a:r>
            <a:r>
              <a:rPr lang="en-US" sz="2400">
                <a:solidFill>
                  <a:srgbClr val="212121"/>
                </a:solidFill>
                <a:highlight>
                  <a:srgbClr val="FFFFFF"/>
                </a:highlight>
                <a:ea typeface="+mn-lt"/>
                <a:cs typeface="+mn-lt"/>
              </a:rPr>
              <a:t> after 10.4 years, and for </a:t>
            </a:r>
            <a:r>
              <a:rPr lang="en-US" sz="2400">
                <a:solidFill>
                  <a:srgbClr val="FF0000"/>
                </a:solidFill>
                <a:highlight>
                  <a:srgbClr val="FFFFFF"/>
                </a:highlight>
                <a:ea typeface="+mn-lt"/>
                <a:cs typeface="+mn-lt"/>
              </a:rPr>
              <a:t>venous thromboembolism 1.79 (1.37 to 2.33) </a:t>
            </a:r>
            <a:r>
              <a:rPr lang="en-US" sz="2400">
                <a:solidFill>
                  <a:srgbClr val="212121"/>
                </a:solidFill>
                <a:highlight>
                  <a:srgbClr val="FFFFFF"/>
                </a:highlight>
                <a:ea typeface="+mn-lt"/>
                <a:cs typeface="+mn-lt"/>
              </a:rPr>
              <a:t>after 4.7 years. </a:t>
            </a:r>
            <a:r>
              <a:rPr lang="en-US" sz="2400">
                <a:solidFill>
                  <a:srgbClr val="FF0000"/>
                </a:solidFill>
                <a:highlight>
                  <a:srgbClr val="FFFFFF"/>
                </a:highlight>
                <a:ea typeface="+mn-lt"/>
                <a:cs typeface="+mn-lt"/>
              </a:rPr>
              <a:t> Overall mortality after pre-eclampsia was increased: 1.49 (1.05 to 2.14) </a:t>
            </a:r>
            <a:r>
              <a:rPr lang="en-US" sz="2400">
                <a:solidFill>
                  <a:srgbClr val="212121"/>
                </a:solidFill>
                <a:highlight>
                  <a:srgbClr val="FFFFFF"/>
                </a:highlight>
                <a:ea typeface="+mn-lt"/>
                <a:cs typeface="+mn-lt"/>
              </a:rPr>
              <a:t>after 14.5 years.</a:t>
            </a:r>
            <a:endParaRPr lang="en-US" sz="2400"/>
          </a:p>
          <a:p>
            <a:r>
              <a:rPr lang="en-US" sz="1800">
                <a:solidFill>
                  <a:srgbClr val="212121"/>
                </a:solidFill>
                <a:highlight>
                  <a:srgbClr val="FFFFFF"/>
                </a:highlight>
                <a:ea typeface="+mn-lt"/>
                <a:cs typeface="+mn-lt"/>
              </a:rPr>
              <a:t>Bellamy </a:t>
            </a:r>
            <a:r>
              <a:rPr lang="en-US" sz="1800" err="1">
                <a:solidFill>
                  <a:srgbClr val="212121"/>
                </a:solidFill>
                <a:highlight>
                  <a:srgbClr val="FFFFFF"/>
                </a:highlight>
                <a:ea typeface="+mn-lt"/>
                <a:cs typeface="+mn-lt"/>
              </a:rPr>
              <a:t>L,et</a:t>
            </a:r>
            <a:r>
              <a:rPr lang="en-US" sz="1800">
                <a:solidFill>
                  <a:srgbClr val="212121"/>
                </a:solidFill>
                <a:highlight>
                  <a:srgbClr val="FFFFFF"/>
                </a:highlight>
                <a:ea typeface="+mn-lt"/>
                <a:cs typeface="+mn-lt"/>
              </a:rPr>
              <a:t> al . Pre-eclampsia and risk of cardiovascular disease and cancer in later life: systematic review and meta-analysis. BMJ. 2007 Nov 10;335(7627):974. </a:t>
            </a:r>
            <a:endParaRPr lang="en-US" sz="1800">
              <a:solidFill>
                <a:srgbClr val="212121"/>
              </a:solidFill>
              <a:highlight>
                <a:srgbClr val="FFFFFF"/>
              </a:highlight>
            </a:endParaRPr>
          </a:p>
        </p:txBody>
      </p:sp>
    </p:spTree>
    <p:extLst>
      <p:ext uri="{BB962C8B-B14F-4D97-AF65-F5344CB8AC3E}">
        <p14:creationId xmlns:p14="http://schemas.microsoft.com/office/powerpoint/2010/main" val="103918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8BD38-53A8-834B-5A5F-849E3341B98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C06211B-77FA-464C-35FA-BBA4C3BE9F1D}"/>
              </a:ext>
            </a:extLst>
          </p:cNvPr>
          <p:cNvPicPr>
            <a:picLocks noChangeAspect="1"/>
          </p:cNvPicPr>
          <p:nvPr/>
        </p:nvPicPr>
        <p:blipFill>
          <a:blip r:embed="rId2"/>
          <a:stretch>
            <a:fillRect/>
          </a:stretch>
        </p:blipFill>
        <p:spPr>
          <a:xfrm>
            <a:off x="2407920" y="121920"/>
            <a:ext cx="6672580" cy="6243320"/>
          </a:xfrm>
          <a:prstGeom prst="rect">
            <a:avLst/>
          </a:prstGeom>
        </p:spPr>
      </p:pic>
      <p:sp>
        <p:nvSpPr>
          <p:cNvPr id="4" name="Rectangle 3">
            <a:extLst>
              <a:ext uri="{FF2B5EF4-FFF2-40B4-BE49-F238E27FC236}">
                <a16:creationId xmlns:a16="http://schemas.microsoft.com/office/drawing/2014/main" id="{E374655B-C1F5-AE78-953F-BA5AC35B3897}"/>
              </a:ext>
            </a:extLst>
          </p:cNvPr>
          <p:cNvSpPr/>
          <p:nvPr/>
        </p:nvSpPr>
        <p:spPr>
          <a:xfrm>
            <a:off x="5310748" y="4180176"/>
            <a:ext cx="3772323" cy="7332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0834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2073D-03BB-5B59-E9B6-1354C9E58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C1F8C-6C7A-C4ED-F5D1-69F15D0BB114}"/>
              </a:ext>
            </a:extLst>
          </p:cNvPr>
          <p:cNvSpPr>
            <a:spLocks noGrp="1"/>
          </p:cNvSpPr>
          <p:nvPr>
            <p:ph type="title"/>
          </p:nvPr>
        </p:nvSpPr>
        <p:spPr/>
        <p:txBody>
          <a:bodyPr>
            <a:normAutofit/>
          </a:bodyPr>
          <a:lstStyle/>
          <a:p>
            <a:r>
              <a:rPr lang="en-US" sz="2800" b="1">
                <a:solidFill>
                  <a:srgbClr val="212121"/>
                </a:solidFill>
                <a:highlight>
                  <a:srgbClr val="FFFFFF"/>
                </a:highlight>
                <a:latin typeface="Merriweather"/>
              </a:rPr>
              <a:t>Pre-eclampsia and risk of cardiovascular disease and cancer in later life: systematic review and meta-analysis</a:t>
            </a:r>
            <a:endParaRPr lang="en-US" sz="2800"/>
          </a:p>
          <a:p>
            <a:endParaRPr lang="en-US"/>
          </a:p>
        </p:txBody>
      </p:sp>
      <p:sp>
        <p:nvSpPr>
          <p:cNvPr id="3" name="Content Placeholder 2">
            <a:extLst>
              <a:ext uri="{FF2B5EF4-FFF2-40B4-BE49-F238E27FC236}">
                <a16:creationId xmlns:a16="http://schemas.microsoft.com/office/drawing/2014/main" id="{E531411B-CA5E-6C4F-4099-92F24F7DE9E8}"/>
              </a:ext>
            </a:extLst>
          </p:cNvPr>
          <p:cNvSpPr>
            <a:spLocks noGrp="1"/>
          </p:cNvSpPr>
          <p:nvPr>
            <p:ph idx="1"/>
          </p:nvPr>
        </p:nvSpPr>
        <p:spPr/>
        <p:txBody>
          <a:bodyPr vert="horz" lIns="91440" tIns="45720" rIns="91440" bIns="45720" rtlCol="0" anchor="t">
            <a:noAutofit/>
          </a:bodyPr>
          <a:lstStyle/>
          <a:p>
            <a:r>
              <a:rPr lang="en-US" sz="2400">
                <a:solidFill>
                  <a:srgbClr val="212121"/>
                </a:solidFill>
                <a:highlight>
                  <a:srgbClr val="FFFFFF"/>
                </a:highlight>
                <a:ea typeface="+mn-lt"/>
                <a:cs typeface="+mn-lt"/>
              </a:rPr>
              <a:t>Prospective and retrospective cohort studies:  dataset of 3,488,160 women, with 198,252 affected by pre-eclampsia (exposure group) and 29,495 episodes of cardiovascular disease(study outcomes).</a:t>
            </a:r>
            <a:endParaRPr lang="en-US" sz="2400"/>
          </a:p>
          <a:p>
            <a:r>
              <a:rPr lang="en-US" sz="2400">
                <a:solidFill>
                  <a:srgbClr val="212121"/>
                </a:solidFill>
                <a:highlight>
                  <a:srgbClr val="FFFFFF"/>
                </a:highlight>
                <a:ea typeface="+mn-lt"/>
                <a:cs typeface="+mn-lt"/>
              </a:rPr>
              <a:t>After pre-eclampsia increased risk of vascular disease. RR95%CI for </a:t>
            </a:r>
            <a:r>
              <a:rPr lang="en-US" sz="2400">
                <a:solidFill>
                  <a:srgbClr val="FF0000"/>
                </a:solidFill>
                <a:highlight>
                  <a:srgbClr val="FFFFFF"/>
                </a:highlight>
                <a:ea typeface="+mn-lt"/>
                <a:cs typeface="+mn-lt"/>
              </a:rPr>
              <a:t>Hypertension 3.70 (2.70 to 5.05</a:t>
            </a:r>
            <a:r>
              <a:rPr lang="en-US" sz="2400">
                <a:solidFill>
                  <a:srgbClr val="212121"/>
                </a:solidFill>
                <a:highlight>
                  <a:srgbClr val="FFFFFF"/>
                </a:highlight>
                <a:ea typeface="+mn-lt"/>
                <a:cs typeface="+mn-lt"/>
              </a:rPr>
              <a:t>) after 14.1 years , for </a:t>
            </a:r>
            <a:r>
              <a:rPr lang="en-US" sz="2400" err="1">
                <a:solidFill>
                  <a:srgbClr val="FF0000"/>
                </a:solidFill>
                <a:highlight>
                  <a:srgbClr val="FFFFFF"/>
                </a:highlight>
                <a:ea typeface="+mn-lt"/>
                <a:cs typeface="+mn-lt"/>
              </a:rPr>
              <a:t>ischaemic</a:t>
            </a:r>
            <a:r>
              <a:rPr lang="en-US" sz="2400">
                <a:solidFill>
                  <a:srgbClr val="FF0000"/>
                </a:solidFill>
                <a:highlight>
                  <a:srgbClr val="FFFFFF"/>
                </a:highlight>
                <a:ea typeface="+mn-lt"/>
                <a:cs typeface="+mn-lt"/>
              </a:rPr>
              <a:t> heart disease 2.16 (1.86 to 2.52)</a:t>
            </a:r>
            <a:r>
              <a:rPr lang="en-US" sz="2400">
                <a:solidFill>
                  <a:srgbClr val="212121"/>
                </a:solidFill>
                <a:highlight>
                  <a:srgbClr val="FFFFFF"/>
                </a:highlight>
                <a:ea typeface="+mn-lt"/>
                <a:cs typeface="+mn-lt"/>
              </a:rPr>
              <a:t> after 11.7 years, for</a:t>
            </a:r>
            <a:r>
              <a:rPr lang="en-US" sz="2400">
                <a:solidFill>
                  <a:srgbClr val="FF0000"/>
                </a:solidFill>
                <a:highlight>
                  <a:srgbClr val="FFFFFF"/>
                </a:highlight>
                <a:ea typeface="+mn-lt"/>
                <a:cs typeface="+mn-lt"/>
              </a:rPr>
              <a:t> stroke 1.81 (1.45 to 2.27)</a:t>
            </a:r>
            <a:r>
              <a:rPr lang="en-US" sz="2400">
                <a:solidFill>
                  <a:srgbClr val="212121"/>
                </a:solidFill>
                <a:highlight>
                  <a:srgbClr val="FFFFFF"/>
                </a:highlight>
                <a:ea typeface="+mn-lt"/>
                <a:cs typeface="+mn-lt"/>
              </a:rPr>
              <a:t> after 10.4 years, and for </a:t>
            </a:r>
            <a:r>
              <a:rPr lang="en-US" sz="2400">
                <a:solidFill>
                  <a:srgbClr val="FF0000"/>
                </a:solidFill>
                <a:highlight>
                  <a:srgbClr val="FFFFFF"/>
                </a:highlight>
                <a:ea typeface="+mn-lt"/>
                <a:cs typeface="+mn-lt"/>
              </a:rPr>
              <a:t>venous thromboembolism 1.79 (1.37 to 2.33) </a:t>
            </a:r>
            <a:r>
              <a:rPr lang="en-US" sz="2400">
                <a:solidFill>
                  <a:srgbClr val="212121"/>
                </a:solidFill>
                <a:highlight>
                  <a:srgbClr val="FFFFFF"/>
                </a:highlight>
                <a:ea typeface="+mn-lt"/>
                <a:cs typeface="+mn-lt"/>
              </a:rPr>
              <a:t>after 4.7 years. </a:t>
            </a:r>
            <a:r>
              <a:rPr lang="en-US" sz="2400">
                <a:solidFill>
                  <a:srgbClr val="FF0000"/>
                </a:solidFill>
                <a:highlight>
                  <a:srgbClr val="FFFFFF"/>
                </a:highlight>
                <a:ea typeface="+mn-lt"/>
                <a:cs typeface="+mn-lt"/>
              </a:rPr>
              <a:t> Overall mortality after pre-eclampsia was increased: 1.49 (1.05 to 2.14) </a:t>
            </a:r>
            <a:r>
              <a:rPr lang="en-US" sz="2400">
                <a:solidFill>
                  <a:srgbClr val="212121"/>
                </a:solidFill>
                <a:highlight>
                  <a:srgbClr val="FFFFFF"/>
                </a:highlight>
                <a:ea typeface="+mn-lt"/>
                <a:cs typeface="+mn-lt"/>
              </a:rPr>
              <a:t>after 14.5 years.</a:t>
            </a:r>
            <a:endParaRPr lang="en-US" sz="2400"/>
          </a:p>
          <a:p>
            <a:r>
              <a:rPr lang="en-US" sz="1800">
                <a:solidFill>
                  <a:srgbClr val="212121"/>
                </a:solidFill>
                <a:highlight>
                  <a:srgbClr val="FFFFFF"/>
                </a:highlight>
                <a:ea typeface="+mn-lt"/>
                <a:cs typeface="+mn-lt"/>
              </a:rPr>
              <a:t>Bellamy </a:t>
            </a:r>
            <a:r>
              <a:rPr lang="en-US" sz="1800" err="1">
                <a:solidFill>
                  <a:srgbClr val="212121"/>
                </a:solidFill>
                <a:highlight>
                  <a:srgbClr val="FFFFFF"/>
                </a:highlight>
                <a:ea typeface="+mn-lt"/>
                <a:cs typeface="+mn-lt"/>
              </a:rPr>
              <a:t>L,et</a:t>
            </a:r>
            <a:r>
              <a:rPr lang="en-US" sz="1800">
                <a:solidFill>
                  <a:srgbClr val="212121"/>
                </a:solidFill>
                <a:highlight>
                  <a:srgbClr val="FFFFFF"/>
                </a:highlight>
                <a:ea typeface="+mn-lt"/>
                <a:cs typeface="+mn-lt"/>
              </a:rPr>
              <a:t> al . Pre-eclampsia and risk of cardiovascular disease and cancer in later life: systematic review and meta-analysis. BMJ. 2007 Nov 10;335(7627):974. </a:t>
            </a:r>
            <a:endParaRPr lang="en-US" sz="1800">
              <a:solidFill>
                <a:srgbClr val="212121"/>
              </a:solidFill>
              <a:highlight>
                <a:srgbClr val="FFFFFF"/>
              </a:highlight>
            </a:endParaRPr>
          </a:p>
        </p:txBody>
      </p:sp>
    </p:spTree>
    <p:extLst>
      <p:ext uri="{BB962C8B-B14F-4D97-AF65-F5344CB8AC3E}">
        <p14:creationId xmlns:p14="http://schemas.microsoft.com/office/powerpoint/2010/main" val="3782045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4" descr="CIRC-1">
            <a:extLst>
              <a:ext uri="{FF2B5EF4-FFF2-40B4-BE49-F238E27FC236}">
                <a16:creationId xmlns:a16="http://schemas.microsoft.com/office/drawing/2014/main" id="{F22777AB-F16B-434F-8D77-6011B8838B89}"/>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12121" y="1239570"/>
            <a:ext cx="3470161" cy="51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20">
            <a:extLst>
              <a:ext uri="{FF2B5EF4-FFF2-40B4-BE49-F238E27FC236}">
                <a16:creationId xmlns:a16="http://schemas.microsoft.com/office/drawing/2014/main" id="{A78E3034-A9A7-46D5-8CB3-0F1F5A2CE706}"/>
              </a:ext>
            </a:extLst>
          </p:cNvPr>
          <p:cNvSpPr txBox="1">
            <a:spLocks noChangeArrowheads="1"/>
          </p:cNvSpPr>
          <p:nvPr/>
        </p:nvSpPr>
        <p:spPr bwMode="auto">
          <a:xfrm>
            <a:off x="2016346" y="5477535"/>
            <a:ext cx="2137188" cy="555669"/>
          </a:xfrm>
          <a:prstGeom prst="rect">
            <a:avLst/>
          </a:prstGeom>
          <a:noFill/>
          <a:ln>
            <a:noFill/>
          </a:ln>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marL="0" marR="0" lvl="0" indent="0" algn="l" defTabSz="911840" rtl="0" eaLnBrk="0" fontAlgn="base" latinLnBrk="0" hangingPunct="0">
              <a:lnSpc>
                <a:spcPct val="100000"/>
              </a:lnSpc>
              <a:spcBef>
                <a:spcPct val="50000"/>
              </a:spcBef>
              <a:spcAft>
                <a:spcPct val="0"/>
              </a:spcAft>
              <a:buClrTx/>
              <a:buSzTx/>
              <a:buFontTx/>
              <a:buNone/>
              <a:tabLst/>
              <a:defRPr/>
            </a:pPr>
            <a:r>
              <a:rPr kumimoji="0" lang="en-GB" altLang="en-US" sz="3000" b="1" i="0" u="none" strike="noStrike" kern="1200" cap="none" spc="0" normalizeH="0" baseline="0" noProof="0">
                <a:ln>
                  <a:noFill/>
                </a:ln>
                <a:solidFill>
                  <a:srgbClr val="616365"/>
                </a:solidFill>
                <a:effectLst/>
                <a:uLnTx/>
                <a:uFillTx/>
                <a:latin typeface="Arial" charset="0"/>
                <a:ea typeface="ＭＳ Ｐゴシック" pitchFamily="34" charset="-128"/>
                <a:cs typeface="Arial" charset="0"/>
              </a:rPr>
              <a:t>DVT</a:t>
            </a:r>
            <a:endParaRPr kumimoji="0" lang="en-US" altLang="en-US" sz="3000" b="1" i="0" u="none" strike="noStrike" kern="1200" cap="none" spc="0" normalizeH="0" baseline="0" noProof="0">
              <a:ln>
                <a:noFill/>
              </a:ln>
              <a:solidFill>
                <a:srgbClr val="616365"/>
              </a:solidFill>
              <a:effectLst/>
              <a:uLnTx/>
              <a:uFillTx/>
              <a:latin typeface="Arial" charset="0"/>
              <a:ea typeface="ＭＳ Ｐゴシック" pitchFamily="34" charset="-128"/>
              <a:cs typeface="Arial" charset="0"/>
            </a:endParaRPr>
          </a:p>
        </p:txBody>
      </p:sp>
      <p:sp>
        <p:nvSpPr>
          <p:cNvPr id="15364" name="Rectangle 4">
            <a:extLst>
              <a:ext uri="{FF2B5EF4-FFF2-40B4-BE49-F238E27FC236}">
                <a16:creationId xmlns:a16="http://schemas.microsoft.com/office/drawing/2014/main" id="{AB52CEC3-3991-4EFC-8C48-F66FF8A61667}"/>
              </a:ext>
            </a:extLst>
          </p:cNvPr>
          <p:cNvSpPr>
            <a:spLocks noChangeArrowheads="1"/>
          </p:cNvSpPr>
          <p:nvPr/>
        </p:nvSpPr>
        <p:spPr bwMode="auto">
          <a:xfrm>
            <a:off x="1802627" y="75989"/>
            <a:ext cx="8382527" cy="1294978"/>
          </a:xfrm>
          <a:prstGeom prst="rect">
            <a:avLst/>
          </a:prstGeom>
          <a:noFill/>
          <a:ln>
            <a:noFill/>
          </a:ln>
        </p:spPr>
        <p:txBody>
          <a:bodyPr anchor="b"/>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en-GB" altLang="en-US" sz="32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grpSp>
        <p:nvGrpSpPr>
          <p:cNvPr id="2" name="Group 26">
            <a:extLst>
              <a:ext uri="{FF2B5EF4-FFF2-40B4-BE49-F238E27FC236}">
                <a16:creationId xmlns:a16="http://schemas.microsoft.com/office/drawing/2014/main" id="{C5470F0D-D36E-4E09-AA75-7A7F4023E5F9}"/>
              </a:ext>
            </a:extLst>
          </p:cNvPr>
          <p:cNvGrpSpPr>
            <a:grpSpLocks/>
          </p:cNvGrpSpPr>
          <p:nvPr/>
        </p:nvGrpSpPr>
        <p:grpSpPr bwMode="auto">
          <a:xfrm>
            <a:off x="3640609" y="4047994"/>
            <a:ext cx="5115005" cy="2580457"/>
            <a:chOff x="1067" y="2614"/>
            <a:chExt cx="3222" cy="1626"/>
          </a:xfrm>
        </p:grpSpPr>
        <p:pic>
          <p:nvPicPr>
            <p:cNvPr id="428050" name="Picture 15" descr="transformation">
              <a:extLst>
                <a:ext uri="{FF2B5EF4-FFF2-40B4-BE49-F238E27FC236}">
                  <a16:creationId xmlns:a16="http://schemas.microsoft.com/office/drawing/2014/main" id="{76D45FFF-B76D-4F98-890E-EAF1EBC88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 y="3022"/>
              <a:ext cx="140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8051" name="Group 11">
              <a:extLst>
                <a:ext uri="{FF2B5EF4-FFF2-40B4-BE49-F238E27FC236}">
                  <a16:creationId xmlns:a16="http://schemas.microsoft.com/office/drawing/2014/main" id="{1D041056-A10E-4C94-A3DF-0FF87126BEBC}"/>
                </a:ext>
              </a:extLst>
            </p:cNvPr>
            <p:cNvGrpSpPr>
              <a:grpSpLocks/>
            </p:cNvGrpSpPr>
            <p:nvPr/>
          </p:nvGrpSpPr>
          <p:grpSpPr bwMode="auto">
            <a:xfrm>
              <a:off x="1701" y="2614"/>
              <a:ext cx="2588" cy="1626"/>
              <a:chOff x="1701" y="2614"/>
              <a:chExt cx="2588" cy="1626"/>
            </a:xfrm>
          </p:grpSpPr>
          <p:sp>
            <p:nvSpPr>
              <p:cNvPr id="15380" name="Rectangle 7">
                <a:extLst>
                  <a:ext uri="{FF2B5EF4-FFF2-40B4-BE49-F238E27FC236}">
                    <a16:creationId xmlns:a16="http://schemas.microsoft.com/office/drawing/2014/main" id="{93FBE978-1C81-4D63-A373-A0D913DD345E}"/>
                  </a:ext>
                </a:extLst>
              </p:cNvPr>
              <p:cNvSpPr>
                <a:spLocks noChangeArrowheads="1"/>
              </p:cNvSpPr>
              <p:nvPr/>
            </p:nvSpPr>
            <p:spPr bwMode="auto">
              <a:xfrm>
                <a:off x="1701" y="3188"/>
                <a:ext cx="1093" cy="262"/>
              </a:xfrm>
              <a:prstGeom prst="rect">
                <a:avLst/>
              </a:prstGeom>
              <a:noFill/>
              <a:ln>
                <a:noFill/>
              </a:ln>
            </p:spPr>
            <p:txBody>
              <a:bodyPr wrap="square" lIns="92075" tIns="46037" rIns="92075" bIns="46037">
                <a:spAutoFit/>
              </a:bodyPr>
              <a:lstStyle/>
              <a:p>
                <a:pPr marL="0" marR="0" lvl="0" indent="0" algn="l"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Thrombus</a:t>
                </a:r>
              </a:p>
            </p:txBody>
          </p:sp>
          <p:pic>
            <p:nvPicPr>
              <p:cNvPr id="428054" name="Picture 15" descr="Scan13">
                <a:extLst>
                  <a:ext uri="{FF2B5EF4-FFF2-40B4-BE49-F238E27FC236}">
                    <a16:creationId xmlns:a16="http://schemas.microsoft.com/office/drawing/2014/main" id="{B6E2CF35-1F3B-4575-AC74-B0A838E26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000" t="3992" r="9000" b="3992"/>
              <a:stretch>
                <a:fillRect/>
              </a:stretch>
            </p:blipFill>
            <p:spPr bwMode="auto">
              <a:xfrm>
                <a:off x="3430" y="2614"/>
                <a:ext cx="859" cy="1626"/>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grpSp>
        <p:pic>
          <p:nvPicPr>
            <p:cNvPr id="428052" name="Picture 3" descr="amp1">
              <a:extLst>
                <a:ext uri="{FF2B5EF4-FFF2-40B4-BE49-F238E27FC236}">
                  <a16:creationId xmlns:a16="http://schemas.microsoft.com/office/drawing/2014/main" id="{DB526EFE-7382-45A3-91E6-4E5AE03AC795}"/>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62" y="2650"/>
              <a:ext cx="770" cy="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0" name="Picture 2" descr="CLOT">
            <a:extLst>
              <a:ext uri="{FF2B5EF4-FFF2-40B4-BE49-F238E27FC236}">
                <a16:creationId xmlns:a16="http://schemas.microsoft.com/office/drawing/2014/main" id="{F720D5E9-4966-41AB-82C3-6968FCD43538}"/>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42175" y="1875978"/>
            <a:ext cx="1207907" cy="9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a:extLst>
              <a:ext uri="{FF2B5EF4-FFF2-40B4-BE49-F238E27FC236}">
                <a16:creationId xmlns:a16="http://schemas.microsoft.com/office/drawing/2014/main" id="{4A49E14F-0ABC-464E-9419-2BD2DF571057}"/>
              </a:ext>
            </a:extLst>
          </p:cNvPr>
          <p:cNvGrpSpPr>
            <a:grpSpLocks/>
          </p:cNvGrpSpPr>
          <p:nvPr/>
        </p:nvGrpSpPr>
        <p:grpSpPr bwMode="auto">
          <a:xfrm>
            <a:off x="5285453" y="2966734"/>
            <a:ext cx="5130835" cy="1887058"/>
            <a:chOff x="2188" y="2024"/>
            <a:chExt cx="3232" cy="1189"/>
          </a:xfrm>
        </p:grpSpPr>
        <p:sp>
          <p:nvSpPr>
            <p:cNvPr id="15374" name="Rectangle 5">
              <a:extLst>
                <a:ext uri="{FF2B5EF4-FFF2-40B4-BE49-F238E27FC236}">
                  <a16:creationId xmlns:a16="http://schemas.microsoft.com/office/drawing/2014/main" id="{8D2C3380-2A96-4367-918D-B286BB32F382}"/>
                </a:ext>
              </a:extLst>
            </p:cNvPr>
            <p:cNvSpPr>
              <a:spLocks noChangeArrowheads="1"/>
            </p:cNvSpPr>
            <p:nvPr/>
          </p:nvSpPr>
          <p:spPr bwMode="auto">
            <a:xfrm>
              <a:off x="2188" y="2201"/>
              <a:ext cx="828" cy="263"/>
            </a:xfrm>
            <a:prstGeom prst="rect">
              <a:avLst/>
            </a:prstGeom>
            <a:noFill/>
            <a:ln>
              <a:noFill/>
            </a:ln>
          </p:spPr>
          <p:txBody>
            <a:bodyPr lIns="92075" tIns="46037" rIns="92075" bIns="46037">
              <a:spAutoFit/>
            </a:bodyPr>
            <a:lstStyle/>
            <a:p>
              <a:pPr marL="0" marR="0" lvl="0" indent="0" algn="l"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Embolus</a:t>
              </a:r>
            </a:p>
          </p:txBody>
        </p:sp>
        <p:pic>
          <p:nvPicPr>
            <p:cNvPr id="428048" name="Picture 16" descr="Scan12">
              <a:extLst>
                <a:ext uri="{FF2B5EF4-FFF2-40B4-BE49-F238E27FC236}">
                  <a16:creationId xmlns:a16="http://schemas.microsoft.com/office/drawing/2014/main" id="{691C6D45-B269-4233-8B8E-2AABB2846B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 y="2077"/>
              <a:ext cx="1426" cy="1136"/>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pic>
          <p:nvPicPr>
            <p:cNvPr id="428049" name="Picture 20" descr="transformation">
              <a:extLst>
                <a:ext uri="{FF2B5EF4-FFF2-40B4-BE49-F238E27FC236}">
                  <a16:creationId xmlns:a16="http://schemas.microsoft.com/office/drawing/2014/main" id="{54836CE6-3966-4F17-9F0D-CEAEF37640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686" y="2263"/>
              <a:ext cx="63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8040" name="Rectangle 27">
            <a:extLst>
              <a:ext uri="{FF2B5EF4-FFF2-40B4-BE49-F238E27FC236}">
                <a16:creationId xmlns:a16="http://schemas.microsoft.com/office/drawing/2014/main" id="{E46AEEBA-0BBA-4D19-A822-087EF08C715B}"/>
              </a:ext>
            </a:extLst>
          </p:cNvPr>
          <p:cNvSpPr>
            <a:spLocks noGrp="1" noChangeArrowheads="1"/>
          </p:cNvSpPr>
          <p:nvPr>
            <p:ph type="title"/>
          </p:nvPr>
        </p:nvSpPr>
        <p:spPr>
          <a:xfrm>
            <a:off x="466489" y="473349"/>
            <a:ext cx="11257441" cy="736142"/>
          </a:xfrm>
          <a:ln>
            <a:noFill/>
          </a:ln>
        </p:spPr>
        <p:txBody>
          <a:bodyPr/>
          <a:lstStyle/>
          <a:p>
            <a:r>
              <a:rPr lang="en-US" altLang="en-US">
                <a:solidFill>
                  <a:srgbClr val="0070C0"/>
                </a:solidFill>
              </a:rPr>
              <a:t>VTE: Deep Vein Thrombosis and</a:t>
            </a:r>
            <a:br>
              <a:rPr lang="en-US" altLang="en-US">
                <a:solidFill>
                  <a:srgbClr val="0070C0"/>
                </a:solidFill>
              </a:rPr>
            </a:br>
            <a:r>
              <a:rPr lang="en-US" altLang="en-US">
                <a:solidFill>
                  <a:srgbClr val="0070C0"/>
                </a:solidFill>
              </a:rPr>
              <a:t>Pulmonary Embolism </a:t>
            </a:r>
          </a:p>
        </p:txBody>
      </p:sp>
      <p:grpSp>
        <p:nvGrpSpPr>
          <p:cNvPr id="5" name="Group 5">
            <a:extLst>
              <a:ext uri="{FF2B5EF4-FFF2-40B4-BE49-F238E27FC236}">
                <a16:creationId xmlns:a16="http://schemas.microsoft.com/office/drawing/2014/main" id="{4C581C96-D2AE-45A1-B8F6-DA9C4FB160A9}"/>
              </a:ext>
            </a:extLst>
          </p:cNvPr>
          <p:cNvGrpSpPr>
            <a:grpSpLocks/>
          </p:cNvGrpSpPr>
          <p:nvPr/>
        </p:nvGrpSpPr>
        <p:grpSpPr bwMode="auto">
          <a:xfrm>
            <a:off x="2005264" y="1385215"/>
            <a:ext cx="7445331" cy="2031120"/>
            <a:chOff x="37" y="937"/>
            <a:chExt cx="4690" cy="1280"/>
          </a:xfrm>
        </p:grpSpPr>
        <p:sp>
          <p:nvSpPr>
            <p:cNvPr id="15370" name="Rectangle 6">
              <a:extLst>
                <a:ext uri="{FF2B5EF4-FFF2-40B4-BE49-F238E27FC236}">
                  <a16:creationId xmlns:a16="http://schemas.microsoft.com/office/drawing/2014/main" id="{FD787F4A-8FB5-4A85-BA64-D200F2C790DD}"/>
                </a:ext>
              </a:extLst>
            </p:cNvPr>
            <p:cNvSpPr>
              <a:spLocks noChangeArrowheads="1"/>
            </p:cNvSpPr>
            <p:nvPr/>
          </p:nvSpPr>
          <p:spPr bwMode="auto">
            <a:xfrm>
              <a:off x="1519" y="1298"/>
              <a:ext cx="1217" cy="262"/>
            </a:xfrm>
            <a:prstGeom prst="rect">
              <a:avLst/>
            </a:prstGeom>
            <a:noFill/>
            <a:ln>
              <a:noFill/>
            </a:ln>
          </p:spPr>
          <p:txBody>
            <a:bodyPr lIns="92075" tIns="46037" rIns="92075" bIns="46037">
              <a:spAutoFit/>
            </a:bodyPr>
            <a:lstStyle/>
            <a:p>
              <a:pPr marL="0" marR="0" lvl="0" indent="0" algn="ctr"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Migration</a:t>
              </a:r>
            </a:p>
          </p:txBody>
        </p:sp>
        <p:pic>
          <p:nvPicPr>
            <p:cNvPr id="428044" name="Picture 17" descr="Scan14">
              <a:extLst>
                <a:ext uri="{FF2B5EF4-FFF2-40B4-BE49-F238E27FC236}">
                  <a16:creationId xmlns:a16="http://schemas.microsoft.com/office/drawing/2014/main" id="{23519E31-48E7-4944-95DA-7A454E5826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559" t="3857"/>
            <a:stretch>
              <a:fillRect/>
            </a:stretch>
          </p:blipFill>
          <p:spPr bwMode="auto">
            <a:xfrm>
              <a:off x="3469" y="937"/>
              <a:ext cx="1258" cy="1280"/>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sp>
          <p:nvSpPr>
            <p:cNvPr id="15372" name="Text Box 19">
              <a:extLst>
                <a:ext uri="{FF2B5EF4-FFF2-40B4-BE49-F238E27FC236}">
                  <a16:creationId xmlns:a16="http://schemas.microsoft.com/office/drawing/2014/main" id="{CD52DE10-D08E-4F57-9068-DCE2DD4F6B58}"/>
                </a:ext>
              </a:extLst>
            </p:cNvPr>
            <p:cNvSpPr txBox="1">
              <a:spLocks noChangeArrowheads="1"/>
            </p:cNvSpPr>
            <p:nvPr/>
          </p:nvSpPr>
          <p:spPr bwMode="auto">
            <a:xfrm>
              <a:off x="37" y="1438"/>
              <a:ext cx="1346" cy="350"/>
            </a:xfrm>
            <a:prstGeom prst="rect">
              <a:avLst/>
            </a:prstGeom>
            <a:noFill/>
            <a:ln>
              <a:noFill/>
            </a:ln>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marL="0" marR="0" lvl="0" indent="0" algn="l" defTabSz="911840" rtl="0" eaLnBrk="0" fontAlgn="base" latinLnBrk="0" hangingPunct="0">
                <a:lnSpc>
                  <a:spcPct val="100000"/>
                </a:lnSpc>
                <a:spcBef>
                  <a:spcPct val="50000"/>
                </a:spcBef>
                <a:spcAft>
                  <a:spcPct val="0"/>
                </a:spcAft>
                <a:buClrTx/>
                <a:buSzTx/>
                <a:buFontTx/>
                <a:buNone/>
                <a:tabLst/>
                <a:defRPr/>
              </a:pPr>
              <a:r>
                <a:rPr kumimoji="0" lang="en-GB" altLang="en-US" sz="3000" b="1" i="0" u="none" strike="noStrike" kern="1200" cap="none" spc="0" normalizeH="0" baseline="0" noProof="0">
                  <a:ln>
                    <a:noFill/>
                  </a:ln>
                  <a:solidFill>
                    <a:srgbClr val="616365"/>
                  </a:solidFill>
                  <a:effectLst/>
                  <a:uLnTx/>
                  <a:uFillTx/>
                  <a:latin typeface="Arial" charset="0"/>
                  <a:ea typeface="ＭＳ Ｐゴシック" pitchFamily="34" charset="-128"/>
                  <a:cs typeface="Arial" charset="0"/>
                </a:rPr>
                <a:t>PE</a:t>
              </a:r>
              <a:endParaRPr kumimoji="0" lang="en-US" altLang="en-US" sz="3000" b="1" i="0" u="none" strike="noStrike" kern="1200" cap="none" spc="0" normalizeH="0" baseline="0" noProof="0">
                <a:ln>
                  <a:noFill/>
                </a:ln>
                <a:solidFill>
                  <a:srgbClr val="616365"/>
                </a:solidFill>
                <a:effectLst/>
                <a:uLnTx/>
                <a:uFillTx/>
                <a:latin typeface="Arial" charset="0"/>
                <a:ea typeface="ＭＳ Ｐゴシック" pitchFamily="34" charset="-128"/>
                <a:cs typeface="Arial" charset="0"/>
              </a:endParaRPr>
            </a:p>
          </p:txBody>
        </p:sp>
        <p:pic>
          <p:nvPicPr>
            <p:cNvPr id="428046" name="Picture 9" descr="transformation">
              <a:extLst>
                <a:ext uri="{FF2B5EF4-FFF2-40B4-BE49-F238E27FC236}">
                  <a16:creationId xmlns:a16="http://schemas.microsoft.com/office/drawing/2014/main" id="{CA7806E1-7B11-43E1-A8F6-650110A4E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746" y="1570"/>
              <a:ext cx="72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advTm="298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mph" presetSubtype="0" nodeType="clickEffect">
                                  <p:stCondLst>
                                    <p:cond delay="0"/>
                                  </p:stCondLst>
                                  <p:childTnLst>
                                    <p:set>
                                      <p:cBhvr rctx="PPT">
                                        <p:cTn id="11" dur="indefinite"/>
                                        <p:tgtEl>
                                          <p:spTgt spid="2"/>
                                        </p:tgtEl>
                                        <p:attrNameLst>
                                          <p:attrName>style.opacity</p:attrName>
                                        </p:attrNameLst>
                                      </p:cBhvr>
                                      <p:to>
                                        <p:strVal val="0.25"/>
                                      </p:to>
                                    </p:set>
                                    <p:animEffect filter="image" prLst="opacity: 0.25">
                                      <p:cBhvr rctx="IE">
                                        <p:cTn id="12" dur="indefinite"/>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Effect transition="in" filter="fade">
                                      <p:cBhvr>
                                        <p:cTn id="18" dur="1000"/>
                                        <p:tgtEl>
                                          <p:spTgt spid="184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4"/>
                                        </p:tgtEl>
                                        <p:attrNameLst>
                                          <p:attrName>style.opacity</p:attrName>
                                        </p:attrNameLst>
                                      </p:cBhvr>
                                      <p:to>
                                        <p:strVal val="0.25"/>
                                      </p:to>
                                    </p:set>
                                    <p:animEffect filter="image" prLst="opacity: 0.25">
                                      <p:cBhvr rctx="IE">
                                        <p:cTn id="23" dur="indefinite"/>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802380" y="0"/>
            <a:ext cx="4798060" cy="7188200"/>
          </a:xfrm>
          <a:prstGeom prst="rect">
            <a:avLst/>
          </a:prstGeom>
        </p:spPr>
      </p:pic>
      <p:sp>
        <p:nvSpPr>
          <p:cNvPr id="4" name="Rectangle 3">
            <a:extLst>
              <a:ext uri="{FF2B5EF4-FFF2-40B4-BE49-F238E27FC236}">
                <a16:creationId xmlns:a16="http://schemas.microsoft.com/office/drawing/2014/main" id="{44883A9A-7550-80E0-D4D8-89F906FA6C1B}"/>
              </a:ext>
            </a:extLst>
          </p:cNvPr>
          <p:cNvSpPr/>
          <p:nvPr/>
        </p:nvSpPr>
        <p:spPr>
          <a:xfrm>
            <a:off x="3868028" y="3601056"/>
            <a:ext cx="4463203" cy="4080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133CF2-A61C-C031-D5D5-222879FDC458}"/>
              </a:ext>
            </a:extLst>
          </p:cNvPr>
          <p:cNvSpPr/>
          <p:nvPr/>
        </p:nvSpPr>
        <p:spPr>
          <a:xfrm>
            <a:off x="3807068" y="5013296"/>
            <a:ext cx="4524163" cy="7433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753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4F08CA-A649-AE67-8329-86E7B67326A9}"/>
              </a:ext>
            </a:extLst>
          </p:cNvPr>
          <p:cNvSpPr>
            <a:spLocks noGrp="1"/>
          </p:cNvSpPr>
          <p:nvPr>
            <p:ph sz="half" idx="1"/>
          </p:nvPr>
        </p:nvSpPr>
        <p:spPr>
          <a:xfrm>
            <a:off x="129540" y="137160"/>
            <a:ext cx="6469380" cy="6926580"/>
          </a:xfrm>
        </p:spPr>
        <p:txBody>
          <a:bodyPr>
            <a:normAutofit fontScale="77500" lnSpcReduction="20000"/>
          </a:bodyPr>
          <a:lstStyle/>
          <a:p>
            <a:pPr>
              <a:buNone/>
            </a:pPr>
            <a:r>
              <a:rPr lang="en-GB" sz="4100" b="1" dirty="0"/>
              <a:t>Systemic Sclerosis (</a:t>
            </a:r>
            <a:r>
              <a:rPr lang="en-GB" sz="4100" b="1" dirty="0" err="1"/>
              <a:t>SSc</a:t>
            </a:r>
            <a:r>
              <a:rPr lang="en-GB" sz="4100" b="1" dirty="0"/>
              <a:t>)</a:t>
            </a:r>
          </a:p>
          <a:p>
            <a:pPr>
              <a:buFont typeface="Arial" panose="020B0604020202020204" pitchFamily="34" charset="0"/>
              <a:buChar char="•"/>
            </a:pPr>
            <a:r>
              <a:rPr lang="en-GB" dirty="0"/>
              <a:t>Autoimmune </a:t>
            </a:r>
            <a:r>
              <a:rPr lang="en-GB" b="1" dirty="0"/>
              <a:t>connective tissue disease</a:t>
            </a:r>
            <a:r>
              <a:rPr lang="en-GB" dirty="0"/>
              <a:t> </a:t>
            </a:r>
          </a:p>
          <a:p>
            <a:pPr>
              <a:buFont typeface="Arial" panose="020B0604020202020204" pitchFamily="34" charset="0"/>
              <a:buChar char="•"/>
            </a:pPr>
            <a:r>
              <a:rPr lang="en-GB" dirty="0"/>
              <a:t>Affects </a:t>
            </a:r>
            <a:r>
              <a:rPr lang="en-GB" b="1" dirty="0"/>
              <a:t>microvasculature + connective tissue</a:t>
            </a:r>
            <a:r>
              <a:rPr lang="en-GB" dirty="0"/>
              <a:t> </a:t>
            </a:r>
          </a:p>
          <a:p>
            <a:pPr>
              <a:buNone/>
            </a:pPr>
            <a:r>
              <a:rPr lang="en-GB" dirty="0"/>
              <a:t> 👉 </a:t>
            </a:r>
            <a:r>
              <a:rPr lang="en-GB" b="1" dirty="0"/>
              <a:t>Core mechanisms</a:t>
            </a:r>
            <a:endParaRPr lang="en-GB" dirty="0"/>
          </a:p>
          <a:p>
            <a:pPr>
              <a:buFont typeface="Arial" panose="020B0604020202020204" pitchFamily="34" charset="0"/>
              <a:buChar char="•"/>
            </a:pPr>
            <a:r>
              <a:rPr lang="en-GB" b="1" dirty="0"/>
              <a:t>Vasculopathy + fibrosis</a:t>
            </a:r>
            <a:r>
              <a:rPr lang="en-GB" dirty="0"/>
              <a:t> </a:t>
            </a:r>
          </a:p>
          <a:p>
            <a:pPr>
              <a:buFont typeface="Arial" panose="020B0604020202020204" pitchFamily="34" charset="0"/>
              <a:buChar char="•"/>
            </a:pPr>
            <a:r>
              <a:rPr lang="en-GB" dirty="0"/>
              <a:t>Endothelial damage → ischemia </a:t>
            </a:r>
          </a:p>
          <a:p>
            <a:pPr>
              <a:buFont typeface="Arial" panose="020B0604020202020204" pitchFamily="34" charset="0"/>
              <a:buChar char="•"/>
            </a:pPr>
            <a:r>
              <a:rPr lang="en-GB" dirty="0"/>
              <a:t>Fibroblast activation → collagen deposition </a:t>
            </a:r>
          </a:p>
          <a:p>
            <a:pPr>
              <a:buNone/>
            </a:pPr>
            <a:r>
              <a:rPr lang="en-GB" dirty="0"/>
              <a:t> 👉 </a:t>
            </a:r>
            <a:r>
              <a:rPr lang="en-GB" b="1" dirty="0"/>
              <a:t>Clinical involvement</a:t>
            </a:r>
            <a:endParaRPr lang="en-GB" dirty="0"/>
          </a:p>
          <a:p>
            <a:pPr>
              <a:buFont typeface="Arial" panose="020B0604020202020204" pitchFamily="34" charset="0"/>
              <a:buChar char="•"/>
            </a:pPr>
            <a:r>
              <a:rPr lang="en-GB" dirty="0"/>
              <a:t>Skin, lungs, GI tract, heart, kidneys </a:t>
            </a:r>
          </a:p>
          <a:p>
            <a:pPr>
              <a:buFont typeface="Arial" panose="020B0604020202020204" pitchFamily="34" charset="0"/>
              <a:buChar char="•"/>
            </a:pPr>
            <a:r>
              <a:rPr lang="en-GB" b="1" dirty="0"/>
              <a:t>Raynaud’s phenomenon (hallmark)</a:t>
            </a:r>
            <a:r>
              <a:rPr lang="en-GB" dirty="0"/>
              <a:t> </a:t>
            </a:r>
          </a:p>
          <a:p>
            <a:pPr>
              <a:buNone/>
            </a:pPr>
            <a:r>
              <a:rPr lang="en-GB" dirty="0"/>
              <a:t>👉 </a:t>
            </a:r>
            <a:r>
              <a:rPr lang="en-GB" b="1" dirty="0"/>
              <a:t>Immunology</a:t>
            </a:r>
            <a:endParaRPr lang="en-GB" dirty="0"/>
          </a:p>
          <a:p>
            <a:pPr>
              <a:buFont typeface="Arial" panose="020B0604020202020204" pitchFamily="34" charset="0"/>
              <a:buChar char="•"/>
            </a:pPr>
            <a:r>
              <a:rPr lang="en-GB" dirty="0"/>
              <a:t>ANA (&gt;90%) </a:t>
            </a:r>
          </a:p>
          <a:p>
            <a:pPr>
              <a:buFont typeface="Arial" panose="020B0604020202020204" pitchFamily="34" charset="0"/>
              <a:buChar char="•"/>
            </a:pPr>
            <a:r>
              <a:rPr lang="en-GB" dirty="0"/>
              <a:t>Anti-centromere / Anti-Scl-70 </a:t>
            </a:r>
          </a:p>
          <a:p>
            <a:pPr>
              <a:buFont typeface="Arial" panose="020B0604020202020204" pitchFamily="34" charset="0"/>
              <a:buChar char="•"/>
            </a:pPr>
            <a:r>
              <a:rPr lang="en-GB" b="1" dirty="0"/>
              <a:t>B-cell activation</a:t>
            </a:r>
            <a:r>
              <a:rPr lang="en-GB" dirty="0"/>
              <a:t> </a:t>
            </a:r>
          </a:p>
          <a:p>
            <a:pPr>
              <a:buNone/>
            </a:pPr>
            <a:r>
              <a:rPr lang="en-GB" dirty="0"/>
              <a:t>👉 </a:t>
            </a:r>
            <a:r>
              <a:rPr lang="en-GB" b="1" dirty="0"/>
              <a:t>Epidemiology</a:t>
            </a:r>
            <a:endParaRPr lang="en-GB" dirty="0"/>
          </a:p>
          <a:p>
            <a:pPr>
              <a:buFont typeface="Arial" panose="020B0604020202020204" pitchFamily="34" charset="0"/>
              <a:buChar char="•"/>
            </a:pPr>
            <a:r>
              <a:rPr lang="en-GB" dirty="0"/>
              <a:t>Female predominance (&gt;80%)</a:t>
            </a:r>
          </a:p>
          <a:p>
            <a:pPr>
              <a:buFont typeface="Arial" panose="020B0604020202020204" pitchFamily="34" charset="0"/>
              <a:buChar char="•"/>
            </a:pPr>
            <a:r>
              <a:rPr lang="en-GB" dirty="0"/>
              <a:t>2 types: limited cutaneous type</a:t>
            </a:r>
          </a:p>
          <a:p>
            <a:pPr>
              <a:buFont typeface="Arial" panose="020B0604020202020204" pitchFamily="34" charset="0"/>
              <a:buChar char="•"/>
            </a:pPr>
            <a:r>
              <a:rPr lang="en-GB" dirty="0"/>
              <a:t>                  diffuse  type + organ involvement        </a:t>
            </a:r>
          </a:p>
          <a:p>
            <a:endParaRPr lang="en-GB" dirty="0"/>
          </a:p>
        </p:txBody>
      </p:sp>
      <p:sp>
        <p:nvSpPr>
          <p:cNvPr id="15" name="Content Placeholder 14">
            <a:extLst>
              <a:ext uri="{FF2B5EF4-FFF2-40B4-BE49-F238E27FC236}">
                <a16:creationId xmlns:a16="http://schemas.microsoft.com/office/drawing/2014/main" id="{C7A7E979-9CC5-203B-2265-24F4729E698F}"/>
              </a:ext>
            </a:extLst>
          </p:cNvPr>
          <p:cNvSpPr>
            <a:spLocks noGrp="1"/>
          </p:cNvSpPr>
          <p:nvPr>
            <p:ph sz="half" idx="2"/>
          </p:nvPr>
        </p:nvSpPr>
        <p:spPr>
          <a:xfrm>
            <a:off x="6096000" y="83820"/>
            <a:ext cx="6096000" cy="6278880"/>
          </a:xfrm>
        </p:spPr>
        <p:txBody>
          <a:bodyPr>
            <a:normAutofit fontScale="77500" lnSpcReduction="20000"/>
          </a:bodyPr>
          <a:lstStyle/>
          <a:p>
            <a:pPr>
              <a:buNone/>
            </a:pPr>
            <a:r>
              <a:rPr lang="en-GB" sz="3600" b="1" dirty="0"/>
              <a:t>Primary Biliary Cholangitis (PBC)</a:t>
            </a:r>
          </a:p>
          <a:p>
            <a:pPr>
              <a:buFont typeface="Arial" panose="020B0604020202020204" pitchFamily="34" charset="0"/>
              <a:buChar char="•"/>
            </a:pPr>
            <a:r>
              <a:rPr lang="en-GB" dirty="0"/>
              <a:t>Autoimmune </a:t>
            </a:r>
            <a:r>
              <a:rPr lang="en-GB" b="1" dirty="0"/>
              <a:t>cholestatic liver disease</a:t>
            </a:r>
            <a:r>
              <a:rPr lang="en-GB" dirty="0"/>
              <a:t> </a:t>
            </a:r>
          </a:p>
          <a:p>
            <a:pPr>
              <a:buFont typeface="Arial" panose="020B0604020202020204" pitchFamily="34" charset="0"/>
              <a:buChar char="•"/>
            </a:pPr>
            <a:r>
              <a:rPr lang="en-GB" dirty="0"/>
              <a:t>Targets </a:t>
            </a:r>
            <a:r>
              <a:rPr lang="en-GB" b="1" dirty="0"/>
              <a:t>small intrahepatic bile ducts</a:t>
            </a:r>
            <a:r>
              <a:rPr lang="en-GB" dirty="0"/>
              <a:t> </a:t>
            </a:r>
          </a:p>
          <a:p>
            <a:pPr>
              <a:buNone/>
            </a:pPr>
            <a:r>
              <a:rPr lang="en-GB" dirty="0"/>
              <a:t>👉 </a:t>
            </a:r>
            <a:r>
              <a:rPr lang="en-GB" b="1" dirty="0"/>
              <a:t>Core mechanisms</a:t>
            </a:r>
            <a:endParaRPr lang="en-GB" dirty="0"/>
          </a:p>
          <a:p>
            <a:pPr>
              <a:buFont typeface="Arial" panose="020B0604020202020204" pitchFamily="34" charset="0"/>
              <a:buChar char="•"/>
            </a:pPr>
            <a:r>
              <a:rPr lang="en-GB" b="1" dirty="0"/>
              <a:t>Bile duct destruction → cholestasis</a:t>
            </a:r>
            <a:r>
              <a:rPr lang="en-GB" dirty="0"/>
              <a:t> </a:t>
            </a:r>
          </a:p>
          <a:p>
            <a:pPr>
              <a:buFont typeface="Arial" panose="020B0604020202020204" pitchFamily="34" charset="0"/>
              <a:buChar char="•"/>
            </a:pPr>
            <a:r>
              <a:rPr lang="en-GB" dirty="0"/>
              <a:t>Bile accumulation → hepatocellular injury </a:t>
            </a:r>
          </a:p>
          <a:p>
            <a:pPr>
              <a:buFont typeface="Arial" panose="020B0604020202020204" pitchFamily="34" charset="0"/>
              <a:buChar char="•"/>
            </a:pPr>
            <a:r>
              <a:rPr lang="en-GB" dirty="0"/>
              <a:t>Progressive </a:t>
            </a:r>
            <a:r>
              <a:rPr lang="en-GB" b="1" dirty="0"/>
              <a:t>liver fibrosis</a:t>
            </a:r>
            <a:r>
              <a:rPr lang="en-GB" dirty="0"/>
              <a:t> </a:t>
            </a:r>
          </a:p>
          <a:p>
            <a:pPr>
              <a:buNone/>
            </a:pPr>
            <a:r>
              <a:rPr lang="en-GB" dirty="0"/>
              <a:t>👉 </a:t>
            </a:r>
            <a:r>
              <a:rPr lang="en-GB" b="1" dirty="0"/>
              <a:t>Clinical features</a:t>
            </a:r>
            <a:endParaRPr lang="en-GB" dirty="0"/>
          </a:p>
          <a:p>
            <a:pPr>
              <a:buFont typeface="Arial" panose="020B0604020202020204" pitchFamily="34" charset="0"/>
              <a:buChar char="•"/>
            </a:pPr>
            <a:r>
              <a:rPr lang="en-GB" dirty="0"/>
              <a:t>Liver involvement </a:t>
            </a:r>
          </a:p>
          <a:p>
            <a:pPr>
              <a:buFont typeface="Arial" panose="020B0604020202020204" pitchFamily="34" charset="0"/>
              <a:buChar char="•"/>
            </a:pPr>
            <a:r>
              <a:rPr lang="en-GB" b="1" dirty="0"/>
              <a:t>Pruritus (key symptom)</a:t>
            </a:r>
            <a:r>
              <a:rPr lang="en-GB" dirty="0"/>
              <a:t> </a:t>
            </a:r>
          </a:p>
          <a:p>
            <a:pPr>
              <a:buFont typeface="Arial" panose="020B0604020202020204" pitchFamily="34" charset="0"/>
              <a:buChar char="•"/>
            </a:pPr>
            <a:r>
              <a:rPr lang="en-GB" dirty="0"/>
              <a:t>Fatigue </a:t>
            </a:r>
          </a:p>
          <a:p>
            <a:pPr>
              <a:buNone/>
            </a:pPr>
            <a:r>
              <a:rPr lang="en-GB" dirty="0"/>
              <a:t>👉 </a:t>
            </a:r>
            <a:r>
              <a:rPr lang="en-GB" b="1" dirty="0"/>
              <a:t>Immunology</a:t>
            </a:r>
            <a:endParaRPr lang="en-GB" dirty="0"/>
          </a:p>
          <a:p>
            <a:pPr>
              <a:buFont typeface="Arial" panose="020B0604020202020204" pitchFamily="34" charset="0"/>
              <a:buChar char="•"/>
            </a:pPr>
            <a:r>
              <a:rPr lang="en-GB" dirty="0"/>
              <a:t>AMA (anti-mitochondrial antibodies) </a:t>
            </a:r>
          </a:p>
          <a:p>
            <a:pPr>
              <a:buFont typeface="Arial" panose="020B0604020202020204" pitchFamily="34" charset="0"/>
              <a:buChar char="•"/>
            </a:pPr>
            <a:r>
              <a:rPr lang="en-GB" b="1" dirty="0"/>
              <a:t>B-cell activation</a:t>
            </a:r>
            <a:r>
              <a:rPr lang="en-GB" dirty="0"/>
              <a:t> </a:t>
            </a:r>
          </a:p>
          <a:p>
            <a:pPr>
              <a:buNone/>
            </a:pPr>
            <a:r>
              <a:rPr lang="en-GB" dirty="0"/>
              <a:t>👉 </a:t>
            </a:r>
            <a:r>
              <a:rPr lang="en-GB" b="1" dirty="0"/>
              <a:t>Epidemiology</a:t>
            </a:r>
            <a:endParaRPr lang="en-GB" dirty="0"/>
          </a:p>
          <a:p>
            <a:pPr>
              <a:buFont typeface="Arial" panose="020B0604020202020204" pitchFamily="34" charset="0"/>
              <a:buChar char="•"/>
            </a:pPr>
            <a:r>
              <a:rPr lang="en-GB" dirty="0"/>
              <a:t>Strong female predominance (&gt;90%)</a:t>
            </a:r>
          </a:p>
          <a:p>
            <a:endParaRPr lang="en-GB" dirty="0"/>
          </a:p>
        </p:txBody>
      </p:sp>
    </p:spTree>
    <p:extLst>
      <p:ext uri="{BB962C8B-B14F-4D97-AF65-F5344CB8AC3E}">
        <p14:creationId xmlns:p14="http://schemas.microsoft.com/office/powerpoint/2010/main" val="32412504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pPr algn="ctr"/>
            <a:r>
              <a:rPr lang="en-US" sz="4400" cap="small">
                <a:solidFill>
                  <a:srgbClr val="FF0000"/>
                </a:solidFill>
                <a:latin typeface="Calibri" panose="020F0502020204030204" pitchFamily="34" charset="0"/>
                <a:cs typeface="Calibri" panose="020F0502020204030204" pitchFamily="34" charset="0"/>
              </a:rPr>
              <a:t>Modeling the risk of venous thrombosis</a:t>
            </a:r>
            <a:endParaRPr lang="fr-BE" sz="4400" cap="small">
              <a:solidFill>
                <a:srgbClr val="FF0000"/>
              </a:solidFill>
              <a:latin typeface="Calibri" panose="020F0502020204030204" pitchFamily="34" charset="0"/>
              <a:cs typeface="Calibri" panose="020F0502020204030204" pitchFamily="34" charset="0"/>
            </a:endParaRPr>
          </a:p>
        </p:txBody>
      </p:sp>
      <p:sp>
        <p:nvSpPr>
          <p:cNvPr id="820227" name="Rectangle 3"/>
          <p:cNvSpPr>
            <a:spLocks noGrp="1" noChangeArrowheads="1"/>
          </p:cNvSpPr>
          <p:nvPr>
            <p:ph idx="1"/>
          </p:nvPr>
        </p:nvSpPr>
        <p:spPr>
          <a:xfrm>
            <a:off x="1693783" y="934737"/>
            <a:ext cx="8480866" cy="4697082"/>
          </a:xfrm>
        </p:spPr>
        <p:txBody>
          <a:bodyPr/>
          <a:lstStyle/>
          <a:p>
            <a:pPr lvl="3"/>
            <a:endParaRPr lang="fr-BE"/>
          </a:p>
          <a:p>
            <a:pPr lvl="3"/>
            <a:endParaRPr lang="fr-BE"/>
          </a:p>
        </p:txBody>
      </p:sp>
      <p:grpSp>
        <p:nvGrpSpPr>
          <p:cNvPr id="820256" name="Group 32"/>
          <p:cNvGrpSpPr>
            <a:grpSpLocks/>
          </p:cNvGrpSpPr>
          <p:nvPr/>
        </p:nvGrpSpPr>
        <p:grpSpPr bwMode="auto">
          <a:xfrm>
            <a:off x="1800067" y="1876473"/>
            <a:ext cx="7524045" cy="3949700"/>
            <a:chOff x="443" y="1440"/>
            <a:chExt cx="5332" cy="2488"/>
          </a:xfrm>
        </p:grpSpPr>
        <p:sp>
          <p:nvSpPr>
            <p:cNvPr id="75805" name="Line 5"/>
            <p:cNvSpPr>
              <a:spLocks noChangeShapeType="1"/>
            </p:cNvSpPr>
            <p:nvPr/>
          </p:nvSpPr>
          <p:spPr bwMode="auto">
            <a:xfrm>
              <a:off x="832" y="3610"/>
              <a:ext cx="4929"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0070C0"/>
                </a:solidFill>
                <a:latin typeface="Arial"/>
                <a:cs typeface="Arial"/>
              </a:endParaRPr>
            </a:p>
          </p:txBody>
        </p:sp>
        <p:sp>
          <p:nvSpPr>
            <p:cNvPr id="75806" name="Text Box 6"/>
            <p:cNvSpPr txBox="1">
              <a:spLocks noChangeArrowheads="1"/>
            </p:cNvSpPr>
            <p:nvPr/>
          </p:nvSpPr>
          <p:spPr bwMode="auto">
            <a:xfrm>
              <a:off x="3037" y="3637"/>
              <a:ext cx="51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a:solidFill>
                    <a:srgbClr val="0070C0"/>
                  </a:solidFill>
                  <a:latin typeface="Arial"/>
                  <a:cs typeface="Arial"/>
                </a:rPr>
                <a:t>Age</a:t>
              </a:r>
              <a:endParaRPr lang="fr-FR" sz="2400" b="0">
                <a:solidFill>
                  <a:srgbClr val="0070C0"/>
                </a:solidFill>
                <a:latin typeface="Arial"/>
                <a:cs typeface="Arial"/>
              </a:endParaRPr>
            </a:p>
          </p:txBody>
        </p:sp>
        <p:sp>
          <p:nvSpPr>
            <p:cNvPr id="75808" name="Text Box 8"/>
            <p:cNvSpPr txBox="1">
              <a:spLocks noChangeArrowheads="1"/>
            </p:cNvSpPr>
            <p:nvPr/>
          </p:nvSpPr>
          <p:spPr bwMode="auto">
            <a:xfrm rot="16200000">
              <a:off x="-152" y="2443"/>
              <a:ext cx="151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a:solidFill>
                    <a:srgbClr val="0070C0"/>
                  </a:solidFill>
                  <a:latin typeface="Arial"/>
                  <a:cs typeface="Arial"/>
                </a:rPr>
                <a:t>Thrombotic Risk</a:t>
              </a:r>
              <a:endParaRPr lang="fr-FR" sz="2400" b="0">
                <a:solidFill>
                  <a:srgbClr val="0070C0"/>
                </a:solidFill>
                <a:latin typeface="Arial"/>
                <a:cs typeface="Arial"/>
              </a:endParaRPr>
            </a:p>
          </p:txBody>
        </p:sp>
        <p:sp>
          <p:nvSpPr>
            <p:cNvPr id="75809" name="Line 9"/>
            <p:cNvSpPr>
              <a:spLocks noChangeShapeType="1"/>
            </p:cNvSpPr>
            <p:nvPr/>
          </p:nvSpPr>
          <p:spPr bwMode="auto">
            <a:xfrm>
              <a:off x="846" y="1800"/>
              <a:ext cx="4929" cy="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0070C0"/>
                </a:solidFill>
                <a:latin typeface="Arial"/>
                <a:cs typeface="Arial"/>
              </a:endParaRPr>
            </a:p>
          </p:txBody>
        </p:sp>
        <p:sp>
          <p:nvSpPr>
            <p:cNvPr id="75810" name="Text Box 11"/>
            <p:cNvSpPr txBox="1">
              <a:spLocks noChangeArrowheads="1"/>
            </p:cNvSpPr>
            <p:nvPr/>
          </p:nvSpPr>
          <p:spPr bwMode="auto">
            <a:xfrm>
              <a:off x="920" y="1440"/>
              <a:ext cx="226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err="1">
                  <a:solidFill>
                    <a:srgbClr val="0070C0"/>
                  </a:solidFill>
                  <a:latin typeface="Arial"/>
                  <a:cs typeface="Arial"/>
                </a:rPr>
                <a:t>Threshold</a:t>
              </a:r>
              <a:r>
                <a:rPr lang="fr-BE" sz="2400" b="0">
                  <a:solidFill>
                    <a:srgbClr val="0070C0"/>
                  </a:solidFill>
                  <a:latin typeface="Arial"/>
                  <a:cs typeface="Arial"/>
                </a:rPr>
                <a:t> for DVT/PE</a:t>
              </a:r>
              <a:endParaRPr lang="fr-FR" sz="2400" b="0">
                <a:solidFill>
                  <a:srgbClr val="0070C0"/>
                </a:solidFill>
                <a:latin typeface="Arial"/>
                <a:cs typeface="Arial"/>
              </a:endParaRPr>
            </a:p>
          </p:txBody>
        </p:sp>
        <p:sp>
          <p:nvSpPr>
            <p:cNvPr id="75807" name="Line 7"/>
            <p:cNvSpPr>
              <a:spLocks noChangeShapeType="1"/>
            </p:cNvSpPr>
            <p:nvPr/>
          </p:nvSpPr>
          <p:spPr bwMode="auto">
            <a:xfrm flipV="1">
              <a:off x="839" y="1617"/>
              <a:ext cx="0" cy="1998"/>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0070C0"/>
                </a:solidFill>
                <a:latin typeface="Arial"/>
                <a:cs typeface="Arial"/>
              </a:endParaRPr>
            </a:p>
          </p:txBody>
        </p:sp>
      </p:grpSp>
      <p:grpSp>
        <p:nvGrpSpPr>
          <p:cNvPr id="820258" name="Group 34"/>
          <p:cNvGrpSpPr>
            <a:grpSpLocks/>
          </p:cNvGrpSpPr>
          <p:nvPr/>
        </p:nvGrpSpPr>
        <p:grpSpPr bwMode="auto">
          <a:xfrm>
            <a:off x="2358868" y="4192638"/>
            <a:ext cx="8971839" cy="1128713"/>
            <a:chOff x="839" y="2899"/>
            <a:chExt cx="6358" cy="711"/>
          </a:xfrm>
        </p:grpSpPr>
        <p:sp>
          <p:nvSpPr>
            <p:cNvPr id="75803" name="Line 10"/>
            <p:cNvSpPr>
              <a:spLocks noChangeShapeType="1"/>
            </p:cNvSpPr>
            <p:nvPr/>
          </p:nvSpPr>
          <p:spPr bwMode="auto">
            <a:xfrm flipV="1">
              <a:off x="839" y="3123"/>
              <a:ext cx="4902" cy="487"/>
            </a:xfrm>
            <a:prstGeom prst="line">
              <a:avLst/>
            </a:prstGeom>
            <a:noFill/>
            <a:ln w="19050">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0070C0"/>
                </a:solidFill>
                <a:latin typeface="Arial"/>
                <a:cs typeface="Arial"/>
              </a:endParaRPr>
            </a:p>
          </p:txBody>
        </p:sp>
        <p:sp>
          <p:nvSpPr>
            <p:cNvPr id="75804" name="Text Box 12"/>
            <p:cNvSpPr txBox="1">
              <a:spLocks noChangeArrowheads="1"/>
            </p:cNvSpPr>
            <p:nvPr/>
          </p:nvSpPr>
          <p:spPr bwMode="auto">
            <a:xfrm>
              <a:off x="5938" y="2899"/>
              <a:ext cx="125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a:solidFill>
                    <a:srgbClr val="0070C0"/>
                  </a:solidFill>
                  <a:latin typeface="Arial"/>
                  <a:cs typeface="Arial"/>
                </a:rPr>
                <a:t>Basal level</a:t>
              </a:r>
              <a:endParaRPr lang="fr-FR" sz="2400">
                <a:solidFill>
                  <a:srgbClr val="0070C0"/>
                </a:solidFill>
                <a:latin typeface="Arial"/>
                <a:cs typeface="Arial"/>
              </a:endParaRPr>
            </a:p>
          </p:txBody>
        </p:sp>
      </p:grpSp>
      <p:sp>
        <p:nvSpPr>
          <p:cNvPr id="820252" name="Text Box 28"/>
          <p:cNvSpPr txBox="1">
            <a:spLocks noChangeArrowheads="1"/>
          </p:cNvSpPr>
          <p:nvPr/>
        </p:nvSpPr>
        <p:spPr bwMode="auto">
          <a:xfrm>
            <a:off x="1851633" y="6255795"/>
            <a:ext cx="248465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800" b="0">
                <a:solidFill>
                  <a:srgbClr val="000000"/>
                </a:solidFill>
                <a:latin typeface="Arial"/>
                <a:cs typeface="Arial"/>
              </a:rPr>
              <a:t>Adapted from Rosendaal FR: Lancet 353: 1167, 1999.</a:t>
            </a:r>
            <a:endParaRPr lang="fr-FR" sz="800" b="0">
              <a:solidFill>
                <a:srgbClr val="000000"/>
              </a:solidFill>
              <a:latin typeface="Arial"/>
              <a:cs typeface="Arial"/>
            </a:endParaRPr>
          </a:p>
        </p:txBody>
      </p:sp>
      <p:grpSp>
        <p:nvGrpSpPr>
          <p:cNvPr id="8" name="Group 7"/>
          <p:cNvGrpSpPr/>
          <p:nvPr/>
        </p:nvGrpSpPr>
        <p:grpSpPr>
          <a:xfrm>
            <a:off x="2362201" y="1679624"/>
            <a:ext cx="9164084" cy="3635326"/>
            <a:chOff x="838200" y="1679624"/>
            <a:chExt cx="9164084" cy="3635326"/>
          </a:xfrm>
        </p:grpSpPr>
        <p:sp>
          <p:nvSpPr>
            <p:cNvPr id="75800" name="Text Box 24"/>
            <p:cNvSpPr txBox="1">
              <a:spLocks noChangeArrowheads="1"/>
            </p:cNvSpPr>
            <p:nvPr/>
          </p:nvSpPr>
          <p:spPr bwMode="auto">
            <a:xfrm>
              <a:off x="6355132" y="3032403"/>
              <a:ext cx="3647152"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a:solidFill>
                    <a:srgbClr val="FF0000"/>
                  </a:solidFill>
                  <a:latin typeface="Arial"/>
                  <a:cs typeface="Arial"/>
                </a:rPr>
                <a:t>Factor V Leiden</a:t>
              </a:r>
              <a:endParaRPr lang="fr-FR">
                <a:solidFill>
                  <a:srgbClr val="FF0000"/>
                </a:solidFill>
                <a:latin typeface="Arial"/>
                <a:cs typeface="Arial"/>
              </a:endParaRPr>
            </a:p>
          </p:txBody>
        </p:sp>
        <p:sp>
          <p:nvSpPr>
            <p:cNvPr id="75801" name="Text Box 25"/>
            <p:cNvSpPr txBox="1">
              <a:spLocks noChangeArrowheads="1"/>
            </p:cNvSpPr>
            <p:nvPr/>
          </p:nvSpPr>
          <p:spPr bwMode="auto">
            <a:xfrm>
              <a:off x="2717287" y="3862437"/>
              <a:ext cx="596638"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err="1">
                  <a:solidFill>
                    <a:srgbClr val="0070C0"/>
                  </a:solidFill>
                  <a:latin typeface="Arial"/>
                  <a:cs typeface="Arial"/>
                </a:rPr>
                <a:t>Pill</a:t>
              </a:r>
              <a:endParaRPr lang="fr-FR" sz="2400" b="0">
                <a:solidFill>
                  <a:srgbClr val="0070C0"/>
                </a:solidFill>
                <a:latin typeface="Arial"/>
                <a:cs typeface="Arial"/>
              </a:endParaRPr>
            </a:p>
          </p:txBody>
        </p:sp>
        <p:sp>
          <p:nvSpPr>
            <p:cNvPr id="75802" name="Text Box 26"/>
            <p:cNvSpPr txBox="1">
              <a:spLocks noChangeArrowheads="1"/>
            </p:cNvSpPr>
            <p:nvPr/>
          </p:nvSpPr>
          <p:spPr bwMode="auto">
            <a:xfrm>
              <a:off x="3651443" y="3149650"/>
              <a:ext cx="1657826"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a:solidFill>
                    <a:srgbClr val="0070C0"/>
                  </a:solidFill>
                  <a:latin typeface="Arial"/>
                  <a:cs typeface="Arial"/>
                </a:rPr>
                <a:t>Pregnancy</a:t>
              </a:r>
              <a:endParaRPr lang="fr-FR" sz="2400" b="0">
                <a:solidFill>
                  <a:srgbClr val="0070C0"/>
                </a:solidFill>
                <a:latin typeface="Arial"/>
                <a:cs typeface="Arial"/>
              </a:endParaRPr>
            </a:p>
          </p:txBody>
        </p:sp>
        <p:sp>
          <p:nvSpPr>
            <p:cNvPr id="75790" name="Text Box 27"/>
            <p:cNvSpPr txBox="1">
              <a:spLocks noChangeArrowheads="1"/>
            </p:cNvSpPr>
            <p:nvPr/>
          </p:nvSpPr>
          <p:spPr bwMode="auto">
            <a:xfrm>
              <a:off x="4911565" y="1679624"/>
              <a:ext cx="2154757"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err="1">
                  <a:solidFill>
                    <a:srgbClr val="0070C0"/>
                  </a:solidFill>
                  <a:latin typeface="Arial"/>
                  <a:cs typeface="Arial"/>
                </a:rPr>
                <a:t>Immobilization</a:t>
              </a:r>
              <a:endParaRPr lang="fr-FR" sz="2400" b="0">
                <a:solidFill>
                  <a:srgbClr val="0070C0"/>
                </a:solidFill>
                <a:latin typeface="Arial"/>
                <a:cs typeface="Arial"/>
              </a:endParaRPr>
            </a:p>
          </p:txBody>
        </p:sp>
        <p:sp>
          <p:nvSpPr>
            <p:cNvPr id="41" name="Freeform 40"/>
            <p:cNvSpPr/>
            <p:nvPr/>
          </p:nvSpPr>
          <p:spPr>
            <a:xfrm>
              <a:off x="838200" y="2266950"/>
              <a:ext cx="6889750" cy="3048000"/>
            </a:xfrm>
            <a:custGeom>
              <a:avLst/>
              <a:gdLst>
                <a:gd name="connsiteX0" fmla="*/ 0 w 6889750"/>
                <a:gd name="connsiteY0" fmla="*/ 3048000 h 3048000"/>
                <a:gd name="connsiteX1" fmla="*/ 1898650 w 6889750"/>
                <a:gd name="connsiteY1" fmla="*/ 2565400 h 3048000"/>
                <a:gd name="connsiteX2" fmla="*/ 1892300 w 6889750"/>
                <a:gd name="connsiteY2" fmla="*/ 1530350 h 3048000"/>
                <a:gd name="connsiteX3" fmla="*/ 2813050 w 6889750"/>
                <a:gd name="connsiteY3" fmla="*/ 1543050 h 3048000"/>
                <a:gd name="connsiteX4" fmla="*/ 2806700 w 6889750"/>
                <a:gd name="connsiteY4" fmla="*/ 2349500 h 3048000"/>
                <a:gd name="connsiteX5" fmla="*/ 3879850 w 6889750"/>
                <a:gd name="connsiteY5" fmla="*/ 2082800 h 3048000"/>
                <a:gd name="connsiteX6" fmla="*/ 3879850 w 6889750"/>
                <a:gd name="connsiteY6" fmla="*/ 863600 h 3048000"/>
                <a:gd name="connsiteX7" fmla="*/ 4610100 w 6889750"/>
                <a:gd name="connsiteY7" fmla="*/ 863600 h 3048000"/>
                <a:gd name="connsiteX8" fmla="*/ 4616450 w 6889750"/>
                <a:gd name="connsiteY8" fmla="*/ 0 h 3048000"/>
                <a:gd name="connsiteX9" fmla="*/ 4997450 w 6889750"/>
                <a:gd name="connsiteY9" fmla="*/ 0 h 3048000"/>
                <a:gd name="connsiteX10" fmla="*/ 4997450 w 6889750"/>
                <a:gd name="connsiteY10" fmla="*/ 1828800 h 3048000"/>
                <a:gd name="connsiteX11" fmla="*/ 6889750 w 6889750"/>
                <a:gd name="connsiteY11" fmla="*/ 1333500 h 3048000"/>
                <a:gd name="connsiteX0" fmla="*/ 0 w 6889750"/>
                <a:gd name="connsiteY0" fmla="*/ 3048000 h 3048000"/>
                <a:gd name="connsiteX1" fmla="*/ 1898650 w 6889750"/>
                <a:gd name="connsiteY1" fmla="*/ 2565400 h 3048000"/>
                <a:gd name="connsiteX2" fmla="*/ 1892300 w 6889750"/>
                <a:gd name="connsiteY2" fmla="*/ 1530350 h 3048000"/>
                <a:gd name="connsiteX3" fmla="*/ 2813050 w 6889750"/>
                <a:gd name="connsiteY3" fmla="*/ 1528762 h 3048000"/>
                <a:gd name="connsiteX4" fmla="*/ 2806700 w 6889750"/>
                <a:gd name="connsiteY4" fmla="*/ 2349500 h 3048000"/>
                <a:gd name="connsiteX5" fmla="*/ 3879850 w 6889750"/>
                <a:gd name="connsiteY5" fmla="*/ 2082800 h 3048000"/>
                <a:gd name="connsiteX6" fmla="*/ 3879850 w 6889750"/>
                <a:gd name="connsiteY6" fmla="*/ 863600 h 3048000"/>
                <a:gd name="connsiteX7" fmla="*/ 4610100 w 6889750"/>
                <a:gd name="connsiteY7" fmla="*/ 863600 h 3048000"/>
                <a:gd name="connsiteX8" fmla="*/ 4616450 w 6889750"/>
                <a:gd name="connsiteY8" fmla="*/ 0 h 3048000"/>
                <a:gd name="connsiteX9" fmla="*/ 4997450 w 6889750"/>
                <a:gd name="connsiteY9" fmla="*/ 0 h 3048000"/>
                <a:gd name="connsiteX10" fmla="*/ 4997450 w 6889750"/>
                <a:gd name="connsiteY10" fmla="*/ 1828800 h 3048000"/>
                <a:gd name="connsiteX11" fmla="*/ 6889750 w 6889750"/>
                <a:gd name="connsiteY11" fmla="*/ 13335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89750" h="3048000">
                  <a:moveTo>
                    <a:pt x="0" y="3048000"/>
                  </a:moveTo>
                  <a:lnTo>
                    <a:pt x="1898650" y="2565400"/>
                  </a:lnTo>
                  <a:cubicBezTo>
                    <a:pt x="1896533" y="2220383"/>
                    <a:pt x="1894417" y="1875367"/>
                    <a:pt x="1892300" y="1530350"/>
                  </a:cubicBezTo>
                  <a:lnTo>
                    <a:pt x="2813050" y="1528762"/>
                  </a:lnTo>
                  <a:cubicBezTo>
                    <a:pt x="2810933" y="1797579"/>
                    <a:pt x="2808817" y="2080683"/>
                    <a:pt x="2806700" y="2349500"/>
                  </a:cubicBezTo>
                  <a:lnTo>
                    <a:pt x="3879850" y="2082800"/>
                  </a:lnTo>
                  <a:lnTo>
                    <a:pt x="3879850" y="863600"/>
                  </a:lnTo>
                  <a:lnTo>
                    <a:pt x="4610100" y="863600"/>
                  </a:lnTo>
                  <a:cubicBezTo>
                    <a:pt x="4612217" y="575733"/>
                    <a:pt x="4614333" y="287867"/>
                    <a:pt x="4616450" y="0"/>
                  </a:cubicBezTo>
                  <a:lnTo>
                    <a:pt x="4997450" y="0"/>
                  </a:lnTo>
                  <a:lnTo>
                    <a:pt x="4997450" y="1828800"/>
                  </a:lnTo>
                  <a:lnTo>
                    <a:pt x="6889750" y="13335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srgbClr val="0070C0"/>
                </a:solidFill>
                <a:latin typeface="Arial"/>
                <a:cs typeface="Arial"/>
              </a:endParaRPr>
            </a:p>
          </p:txBody>
        </p:sp>
      </p:grpSp>
    </p:spTree>
    <p:extLst>
      <p:ext uri="{BB962C8B-B14F-4D97-AF65-F5344CB8AC3E}">
        <p14:creationId xmlns:p14="http://schemas.microsoft.com/office/powerpoint/2010/main" val="15505025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E1206-19AB-98B4-551B-CAE99A2E31D2}"/>
              </a:ext>
            </a:extLst>
          </p:cNvPr>
          <p:cNvSpPr>
            <a:spLocks noGrp="1"/>
          </p:cNvSpPr>
          <p:nvPr>
            <p:ph type="title"/>
          </p:nvPr>
        </p:nvSpPr>
        <p:spPr/>
        <p:txBody>
          <a:bodyPr/>
          <a:lstStyle/>
          <a:p>
            <a:r>
              <a:rPr lang="fr-BE" b="1">
                <a:solidFill>
                  <a:srgbClr val="FF0000"/>
                </a:solidFill>
                <a:latin typeface="Arial" panose="020B0604020202020204" pitchFamily="34" charset="0"/>
                <a:cs typeface="Arial" panose="020B0604020202020204" pitchFamily="34" charset="0"/>
              </a:rPr>
              <a:t>HRT and </a:t>
            </a:r>
            <a:r>
              <a:rPr lang="fr-BE" b="1" err="1">
                <a:solidFill>
                  <a:srgbClr val="FF0000"/>
                </a:solidFill>
                <a:latin typeface="Arial" panose="020B0604020202020204" pitchFamily="34" charset="0"/>
                <a:cs typeface="Arial" panose="020B0604020202020204" pitchFamily="34" charset="0"/>
              </a:rPr>
              <a:t>risks</a:t>
            </a:r>
            <a:r>
              <a:rPr lang="fr-BE" b="1">
                <a:solidFill>
                  <a:srgbClr val="FF0000"/>
                </a:solidFill>
                <a:latin typeface="Arial" panose="020B0604020202020204" pitchFamily="34" charset="0"/>
                <a:cs typeface="Arial" panose="020B0604020202020204" pitchFamily="34" charset="0"/>
              </a:rPr>
              <a:t> of </a:t>
            </a:r>
            <a:r>
              <a:rPr lang="fr-BE" b="1" err="1">
                <a:solidFill>
                  <a:srgbClr val="FF0000"/>
                </a:solidFill>
                <a:latin typeface="Arial" panose="020B0604020202020204" pitchFamily="34" charset="0"/>
                <a:cs typeface="Arial" panose="020B0604020202020204" pitchFamily="34" charset="0"/>
              </a:rPr>
              <a:t>venous</a:t>
            </a:r>
            <a:r>
              <a:rPr lang="fr-BE" b="1">
                <a:solidFill>
                  <a:srgbClr val="FF0000"/>
                </a:solidFill>
                <a:latin typeface="Arial" panose="020B0604020202020204" pitchFamily="34" charset="0"/>
                <a:cs typeface="Arial" panose="020B0604020202020204" pitchFamily="34" charset="0"/>
              </a:rPr>
              <a:t> </a:t>
            </a:r>
            <a:r>
              <a:rPr lang="fr-BE" b="1" err="1">
                <a:solidFill>
                  <a:srgbClr val="FF0000"/>
                </a:solidFill>
                <a:latin typeface="Arial" panose="020B0604020202020204" pitchFamily="34" charset="0"/>
                <a:cs typeface="Arial" panose="020B0604020202020204" pitchFamily="34" charset="0"/>
              </a:rPr>
              <a:t>thrombosis</a:t>
            </a:r>
            <a:endParaRPr lang="fr-BE" b="1">
              <a:solidFill>
                <a:srgbClr val="FF0000"/>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14E50B91-D70A-0124-4F1B-2595753F47DC}"/>
              </a:ext>
            </a:extLst>
          </p:cNvPr>
          <p:cNvPicPr>
            <a:picLocks noChangeAspect="1"/>
          </p:cNvPicPr>
          <p:nvPr/>
        </p:nvPicPr>
        <p:blipFill>
          <a:blip r:embed="rId2"/>
          <a:stretch>
            <a:fillRect/>
          </a:stretch>
        </p:blipFill>
        <p:spPr>
          <a:xfrm>
            <a:off x="1856899" y="1978154"/>
            <a:ext cx="8965882" cy="4879846"/>
          </a:xfrm>
          <a:prstGeom prst="rect">
            <a:avLst/>
          </a:prstGeom>
        </p:spPr>
      </p:pic>
      <p:sp>
        <p:nvSpPr>
          <p:cNvPr id="3" name="ZoneTexte 2">
            <a:extLst>
              <a:ext uri="{FF2B5EF4-FFF2-40B4-BE49-F238E27FC236}">
                <a16:creationId xmlns:a16="http://schemas.microsoft.com/office/drawing/2014/main" id="{F763653A-16AA-40DA-DF3A-DFF2BFD50CEA}"/>
              </a:ext>
            </a:extLst>
          </p:cNvPr>
          <p:cNvSpPr txBox="1"/>
          <p:nvPr/>
        </p:nvSpPr>
        <p:spPr>
          <a:xfrm>
            <a:off x="7654395" y="1367522"/>
            <a:ext cx="1369990" cy="646331"/>
          </a:xfrm>
          <a:prstGeom prst="rect">
            <a:avLst/>
          </a:prstGeom>
          <a:noFill/>
        </p:spPr>
        <p:txBody>
          <a:bodyPr wrap="none" rtlCol="0">
            <a:spAutoFit/>
          </a:bodyPr>
          <a:lstStyle/>
          <a:p>
            <a:pPr algn="ctr"/>
            <a:r>
              <a:rPr lang="fr-BE" b="1" err="1">
                <a:solidFill>
                  <a:srgbClr val="0066CC"/>
                </a:solidFill>
              </a:rPr>
              <a:t>Transdermal</a:t>
            </a:r>
            <a:endParaRPr lang="fr-BE" b="1">
              <a:solidFill>
                <a:srgbClr val="0066CC"/>
              </a:solidFill>
            </a:endParaRPr>
          </a:p>
          <a:p>
            <a:pPr algn="ctr"/>
            <a:r>
              <a:rPr lang="fr-BE" b="1">
                <a:solidFill>
                  <a:srgbClr val="0066CC"/>
                </a:solidFill>
              </a:rPr>
              <a:t> treatment</a:t>
            </a:r>
          </a:p>
        </p:txBody>
      </p:sp>
    </p:spTree>
    <p:extLst>
      <p:ext uri="{BB962C8B-B14F-4D97-AF65-F5344CB8AC3E}">
        <p14:creationId xmlns:p14="http://schemas.microsoft.com/office/powerpoint/2010/main" val="27157598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4CE1ED69-BCAE-8E05-3915-6501FE30521D}"/>
              </a:ext>
            </a:extLst>
          </p:cNvPr>
          <p:cNvSpPr/>
          <p:nvPr/>
        </p:nvSpPr>
        <p:spPr>
          <a:xfrm>
            <a:off x="2174240" y="1976120"/>
            <a:ext cx="9032240" cy="200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a:t>No risk of thrombosis with </a:t>
            </a:r>
          </a:p>
          <a:p>
            <a:pPr algn="ctr"/>
            <a:r>
              <a:rPr lang="fr-BE" sz="4000" err="1"/>
              <a:t>topical</a:t>
            </a:r>
            <a:r>
              <a:rPr lang="fr-BE" sz="4000"/>
              <a:t> vaginal </a:t>
            </a:r>
            <a:r>
              <a:rPr lang="fr-BE" sz="4000" err="1"/>
              <a:t>oestrogen</a:t>
            </a:r>
            <a:endParaRPr lang="fr-BE" sz="4000"/>
          </a:p>
          <a:p>
            <a:pPr algn="ctr"/>
            <a:endParaRPr lang="fr-BE"/>
          </a:p>
        </p:txBody>
      </p:sp>
    </p:spTree>
    <p:extLst>
      <p:ext uri="{BB962C8B-B14F-4D97-AF65-F5344CB8AC3E}">
        <p14:creationId xmlns:p14="http://schemas.microsoft.com/office/powerpoint/2010/main" val="12704749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B9B99-446F-7E0B-CDFB-BA81A96CA2DF}"/>
              </a:ext>
            </a:extLst>
          </p:cNvPr>
          <p:cNvSpPr>
            <a:spLocks noGrp="1"/>
          </p:cNvSpPr>
          <p:nvPr>
            <p:ph type="title"/>
          </p:nvPr>
        </p:nvSpPr>
        <p:spPr/>
        <p:txBody>
          <a:bodyPr/>
          <a:lstStyle/>
          <a:p>
            <a:r>
              <a:rPr lang="en-US"/>
              <a:t>Case 17 </a:t>
            </a:r>
          </a:p>
        </p:txBody>
      </p:sp>
      <p:sp>
        <p:nvSpPr>
          <p:cNvPr id="3" name="Content Placeholder 2">
            <a:extLst>
              <a:ext uri="{FF2B5EF4-FFF2-40B4-BE49-F238E27FC236}">
                <a16:creationId xmlns:a16="http://schemas.microsoft.com/office/drawing/2014/main" id="{B5EFB2D9-C908-3EA9-C4BF-0FBD2A119D15}"/>
              </a:ext>
            </a:extLst>
          </p:cNvPr>
          <p:cNvSpPr>
            <a:spLocks noGrp="1"/>
          </p:cNvSpPr>
          <p:nvPr>
            <p:ph idx="1"/>
          </p:nvPr>
        </p:nvSpPr>
        <p:spPr/>
        <p:txBody>
          <a:bodyPr vert="horz" lIns="91440" tIns="45720" rIns="91440" bIns="45720" rtlCol="0" anchor="t">
            <a:noAutofit/>
          </a:bodyPr>
          <a:lstStyle/>
          <a:p>
            <a:r>
              <a:rPr lang="en" sz="2000" err="1">
                <a:solidFill>
                  <a:srgbClr val="1F1F1F"/>
                </a:solidFill>
                <a:highlight>
                  <a:srgbClr val="F8F9FA"/>
                </a:highlight>
                <a:latin typeface="Consolas"/>
              </a:rPr>
              <a:t>Mrs AR, </a:t>
            </a:r>
            <a:r>
              <a:rPr lang="en" sz="2000">
                <a:solidFill>
                  <a:srgbClr val="1F1F1F"/>
                </a:solidFill>
                <a:highlight>
                  <a:srgbClr val="F8F9FA"/>
                </a:highlight>
                <a:latin typeface="Consolas"/>
              </a:rPr>
              <a:t>
The patient was referred to me for advice and a request to continue MHT.
60-year-old G2P2, primipara at age 30
</a:t>
            </a:r>
            <a:r>
              <a:rPr lang="en" sz="2000">
                <a:solidFill>
                  <a:srgbClr val="FF0000"/>
                </a:solidFill>
                <a:highlight>
                  <a:srgbClr val="F8F9FA"/>
                </a:highlight>
                <a:latin typeface="Consolas"/>
              </a:rPr>
              <a:t>Eclampsia</a:t>
            </a:r>
            <a:r>
              <a:rPr lang="en" sz="2000">
                <a:solidFill>
                  <a:srgbClr val="1F1F1F"/>
                </a:solidFill>
                <a:highlight>
                  <a:srgbClr val="F8F9FA"/>
                </a:highlight>
                <a:latin typeface="Consolas"/>
              </a:rPr>
              <a:t> before her first pregnancy (1996) and </a:t>
            </a:r>
            <a:r>
              <a:rPr lang="en" sz="2000">
                <a:solidFill>
                  <a:srgbClr val="FF0000"/>
                </a:solidFill>
                <a:highlight>
                  <a:srgbClr val="F8F9FA"/>
                </a:highlight>
                <a:latin typeface="Consolas"/>
              </a:rPr>
              <a:t>pre-eclampsia</a:t>
            </a:r>
            <a:r>
              <a:rPr lang="en" sz="2000">
                <a:solidFill>
                  <a:srgbClr val="1F1F1F"/>
                </a:solidFill>
                <a:highlight>
                  <a:srgbClr val="F8F9FA"/>
                </a:highlight>
                <a:latin typeface="Consolas"/>
              </a:rPr>
              <a:t> before her second (2003).
</a:t>
            </a:r>
            <a:r>
              <a:rPr lang="en" sz="2000">
                <a:solidFill>
                  <a:srgbClr val="FF0000"/>
                </a:solidFill>
                <a:highlight>
                  <a:srgbClr val="F8F9FA"/>
                </a:highlight>
                <a:latin typeface="Consolas"/>
              </a:rPr>
              <a:t>Menopause at age 45 and taking transdermal estrogen &amp; </a:t>
            </a:r>
            <a:r>
              <a:rPr lang="en" sz="2000" err="1">
                <a:solidFill>
                  <a:srgbClr val="FF0000"/>
                </a:solidFill>
                <a:highlight>
                  <a:srgbClr val="F8F9FA"/>
                </a:highlight>
                <a:latin typeface="Consolas"/>
              </a:rPr>
              <a:t>Didrogesterone</a:t>
            </a:r>
            <a:r>
              <a:rPr lang="en" sz="2000">
                <a:solidFill>
                  <a:srgbClr val="FF0000"/>
                </a:solidFill>
                <a:highlight>
                  <a:srgbClr val="F8F9FA"/>
                </a:highlight>
                <a:latin typeface="Consolas"/>
              </a:rPr>
              <a:t> </a:t>
            </a:r>
            <a:r>
              <a:rPr lang="en" sz="2000">
                <a:solidFill>
                  <a:srgbClr val="1F1F1F"/>
                </a:solidFill>
                <a:highlight>
                  <a:srgbClr val="F8F9FA"/>
                </a:highlight>
                <a:latin typeface="Consolas"/>
              </a:rPr>
              <a:t> continuously; </a:t>
            </a:r>
            <a:r>
              <a:rPr lang="en" sz="2000">
                <a:solidFill>
                  <a:srgbClr val="FF0000"/>
                </a:solidFill>
                <a:highlight>
                  <a:srgbClr val="F8F9FA"/>
                </a:highlight>
                <a:latin typeface="Consolas"/>
              </a:rPr>
              <a:t>discontinued in December 2025 by neurologist.
</a:t>
            </a:r>
            <a:r>
              <a:rPr lang="en" sz="2000">
                <a:solidFill>
                  <a:srgbClr val="1F1F1F"/>
                </a:solidFill>
                <a:highlight>
                  <a:srgbClr val="F8F9FA"/>
                </a:highlight>
                <a:latin typeface="Consolas"/>
              </a:rPr>
              <a:t>The lady has had </a:t>
            </a:r>
            <a:r>
              <a:rPr lang="en" sz="2000">
                <a:solidFill>
                  <a:srgbClr val="FF0000"/>
                </a:solidFill>
                <a:highlight>
                  <a:srgbClr val="F8F9FA"/>
                </a:highlight>
                <a:latin typeface="Consolas"/>
              </a:rPr>
              <a:t>3 episodes of vertigo, intense headache, and nausea.</a:t>
            </a:r>
            <a:r>
              <a:rPr lang="en" sz="2000">
                <a:solidFill>
                  <a:srgbClr val="1F1F1F"/>
                </a:solidFill>
                <a:highlight>
                  <a:srgbClr val="F8F9FA"/>
                </a:highlight>
                <a:latin typeface="Consolas"/>
              </a:rPr>
              <a:t> The last episode involved a very intense and brutal headache with vomiting, for which an emergency consultation was required (November 2025).
CT angioplasty: negative
ENT examination: normal, ENT specialist requests brain MRI
Brain MRI (26/11/25): ‘</a:t>
            </a:r>
            <a:r>
              <a:rPr lang="en" sz="2000">
                <a:solidFill>
                  <a:srgbClr val="FF0000"/>
                </a:solidFill>
                <a:highlight>
                  <a:srgbClr val="F8F9FA"/>
                </a:highlight>
                <a:latin typeface="Consolas"/>
              </a:rPr>
              <a:t>several hyperintense FLAIR foci at the level of the peripheral-parietal white substance, rather of vascular origin</a:t>
            </a:r>
            <a:r>
              <a:rPr lang="en" sz="2000">
                <a:solidFill>
                  <a:srgbClr val="1F1F1F"/>
                </a:solidFill>
                <a:highlight>
                  <a:srgbClr val="F8F9FA"/>
                </a:highlight>
                <a:latin typeface="Consolas"/>
              </a:rPr>
              <a:t>’
Neurologist discontinues MHT and starts </a:t>
            </a:r>
            <a:r>
              <a:rPr lang="en" sz="2000" err="1">
                <a:solidFill>
                  <a:srgbClr val="1F1F1F"/>
                </a:solidFill>
                <a:highlight>
                  <a:srgbClr val="F8F9FA"/>
                </a:highlight>
                <a:latin typeface="Consolas"/>
              </a:rPr>
              <a:t>Asaflow</a:t>
            </a:r>
            <a:r>
              <a:rPr lang="en" sz="2000">
                <a:solidFill>
                  <a:srgbClr val="1F1F1F"/>
                </a:solidFill>
                <a:highlight>
                  <a:srgbClr val="F8F9FA"/>
                </a:highlight>
                <a:latin typeface="Consolas"/>
              </a:rPr>
              <a:t> 80 and </a:t>
            </a:r>
            <a:r>
              <a:rPr lang="en" sz="2000" err="1">
                <a:solidFill>
                  <a:srgbClr val="1F1F1F"/>
                </a:solidFill>
                <a:highlight>
                  <a:srgbClr val="F8F9FA"/>
                </a:highlight>
                <a:latin typeface="Consolas"/>
              </a:rPr>
              <a:t>Myrosor</a:t>
            </a:r>
            <a:r>
              <a:rPr lang="en" sz="2000">
                <a:solidFill>
                  <a:srgbClr val="1F1F1F"/>
                </a:solidFill>
                <a:highlight>
                  <a:srgbClr val="F8F9FA"/>
                </a:highlight>
                <a:latin typeface="Consolas"/>
              </a:rPr>
              <a:t> 20mg/10mg (cf. ‘</a:t>
            </a:r>
            <a:r>
              <a:rPr lang="en" sz="2000">
                <a:solidFill>
                  <a:srgbClr val="FF0000"/>
                </a:solidFill>
                <a:highlight>
                  <a:srgbClr val="F8F9FA"/>
                </a:highlight>
                <a:latin typeface="Consolas"/>
              </a:rPr>
              <a:t>for sign of micro AVC in the MRI</a:t>
            </a:r>
            <a:r>
              <a:rPr lang="en" sz="2000">
                <a:solidFill>
                  <a:srgbClr val="1F1F1F"/>
                </a:solidFill>
                <a:highlight>
                  <a:srgbClr val="F8F9FA"/>
                </a:highlight>
                <a:latin typeface="Consolas"/>
              </a:rPr>
              <a:t>’: according to the patient)
</a:t>
            </a:r>
          </a:p>
        </p:txBody>
      </p:sp>
      <p:pic>
        <p:nvPicPr>
          <p:cNvPr id="5" name="Image 3" descr="The Belgian Menopause Society - Gunaikeia">
            <a:extLst>
              <a:ext uri="{FF2B5EF4-FFF2-40B4-BE49-F238E27FC236}">
                <a16:creationId xmlns:a16="http://schemas.microsoft.com/office/drawing/2014/main" id="{ECDA1AA8-9BB2-BBB7-ED77-F6821743682B}"/>
              </a:ext>
            </a:extLst>
          </p:cNvPr>
          <p:cNvPicPr>
            <a:picLocks noChangeAspect="1"/>
          </p:cNvPicPr>
          <p:nvPr/>
        </p:nvPicPr>
        <p:blipFill>
          <a:blip r:embed="rId2"/>
          <a:stretch>
            <a:fillRect/>
          </a:stretch>
        </p:blipFill>
        <p:spPr>
          <a:xfrm>
            <a:off x="9119484" y="95085"/>
            <a:ext cx="2743199" cy="1869033"/>
          </a:xfrm>
          <a:prstGeom prst="rect">
            <a:avLst/>
          </a:prstGeom>
        </p:spPr>
      </p:pic>
    </p:spTree>
    <p:extLst>
      <p:ext uri="{BB962C8B-B14F-4D97-AF65-F5344CB8AC3E}">
        <p14:creationId xmlns:p14="http://schemas.microsoft.com/office/powerpoint/2010/main" val="22394226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6ED8-C97A-2834-F7AA-8D20ADD3C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5214C-3538-A7EE-E703-D2C01FE66481}"/>
              </a:ext>
            </a:extLst>
          </p:cNvPr>
          <p:cNvSpPr>
            <a:spLocks noGrp="1"/>
          </p:cNvSpPr>
          <p:nvPr>
            <p:ph type="title"/>
          </p:nvPr>
        </p:nvSpPr>
        <p:spPr/>
        <p:txBody>
          <a:bodyPr/>
          <a:lstStyle/>
          <a:p>
            <a:r>
              <a:rPr lang="en-US"/>
              <a:t>Case 17 </a:t>
            </a:r>
          </a:p>
        </p:txBody>
      </p:sp>
      <p:sp>
        <p:nvSpPr>
          <p:cNvPr id="3" name="Content Placeholder 2">
            <a:extLst>
              <a:ext uri="{FF2B5EF4-FFF2-40B4-BE49-F238E27FC236}">
                <a16:creationId xmlns:a16="http://schemas.microsoft.com/office/drawing/2014/main" id="{C3F340D0-8766-E630-BD25-EE1CDD40C571}"/>
              </a:ext>
            </a:extLst>
          </p:cNvPr>
          <p:cNvSpPr>
            <a:spLocks noGrp="1"/>
          </p:cNvSpPr>
          <p:nvPr>
            <p:ph idx="1"/>
          </p:nvPr>
        </p:nvSpPr>
        <p:spPr/>
        <p:txBody>
          <a:bodyPr vert="horz" lIns="91440" tIns="45720" rIns="91440" bIns="45720" rtlCol="0" anchor="t">
            <a:noAutofit/>
          </a:bodyPr>
          <a:lstStyle/>
          <a:p>
            <a:r>
              <a:rPr lang="en" sz="2000">
                <a:solidFill>
                  <a:srgbClr val="1F1F1F"/>
                </a:solidFill>
                <a:highlight>
                  <a:srgbClr val="F8F9FA"/>
                </a:highlight>
                <a:latin typeface="Consolas"/>
              </a:rPr>
              <a:t>Possible diagnosis of her episodes of brutal vertigo: right vestibular neuritis? Follow-up MRI scheduled for June 26.
Other examinations: Ophthalmological examination: normal
Cardiological examination: mild insufficiency of the 4 valves and </a:t>
            </a:r>
            <a:r>
              <a:rPr lang="en" sz="2000">
                <a:solidFill>
                  <a:srgbClr val="FF0000"/>
                </a:solidFill>
                <a:highlight>
                  <a:srgbClr val="F8F9FA"/>
                </a:highlight>
                <a:latin typeface="Consolas"/>
              </a:rPr>
              <a:t>mild atherosclerosis at the thoracic aorta
</a:t>
            </a:r>
            <a:r>
              <a:rPr lang="en" sz="2000">
                <a:solidFill>
                  <a:srgbClr val="1F1F1F"/>
                </a:solidFill>
                <a:highlight>
                  <a:srgbClr val="F8F9FA"/>
                </a:highlight>
                <a:latin typeface="Consolas"/>
              </a:rPr>
              <a:t>Echo-mammogram (August 2025) ACR BIRADS 2, type B fibroglandular tissue
</a:t>
            </a:r>
            <a:r>
              <a:rPr lang="en" sz="2000" err="1">
                <a:solidFill>
                  <a:srgbClr val="1F1F1F"/>
                </a:solidFill>
                <a:highlight>
                  <a:srgbClr val="F8F9FA"/>
                </a:highlight>
                <a:latin typeface="Consolas"/>
              </a:rPr>
              <a:t>Bosseous</a:t>
            </a:r>
            <a:r>
              <a:rPr lang="en" sz="2000">
                <a:solidFill>
                  <a:srgbClr val="1F1F1F"/>
                </a:solidFill>
                <a:highlight>
                  <a:srgbClr val="F8F9FA"/>
                </a:highlight>
                <a:latin typeface="Consolas"/>
              </a:rPr>
              <a:t> densitometry: Osteopenia L1-L4
</a:t>
            </a:r>
            <a:r>
              <a:rPr lang="en" sz="2000">
                <a:solidFill>
                  <a:srgbClr val="FF0000"/>
                </a:solidFill>
                <a:highlight>
                  <a:srgbClr val="F8F9FA"/>
                </a:highlight>
                <a:latin typeface="Consolas"/>
              </a:rPr>
              <a:t>Patient requests to start MHT</a:t>
            </a:r>
            <a:r>
              <a:rPr lang="en" sz="2000">
                <a:solidFill>
                  <a:srgbClr val="1F1F1F"/>
                </a:solidFill>
                <a:highlight>
                  <a:srgbClr val="F8F9FA"/>
                </a:highlight>
                <a:latin typeface="Consolas"/>
              </a:rPr>
              <a:t>.
Since stopping MHT: patient complains of intermittent, </a:t>
            </a:r>
            <a:r>
              <a:rPr lang="en" sz="2000" err="1">
                <a:solidFill>
                  <a:srgbClr val="1F1F1F"/>
                </a:solidFill>
                <a:highlight>
                  <a:srgbClr val="F8F9FA"/>
                </a:highlight>
                <a:latin typeface="Consolas"/>
              </a:rPr>
              <a:t>crampoidal</a:t>
            </a:r>
            <a:r>
              <a:rPr lang="en" sz="2000">
                <a:solidFill>
                  <a:srgbClr val="1F1F1F"/>
                </a:solidFill>
                <a:highlight>
                  <a:srgbClr val="F8F9FA"/>
                </a:highlight>
                <a:latin typeface="Consolas"/>
              </a:rPr>
              <a:t>, lower abdominal pain, no digestive or urinary complaints. Gynecological examination normal.</a:t>
            </a:r>
            <a:endParaRPr lang="en-US" sz="2000"/>
          </a:p>
        </p:txBody>
      </p:sp>
    </p:spTree>
    <p:extLst>
      <p:ext uri="{BB962C8B-B14F-4D97-AF65-F5344CB8AC3E}">
        <p14:creationId xmlns:p14="http://schemas.microsoft.com/office/powerpoint/2010/main" val="458426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732278-EAAC-CF25-7755-E206B168540D}"/>
              </a:ext>
            </a:extLst>
          </p:cNvPr>
          <p:cNvSpPr>
            <a:spLocks noGrp="1"/>
          </p:cNvSpPr>
          <p:nvPr>
            <p:ph type="title"/>
          </p:nvPr>
        </p:nvSpPr>
        <p:spPr>
          <a:xfrm>
            <a:off x="739140" y="0"/>
            <a:ext cx="10515600" cy="1325563"/>
          </a:xfrm>
        </p:spPr>
        <p:txBody>
          <a:bodyPr/>
          <a:lstStyle/>
          <a:p>
            <a:r>
              <a:rPr lang="en-GB" dirty="0" err="1"/>
              <a:t>SSc</a:t>
            </a:r>
            <a:r>
              <a:rPr lang="en-GB" dirty="0"/>
              <a:t> pathogenesis and hormones</a:t>
            </a:r>
          </a:p>
        </p:txBody>
      </p:sp>
      <p:sp>
        <p:nvSpPr>
          <p:cNvPr id="6" name="Content Placeholder 5">
            <a:extLst>
              <a:ext uri="{FF2B5EF4-FFF2-40B4-BE49-F238E27FC236}">
                <a16:creationId xmlns:a16="http://schemas.microsoft.com/office/drawing/2014/main" id="{5F7CEEB3-9974-75CF-4CEE-E4C5C7C78911}"/>
              </a:ext>
            </a:extLst>
          </p:cNvPr>
          <p:cNvSpPr>
            <a:spLocks noGrp="1"/>
          </p:cNvSpPr>
          <p:nvPr>
            <p:ph idx="1"/>
          </p:nvPr>
        </p:nvSpPr>
        <p:spPr>
          <a:xfrm>
            <a:off x="-53340" y="1181100"/>
            <a:ext cx="12405360" cy="5288280"/>
          </a:xfrm>
        </p:spPr>
        <p:txBody>
          <a:bodyPr>
            <a:normAutofit fontScale="92500" lnSpcReduction="10000"/>
          </a:bodyPr>
          <a:lstStyle/>
          <a:p>
            <a:r>
              <a:rPr lang="en-GB" dirty="0"/>
              <a:t>Complex, multifactorial , incompletely understood </a:t>
            </a:r>
          </a:p>
          <a:p>
            <a:r>
              <a:rPr lang="en-GB" dirty="0"/>
              <a:t>Relevance of sex hormones on the Immune system + inflammation = complex</a:t>
            </a:r>
          </a:p>
          <a:p>
            <a:r>
              <a:rPr lang="en-GB" dirty="0"/>
              <a:t>Immune modulatory and fibrotic potential ~ concentration, receptor subtype, target tissue, disease state</a:t>
            </a:r>
          </a:p>
          <a:p>
            <a:r>
              <a:rPr lang="en-GB" dirty="0"/>
              <a:t>Few studies of varying quality evaluated the role of sex hormones in </a:t>
            </a:r>
            <a:r>
              <a:rPr lang="en-GB" dirty="0" err="1"/>
              <a:t>SSc</a:t>
            </a:r>
            <a:endParaRPr lang="en-GB" dirty="0"/>
          </a:p>
          <a:p>
            <a:pPr lvl="1"/>
            <a:r>
              <a:rPr lang="en-GB" dirty="0"/>
              <a:t>Possible profibrotic effects</a:t>
            </a:r>
          </a:p>
          <a:p>
            <a:pPr lvl="1"/>
            <a:r>
              <a:rPr lang="en-GB" dirty="0"/>
              <a:t>Vasodilatory effects</a:t>
            </a:r>
          </a:p>
          <a:p>
            <a:r>
              <a:rPr lang="en-GB" dirty="0"/>
              <a:t>Hormonal changes may influence progression and expression of </a:t>
            </a:r>
            <a:r>
              <a:rPr lang="en-GB" dirty="0" err="1"/>
              <a:t>SSc</a:t>
            </a:r>
            <a:endParaRPr lang="en-GB" dirty="0"/>
          </a:p>
          <a:p>
            <a:r>
              <a:rPr lang="en-GB" dirty="0" err="1"/>
              <a:t>SSc</a:t>
            </a:r>
            <a:r>
              <a:rPr lang="en-GB" dirty="0"/>
              <a:t> diagnosis in MP : ↑ pulmonary hypertension (HT = protective?)</a:t>
            </a:r>
          </a:p>
          <a:p>
            <a:r>
              <a:rPr lang="en-GB" dirty="0"/>
              <a:t>                                             ↓ skin fibrosis</a:t>
            </a:r>
          </a:p>
          <a:p>
            <a:r>
              <a:rPr lang="en-GB" dirty="0"/>
              <a:t>Early MP often // more severe disease: more vascular involvement + fibrosis</a:t>
            </a:r>
          </a:p>
          <a:p>
            <a:r>
              <a:rPr lang="en-GB" dirty="0"/>
              <a:t>Exogenous HRT linked to ↑ risk </a:t>
            </a:r>
            <a:r>
              <a:rPr lang="en-GB" dirty="0" err="1"/>
              <a:t>SSc</a:t>
            </a:r>
            <a:r>
              <a:rPr lang="en-GB" dirty="0"/>
              <a:t> if started several years before disease onset</a:t>
            </a:r>
          </a:p>
          <a:p>
            <a:endParaRPr lang="en-GB" dirty="0"/>
          </a:p>
          <a:p>
            <a:endParaRPr lang="en-GB" dirty="0"/>
          </a:p>
        </p:txBody>
      </p:sp>
    </p:spTree>
    <p:extLst>
      <p:ext uri="{BB962C8B-B14F-4D97-AF65-F5344CB8AC3E}">
        <p14:creationId xmlns:p14="http://schemas.microsoft.com/office/powerpoint/2010/main" val="806447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A9D29D-C02D-2E64-7B2B-1C2E912CC50C}"/>
              </a:ext>
            </a:extLst>
          </p:cNvPr>
          <p:cNvSpPr>
            <a:spLocks noGrp="1"/>
          </p:cNvSpPr>
          <p:nvPr>
            <p:ph type="title"/>
          </p:nvPr>
        </p:nvSpPr>
        <p:spPr>
          <a:xfrm>
            <a:off x="76200" y="53420"/>
            <a:ext cx="10515600" cy="1325563"/>
          </a:xfrm>
        </p:spPr>
        <p:txBody>
          <a:bodyPr/>
          <a:lstStyle/>
          <a:p>
            <a:r>
              <a:rPr lang="en-GB" dirty="0"/>
              <a:t>HRT</a:t>
            </a:r>
          </a:p>
        </p:txBody>
      </p:sp>
      <p:sp>
        <p:nvSpPr>
          <p:cNvPr id="3" name="Content Placeholder 2">
            <a:extLst>
              <a:ext uri="{FF2B5EF4-FFF2-40B4-BE49-F238E27FC236}">
                <a16:creationId xmlns:a16="http://schemas.microsoft.com/office/drawing/2014/main" id="{976321D9-4388-5BDF-FB45-32929730CE06}"/>
              </a:ext>
            </a:extLst>
          </p:cNvPr>
          <p:cNvSpPr>
            <a:spLocks noGrp="1"/>
          </p:cNvSpPr>
          <p:nvPr>
            <p:ph sz="half" idx="1"/>
          </p:nvPr>
        </p:nvSpPr>
        <p:spPr>
          <a:xfrm>
            <a:off x="76200" y="1447800"/>
            <a:ext cx="6705600" cy="4729163"/>
          </a:xfrm>
        </p:spPr>
        <p:txBody>
          <a:bodyPr>
            <a:normAutofit fontScale="77500" lnSpcReduction="20000"/>
          </a:bodyPr>
          <a:lstStyle/>
          <a:p>
            <a:pPr>
              <a:buNone/>
            </a:pPr>
            <a:r>
              <a:rPr lang="en-GB" b="1" dirty="0"/>
              <a:t>Immune effects</a:t>
            </a:r>
            <a:endParaRPr lang="en-GB" dirty="0"/>
          </a:p>
          <a:p>
            <a:pPr>
              <a:buFont typeface="Arial" panose="020B0604020202020204" pitchFamily="34" charset="0"/>
              <a:buChar char="•"/>
            </a:pPr>
            <a:r>
              <a:rPr lang="en-GB" dirty="0"/>
              <a:t>↑ B-cell activation → potential trigger (SLE &gt; </a:t>
            </a:r>
            <a:r>
              <a:rPr lang="en-GB" dirty="0" err="1"/>
              <a:t>SSc</a:t>
            </a:r>
            <a:r>
              <a:rPr lang="en-GB" dirty="0"/>
              <a:t>) </a:t>
            </a:r>
          </a:p>
          <a:p>
            <a:pPr>
              <a:buFont typeface="Arial" panose="020B0604020202020204" pitchFamily="34" charset="0"/>
              <a:buChar char="•"/>
            </a:pPr>
            <a:r>
              <a:rPr lang="en-GB" dirty="0"/>
              <a:t>No clear evidence of disease worsening in stable </a:t>
            </a:r>
            <a:r>
              <a:rPr lang="en-GB" dirty="0" err="1"/>
              <a:t>SSc</a:t>
            </a:r>
            <a:r>
              <a:rPr lang="en-GB" dirty="0"/>
              <a:t>/PBC </a:t>
            </a:r>
          </a:p>
          <a:p>
            <a:pPr>
              <a:buNone/>
            </a:pPr>
            <a:r>
              <a:rPr lang="en-GB" b="1" dirty="0"/>
              <a:t>Vascular</a:t>
            </a:r>
            <a:endParaRPr lang="en-GB" dirty="0"/>
          </a:p>
          <a:p>
            <a:pPr>
              <a:buFont typeface="Arial" panose="020B0604020202020204" pitchFamily="34" charset="0"/>
              <a:buChar char="•"/>
            </a:pPr>
            <a:r>
              <a:rPr lang="en-GB" dirty="0"/>
              <a:t>↑ NO → potential benefit (Raynaud, endothelial function) </a:t>
            </a:r>
          </a:p>
          <a:p>
            <a:pPr>
              <a:buFont typeface="Arial" panose="020B0604020202020204" pitchFamily="34" charset="0"/>
              <a:buChar char="•"/>
            </a:pPr>
            <a:r>
              <a:rPr lang="en-GB" dirty="0"/>
              <a:t>Possible ↓ risk pulmonary hypertension </a:t>
            </a:r>
          </a:p>
          <a:p>
            <a:pPr>
              <a:buNone/>
            </a:pPr>
            <a:r>
              <a:rPr lang="en-GB" b="1" dirty="0"/>
              <a:t>Liver (PBC)</a:t>
            </a:r>
            <a:endParaRPr lang="en-GB" dirty="0"/>
          </a:p>
          <a:p>
            <a:pPr>
              <a:buFont typeface="Arial" panose="020B0604020202020204" pitchFamily="34" charset="0"/>
              <a:buChar char="•"/>
            </a:pPr>
            <a:r>
              <a:rPr lang="en-GB" dirty="0"/>
              <a:t>Dose-dependent </a:t>
            </a:r>
            <a:r>
              <a:rPr lang="en-GB" b="1" dirty="0"/>
              <a:t>cholestasis risk</a:t>
            </a:r>
            <a:r>
              <a:rPr lang="en-GB" dirty="0"/>
              <a:t> (especially oral)</a:t>
            </a:r>
          </a:p>
          <a:p>
            <a:pPr lvl="1"/>
            <a:r>
              <a:rPr lang="en-GB" dirty="0"/>
              <a:t> ↑ E2: worsens bile </a:t>
            </a:r>
            <a:r>
              <a:rPr lang="en-GB" i="1" u="sng" dirty="0"/>
              <a:t>secretion</a:t>
            </a:r>
            <a:r>
              <a:rPr lang="en-GB" dirty="0"/>
              <a:t> problem: cholestasis</a:t>
            </a:r>
          </a:p>
          <a:p>
            <a:pPr lvl="1"/>
            <a:r>
              <a:rPr lang="en-GB" dirty="0"/>
              <a:t>↓ E2 : worsens bile </a:t>
            </a:r>
            <a:r>
              <a:rPr lang="en-GB" i="1" u="sng" dirty="0"/>
              <a:t>flow </a:t>
            </a:r>
            <a:r>
              <a:rPr lang="en-GB" dirty="0"/>
              <a:t>problems : cholestasis</a:t>
            </a:r>
          </a:p>
          <a:p>
            <a:r>
              <a:rPr lang="en-GB" dirty="0"/>
              <a:t>Generally safe if NO liver decompensation</a:t>
            </a:r>
          </a:p>
          <a:p>
            <a:pPr>
              <a:buFont typeface="Arial" panose="020B0604020202020204" pitchFamily="34" charset="0"/>
              <a:buChar char="•"/>
            </a:pPr>
            <a:r>
              <a:rPr lang="en-GB" dirty="0"/>
              <a:t>Prefer </a:t>
            </a:r>
            <a:r>
              <a:rPr lang="en-GB" b="1" dirty="0"/>
              <a:t>transdermal route</a:t>
            </a:r>
            <a:r>
              <a:rPr lang="en-GB" dirty="0"/>
              <a:t> </a:t>
            </a:r>
          </a:p>
          <a:p>
            <a:endParaRPr lang="en-GB" dirty="0"/>
          </a:p>
        </p:txBody>
      </p:sp>
      <p:sp>
        <p:nvSpPr>
          <p:cNvPr id="5" name="Content Placeholder 4">
            <a:extLst>
              <a:ext uri="{FF2B5EF4-FFF2-40B4-BE49-F238E27FC236}">
                <a16:creationId xmlns:a16="http://schemas.microsoft.com/office/drawing/2014/main" id="{F5625FEB-7F86-9C81-0DFC-AF9381D67CA1}"/>
              </a:ext>
            </a:extLst>
          </p:cNvPr>
          <p:cNvSpPr>
            <a:spLocks noGrp="1"/>
          </p:cNvSpPr>
          <p:nvPr>
            <p:ph sz="half" idx="2"/>
          </p:nvPr>
        </p:nvSpPr>
        <p:spPr>
          <a:xfrm>
            <a:off x="6781800" y="1447800"/>
            <a:ext cx="5410200" cy="4729163"/>
          </a:xfrm>
        </p:spPr>
        <p:txBody>
          <a:bodyPr>
            <a:normAutofit fontScale="77500" lnSpcReduction="20000"/>
          </a:bodyPr>
          <a:lstStyle/>
          <a:p>
            <a:pPr>
              <a:buNone/>
            </a:pPr>
            <a:r>
              <a:rPr lang="en-GB" b="1" dirty="0"/>
              <a:t>Other</a:t>
            </a:r>
            <a:endParaRPr lang="en-GB" dirty="0"/>
          </a:p>
          <a:p>
            <a:r>
              <a:rPr lang="en-GB" dirty="0"/>
              <a:t>↓ uveitis flares (anti-inflammatory effect) </a:t>
            </a:r>
          </a:p>
          <a:p>
            <a:r>
              <a:rPr lang="en-GB" dirty="0"/>
              <a:t>↓ osteoporosis risk (important in PBC) </a:t>
            </a:r>
          </a:p>
          <a:p>
            <a:pPr>
              <a:buNone/>
            </a:pPr>
            <a:r>
              <a:rPr lang="en-GB" b="1" dirty="0"/>
              <a:t>Avoid / caution if:</a:t>
            </a:r>
            <a:endParaRPr lang="en-GB" dirty="0"/>
          </a:p>
          <a:p>
            <a:r>
              <a:rPr lang="en-GB" dirty="0"/>
              <a:t>Active autoimmune disease </a:t>
            </a:r>
          </a:p>
          <a:p>
            <a:r>
              <a:rPr lang="en-GB" dirty="0"/>
              <a:t>Abnormal LFTs / cholestasis </a:t>
            </a:r>
          </a:p>
          <a:p>
            <a:r>
              <a:rPr lang="en-GB" dirty="0"/>
              <a:t>Severe vascular disease </a:t>
            </a:r>
          </a:p>
          <a:p>
            <a:pPr>
              <a:buNone/>
            </a:pPr>
            <a:r>
              <a:rPr lang="en-GB" dirty="0"/>
              <a:t>👉 </a:t>
            </a:r>
            <a:r>
              <a:rPr lang="en-GB" b="1" dirty="0"/>
              <a:t>Strategy:</a:t>
            </a:r>
            <a:endParaRPr lang="en-GB" dirty="0"/>
          </a:p>
          <a:p>
            <a:r>
              <a:rPr lang="en-GB" dirty="0"/>
              <a:t>Low dose </a:t>
            </a:r>
          </a:p>
          <a:p>
            <a:r>
              <a:rPr lang="en-GB" dirty="0"/>
              <a:t>Transdermal preferred </a:t>
            </a:r>
          </a:p>
          <a:p>
            <a:r>
              <a:rPr lang="en-GB" dirty="0"/>
              <a:t>Individualized risk assessment</a:t>
            </a:r>
          </a:p>
          <a:p>
            <a:endParaRPr lang="en-GB" dirty="0"/>
          </a:p>
        </p:txBody>
      </p:sp>
      <p:sp>
        <p:nvSpPr>
          <p:cNvPr id="7" name="TextBox 6">
            <a:extLst>
              <a:ext uri="{FF2B5EF4-FFF2-40B4-BE49-F238E27FC236}">
                <a16:creationId xmlns:a16="http://schemas.microsoft.com/office/drawing/2014/main" id="{38FDC846-C9AF-0D5A-A5CB-A27741397A17}"/>
              </a:ext>
            </a:extLst>
          </p:cNvPr>
          <p:cNvSpPr txBox="1"/>
          <p:nvPr/>
        </p:nvSpPr>
        <p:spPr>
          <a:xfrm>
            <a:off x="144780" y="6488668"/>
            <a:ext cx="2346861" cy="369332"/>
          </a:xfrm>
          <a:prstGeom prst="rect">
            <a:avLst/>
          </a:prstGeom>
          <a:noFill/>
        </p:spPr>
        <p:txBody>
          <a:bodyPr wrap="none" rtlCol="0">
            <a:spAutoFit/>
          </a:bodyPr>
          <a:lstStyle/>
          <a:p>
            <a:r>
              <a:rPr lang="en-GB" dirty="0"/>
              <a:t>EASC guidelines 2017</a:t>
            </a:r>
          </a:p>
        </p:txBody>
      </p:sp>
    </p:spTree>
    <p:extLst>
      <p:ext uri="{BB962C8B-B14F-4D97-AF65-F5344CB8AC3E}">
        <p14:creationId xmlns:p14="http://schemas.microsoft.com/office/powerpoint/2010/main" val="2755490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44DA11B-468F-83D4-8C1C-03E171048BE2}"/>
              </a:ext>
            </a:extLst>
          </p:cNvPr>
          <p:cNvGraphicFramePr>
            <a:graphicFrameLocks noGrp="1"/>
          </p:cNvGraphicFramePr>
          <p:nvPr>
            <p:ph idx="1"/>
          </p:nvPr>
        </p:nvGraphicFramePr>
        <p:xfrm>
          <a:off x="439033" y="1109405"/>
          <a:ext cx="10911840" cy="4274823"/>
        </p:xfrm>
        <a:graphic>
          <a:graphicData uri="http://schemas.openxmlformats.org/drawingml/2006/table">
            <a:tbl>
              <a:tblPr/>
              <a:tblGrid>
                <a:gridCol w="2727960">
                  <a:extLst>
                    <a:ext uri="{9D8B030D-6E8A-4147-A177-3AD203B41FA5}">
                      <a16:colId xmlns:a16="http://schemas.microsoft.com/office/drawing/2014/main" val="953038116"/>
                    </a:ext>
                  </a:extLst>
                </a:gridCol>
                <a:gridCol w="2727960">
                  <a:extLst>
                    <a:ext uri="{9D8B030D-6E8A-4147-A177-3AD203B41FA5}">
                      <a16:colId xmlns:a16="http://schemas.microsoft.com/office/drawing/2014/main" val="2759068039"/>
                    </a:ext>
                  </a:extLst>
                </a:gridCol>
                <a:gridCol w="2570395">
                  <a:extLst>
                    <a:ext uri="{9D8B030D-6E8A-4147-A177-3AD203B41FA5}">
                      <a16:colId xmlns:a16="http://schemas.microsoft.com/office/drawing/2014/main" val="3405208063"/>
                    </a:ext>
                  </a:extLst>
                </a:gridCol>
                <a:gridCol w="2885525">
                  <a:extLst>
                    <a:ext uri="{9D8B030D-6E8A-4147-A177-3AD203B41FA5}">
                      <a16:colId xmlns:a16="http://schemas.microsoft.com/office/drawing/2014/main" val="1654842031"/>
                    </a:ext>
                  </a:extLst>
                </a:gridCol>
              </a:tblGrid>
              <a:tr h="610689">
                <a:tc>
                  <a:txBody>
                    <a:bodyPr/>
                    <a:lstStyle/>
                    <a:p>
                      <a:pPr>
                        <a:buNone/>
                      </a:pPr>
                      <a:r>
                        <a:rPr lang="en-GB" b="1" dirty="0"/>
                        <a:t>Feature</a:t>
                      </a:r>
                    </a:p>
                  </a:txBody>
                  <a:tcPr anchor="ctr">
                    <a:lnL>
                      <a:noFill/>
                    </a:lnL>
                    <a:lnR>
                      <a:noFill/>
                    </a:lnR>
                    <a:lnT>
                      <a:noFill/>
                    </a:lnT>
                    <a:lnB>
                      <a:noFill/>
                    </a:lnB>
                    <a:noFill/>
                  </a:tcPr>
                </a:tc>
                <a:tc>
                  <a:txBody>
                    <a:bodyPr/>
                    <a:lstStyle/>
                    <a:p>
                      <a:pPr>
                        <a:buNone/>
                      </a:pPr>
                      <a:r>
                        <a:rPr lang="en-GB" b="1" dirty="0"/>
                        <a:t>HRT</a:t>
                      </a:r>
                    </a:p>
                  </a:txBody>
                  <a:tcPr anchor="ctr">
                    <a:lnL>
                      <a:noFill/>
                    </a:lnL>
                    <a:lnR>
                      <a:noFill/>
                    </a:lnR>
                    <a:lnT>
                      <a:noFill/>
                    </a:lnT>
                    <a:lnB>
                      <a:noFill/>
                    </a:lnB>
                    <a:noFill/>
                  </a:tcPr>
                </a:tc>
                <a:tc>
                  <a:txBody>
                    <a:bodyPr/>
                    <a:lstStyle/>
                    <a:p>
                      <a:pPr>
                        <a:buNone/>
                      </a:pPr>
                      <a:r>
                        <a:rPr lang="en-GB" b="1" dirty="0" err="1"/>
                        <a:t>Fezolinetant</a:t>
                      </a:r>
                      <a:endParaRPr lang="en-GB" b="1" dirty="0"/>
                    </a:p>
                  </a:txBody>
                  <a:tcPr anchor="ctr">
                    <a:lnL>
                      <a:noFill/>
                    </a:lnL>
                    <a:lnR>
                      <a:noFill/>
                    </a:lnR>
                    <a:lnT>
                      <a:noFill/>
                    </a:lnT>
                    <a:lnB>
                      <a:noFill/>
                    </a:lnB>
                    <a:noFill/>
                  </a:tcPr>
                </a:tc>
                <a:tc>
                  <a:txBody>
                    <a:bodyPr/>
                    <a:lstStyle/>
                    <a:p>
                      <a:pPr>
                        <a:buNone/>
                      </a:pPr>
                      <a:r>
                        <a:rPr lang="en-GB" b="1" dirty="0"/>
                        <a:t>SSRI/SNRI</a:t>
                      </a:r>
                    </a:p>
                  </a:txBody>
                  <a:tcPr anchor="ctr">
                    <a:lnL>
                      <a:noFill/>
                    </a:lnL>
                    <a:lnR>
                      <a:noFill/>
                    </a:lnR>
                    <a:lnT>
                      <a:noFill/>
                    </a:lnT>
                    <a:lnB>
                      <a:noFill/>
                    </a:lnB>
                    <a:noFill/>
                  </a:tcPr>
                </a:tc>
                <a:extLst>
                  <a:ext uri="{0D108BD9-81ED-4DB2-BD59-A6C34878D82A}">
                    <a16:rowId xmlns:a16="http://schemas.microsoft.com/office/drawing/2014/main" val="3528318450"/>
                  </a:ext>
                </a:extLst>
              </a:tr>
              <a:tr h="610689">
                <a:tc>
                  <a:txBody>
                    <a:bodyPr/>
                    <a:lstStyle/>
                    <a:p>
                      <a:pPr>
                        <a:buNone/>
                      </a:pPr>
                      <a:r>
                        <a:rPr lang="en-GB"/>
                        <a:t>Autoimmunity</a:t>
                      </a:r>
                    </a:p>
                  </a:txBody>
                  <a:tcPr anchor="ctr">
                    <a:lnL>
                      <a:noFill/>
                    </a:lnL>
                    <a:lnR>
                      <a:noFill/>
                    </a:lnR>
                    <a:lnT>
                      <a:noFill/>
                    </a:lnT>
                    <a:lnB>
                      <a:noFill/>
                    </a:lnB>
                    <a:noFill/>
                  </a:tcPr>
                </a:tc>
                <a:tc>
                  <a:txBody>
                    <a:bodyPr/>
                    <a:lstStyle/>
                    <a:p>
                      <a:pPr>
                        <a:buNone/>
                      </a:pPr>
                      <a:r>
                        <a:rPr lang="en-GB"/>
                        <a:t>⚠️ possible trigger</a:t>
                      </a:r>
                    </a:p>
                  </a:txBody>
                  <a:tcPr anchor="ctr">
                    <a:lnL>
                      <a:noFill/>
                    </a:lnL>
                    <a:lnR>
                      <a:noFill/>
                    </a:lnR>
                    <a:lnT>
                      <a:noFill/>
                    </a:lnT>
                    <a:lnB>
                      <a:noFill/>
                    </a:lnB>
                    <a:noFill/>
                  </a:tcPr>
                </a:tc>
                <a:tc>
                  <a:txBody>
                    <a:bodyPr/>
                    <a:lstStyle/>
                    <a:p>
                      <a:pPr>
                        <a:buNone/>
                      </a:pPr>
                      <a:r>
                        <a:rPr lang="en-GB"/>
                        <a:t>Neutral</a:t>
                      </a:r>
                    </a:p>
                  </a:txBody>
                  <a:tcPr anchor="ctr">
                    <a:lnL>
                      <a:noFill/>
                    </a:lnL>
                    <a:lnR>
                      <a:noFill/>
                    </a:lnR>
                    <a:lnT>
                      <a:noFill/>
                    </a:lnT>
                    <a:lnB>
                      <a:noFill/>
                    </a:lnB>
                    <a:noFill/>
                  </a:tcPr>
                </a:tc>
                <a:tc>
                  <a:txBody>
                    <a:bodyPr/>
                    <a:lstStyle/>
                    <a:p>
                      <a:pPr>
                        <a:buNone/>
                      </a:pPr>
                      <a:r>
                        <a:rPr lang="en-GB"/>
                        <a:t>Neutral</a:t>
                      </a:r>
                    </a:p>
                  </a:txBody>
                  <a:tcPr anchor="ctr">
                    <a:lnL>
                      <a:noFill/>
                    </a:lnL>
                    <a:lnR>
                      <a:noFill/>
                    </a:lnR>
                    <a:lnT>
                      <a:noFill/>
                    </a:lnT>
                    <a:lnB>
                      <a:noFill/>
                    </a:lnB>
                    <a:noFill/>
                  </a:tcPr>
                </a:tc>
                <a:extLst>
                  <a:ext uri="{0D108BD9-81ED-4DB2-BD59-A6C34878D82A}">
                    <a16:rowId xmlns:a16="http://schemas.microsoft.com/office/drawing/2014/main" val="3686456023"/>
                  </a:ext>
                </a:extLst>
              </a:tr>
              <a:tr h="610689">
                <a:tc>
                  <a:txBody>
                    <a:bodyPr/>
                    <a:lstStyle/>
                    <a:p>
                      <a:pPr>
                        <a:buNone/>
                      </a:pPr>
                      <a:r>
                        <a:rPr lang="en-GB"/>
                        <a:t>Fibrosis (SSc)</a:t>
                      </a:r>
                    </a:p>
                  </a:txBody>
                  <a:tcPr anchor="ctr">
                    <a:lnL>
                      <a:noFill/>
                    </a:lnL>
                    <a:lnR>
                      <a:noFill/>
                    </a:lnR>
                    <a:lnT>
                      <a:noFill/>
                    </a:lnT>
                    <a:lnB>
                      <a:noFill/>
                    </a:lnB>
                    <a:noFill/>
                  </a:tcPr>
                </a:tc>
                <a:tc>
                  <a:txBody>
                    <a:bodyPr/>
                    <a:lstStyle/>
                    <a:p>
                      <a:pPr>
                        <a:buNone/>
                      </a:pPr>
                      <a:r>
                        <a:rPr lang="en-GB"/>
                        <a:t>⚠️ possible ↑</a:t>
                      </a:r>
                    </a:p>
                  </a:txBody>
                  <a:tcPr anchor="ctr">
                    <a:lnL>
                      <a:noFill/>
                    </a:lnL>
                    <a:lnR>
                      <a:noFill/>
                    </a:lnR>
                    <a:lnT>
                      <a:noFill/>
                    </a:lnT>
                    <a:lnB>
                      <a:noFill/>
                    </a:lnB>
                    <a:noFill/>
                  </a:tcPr>
                </a:tc>
                <a:tc>
                  <a:txBody>
                    <a:bodyPr/>
                    <a:lstStyle/>
                    <a:p>
                      <a:pPr>
                        <a:buNone/>
                      </a:pPr>
                      <a:r>
                        <a:rPr lang="en-GB"/>
                        <a:t>No effect</a:t>
                      </a:r>
                    </a:p>
                  </a:txBody>
                  <a:tcPr anchor="ctr">
                    <a:lnL>
                      <a:noFill/>
                    </a:lnL>
                    <a:lnR>
                      <a:noFill/>
                    </a:lnR>
                    <a:lnT>
                      <a:noFill/>
                    </a:lnT>
                    <a:lnB>
                      <a:noFill/>
                    </a:lnB>
                    <a:noFill/>
                  </a:tcPr>
                </a:tc>
                <a:tc>
                  <a:txBody>
                    <a:bodyPr/>
                    <a:lstStyle/>
                    <a:p>
                      <a:pPr>
                        <a:buNone/>
                      </a:pPr>
                      <a:r>
                        <a:rPr lang="en-GB"/>
                        <a:t>No effect</a:t>
                      </a:r>
                    </a:p>
                  </a:txBody>
                  <a:tcPr anchor="ctr">
                    <a:lnL>
                      <a:noFill/>
                    </a:lnL>
                    <a:lnR>
                      <a:noFill/>
                    </a:lnR>
                    <a:lnT>
                      <a:noFill/>
                    </a:lnT>
                    <a:lnB>
                      <a:noFill/>
                    </a:lnB>
                    <a:noFill/>
                  </a:tcPr>
                </a:tc>
                <a:extLst>
                  <a:ext uri="{0D108BD9-81ED-4DB2-BD59-A6C34878D82A}">
                    <a16:rowId xmlns:a16="http://schemas.microsoft.com/office/drawing/2014/main" val="3858753323"/>
                  </a:ext>
                </a:extLst>
              </a:tr>
              <a:tr h="610689">
                <a:tc>
                  <a:txBody>
                    <a:bodyPr/>
                    <a:lstStyle/>
                    <a:p>
                      <a:pPr>
                        <a:buNone/>
                      </a:pPr>
                      <a:r>
                        <a:rPr lang="en-GB" dirty="0"/>
                        <a:t>Vascular (Raynaud)</a:t>
                      </a:r>
                    </a:p>
                  </a:txBody>
                  <a:tcPr anchor="ctr">
                    <a:lnL>
                      <a:noFill/>
                    </a:lnL>
                    <a:lnR>
                      <a:noFill/>
                    </a:lnR>
                    <a:lnT>
                      <a:noFill/>
                    </a:lnT>
                    <a:lnB>
                      <a:noFill/>
                    </a:lnB>
                    <a:noFill/>
                  </a:tcPr>
                </a:tc>
                <a:tc>
                  <a:txBody>
                    <a:bodyPr/>
                    <a:lstStyle/>
                    <a:p>
                      <a:pPr>
                        <a:buNone/>
                      </a:pPr>
                      <a:r>
                        <a:rPr lang="en-GB"/>
                        <a:t>🟢 possible benefit</a:t>
                      </a:r>
                    </a:p>
                  </a:txBody>
                  <a:tcPr anchor="ctr">
                    <a:lnL>
                      <a:noFill/>
                    </a:lnL>
                    <a:lnR>
                      <a:noFill/>
                    </a:lnR>
                    <a:lnT>
                      <a:noFill/>
                    </a:lnT>
                    <a:lnB>
                      <a:noFill/>
                    </a:lnB>
                    <a:noFill/>
                  </a:tcPr>
                </a:tc>
                <a:tc>
                  <a:txBody>
                    <a:bodyPr/>
                    <a:lstStyle/>
                    <a:p>
                      <a:pPr>
                        <a:buNone/>
                      </a:pPr>
                      <a:r>
                        <a:rPr lang="en-GB"/>
                        <a:t>Neutral</a:t>
                      </a:r>
                    </a:p>
                  </a:txBody>
                  <a:tcPr anchor="ctr">
                    <a:lnL>
                      <a:noFill/>
                    </a:lnL>
                    <a:lnR>
                      <a:noFill/>
                    </a:lnR>
                    <a:lnT>
                      <a:noFill/>
                    </a:lnT>
                    <a:lnB>
                      <a:noFill/>
                    </a:lnB>
                    <a:noFill/>
                  </a:tcPr>
                </a:tc>
                <a:tc>
                  <a:txBody>
                    <a:bodyPr/>
                    <a:lstStyle/>
                    <a:p>
                      <a:pPr>
                        <a:buNone/>
                      </a:pPr>
                      <a:r>
                        <a:rPr lang="en-GB"/>
                        <a:t>Neutral</a:t>
                      </a:r>
                    </a:p>
                  </a:txBody>
                  <a:tcPr anchor="ctr">
                    <a:lnL>
                      <a:noFill/>
                    </a:lnL>
                    <a:lnR>
                      <a:noFill/>
                    </a:lnR>
                    <a:lnT>
                      <a:noFill/>
                    </a:lnT>
                    <a:lnB>
                      <a:noFill/>
                    </a:lnB>
                    <a:noFill/>
                  </a:tcPr>
                </a:tc>
                <a:extLst>
                  <a:ext uri="{0D108BD9-81ED-4DB2-BD59-A6C34878D82A}">
                    <a16:rowId xmlns:a16="http://schemas.microsoft.com/office/drawing/2014/main" val="1332019306"/>
                  </a:ext>
                </a:extLst>
              </a:tr>
              <a:tr h="610689">
                <a:tc>
                  <a:txBody>
                    <a:bodyPr/>
                    <a:lstStyle/>
                    <a:p>
                      <a:pPr>
                        <a:buNone/>
                      </a:pPr>
                      <a:r>
                        <a:rPr lang="en-GB"/>
                        <a:t>Liver (PBC)</a:t>
                      </a:r>
                    </a:p>
                  </a:txBody>
                  <a:tcPr anchor="ctr">
                    <a:lnL>
                      <a:noFill/>
                    </a:lnL>
                    <a:lnR>
                      <a:noFill/>
                    </a:lnR>
                    <a:lnT>
                      <a:noFill/>
                    </a:lnT>
                    <a:lnB>
                      <a:noFill/>
                    </a:lnB>
                    <a:noFill/>
                  </a:tcPr>
                </a:tc>
                <a:tc>
                  <a:txBody>
                    <a:bodyPr/>
                    <a:lstStyle/>
                    <a:p>
                      <a:pPr>
                        <a:buNone/>
                      </a:pPr>
                      <a:r>
                        <a:rPr lang="en-GB"/>
                        <a:t>⚠️ cholestasis risk</a:t>
                      </a:r>
                    </a:p>
                  </a:txBody>
                  <a:tcPr anchor="ctr">
                    <a:lnL>
                      <a:noFill/>
                    </a:lnL>
                    <a:lnR>
                      <a:noFill/>
                    </a:lnR>
                    <a:lnT>
                      <a:noFill/>
                    </a:lnT>
                    <a:lnB>
                      <a:noFill/>
                    </a:lnB>
                    <a:noFill/>
                  </a:tcPr>
                </a:tc>
                <a:tc>
                  <a:txBody>
                    <a:bodyPr/>
                    <a:lstStyle/>
                    <a:p>
                      <a:pPr>
                        <a:buNone/>
                      </a:pPr>
                      <a:r>
                        <a:rPr lang="en-GB"/>
                        <a:t>⚠️ LFT ↑</a:t>
                      </a:r>
                    </a:p>
                  </a:txBody>
                  <a:tcPr anchor="ctr">
                    <a:lnL>
                      <a:noFill/>
                    </a:lnL>
                    <a:lnR>
                      <a:noFill/>
                    </a:lnR>
                    <a:lnT>
                      <a:noFill/>
                    </a:lnT>
                    <a:lnB>
                      <a:noFill/>
                    </a:lnB>
                    <a:noFill/>
                  </a:tcPr>
                </a:tc>
                <a:tc>
                  <a:txBody>
                    <a:bodyPr/>
                    <a:lstStyle/>
                    <a:p>
                      <a:pPr>
                        <a:buNone/>
                      </a:pPr>
                      <a:r>
                        <a:rPr lang="en-GB"/>
                        <a:t>🟡 generally safe</a:t>
                      </a:r>
                    </a:p>
                  </a:txBody>
                  <a:tcPr anchor="ctr">
                    <a:lnL>
                      <a:noFill/>
                    </a:lnL>
                    <a:lnR>
                      <a:noFill/>
                    </a:lnR>
                    <a:lnT>
                      <a:noFill/>
                    </a:lnT>
                    <a:lnB>
                      <a:noFill/>
                    </a:lnB>
                    <a:noFill/>
                  </a:tcPr>
                </a:tc>
                <a:extLst>
                  <a:ext uri="{0D108BD9-81ED-4DB2-BD59-A6C34878D82A}">
                    <a16:rowId xmlns:a16="http://schemas.microsoft.com/office/drawing/2014/main" val="435084215"/>
                  </a:ext>
                </a:extLst>
              </a:tr>
              <a:tr h="610689">
                <a:tc>
                  <a:txBody>
                    <a:bodyPr/>
                    <a:lstStyle/>
                    <a:p>
                      <a:pPr>
                        <a:buNone/>
                      </a:pPr>
                      <a:r>
                        <a:rPr lang="en-GB"/>
                        <a:t>Bone health</a:t>
                      </a:r>
                    </a:p>
                  </a:txBody>
                  <a:tcPr anchor="ctr">
                    <a:lnL>
                      <a:noFill/>
                    </a:lnL>
                    <a:lnR>
                      <a:noFill/>
                    </a:lnR>
                    <a:lnT>
                      <a:noFill/>
                    </a:lnT>
                    <a:lnB>
                      <a:noFill/>
                    </a:lnB>
                    <a:noFill/>
                  </a:tcPr>
                </a:tc>
                <a:tc>
                  <a:txBody>
                    <a:bodyPr/>
                    <a:lstStyle/>
                    <a:p>
                      <a:pPr>
                        <a:buNone/>
                      </a:pPr>
                      <a:r>
                        <a:rPr lang="en-GB"/>
                        <a:t>🟢 protective</a:t>
                      </a:r>
                    </a:p>
                  </a:txBody>
                  <a:tcPr anchor="ctr">
                    <a:lnL>
                      <a:noFill/>
                    </a:lnL>
                    <a:lnR>
                      <a:noFill/>
                    </a:lnR>
                    <a:lnT>
                      <a:noFill/>
                    </a:lnT>
                    <a:lnB>
                      <a:noFill/>
                    </a:lnB>
                    <a:noFill/>
                  </a:tcPr>
                </a:tc>
                <a:tc>
                  <a:txBody>
                    <a:bodyPr/>
                    <a:lstStyle/>
                    <a:p>
                      <a:pPr>
                        <a:buNone/>
                      </a:pPr>
                      <a:r>
                        <a:rPr lang="en-GB"/>
                        <a:t>No effect</a:t>
                      </a:r>
                    </a:p>
                  </a:txBody>
                  <a:tcPr anchor="ctr">
                    <a:lnL>
                      <a:noFill/>
                    </a:lnL>
                    <a:lnR>
                      <a:noFill/>
                    </a:lnR>
                    <a:lnT>
                      <a:noFill/>
                    </a:lnT>
                    <a:lnB>
                      <a:noFill/>
                    </a:lnB>
                    <a:noFill/>
                  </a:tcPr>
                </a:tc>
                <a:tc>
                  <a:txBody>
                    <a:bodyPr/>
                    <a:lstStyle/>
                    <a:p>
                      <a:pPr>
                        <a:buNone/>
                      </a:pPr>
                      <a:r>
                        <a:rPr lang="en-GB"/>
                        <a:t>No effect</a:t>
                      </a:r>
                    </a:p>
                  </a:txBody>
                  <a:tcPr anchor="ctr">
                    <a:lnL>
                      <a:noFill/>
                    </a:lnL>
                    <a:lnR>
                      <a:noFill/>
                    </a:lnR>
                    <a:lnT>
                      <a:noFill/>
                    </a:lnT>
                    <a:lnB>
                      <a:noFill/>
                    </a:lnB>
                    <a:noFill/>
                  </a:tcPr>
                </a:tc>
                <a:extLst>
                  <a:ext uri="{0D108BD9-81ED-4DB2-BD59-A6C34878D82A}">
                    <a16:rowId xmlns:a16="http://schemas.microsoft.com/office/drawing/2014/main" val="3894279627"/>
                  </a:ext>
                </a:extLst>
              </a:tr>
              <a:tr h="610689">
                <a:tc>
                  <a:txBody>
                    <a:bodyPr/>
                    <a:lstStyle/>
                    <a:p>
                      <a:pPr>
                        <a:buNone/>
                      </a:pPr>
                      <a:r>
                        <a:rPr lang="en-GB" dirty="0"/>
                        <a:t>Vasomotor symptoms</a:t>
                      </a:r>
                    </a:p>
                  </a:txBody>
                  <a:tcPr anchor="ctr">
                    <a:lnL>
                      <a:noFill/>
                    </a:lnL>
                    <a:lnR>
                      <a:noFill/>
                    </a:lnR>
                    <a:lnT>
                      <a:noFill/>
                    </a:lnT>
                    <a:lnB>
                      <a:noFill/>
                    </a:lnB>
                    <a:noFill/>
                  </a:tcPr>
                </a:tc>
                <a:tc>
                  <a:txBody>
                    <a:bodyPr/>
                    <a:lstStyle/>
                    <a:p>
                      <a:pPr>
                        <a:buNone/>
                      </a:pPr>
                      <a:r>
                        <a:rPr lang="en-GB" dirty="0"/>
                        <a:t>⭐ most effective</a:t>
                      </a:r>
                    </a:p>
                  </a:txBody>
                  <a:tcPr anchor="ctr">
                    <a:lnL>
                      <a:noFill/>
                    </a:lnL>
                    <a:lnR>
                      <a:noFill/>
                    </a:lnR>
                    <a:lnT>
                      <a:noFill/>
                    </a:lnT>
                    <a:lnB>
                      <a:noFill/>
                    </a:lnB>
                    <a:noFill/>
                  </a:tcPr>
                </a:tc>
                <a:tc>
                  <a:txBody>
                    <a:bodyPr/>
                    <a:lstStyle/>
                    <a:p>
                      <a:pPr>
                        <a:buNone/>
                      </a:pPr>
                      <a:r>
                        <a:rPr lang="en-GB"/>
                        <a:t>⭐ effective</a:t>
                      </a:r>
                    </a:p>
                  </a:txBody>
                  <a:tcPr anchor="ctr">
                    <a:lnL>
                      <a:noFill/>
                    </a:lnL>
                    <a:lnR>
                      <a:noFill/>
                    </a:lnR>
                    <a:lnT>
                      <a:noFill/>
                    </a:lnT>
                    <a:lnB>
                      <a:noFill/>
                    </a:lnB>
                    <a:noFill/>
                  </a:tcPr>
                </a:tc>
                <a:tc>
                  <a:txBody>
                    <a:bodyPr/>
                    <a:lstStyle/>
                    <a:p>
                      <a:pPr>
                        <a:buNone/>
                      </a:pPr>
                      <a:r>
                        <a:rPr lang="en-GB" dirty="0"/>
                        <a:t>⭐ moderate</a:t>
                      </a:r>
                    </a:p>
                  </a:txBody>
                  <a:tcPr anchor="ctr">
                    <a:lnL>
                      <a:noFill/>
                    </a:lnL>
                    <a:lnR>
                      <a:noFill/>
                    </a:lnR>
                    <a:lnT>
                      <a:noFill/>
                    </a:lnT>
                    <a:lnB>
                      <a:noFill/>
                    </a:lnB>
                    <a:noFill/>
                  </a:tcPr>
                </a:tc>
                <a:extLst>
                  <a:ext uri="{0D108BD9-81ED-4DB2-BD59-A6C34878D82A}">
                    <a16:rowId xmlns:a16="http://schemas.microsoft.com/office/drawing/2014/main" val="3053091793"/>
                  </a:ext>
                </a:extLst>
              </a:tr>
            </a:tbl>
          </a:graphicData>
        </a:graphic>
      </p:graphicFrame>
      <p:sp>
        <p:nvSpPr>
          <p:cNvPr id="5" name="Rectangle 1">
            <a:extLst>
              <a:ext uri="{FF2B5EF4-FFF2-40B4-BE49-F238E27FC236}">
                <a16:creationId xmlns:a16="http://schemas.microsoft.com/office/drawing/2014/main" id="{1A0002D2-BDAF-345C-C30D-BB18BEE53B35}"/>
              </a:ext>
            </a:extLst>
          </p:cNvPr>
          <p:cNvSpPr>
            <a:spLocks noChangeArrowheads="1"/>
          </p:cNvSpPr>
          <p:nvPr/>
        </p:nvSpPr>
        <p:spPr bwMode="auto">
          <a:xfrm>
            <a:off x="518160" y="309186"/>
            <a:ext cx="489268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rPr>
              <a:t> COMPARATIVE SUMMARY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51DEB88F-7AE4-F729-A3E1-F611A7926A95}"/>
              </a:ext>
            </a:extLst>
          </p:cNvPr>
          <p:cNvSpPr txBox="1"/>
          <p:nvPr/>
        </p:nvSpPr>
        <p:spPr>
          <a:xfrm>
            <a:off x="439033" y="5563929"/>
            <a:ext cx="9951720" cy="369332"/>
          </a:xfrm>
          <a:prstGeom prst="rect">
            <a:avLst/>
          </a:prstGeom>
          <a:noFill/>
        </p:spPr>
        <p:txBody>
          <a:bodyPr wrap="square" rtlCol="0">
            <a:spAutoFit/>
          </a:bodyPr>
          <a:lstStyle/>
          <a:p>
            <a:r>
              <a:rPr lang="en-GB" dirty="0" err="1"/>
              <a:t>Musculosceletal</a:t>
            </a:r>
            <a:r>
              <a:rPr lang="en-GB" dirty="0"/>
              <a:t> pain                      effective                                  No effect                                     No effect</a:t>
            </a:r>
          </a:p>
        </p:txBody>
      </p:sp>
    </p:spTree>
    <p:extLst>
      <p:ext uri="{BB962C8B-B14F-4D97-AF65-F5344CB8AC3E}">
        <p14:creationId xmlns:p14="http://schemas.microsoft.com/office/powerpoint/2010/main" val="923851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ECFDE7-85BC-3C6A-F9F9-56A00FE9EBB8}"/>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3942340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4AEF1-C9C9-6A5C-4A6A-D4010AF6D0FD}"/>
              </a:ext>
            </a:extLst>
          </p:cNvPr>
          <p:cNvSpPr>
            <a:spLocks noGrp="1"/>
          </p:cNvSpPr>
          <p:nvPr>
            <p:ph idx="1"/>
          </p:nvPr>
        </p:nvSpPr>
        <p:spPr/>
        <p:txBody>
          <a:bodyPr>
            <a:normAutofit lnSpcReduction="10000"/>
          </a:bodyPr>
          <a:lstStyle/>
          <a:p>
            <a:r>
              <a:rPr lang="nl-BE" dirty="0"/>
              <a:t>Lifestyle </a:t>
            </a:r>
            <a:r>
              <a:rPr lang="nl-BE" dirty="0" err="1"/>
              <a:t>optimization</a:t>
            </a:r>
            <a:endParaRPr lang="nl-BE" dirty="0"/>
          </a:p>
          <a:p>
            <a:r>
              <a:rPr lang="nl-BE" dirty="0"/>
              <a:t>Sleep </a:t>
            </a:r>
            <a:r>
              <a:rPr lang="nl-BE" dirty="0" err="1"/>
              <a:t>optimization</a:t>
            </a:r>
            <a:endParaRPr lang="nl-BE" dirty="0"/>
          </a:p>
          <a:p>
            <a:r>
              <a:rPr lang="nl-BE" dirty="0" err="1"/>
              <a:t>Breastcancer</a:t>
            </a:r>
            <a:r>
              <a:rPr lang="nl-BE" dirty="0"/>
              <a:t>: 1st </a:t>
            </a:r>
            <a:r>
              <a:rPr lang="nl-BE" dirty="0" err="1"/>
              <a:t>relative</a:t>
            </a:r>
            <a:r>
              <a:rPr lang="nl-BE" dirty="0"/>
              <a:t> &lt; 50 </a:t>
            </a:r>
          </a:p>
          <a:p>
            <a:pPr lvl="1"/>
            <a:r>
              <a:rPr lang="nl-BE" dirty="0" err="1"/>
              <a:t>Lifetime</a:t>
            </a:r>
            <a:r>
              <a:rPr lang="nl-BE" dirty="0"/>
              <a:t> risk x2 x3 : 25-35% </a:t>
            </a:r>
            <a:r>
              <a:rPr lang="nl-BE" dirty="0" err="1"/>
              <a:t>lifetime</a:t>
            </a:r>
            <a:r>
              <a:rPr lang="nl-BE" dirty="0"/>
              <a:t> risk</a:t>
            </a:r>
          </a:p>
          <a:p>
            <a:pPr lvl="1"/>
            <a:r>
              <a:rPr lang="nl-BE" dirty="0" err="1"/>
              <a:t>consider</a:t>
            </a:r>
            <a:r>
              <a:rPr lang="nl-BE" dirty="0"/>
              <a:t> </a:t>
            </a:r>
            <a:r>
              <a:rPr lang="nl-BE" dirty="0" err="1"/>
              <a:t>genetic</a:t>
            </a:r>
            <a:r>
              <a:rPr lang="nl-BE" dirty="0"/>
              <a:t> counseling</a:t>
            </a:r>
          </a:p>
          <a:p>
            <a:pPr lvl="1"/>
            <a:r>
              <a:rPr lang="nl-BE" dirty="0" err="1"/>
              <a:t>annual</a:t>
            </a:r>
            <a:r>
              <a:rPr lang="nl-BE" dirty="0"/>
              <a:t> mammogram</a:t>
            </a:r>
          </a:p>
          <a:p>
            <a:pPr lvl="1"/>
            <a:r>
              <a:rPr lang="nl-BE" dirty="0"/>
              <a:t>HRT is no CI but </a:t>
            </a:r>
            <a:r>
              <a:rPr lang="nl-BE" dirty="0" err="1"/>
              <a:t>adds</a:t>
            </a:r>
            <a:r>
              <a:rPr lang="nl-BE" dirty="0"/>
              <a:t> small absolute risk</a:t>
            </a:r>
          </a:p>
          <a:p>
            <a:endParaRPr lang="nl-BE" dirty="0"/>
          </a:p>
          <a:p>
            <a:r>
              <a:rPr lang="nl-BE" dirty="0"/>
              <a:t>First </a:t>
            </a:r>
            <a:r>
              <a:rPr lang="nl-BE" dirty="0" err="1"/>
              <a:t>choice</a:t>
            </a:r>
            <a:endParaRPr lang="nl-BE" dirty="0"/>
          </a:p>
          <a:p>
            <a:pPr lvl="1"/>
            <a:r>
              <a:rPr lang="nl-BE" dirty="0"/>
              <a:t>SSRI</a:t>
            </a:r>
          </a:p>
          <a:p>
            <a:pPr lvl="1"/>
            <a:endParaRPr lang="en-GB" dirty="0"/>
          </a:p>
        </p:txBody>
      </p:sp>
    </p:spTree>
    <p:extLst>
      <p:ext uri="{BB962C8B-B14F-4D97-AF65-F5344CB8AC3E}">
        <p14:creationId xmlns:p14="http://schemas.microsoft.com/office/powerpoint/2010/main" val="417173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F0B3-B2DC-38D3-22D0-DE816A781948}"/>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73FF884C-0871-FE5B-454F-24D61B429A83}"/>
              </a:ext>
            </a:extLst>
          </p:cNvPr>
          <p:cNvSpPr>
            <a:spLocks noGrp="1"/>
          </p:cNvSpPr>
          <p:nvPr>
            <p:ph idx="1"/>
          </p:nvPr>
        </p:nvSpPr>
        <p:spPr/>
        <p:txBody>
          <a:bodyPr/>
          <a:lstStyle/>
          <a:p>
            <a:pPr marL="0" indent="0">
              <a:buNone/>
            </a:pPr>
            <a:endParaRPr lang="en-GB" dirty="0"/>
          </a:p>
          <a:p>
            <a:r>
              <a:rPr lang="en-GB" sz="2000" b="1" i="1" dirty="0">
                <a:hlinkClick r:id="rId2"/>
              </a:rPr>
              <a:t>Menopause</a:t>
            </a:r>
            <a:r>
              <a:rPr lang="en-GB" sz="2000" i="1" dirty="0">
                <a:hlinkClick r:id="rId2"/>
              </a:rPr>
              <a:t> in systemic sclerosis: the impact on clinical presentation in a </a:t>
            </a:r>
            <a:r>
              <a:rPr lang="en-GB" sz="2000" i="1" dirty="0" err="1">
                <a:hlinkClick r:id="rId2"/>
              </a:rPr>
              <a:t>multicenter</a:t>
            </a:r>
            <a:r>
              <a:rPr lang="en-GB" sz="2000" i="1" dirty="0">
                <a:hlinkClick r:id="rId2"/>
              </a:rPr>
              <a:t> cross-sectional analysis from the National Registry of the Italian Society for Rheumatology (SPRING-SIR).</a:t>
            </a:r>
            <a:r>
              <a:rPr lang="en-GB" sz="2000" i="1" dirty="0" err="1"/>
              <a:t>ther</a:t>
            </a:r>
            <a:r>
              <a:rPr lang="en-GB" sz="2000" i="1" dirty="0"/>
              <a:t> advances in </a:t>
            </a:r>
            <a:r>
              <a:rPr lang="en-GB" sz="2000" i="1" dirty="0" err="1"/>
              <a:t>musc</a:t>
            </a:r>
            <a:r>
              <a:rPr lang="en-GB" sz="2000" i="1" dirty="0"/>
              <a:t> skeletal disease 2025</a:t>
            </a:r>
          </a:p>
          <a:p>
            <a:r>
              <a:rPr lang="en-GB" sz="2000" b="1" i="1" dirty="0"/>
              <a:t>Sex differences in systemic sclerosis: from pathogenesis to clinical manifestations and treatment </a:t>
            </a:r>
            <a:r>
              <a:rPr lang="en-GB" sz="2000" i="1" dirty="0">
                <a:hlinkClick r:id="rId3"/>
              </a:rPr>
              <a:t>Melpomeni </a:t>
            </a:r>
            <a:r>
              <a:rPr lang="en-GB" sz="2000" i="1" dirty="0" err="1">
                <a:hlinkClick r:id="rId3"/>
              </a:rPr>
              <a:t>Toito</a:t>
            </a:r>
            <a:r>
              <a:rPr lang="en-GB" sz="2000" i="1" dirty="0"/>
              <a:t>  </a:t>
            </a:r>
            <a:r>
              <a:rPr lang="en-GB" sz="2000" i="1" dirty="0" err="1"/>
              <a:t>ther</a:t>
            </a:r>
            <a:r>
              <a:rPr lang="en-GB" sz="2000" i="1" dirty="0"/>
              <a:t> advances in </a:t>
            </a:r>
            <a:r>
              <a:rPr lang="en-GB" sz="2000" i="1" dirty="0" err="1"/>
              <a:t>musculoscletal</a:t>
            </a:r>
            <a:r>
              <a:rPr lang="en-GB" sz="2000" i="1" dirty="0"/>
              <a:t> disease 2025</a:t>
            </a:r>
          </a:p>
          <a:p>
            <a:endParaRPr lang="en-GB" dirty="0"/>
          </a:p>
        </p:txBody>
      </p:sp>
    </p:spTree>
    <p:extLst>
      <p:ext uri="{BB962C8B-B14F-4D97-AF65-F5344CB8AC3E}">
        <p14:creationId xmlns:p14="http://schemas.microsoft.com/office/powerpoint/2010/main" val="3457667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11A73B-3FCD-676F-BC8A-D923840495A4}"/>
              </a:ext>
            </a:extLst>
          </p:cNvPr>
          <p:cNvSpPr>
            <a:spLocks noGrp="1"/>
          </p:cNvSpPr>
          <p:nvPr>
            <p:ph type="title"/>
          </p:nvPr>
        </p:nvSpPr>
        <p:spPr>
          <a:xfrm>
            <a:off x="389614" y="214685"/>
            <a:ext cx="10964186" cy="1476003"/>
          </a:xfrm>
        </p:spPr>
        <p:txBody>
          <a:bodyPr>
            <a:normAutofit fontScale="90000"/>
          </a:bodyPr>
          <a:lstStyle/>
          <a:p>
            <a:br>
              <a:rPr lang="fr-BE" dirty="0"/>
            </a:br>
            <a:r>
              <a:rPr lang="fr-BE" dirty="0"/>
              <a:t>Case 4</a:t>
            </a:r>
            <a:br>
              <a:rPr lang="fr-BE" dirty="0"/>
            </a:br>
            <a:r>
              <a:rPr lang="en-US" sz="3600" dirty="0"/>
              <a:t>How to manage a </a:t>
            </a:r>
            <a:r>
              <a:rPr lang="en-US" sz="3600" dirty="0" err="1"/>
              <a:t>symtomatic</a:t>
            </a:r>
            <a:r>
              <a:rPr lang="en-US" sz="3600" dirty="0"/>
              <a:t> patient after 10 years </a:t>
            </a:r>
            <a:br>
              <a:rPr lang="en-US" sz="3600" dirty="0"/>
            </a:br>
            <a:r>
              <a:rPr lang="en-US" sz="3600" dirty="0"/>
              <a:t>of neglected menopause?</a:t>
            </a:r>
            <a:endParaRPr lang="fr-BE" dirty="0"/>
          </a:p>
        </p:txBody>
      </p:sp>
      <p:sp>
        <p:nvSpPr>
          <p:cNvPr id="3" name="Espace réservé du contenu 2">
            <a:extLst>
              <a:ext uri="{FF2B5EF4-FFF2-40B4-BE49-F238E27FC236}">
                <a16:creationId xmlns:a16="http://schemas.microsoft.com/office/drawing/2014/main" id="{D2C5C094-672B-8ECD-1D6B-2066EDE8CBDC}"/>
              </a:ext>
            </a:extLst>
          </p:cNvPr>
          <p:cNvSpPr>
            <a:spLocks noGrp="1"/>
          </p:cNvSpPr>
          <p:nvPr>
            <p:ph idx="1"/>
          </p:nvPr>
        </p:nvSpPr>
        <p:spPr>
          <a:xfrm>
            <a:off x="838200" y="2510134"/>
            <a:ext cx="10515600" cy="4351338"/>
          </a:xfrm>
        </p:spPr>
        <p:txBody>
          <a:bodyPr vert="horz" lIns="91440" tIns="45720" rIns="91440" bIns="45720" rtlCol="0" anchor="t">
            <a:normAutofit fontScale="85000" lnSpcReduction="20000"/>
          </a:bodyPr>
          <a:lstStyle/>
          <a:p>
            <a:r>
              <a:rPr lang="fr-BE"/>
              <a:t>Mrs  A </a:t>
            </a:r>
            <a:r>
              <a:rPr lang="fr-BE">
                <a:solidFill>
                  <a:srgbClr val="FF0000"/>
                </a:solidFill>
              </a:rPr>
              <a:t>58 </a:t>
            </a:r>
            <a:r>
              <a:rPr lang="fr-BE" err="1">
                <a:solidFill>
                  <a:srgbClr val="FF0000"/>
                </a:solidFill>
              </a:rPr>
              <a:t>years</a:t>
            </a:r>
            <a:r>
              <a:rPr lang="fr-BE">
                <a:solidFill>
                  <a:srgbClr val="FF0000"/>
                </a:solidFill>
              </a:rPr>
              <a:t> </a:t>
            </a:r>
            <a:r>
              <a:rPr lang="fr-BE" err="1">
                <a:solidFill>
                  <a:srgbClr val="FF0000"/>
                </a:solidFill>
              </a:rPr>
              <a:t>old</a:t>
            </a:r>
            <a:endParaRPr lang="fr-BE">
              <a:solidFill>
                <a:srgbClr val="FF0000"/>
              </a:solidFill>
            </a:endParaRPr>
          </a:p>
          <a:p>
            <a:r>
              <a:rPr lang="fr-BE"/>
              <a:t>Hot flushes night and </a:t>
            </a:r>
            <a:r>
              <a:rPr lang="fr-BE" err="1"/>
              <a:t>day</a:t>
            </a:r>
            <a:r>
              <a:rPr lang="fr-BE"/>
              <a:t> </a:t>
            </a:r>
            <a:r>
              <a:rPr lang="fr-BE" err="1"/>
              <a:t>since</a:t>
            </a:r>
            <a:r>
              <a:rPr lang="fr-BE"/>
              <a:t> the </a:t>
            </a:r>
            <a:r>
              <a:rPr lang="fr-BE" err="1"/>
              <a:t>menopause</a:t>
            </a:r>
            <a:r>
              <a:rPr lang="fr-BE"/>
              <a:t> - </a:t>
            </a:r>
            <a:r>
              <a:rPr lang="fr-BE" err="1"/>
              <a:t>work</a:t>
            </a:r>
            <a:r>
              <a:rPr lang="fr-BE"/>
              <a:t> </a:t>
            </a:r>
            <a:r>
              <a:rPr lang="fr-BE" err="1"/>
              <a:t>difficulties</a:t>
            </a:r>
            <a:r>
              <a:rPr lang="fr-BE"/>
              <a:t> –fatigue-new job 1 </a:t>
            </a:r>
            <a:r>
              <a:rPr lang="fr-BE" err="1"/>
              <a:t>hour</a:t>
            </a:r>
            <a:r>
              <a:rPr lang="fr-BE"/>
              <a:t> drive to </a:t>
            </a:r>
            <a:r>
              <a:rPr lang="fr-BE" err="1"/>
              <a:t>work</a:t>
            </a:r>
            <a:r>
              <a:rPr lang="fr-BE"/>
              <a:t> </a:t>
            </a:r>
          </a:p>
          <a:p>
            <a:r>
              <a:rPr lang="fr-BE" err="1">
                <a:solidFill>
                  <a:srgbClr val="FF0000"/>
                </a:solidFill>
              </a:rPr>
              <a:t>Menopause</a:t>
            </a:r>
            <a:r>
              <a:rPr lang="fr-BE">
                <a:solidFill>
                  <a:srgbClr val="FF0000"/>
                </a:solidFill>
              </a:rPr>
              <a:t> at 48 </a:t>
            </a:r>
          </a:p>
          <a:p>
            <a:r>
              <a:rPr lang="fr-BE"/>
              <a:t>Fear about HT but </a:t>
            </a:r>
            <a:r>
              <a:rPr lang="fr-BE" err="1"/>
              <a:t>now</a:t>
            </a:r>
            <a:r>
              <a:rPr lang="fr-BE"/>
              <a:t> </a:t>
            </a:r>
            <a:r>
              <a:rPr lang="fr-BE" err="1"/>
              <a:t>she</a:t>
            </a:r>
            <a:r>
              <a:rPr lang="fr-BE"/>
              <a:t> </a:t>
            </a:r>
            <a:r>
              <a:rPr lang="fr-BE" err="1"/>
              <a:t>would</a:t>
            </a:r>
            <a:r>
              <a:rPr lang="fr-BE"/>
              <a:t> like </a:t>
            </a:r>
            <a:r>
              <a:rPr lang="fr-BE" err="1"/>
              <a:t>benefit</a:t>
            </a:r>
            <a:r>
              <a:rPr lang="fr-BE"/>
              <a:t> </a:t>
            </a:r>
            <a:r>
              <a:rPr lang="fr-BE" err="1"/>
              <a:t>from</a:t>
            </a:r>
            <a:r>
              <a:rPr lang="fr-BE"/>
              <a:t> the MHT</a:t>
            </a:r>
          </a:p>
          <a:p>
            <a:r>
              <a:rPr lang="fr-BE"/>
              <a:t>Has been on </a:t>
            </a:r>
            <a:r>
              <a:rPr lang="fr-BE" err="1"/>
              <a:t>racemosa</a:t>
            </a:r>
            <a:r>
              <a:rPr lang="fr-BE"/>
              <a:t> cimifuga, </a:t>
            </a:r>
            <a:r>
              <a:rPr lang="fr-BE" err="1"/>
              <a:t>red</a:t>
            </a:r>
            <a:r>
              <a:rPr lang="fr-BE"/>
              <a:t> </a:t>
            </a:r>
            <a:r>
              <a:rPr lang="fr-BE" err="1"/>
              <a:t>clover</a:t>
            </a:r>
            <a:r>
              <a:rPr lang="fr-BE"/>
              <a:t> ,</a:t>
            </a:r>
            <a:r>
              <a:rPr lang="fr-BE" err="1"/>
              <a:t>soy</a:t>
            </a:r>
            <a:r>
              <a:rPr lang="fr-BE"/>
              <a:t> , </a:t>
            </a:r>
            <a:r>
              <a:rPr lang="fr-BE" err="1"/>
              <a:t>oxybutinine</a:t>
            </a:r>
            <a:r>
              <a:rPr lang="fr-BE"/>
              <a:t> and venlafaxine </a:t>
            </a:r>
            <a:r>
              <a:rPr lang="fr-BE" err="1"/>
              <a:t>without</a:t>
            </a:r>
            <a:r>
              <a:rPr lang="fr-BE"/>
              <a:t> </a:t>
            </a:r>
            <a:r>
              <a:rPr lang="fr-BE" err="1"/>
              <a:t>sufficient</a:t>
            </a:r>
            <a:r>
              <a:rPr lang="fr-BE"/>
              <a:t> </a:t>
            </a:r>
            <a:r>
              <a:rPr lang="fr-BE" err="1"/>
              <a:t>effectiveness</a:t>
            </a:r>
            <a:endParaRPr lang="fr-BE"/>
          </a:p>
          <a:p>
            <a:r>
              <a:rPr lang="fr-BE"/>
              <a:t>BMD </a:t>
            </a:r>
            <a:r>
              <a:rPr lang="fr-BE" err="1"/>
              <a:t>trabecular</a:t>
            </a:r>
            <a:r>
              <a:rPr lang="fr-BE"/>
              <a:t> </a:t>
            </a:r>
            <a:r>
              <a:rPr lang="fr-BE" err="1"/>
              <a:t>osteopenia</a:t>
            </a:r>
            <a:r>
              <a:rPr lang="fr-BE"/>
              <a:t> ( </a:t>
            </a:r>
            <a:r>
              <a:rPr lang="fr-BE" err="1"/>
              <a:t>Tsc</a:t>
            </a:r>
            <a:r>
              <a:rPr lang="fr-BE"/>
              <a:t> -2,1), vaginal </a:t>
            </a:r>
            <a:r>
              <a:rPr lang="fr-BE" err="1"/>
              <a:t>dryness</a:t>
            </a:r>
            <a:r>
              <a:rPr lang="fr-BE"/>
              <a:t>, SA lichen, </a:t>
            </a:r>
            <a:r>
              <a:rPr lang="fr-BE" err="1"/>
              <a:t>breast</a:t>
            </a:r>
            <a:r>
              <a:rPr lang="fr-BE"/>
              <a:t> screening N , </a:t>
            </a:r>
            <a:r>
              <a:rPr lang="fr-BE" err="1"/>
              <a:t>breast</a:t>
            </a:r>
            <a:r>
              <a:rPr lang="fr-BE"/>
              <a:t> </a:t>
            </a:r>
            <a:r>
              <a:rPr lang="fr-BE" err="1"/>
              <a:t>low</a:t>
            </a:r>
            <a:r>
              <a:rPr lang="fr-BE"/>
              <a:t> </a:t>
            </a:r>
            <a:r>
              <a:rPr lang="fr-BE" err="1"/>
              <a:t>density</a:t>
            </a:r>
            <a:r>
              <a:rPr lang="fr-BE"/>
              <a:t> ,</a:t>
            </a:r>
            <a:r>
              <a:rPr lang="fr-BE" err="1"/>
              <a:t>treated</a:t>
            </a:r>
            <a:r>
              <a:rPr lang="fr-BE"/>
              <a:t> </a:t>
            </a:r>
            <a:r>
              <a:rPr lang="fr-BE" err="1"/>
              <a:t>dyslipidemia</a:t>
            </a:r>
            <a:r>
              <a:rPr lang="fr-BE"/>
              <a:t>, </a:t>
            </a:r>
            <a:r>
              <a:rPr lang="fr-BE" err="1"/>
              <a:t>mild</a:t>
            </a:r>
            <a:r>
              <a:rPr lang="fr-BE"/>
              <a:t> HTA, </a:t>
            </a:r>
            <a:r>
              <a:rPr lang="fr-BE" err="1"/>
              <a:t>quit</a:t>
            </a:r>
            <a:r>
              <a:rPr lang="fr-BE"/>
              <a:t> smoking 20 </a:t>
            </a:r>
            <a:r>
              <a:rPr lang="fr-BE" err="1"/>
              <a:t>years</a:t>
            </a:r>
            <a:r>
              <a:rPr lang="fr-BE"/>
              <a:t> </a:t>
            </a:r>
            <a:r>
              <a:rPr lang="fr-BE" err="1"/>
              <a:t>ago</a:t>
            </a:r>
            <a:r>
              <a:rPr lang="fr-BE"/>
              <a:t>- familial </a:t>
            </a:r>
            <a:r>
              <a:rPr lang="fr-BE" err="1"/>
              <a:t>history</a:t>
            </a:r>
            <a:r>
              <a:rPr lang="fr-BE"/>
              <a:t> </a:t>
            </a:r>
            <a:r>
              <a:rPr lang="fr-BE" err="1"/>
              <a:t>myocardial</a:t>
            </a:r>
            <a:r>
              <a:rPr lang="fr-BE"/>
              <a:t> </a:t>
            </a:r>
            <a:r>
              <a:rPr lang="fr-BE" err="1"/>
              <a:t>infarction</a:t>
            </a:r>
            <a:r>
              <a:rPr lang="fr-BE"/>
              <a:t> in the </a:t>
            </a:r>
            <a:r>
              <a:rPr lang="fr-BE" err="1"/>
              <a:t>father</a:t>
            </a:r>
            <a:r>
              <a:rPr lang="fr-BE"/>
              <a:t> (no </a:t>
            </a:r>
            <a:r>
              <a:rPr lang="fr-BE" err="1"/>
              <a:t>smoker</a:t>
            </a:r>
            <a:r>
              <a:rPr lang="fr-BE"/>
              <a:t>) at 59, stroke GM at 62</a:t>
            </a:r>
          </a:p>
          <a:p>
            <a:r>
              <a:rPr lang="fr-BE"/>
              <a:t>On calcium 1 g , vit D 25000 /15D , metformine 850 2x/D, Suvezen10/10, Amlodipine </a:t>
            </a:r>
          </a:p>
          <a:p>
            <a:endParaRPr lang="fr-BE"/>
          </a:p>
          <a:p>
            <a:endParaRPr lang="fr-BE"/>
          </a:p>
        </p:txBody>
      </p:sp>
      <p:pic>
        <p:nvPicPr>
          <p:cNvPr id="5" name="Image 3" descr="The Belgian Menopause Society - Gunaikeia">
            <a:extLst>
              <a:ext uri="{FF2B5EF4-FFF2-40B4-BE49-F238E27FC236}">
                <a16:creationId xmlns:a16="http://schemas.microsoft.com/office/drawing/2014/main" id="{19E3AD05-1FF7-939F-F45A-28939987AE07}"/>
              </a:ext>
            </a:extLst>
          </p:cNvPr>
          <p:cNvPicPr>
            <a:picLocks noChangeAspect="1"/>
          </p:cNvPicPr>
          <p:nvPr/>
        </p:nvPicPr>
        <p:blipFill>
          <a:blip r:embed="rId2"/>
          <a:stretch>
            <a:fillRect/>
          </a:stretch>
        </p:blipFill>
        <p:spPr>
          <a:xfrm>
            <a:off x="9991081" y="-251000"/>
            <a:ext cx="2200759" cy="1584897"/>
          </a:xfrm>
          <a:prstGeom prst="rect">
            <a:avLst/>
          </a:prstGeom>
        </p:spPr>
      </p:pic>
    </p:spTree>
    <p:extLst>
      <p:ext uri="{BB962C8B-B14F-4D97-AF65-F5344CB8AC3E}">
        <p14:creationId xmlns:p14="http://schemas.microsoft.com/office/powerpoint/2010/main" val="4239979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CA73-E38F-DD57-9FCB-1B50183EAC25}"/>
              </a:ext>
            </a:extLst>
          </p:cNvPr>
          <p:cNvSpPr>
            <a:spLocks noGrp="1"/>
          </p:cNvSpPr>
          <p:nvPr>
            <p:ph type="title"/>
          </p:nvPr>
        </p:nvSpPr>
        <p:spPr>
          <a:xfrm>
            <a:off x="141515" y="152182"/>
            <a:ext cx="11974286" cy="1325563"/>
          </a:xfrm>
        </p:spPr>
        <p:txBody>
          <a:bodyPr/>
          <a:lstStyle/>
          <a:p>
            <a:r>
              <a:rPr lang="nl-NL" dirty="0"/>
              <a:t>Case 1 : </a:t>
            </a:r>
            <a:r>
              <a:rPr lang="nl-NL" dirty="0" err="1"/>
              <a:t>pt</a:t>
            </a:r>
            <a:r>
              <a:rPr lang="nl-NL" dirty="0"/>
              <a:t> </a:t>
            </a:r>
            <a:r>
              <a:rPr lang="nl-NL" dirty="0" err="1"/>
              <a:t>with</a:t>
            </a:r>
            <a:r>
              <a:rPr lang="nl-NL" dirty="0"/>
              <a:t> </a:t>
            </a:r>
            <a:r>
              <a:rPr lang="nl-NL" dirty="0" err="1"/>
              <a:t>history</a:t>
            </a:r>
            <a:r>
              <a:rPr lang="nl-NL" dirty="0"/>
              <a:t> of </a:t>
            </a:r>
            <a:r>
              <a:rPr lang="nl-NL" dirty="0" err="1"/>
              <a:t>mesenteric</a:t>
            </a:r>
            <a:r>
              <a:rPr lang="nl-NL" dirty="0"/>
              <a:t> </a:t>
            </a:r>
            <a:r>
              <a:rPr lang="nl-NL" dirty="0" err="1"/>
              <a:t>thrombosis</a:t>
            </a:r>
            <a:endParaRPr lang="en-GB" dirty="0"/>
          </a:p>
        </p:txBody>
      </p:sp>
      <p:sp>
        <p:nvSpPr>
          <p:cNvPr id="3" name="Content Placeholder 2">
            <a:extLst>
              <a:ext uri="{FF2B5EF4-FFF2-40B4-BE49-F238E27FC236}">
                <a16:creationId xmlns:a16="http://schemas.microsoft.com/office/drawing/2014/main" id="{6C7AAA05-ABD1-637E-AD07-DAEC94C67C31}"/>
              </a:ext>
            </a:extLst>
          </p:cNvPr>
          <p:cNvSpPr>
            <a:spLocks noGrp="1"/>
          </p:cNvSpPr>
          <p:nvPr>
            <p:ph idx="1"/>
          </p:nvPr>
        </p:nvSpPr>
        <p:spPr>
          <a:xfrm>
            <a:off x="413657" y="1477746"/>
            <a:ext cx="11266713" cy="5228072"/>
          </a:xfrm>
        </p:spPr>
        <p:txBody>
          <a:bodyPr vert="horz" lIns="91440" tIns="45720" rIns="91440" bIns="45720" rtlCol="0" anchor="t">
            <a:normAutofit fontScale="77500" lnSpcReduction="20000"/>
          </a:bodyPr>
          <a:lstStyle/>
          <a:p>
            <a:pPr>
              <a:buNone/>
            </a:pPr>
            <a:r>
              <a:rPr lang="en-GB" b="1" dirty="0" err="1"/>
              <a:t>Patiënt</a:t>
            </a:r>
            <a:endParaRPr lang="en-GB" dirty="0"/>
          </a:p>
          <a:p>
            <a:pPr>
              <a:buFont typeface="Arial" panose="020B0604020202020204" pitchFamily="34" charset="0"/>
              <a:buChar char="•"/>
            </a:pPr>
            <a:r>
              <a:rPr lang="en-GB" dirty="0"/>
              <a:t>58 year, G1P1</a:t>
            </a:r>
          </a:p>
          <a:p>
            <a:pPr>
              <a:buFont typeface="Arial" panose="020B0604020202020204" pitchFamily="34" charset="0"/>
              <a:buChar char="•"/>
            </a:pPr>
            <a:r>
              <a:rPr lang="en-GB" dirty="0"/>
              <a:t>Menopause: 53 year</a:t>
            </a:r>
          </a:p>
          <a:p>
            <a:pPr>
              <a:buFont typeface="Arial" panose="020B0604020202020204" pitchFamily="34" charset="0"/>
              <a:buChar char="•"/>
            </a:pPr>
            <a:r>
              <a:rPr lang="en-GB" dirty="0"/>
              <a:t>symptoms: mastodynia, hot flashes, </a:t>
            </a:r>
            <a:r>
              <a:rPr lang="en-GB" dirty="0" err="1"/>
              <a:t>sleepproblems</a:t>
            </a:r>
            <a:r>
              <a:rPr lang="en-GB" dirty="0"/>
              <a:t>, </a:t>
            </a:r>
            <a:r>
              <a:rPr lang="en-GB" dirty="0" err="1"/>
              <a:t>moodswings</a:t>
            </a:r>
            <a:r>
              <a:rPr lang="en-GB" dirty="0"/>
              <a:t>, </a:t>
            </a:r>
            <a:r>
              <a:rPr lang="en-GB" dirty="0" err="1"/>
              <a:t>jointpain</a:t>
            </a:r>
            <a:endParaRPr lang="en-GB" dirty="0"/>
          </a:p>
          <a:p>
            <a:pPr>
              <a:buNone/>
            </a:pPr>
            <a:r>
              <a:rPr lang="en-GB" b="1" dirty="0"/>
              <a:t>history</a:t>
            </a:r>
            <a:endParaRPr lang="en-GB" dirty="0"/>
          </a:p>
          <a:p>
            <a:pPr>
              <a:buFont typeface="Arial" panose="020B0604020202020204" pitchFamily="34" charset="0"/>
              <a:buChar char="•"/>
            </a:pPr>
            <a:r>
              <a:rPr lang="en-GB" dirty="0">
                <a:solidFill>
                  <a:srgbClr val="FF0000"/>
                </a:solidFill>
              </a:rPr>
              <a:t>Mesenteric thrombosis </a:t>
            </a:r>
            <a:r>
              <a:rPr lang="en-GB" dirty="0"/>
              <a:t> at age 25 (</a:t>
            </a:r>
            <a:r>
              <a:rPr lang="en-GB" dirty="0" err="1"/>
              <a:t>etiology</a:t>
            </a:r>
            <a:r>
              <a:rPr lang="en-GB" dirty="0"/>
              <a:t> unknown)</a:t>
            </a:r>
          </a:p>
          <a:p>
            <a:pPr>
              <a:buFont typeface="Arial" panose="020B0604020202020204" pitchFamily="34" charset="0"/>
              <a:buChar char="•"/>
            </a:pPr>
            <a:r>
              <a:rPr lang="en-GB" dirty="0"/>
              <a:t>Barrett-</a:t>
            </a:r>
            <a:r>
              <a:rPr lang="en-GB" dirty="0" err="1"/>
              <a:t>oesofagus</a:t>
            </a:r>
            <a:endParaRPr lang="en-GB" dirty="0"/>
          </a:p>
          <a:p>
            <a:pPr>
              <a:buFont typeface="Arial" panose="020B0604020202020204" pitchFamily="34" charset="0"/>
              <a:buChar char="•"/>
            </a:pPr>
            <a:r>
              <a:rPr lang="en-GB" dirty="0"/>
              <a:t>Ex-smoker  (quit 2023, 20 sig/d)</a:t>
            </a:r>
          </a:p>
          <a:p>
            <a:pPr>
              <a:buFont typeface="Arial" panose="020B0604020202020204" pitchFamily="34" charset="0"/>
              <a:buChar char="•"/>
            </a:pPr>
            <a:r>
              <a:rPr lang="en-GB" dirty="0"/>
              <a:t>Weight? Obesity?</a:t>
            </a:r>
          </a:p>
          <a:p>
            <a:pPr>
              <a:buNone/>
            </a:pPr>
            <a:r>
              <a:rPr lang="en-GB" b="1" dirty="0" err="1"/>
              <a:t>Riskprofile</a:t>
            </a:r>
            <a:endParaRPr lang="en-GB" dirty="0"/>
          </a:p>
          <a:p>
            <a:pPr>
              <a:buFont typeface="Arial" panose="020B0604020202020204" pitchFamily="34" charset="0"/>
              <a:buChar char="•"/>
            </a:pPr>
            <a:r>
              <a:rPr lang="en-GB" dirty="0"/>
              <a:t>Prediabetes: blood glucose 110 mg/dL; HbA1c 6.0%</a:t>
            </a:r>
          </a:p>
          <a:p>
            <a:pPr>
              <a:buFont typeface="Arial" panose="020B0604020202020204" pitchFamily="34" charset="0"/>
              <a:buChar char="•"/>
            </a:pPr>
            <a:r>
              <a:rPr lang="en-GB" dirty="0" err="1"/>
              <a:t>Dyslipidemia</a:t>
            </a:r>
            <a:r>
              <a:rPr lang="en-GB" dirty="0"/>
              <a:t>: LDL 133 mg/dL   (Normal  </a:t>
            </a:r>
            <a:r>
              <a:rPr lang="en-GB" dirty="0" err="1"/>
              <a:t>Lp</a:t>
            </a:r>
            <a:r>
              <a:rPr lang="en-GB" dirty="0"/>
              <a:t>(a) ; homocysteine; triglycerides)</a:t>
            </a:r>
          </a:p>
          <a:p>
            <a:pPr>
              <a:buFont typeface="Arial" panose="020B0604020202020204" pitchFamily="34" charset="0"/>
              <a:buChar char="•"/>
            </a:pPr>
            <a:r>
              <a:rPr lang="en-GB" dirty="0" err="1"/>
              <a:t>Bloodpressure</a:t>
            </a:r>
            <a:r>
              <a:rPr lang="en-GB" dirty="0"/>
              <a:t>: 145/70 mmHg</a:t>
            </a:r>
          </a:p>
          <a:p>
            <a:pPr>
              <a:buFont typeface="Arial" panose="020B0604020202020204" pitchFamily="34" charset="0"/>
              <a:buChar char="•"/>
            </a:pPr>
            <a:r>
              <a:rPr lang="en-GB" dirty="0"/>
              <a:t>Familial osteoporosis</a:t>
            </a:r>
          </a:p>
          <a:p>
            <a:endParaRPr lang="en-GB" dirty="0"/>
          </a:p>
        </p:txBody>
      </p:sp>
      <p:pic>
        <p:nvPicPr>
          <p:cNvPr id="5" name="Image 3" descr="The Belgian Menopause Society - Gunaikeia">
            <a:extLst>
              <a:ext uri="{FF2B5EF4-FFF2-40B4-BE49-F238E27FC236}">
                <a16:creationId xmlns:a16="http://schemas.microsoft.com/office/drawing/2014/main" id="{43FFCDE8-C33F-1651-51D0-8D2B2CF92BCE}"/>
              </a:ext>
            </a:extLst>
          </p:cNvPr>
          <p:cNvPicPr>
            <a:picLocks noChangeAspect="1"/>
          </p:cNvPicPr>
          <p:nvPr/>
        </p:nvPicPr>
        <p:blipFill>
          <a:blip r:embed="rId2"/>
          <a:stretch>
            <a:fillRect/>
          </a:stretch>
        </p:blipFill>
        <p:spPr>
          <a:xfrm>
            <a:off x="9631973" y="1283396"/>
            <a:ext cx="2045776" cy="1339508"/>
          </a:xfrm>
          <a:prstGeom prst="rect">
            <a:avLst/>
          </a:prstGeom>
        </p:spPr>
      </p:pic>
    </p:spTree>
    <p:extLst>
      <p:ext uri="{BB962C8B-B14F-4D97-AF65-F5344CB8AC3E}">
        <p14:creationId xmlns:p14="http://schemas.microsoft.com/office/powerpoint/2010/main" val="315095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C51C33-CA11-D700-7241-A29D08C81E76}"/>
              </a:ext>
            </a:extLst>
          </p:cNvPr>
          <p:cNvSpPr>
            <a:spLocks noGrp="1"/>
          </p:cNvSpPr>
          <p:nvPr>
            <p:ph type="title"/>
          </p:nvPr>
        </p:nvSpPr>
        <p:spPr/>
        <p:txBody>
          <a:bodyPr/>
          <a:lstStyle/>
          <a:p>
            <a:r>
              <a:rPr lang="en-US" sz="4400"/>
              <a:t>How to manage a </a:t>
            </a:r>
            <a:r>
              <a:rPr lang="en-US" sz="4400" err="1"/>
              <a:t>symtomatic</a:t>
            </a:r>
            <a:r>
              <a:rPr lang="en-US" sz="4400"/>
              <a:t> patient after 10 years of neglected menopause?</a:t>
            </a:r>
            <a:endParaRPr lang="fr-BE"/>
          </a:p>
        </p:txBody>
      </p:sp>
      <p:sp>
        <p:nvSpPr>
          <p:cNvPr id="3" name="Espace réservé du contenu 2">
            <a:extLst>
              <a:ext uri="{FF2B5EF4-FFF2-40B4-BE49-F238E27FC236}">
                <a16:creationId xmlns:a16="http://schemas.microsoft.com/office/drawing/2014/main" id="{20E1779C-A842-9D6B-A5B3-C88BEEC9B5FA}"/>
              </a:ext>
            </a:extLst>
          </p:cNvPr>
          <p:cNvSpPr>
            <a:spLocks noGrp="1"/>
          </p:cNvSpPr>
          <p:nvPr>
            <p:ph idx="1"/>
          </p:nvPr>
        </p:nvSpPr>
        <p:spPr/>
        <p:txBody>
          <a:bodyPr/>
          <a:lstStyle/>
          <a:p>
            <a:r>
              <a:rPr lang="fr-BE" err="1"/>
              <a:t>What</a:t>
            </a:r>
            <a:r>
              <a:rPr lang="fr-BE"/>
              <a:t>  informations do </a:t>
            </a:r>
            <a:r>
              <a:rPr lang="fr-BE" err="1"/>
              <a:t>you</a:t>
            </a:r>
            <a:r>
              <a:rPr lang="fr-BE"/>
              <a:t> </a:t>
            </a:r>
            <a:r>
              <a:rPr lang="fr-BE" err="1"/>
              <a:t>need</a:t>
            </a:r>
            <a:r>
              <a:rPr lang="fr-BE"/>
              <a:t> to know ? </a:t>
            </a:r>
          </a:p>
        </p:txBody>
      </p:sp>
    </p:spTree>
    <p:extLst>
      <p:ext uri="{BB962C8B-B14F-4D97-AF65-F5344CB8AC3E}">
        <p14:creationId xmlns:p14="http://schemas.microsoft.com/office/powerpoint/2010/main" val="107567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60"/>
          <p:cNvGrpSpPr>
            <a:grpSpLocks/>
          </p:cNvGrpSpPr>
          <p:nvPr/>
        </p:nvGrpSpPr>
        <p:grpSpPr bwMode="auto">
          <a:xfrm>
            <a:off x="1516062" y="-19050"/>
            <a:ext cx="9159876" cy="6856413"/>
            <a:chOff x="-5" y="0"/>
            <a:chExt cx="5770" cy="4319"/>
          </a:xfrm>
        </p:grpSpPr>
        <p:sp>
          <p:nvSpPr>
            <p:cNvPr id="139267" name="Line 1027"/>
            <p:cNvSpPr>
              <a:spLocks noChangeShapeType="1"/>
            </p:cNvSpPr>
            <p:nvPr/>
          </p:nvSpPr>
          <p:spPr bwMode="auto">
            <a:xfrm>
              <a:off x="527" y="3775"/>
              <a:ext cx="3944" cy="2"/>
            </a:xfrm>
            <a:prstGeom prst="line">
              <a:avLst/>
            </a:prstGeom>
            <a:noFill/>
            <a:ln w="30226">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39268" name="Line 1028"/>
            <p:cNvSpPr>
              <a:spLocks noChangeShapeType="1"/>
            </p:cNvSpPr>
            <p:nvPr/>
          </p:nvSpPr>
          <p:spPr bwMode="auto">
            <a:xfrm flipV="1">
              <a:off x="535" y="3773"/>
              <a:ext cx="2" cy="69"/>
            </a:xfrm>
            <a:prstGeom prst="line">
              <a:avLst/>
            </a:prstGeom>
            <a:noFill/>
            <a:ln w="30226">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39269" name="Line 1029"/>
            <p:cNvSpPr>
              <a:spLocks noChangeShapeType="1"/>
            </p:cNvSpPr>
            <p:nvPr/>
          </p:nvSpPr>
          <p:spPr bwMode="auto">
            <a:xfrm>
              <a:off x="2080" y="371"/>
              <a:ext cx="1" cy="3403"/>
            </a:xfrm>
            <a:prstGeom prst="line">
              <a:avLst/>
            </a:prstGeom>
            <a:noFill/>
            <a:ln w="30226">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39270" name="Rectangle 1030"/>
            <p:cNvSpPr>
              <a:spLocks noChangeArrowheads="1"/>
            </p:cNvSpPr>
            <p:nvPr/>
          </p:nvSpPr>
          <p:spPr bwMode="auto">
            <a:xfrm>
              <a:off x="490" y="3884"/>
              <a:ext cx="6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0</a:t>
              </a:r>
            </a:p>
          </p:txBody>
        </p:sp>
        <p:sp>
          <p:nvSpPr>
            <p:cNvPr id="139271" name="Rectangle 1031"/>
            <p:cNvSpPr>
              <a:spLocks noChangeArrowheads="1"/>
            </p:cNvSpPr>
            <p:nvPr/>
          </p:nvSpPr>
          <p:spPr bwMode="auto">
            <a:xfrm>
              <a:off x="1981" y="3869"/>
              <a:ext cx="14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1.0</a:t>
              </a:r>
            </a:p>
          </p:txBody>
        </p:sp>
        <p:sp>
          <p:nvSpPr>
            <p:cNvPr id="139272" name="Freeform 1032"/>
            <p:cNvSpPr>
              <a:spLocks/>
            </p:cNvSpPr>
            <p:nvPr/>
          </p:nvSpPr>
          <p:spPr bwMode="blackWhite">
            <a:xfrm>
              <a:off x="1340" y="778"/>
              <a:ext cx="1411" cy="163"/>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273" name="Rectangle 1033"/>
            <p:cNvSpPr>
              <a:spLocks noChangeArrowheads="1"/>
            </p:cNvSpPr>
            <p:nvPr/>
          </p:nvSpPr>
          <p:spPr bwMode="auto">
            <a:xfrm>
              <a:off x="269" y="790"/>
              <a:ext cx="283"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lnSpc>
                  <a:spcPct val="105000"/>
                </a:lnSpc>
                <a:spcBef>
                  <a:spcPct val="55000"/>
                </a:spcBef>
                <a:buClrTx/>
                <a:buSzTx/>
                <a:buFontTx/>
                <a:buNone/>
              </a:pPr>
              <a:r>
                <a:rPr lang="en-US" altLang="fr-FR" sz="1600">
                  <a:latin typeface="Garamond" panose="02020404030301010803" pitchFamily="18" charset="0"/>
                </a:rPr>
                <a:t>&lt;10</a:t>
              </a:r>
            </a:p>
            <a:p>
              <a:pPr algn="ctr" eaLnBrk="1" hangingPunct="1">
                <a:lnSpc>
                  <a:spcPct val="105000"/>
                </a:lnSpc>
                <a:spcBef>
                  <a:spcPct val="55000"/>
                </a:spcBef>
                <a:buClrTx/>
                <a:buSzTx/>
                <a:buFontTx/>
                <a:buNone/>
              </a:pPr>
              <a:r>
                <a:rPr lang="en-US" altLang="fr-FR" sz="1600">
                  <a:latin typeface="Garamond" panose="02020404030301010803" pitchFamily="18" charset="0"/>
                </a:rPr>
                <a:t>10-19</a:t>
              </a:r>
            </a:p>
            <a:p>
              <a:pPr algn="ctr" eaLnBrk="1" hangingPunct="1">
                <a:lnSpc>
                  <a:spcPct val="105000"/>
                </a:lnSpc>
                <a:spcBef>
                  <a:spcPct val="55000"/>
                </a:spcBef>
                <a:buClrTx/>
                <a:buSzTx/>
                <a:buFontTx/>
                <a:buNone/>
              </a:pPr>
              <a:r>
                <a:rPr lang="en-US" altLang="fr-FR" sz="1600" u="sng">
                  <a:latin typeface="Garamond" panose="02020404030301010803" pitchFamily="18" charset="0"/>
                </a:rPr>
                <a:t>&gt;</a:t>
              </a:r>
              <a:r>
                <a:rPr lang="en-US" altLang="fr-FR" sz="1600">
                  <a:latin typeface="Garamond" panose="02020404030301010803" pitchFamily="18" charset="0"/>
                </a:rPr>
                <a:t>20</a:t>
              </a:r>
            </a:p>
          </p:txBody>
        </p:sp>
        <p:sp>
          <p:nvSpPr>
            <p:cNvPr id="139274" name="Rectangle 1034"/>
            <p:cNvSpPr>
              <a:spLocks noChangeArrowheads="1"/>
            </p:cNvSpPr>
            <p:nvPr/>
          </p:nvSpPr>
          <p:spPr bwMode="blackWhite">
            <a:xfrm>
              <a:off x="1776" y="792"/>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275" name="Freeform 1035"/>
            <p:cNvSpPr>
              <a:spLocks/>
            </p:cNvSpPr>
            <p:nvPr/>
          </p:nvSpPr>
          <p:spPr bwMode="blackWhite">
            <a:xfrm>
              <a:off x="1836" y="1034"/>
              <a:ext cx="1497" cy="164"/>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276" name="Rectangle 1036"/>
            <p:cNvSpPr>
              <a:spLocks noChangeArrowheads="1"/>
            </p:cNvSpPr>
            <p:nvPr/>
          </p:nvSpPr>
          <p:spPr bwMode="blackWhite">
            <a:xfrm>
              <a:off x="2408" y="1059"/>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277" name="Freeform 1037"/>
            <p:cNvSpPr>
              <a:spLocks/>
            </p:cNvSpPr>
            <p:nvPr/>
          </p:nvSpPr>
          <p:spPr bwMode="blackWhite">
            <a:xfrm>
              <a:off x="2180" y="1293"/>
              <a:ext cx="2131" cy="163"/>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278" name="Rectangle 1038"/>
            <p:cNvSpPr>
              <a:spLocks noChangeArrowheads="1"/>
            </p:cNvSpPr>
            <p:nvPr/>
          </p:nvSpPr>
          <p:spPr bwMode="blackWhite">
            <a:xfrm>
              <a:off x="2935" y="1308"/>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279" name="Text Box 1039"/>
            <p:cNvSpPr txBox="1">
              <a:spLocks noChangeArrowheads="1"/>
            </p:cNvSpPr>
            <p:nvPr/>
          </p:nvSpPr>
          <p:spPr bwMode="auto">
            <a:xfrm>
              <a:off x="1081" y="3929"/>
              <a:ext cx="268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91440" bIns="91440" anchor="b">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fr-FR" sz="1800">
                  <a:latin typeface="Arial" panose="020B0604020202020204" pitchFamily="34" charset="0"/>
                  <a:ea typeface="MS PGothic" panose="020B0600070205080204" pitchFamily="34" charset="-128"/>
                </a:rPr>
                <a:t>Hazard Ratio (95% Confidence Interval)</a:t>
              </a:r>
            </a:p>
          </p:txBody>
        </p:sp>
        <p:sp>
          <p:nvSpPr>
            <p:cNvPr id="139280" name="Rectangle 1040"/>
            <p:cNvSpPr>
              <a:spLocks noChangeArrowheads="1"/>
            </p:cNvSpPr>
            <p:nvPr/>
          </p:nvSpPr>
          <p:spPr bwMode="blackWhite">
            <a:xfrm>
              <a:off x="1148" y="3856"/>
              <a:ext cx="26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0.5</a:t>
              </a:r>
            </a:p>
          </p:txBody>
        </p:sp>
        <p:sp>
          <p:nvSpPr>
            <p:cNvPr id="139281" name="Rectangle 1041"/>
            <p:cNvSpPr>
              <a:spLocks noChangeArrowheads="1"/>
            </p:cNvSpPr>
            <p:nvPr/>
          </p:nvSpPr>
          <p:spPr bwMode="blackWhite">
            <a:xfrm>
              <a:off x="-5" y="257"/>
              <a:ext cx="76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800">
                  <a:latin typeface="Garamond" panose="02020404030301010803" pitchFamily="18" charset="0"/>
                </a:rPr>
                <a:t>Years Since</a:t>
              </a:r>
            </a:p>
            <a:p>
              <a:pPr eaLnBrk="1" hangingPunct="1">
                <a:spcBef>
                  <a:spcPct val="0"/>
                </a:spcBef>
                <a:buClrTx/>
                <a:buSzTx/>
                <a:buFontTx/>
                <a:buNone/>
              </a:pPr>
              <a:r>
                <a:rPr lang="en-US" altLang="fr-FR" sz="1800">
                  <a:latin typeface="Garamond" panose="02020404030301010803" pitchFamily="18" charset="0"/>
                </a:rPr>
                <a:t>Menopause</a:t>
              </a:r>
            </a:p>
          </p:txBody>
        </p:sp>
        <p:sp>
          <p:nvSpPr>
            <p:cNvPr id="139282" name="Rectangle 1042"/>
            <p:cNvSpPr>
              <a:spLocks noChangeArrowheads="1"/>
            </p:cNvSpPr>
            <p:nvPr/>
          </p:nvSpPr>
          <p:spPr bwMode="blackWhite">
            <a:xfrm>
              <a:off x="1651" y="602"/>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0.88</a:t>
              </a:r>
            </a:p>
          </p:txBody>
        </p:sp>
        <p:sp>
          <p:nvSpPr>
            <p:cNvPr id="139283" name="Rectangle 1043"/>
            <p:cNvSpPr>
              <a:spLocks noChangeArrowheads="1"/>
            </p:cNvSpPr>
            <p:nvPr/>
          </p:nvSpPr>
          <p:spPr bwMode="blackWhite">
            <a:xfrm>
              <a:off x="2289" y="881"/>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1.23</a:t>
              </a:r>
            </a:p>
          </p:txBody>
        </p:sp>
        <p:sp>
          <p:nvSpPr>
            <p:cNvPr id="139284" name="Rectangle 1044"/>
            <p:cNvSpPr>
              <a:spLocks noChangeArrowheads="1"/>
            </p:cNvSpPr>
            <p:nvPr/>
          </p:nvSpPr>
          <p:spPr bwMode="blackWhite">
            <a:xfrm>
              <a:off x="2825" y="1130"/>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1.66</a:t>
              </a:r>
            </a:p>
          </p:txBody>
        </p:sp>
        <p:sp>
          <p:nvSpPr>
            <p:cNvPr id="139285" name="Line 1045"/>
            <p:cNvSpPr>
              <a:spLocks noChangeShapeType="1"/>
            </p:cNvSpPr>
            <p:nvPr/>
          </p:nvSpPr>
          <p:spPr bwMode="auto">
            <a:xfrm flipV="1">
              <a:off x="1292" y="3775"/>
              <a:ext cx="1" cy="69"/>
            </a:xfrm>
            <a:prstGeom prst="line">
              <a:avLst/>
            </a:prstGeom>
            <a:noFill/>
            <a:ln w="30226">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39286" name="Line 1046"/>
            <p:cNvSpPr>
              <a:spLocks noChangeShapeType="1"/>
            </p:cNvSpPr>
            <p:nvPr/>
          </p:nvSpPr>
          <p:spPr bwMode="auto">
            <a:xfrm flipV="1">
              <a:off x="2852" y="3775"/>
              <a:ext cx="1" cy="69"/>
            </a:xfrm>
            <a:prstGeom prst="line">
              <a:avLst/>
            </a:prstGeom>
            <a:noFill/>
            <a:ln w="30226">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39287" name="Line 1047"/>
            <p:cNvSpPr>
              <a:spLocks noChangeShapeType="1"/>
            </p:cNvSpPr>
            <p:nvPr/>
          </p:nvSpPr>
          <p:spPr bwMode="auto">
            <a:xfrm flipV="1">
              <a:off x="3692" y="3775"/>
              <a:ext cx="1" cy="69"/>
            </a:xfrm>
            <a:prstGeom prst="line">
              <a:avLst/>
            </a:prstGeom>
            <a:noFill/>
            <a:ln w="30226">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39288" name="Line 1048"/>
            <p:cNvSpPr>
              <a:spLocks noChangeShapeType="1"/>
            </p:cNvSpPr>
            <p:nvPr/>
          </p:nvSpPr>
          <p:spPr bwMode="auto">
            <a:xfrm flipV="1">
              <a:off x="4460" y="3775"/>
              <a:ext cx="1" cy="69"/>
            </a:xfrm>
            <a:prstGeom prst="line">
              <a:avLst/>
            </a:prstGeom>
            <a:noFill/>
            <a:ln w="30226">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39289" name="Rectangle 1049"/>
            <p:cNvSpPr>
              <a:spLocks noChangeArrowheads="1"/>
            </p:cNvSpPr>
            <p:nvPr/>
          </p:nvSpPr>
          <p:spPr bwMode="blackWhite">
            <a:xfrm>
              <a:off x="2686" y="3844"/>
              <a:ext cx="26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1.5</a:t>
              </a:r>
            </a:p>
          </p:txBody>
        </p:sp>
        <p:sp>
          <p:nvSpPr>
            <p:cNvPr id="139290" name="Rectangle 1050"/>
            <p:cNvSpPr>
              <a:spLocks noChangeArrowheads="1"/>
            </p:cNvSpPr>
            <p:nvPr/>
          </p:nvSpPr>
          <p:spPr bwMode="blackWhite">
            <a:xfrm>
              <a:off x="3525" y="3843"/>
              <a:ext cx="26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2.0</a:t>
              </a:r>
            </a:p>
          </p:txBody>
        </p:sp>
        <p:sp>
          <p:nvSpPr>
            <p:cNvPr id="139291" name="Rectangle 1051"/>
            <p:cNvSpPr>
              <a:spLocks noChangeArrowheads="1"/>
            </p:cNvSpPr>
            <p:nvPr/>
          </p:nvSpPr>
          <p:spPr bwMode="blackWhite">
            <a:xfrm>
              <a:off x="4296" y="3844"/>
              <a:ext cx="26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2.5</a:t>
              </a:r>
            </a:p>
          </p:txBody>
        </p:sp>
        <p:sp>
          <p:nvSpPr>
            <p:cNvPr id="139292" name="Rectangle 1052"/>
            <p:cNvSpPr>
              <a:spLocks noChangeArrowheads="1"/>
            </p:cNvSpPr>
            <p:nvPr/>
          </p:nvSpPr>
          <p:spPr bwMode="blackWhite">
            <a:xfrm>
              <a:off x="0" y="0"/>
              <a:ext cx="576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lnSpc>
                  <a:spcPct val="90000"/>
                </a:lnSpc>
                <a:spcBef>
                  <a:spcPct val="0"/>
                </a:spcBef>
                <a:buClrTx/>
                <a:buSzTx/>
                <a:buFontTx/>
                <a:buNone/>
              </a:pPr>
              <a:r>
                <a:rPr lang="en-US" altLang="fr-FR">
                  <a:latin typeface="Garamond" panose="02020404030301010803" pitchFamily="18" charset="0"/>
                </a:rPr>
                <a:t>Effect of HT on CHD: Timing of Initiation</a:t>
              </a:r>
              <a:endParaRPr lang="en-US" altLang="fr-FR" i="1">
                <a:latin typeface="Garamond" panose="02020404030301010803" pitchFamily="18" charset="0"/>
              </a:endParaRPr>
            </a:p>
          </p:txBody>
        </p:sp>
        <p:sp>
          <p:nvSpPr>
            <p:cNvPr id="139293" name="Rectangle 1053"/>
            <p:cNvSpPr>
              <a:spLocks noChangeArrowheads="1"/>
            </p:cNvSpPr>
            <p:nvPr/>
          </p:nvSpPr>
          <p:spPr bwMode="blackWhite">
            <a:xfrm>
              <a:off x="3947" y="4145"/>
              <a:ext cx="181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200"/>
                <a:t>Rossouw JE, </a:t>
              </a:r>
              <a:r>
                <a:rPr lang="en-US" altLang="fr-FR" sz="1200" i="1"/>
                <a:t>JAMA</a:t>
              </a:r>
              <a:r>
                <a:rPr lang="en-US" altLang="fr-FR" sz="1200"/>
                <a:t> 2007;297:1465-1477.</a:t>
              </a:r>
            </a:p>
          </p:txBody>
        </p:sp>
        <p:sp>
          <p:nvSpPr>
            <p:cNvPr id="139294" name="Text Box 1054"/>
            <p:cNvSpPr txBox="1">
              <a:spLocks noChangeArrowheads="1"/>
            </p:cNvSpPr>
            <p:nvPr/>
          </p:nvSpPr>
          <p:spPr bwMode="blackWhite">
            <a:xfrm>
              <a:off x="2037" y="344"/>
              <a:ext cx="745"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lnSpc>
                  <a:spcPct val="90000"/>
                </a:lnSpc>
                <a:spcBef>
                  <a:spcPct val="0"/>
                </a:spcBef>
                <a:buClrTx/>
                <a:buSzTx/>
                <a:buFontTx/>
                <a:buNone/>
              </a:pPr>
              <a:r>
                <a:rPr lang="en-US" altLang="fr-FR" sz="1800" b="1" i="1">
                  <a:latin typeface="Arial" panose="020B0604020202020204" pitchFamily="34" charset="0"/>
                  <a:ea typeface="MS PGothic" panose="020B0600070205080204" pitchFamily="34" charset="-128"/>
                </a:rPr>
                <a:t>WHI-E+P</a:t>
              </a:r>
              <a:endParaRPr lang="en-US" altLang="fr-FR" sz="1800" b="1">
                <a:latin typeface="Arial" panose="020B0604020202020204" pitchFamily="34" charset="0"/>
                <a:ea typeface="MS PGothic" panose="020B0600070205080204" pitchFamily="34" charset="-128"/>
              </a:endParaRPr>
            </a:p>
          </p:txBody>
        </p:sp>
        <p:sp>
          <p:nvSpPr>
            <p:cNvPr id="139295" name="Text Box 1055"/>
            <p:cNvSpPr txBox="1">
              <a:spLocks noChangeArrowheads="1"/>
            </p:cNvSpPr>
            <p:nvPr/>
          </p:nvSpPr>
          <p:spPr bwMode="blackWhite">
            <a:xfrm>
              <a:off x="2931" y="749"/>
              <a:ext cx="104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Arial" panose="020B0604020202020204" pitchFamily="34" charset="0"/>
                  <a:ea typeface="MS PGothic" panose="020B0600070205080204" pitchFamily="34" charset="-128"/>
                </a:rPr>
                <a:t>P for trend=0.05</a:t>
              </a:r>
            </a:p>
          </p:txBody>
        </p:sp>
        <p:sp>
          <p:nvSpPr>
            <p:cNvPr id="139296" name="Rectangle 32"/>
            <p:cNvSpPr>
              <a:spLocks noChangeArrowheads="1"/>
            </p:cNvSpPr>
            <p:nvPr/>
          </p:nvSpPr>
          <p:spPr bwMode="blackWhite">
            <a:xfrm>
              <a:off x="4520" y="228"/>
              <a:ext cx="124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400">
                  <a:latin typeface="Garamond" panose="02020404030301010803" pitchFamily="18" charset="0"/>
                </a:rPr>
                <a:t>Absolute Risk per 10,000 Women per Year of HT Use</a:t>
              </a:r>
            </a:p>
          </p:txBody>
        </p:sp>
        <p:sp>
          <p:nvSpPr>
            <p:cNvPr id="139297" name="Freeform 1032"/>
            <p:cNvSpPr>
              <a:spLocks/>
            </p:cNvSpPr>
            <p:nvPr/>
          </p:nvSpPr>
          <p:spPr bwMode="blackWhite">
            <a:xfrm>
              <a:off x="756" y="1866"/>
              <a:ext cx="1411" cy="163"/>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298" name="Rectangle 1033"/>
            <p:cNvSpPr>
              <a:spLocks noChangeArrowheads="1"/>
            </p:cNvSpPr>
            <p:nvPr/>
          </p:nvSpPr>
          <p:spPr bwMode="auto">
            <a:xfrm>
              <a:off x="269" y="1878"/>
              <a:ext cx="283"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lnSpc>
                  <a:spcPct val="105000"/>
                </a:lnSpc>
                <a:spcBef>
                  <a:spcPct val="55000"/>
                </a:spcBef>
                <a:buClrTx/>
                <a:buSzTx/>
                <a:buFontTx/>
                <a:buNone/>
              </a:pPr>
              <a:r>
                <a:rPr lang="en-US" altLang="fr-FR" sz="1600">
                  <a:latin typeface="Garamond" panose="02020404030301010803" pitchFamily="18" charset="0"/>
                </a:rPr>
                <a:t>&lt;10</a:t>
              </a:r>
            </a:p>
            <a:p>
              <a:pPr algn="ctr" eaLnBrk="1" hangingPunct="1">
                <a:lnSpc>
                  <a:spcPct val="105000"/>
                </a:lnSpc>
                <a:spcBef>
                  <a:spcPct val="55000"/>
                </a:spcBef>
                <a:buClrTx/>
                <a:buSzTx/>
                <a:buFontTx/>
                <a:buNone/>
              </a:pPr>
              <a:r>
                <a:rPr lang="en-US" altLang="fr-FR" sz="1600">
                  <a:latin typeface="Garamond" panose="02020404030301010803" pitchFamily="18" charset="0"/>
                </a:rPr>
                <a:t>10-19</a:t>
              </a:r>
            </a:p>
            <a:p>
              <a:pPr algn="ctr" eaLnBrk="1" hangingPunct="1">
                <a:lnSpc>
                  <a:spcPct val="105000"/>
                </a:lnSpc>
                <a:spcBef>
                  <a:spcPct val="55000"/>
                </a:spcBef>
                <a:buClrTx/>
                <a:buSzTx/>
                <a:buFontTx/>
                <a:buNone/>
              </a:pPr>
              <a:r>
                <a:rPr lang="en-US" altLang="fr-FR" sz="1600" u="sng">
                  <a:latin typeface="Garamond" panose="02020404030301010803" pitchFamily="18" charset="0"/>
                </a:rPr>
                <a:t>&gt;</a:t>
              </a:r>
              <a:r>
                <a:rPr lang="en-US" altLang="fr-FR" sz="1600">
                  <a:latin typeface="Garamond" panose="02020404030301010803" pitchFamily="18" charset="0"/>
                </a:rPr>
                <a:t>20</a:t>
              </a:r>
            </a:p>
          </p:txBody>
        </p:sp>
        <p:sp>
          <p:nvSpPr>
            <p:cNvPr id="139299" name="Rectangle 1034"/>
            <p:cNvSpPr>
              <a:spLocks noChangeArrowheads="1"/>
            </p:cNvSpPr>
            <p:nvPr/>
          </p:nvSpPr>
          <p:spPr bwMode="blackWhite">
            <a:xfrm>
              <a:off x="1192" y="1880"/>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300" name="Freeform 1035"/>
            <p:cNvSpPr>
              <a:spLocks/>
            </p:cNvSpPr>
            <p:nvPr/>
          </p:nvSpPr>
          <p:spPr bwMode="blackWhite">
            <a:xfrm>
              <a:off x="1564" y="2113"/>
              <a:ext cx="1117" cy="173"/>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301" name="Rectangle 1036"/>
            <p:cNvSpPr>
              <a:spLocks noChangeArrowheads="1"/>
            </p:cNvSpPr>
            <p:nvPr/>
          </p:nvSpPr>
          <p:spPr bwMode="blackWhite">
            <a:xfrm>
              <a:off x="1896" y="2147"/>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302" name="Freeform 1037"/>
            <p:cNvSpPr>
              <a:spLocks/>
            </p:cNvSpPr>
            <p:nvPr/>
          </p:nvSpPr>
          <p:spPr bwMode="blackWhite">
            <a:xfrm>
              <a:off x="1924" y="2381"/>
              <a:ext cx="812" cy="196"/>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303" name="Rectangle 1038"/>
            <p:cNvSpPr>
              <a:spLocks noChangeArrowheads="1"/>
            </p:cNvSpPr>
            <p:nvPr/>
          </p:nvSpPr>
          <p:spPr bwMode="blackWhite">
            <a:xfrm>
              <a:off x="2127" y="2396"/>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304" name="Rectangle 1042"/>
            <p:cNvSpPr>
              <a:spLocks noChangeArrowheads="1"/>
            </p:cNvSpPr>
            <p:nvPr/>
          </p:nvSpPr>
          <p:spPr bwMode="blackWhite">
            <a:xfrm>
              <a:off x="1067" y="1690"/>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0.48</a:t>
              </a:r>
            </a:p>
          </p:txBody>
        </p:sp>
        <p:sp>
          <p:nvSpPr>
            <p:cNvPr id="139305" name="Rectangle 1043"/>
            <p:cNvSpPr>
              <a:spLocks noChangeArrowheads="1"/>
            </p:cNvSpPr>
            <p:nvPr/>
          </p:nvSpPr>
          <p:spPr bwMode="blackWhite">
            <a:xfrm>
              <a:off x="1769" y="1969"/>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0.96</a:t>
              </a:r>
            </a:p>
          </p:txBody>
        </p:sp>
        <p:sp>
          <p:nvSpPr>
            <p:cNvPr id="139306" name="Rectangle 1044"/>
            <p:cNvSpPr>
              <a:spLocks noChangeArrowheads="1"/>
            </p:cNvSpPr>
            <p:nvPr/>
          </p:nvSpPr>
          <p:spPr bwMode="blackWhite">
            <a:xfrm>
              <a:off x="2049" y="2218"/>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1.12</a:t>
              </a:r>
            </a:p>
          </p:txBody>
        </p:sp>
        <p:sp>
          <p:nvSpPr>
            <p:cNvPr id="139307" name="Freeform 1032"/>
            <p:cNvSpPr>
              <a:spLocks/>
            </p:cNvSpPr>
            <p:nvPr/>
          </p:nvSpPr>
          <p:spPr bwMode="blackWhite">
            <a:xfrm>
              <a:off x="1268" y="3072"/>
              <a:ext cx="919" cy="154"/>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308" name="Rectangle 1033"/>
            <p:cNvSpPr>
              <a:spLocks noChangeArrowheads="1"/>
            </p:cNvSpPr>
            <p:nvPr/>
          </p:nvSpPr>
          <p:spPr bwMode="auto">
            <a:xfrm>
              <a:off x="269" y="3078"/>
              <a:ext cx="283"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lnSpc>
                  <a:spcPct val="105000"/>
                </a:lnSpc>
                <a:spcBef>
                  <a:spcPct val="55000"/>
                </a:spcBef>
                <a:buClrTx/>
                <a:buSzTx/>
                <a:buFontTx/>
                <a:buNone/>
              </a:pPr>
              <a:r>
                <a:rPr lang="en-US" altLang="fr-FR" sz="1600">
                  <a:latin typeface="Garamond" panose="02020404030301010803" pitchFamily="18" charset="0"/>
                </a:rPr>
                <a:t>&lt;10</a:t>
              </a:r>
            </a:p>
            <a:p>
              <a:pPr algn="ctr" eaLnBrk="1" hangingPunct="1">
                <a:lnSpc>
                  <a:spcPct val="105000"/>
                </a:lnSpc>
                <a:spcBef>
                  <a:spcPct val="55000"/>
                </a:spcBef>
                <a:buClrTx/>
                <a:buSzTx/>
                <a:buFontTx/>
                <a:buNone/>
              </a:pPr>
              <a:r>
                <a:rPr lang="en-US" altLang="fr-FR" sz="1600">
                  <a:latin typeface="Garamond" panose="02020404030301010803" pitchFamily="18" charset="0"/>
                </a:rPr>
                <a:t>10-19</a:t>
              </a:r>
            </a:p>
            <a:p>
              <a:pPr algn="ctr" eaLnBrk="1" hangingPunct="1">
                <a:lnSpc>
                  <a:spcPct val="105000"/>
                </a:lnSpc>
                <a:spcBef>
                  <a:spcPct val="55000"/>
                </a:spcBef>
                <a:buClrTx/>
                <a:buSzTx/>
                <a:buFontTx/>
                <a:buNone/>
              </a:pPr>
              <a:r>
                <a:rPr lang="en-US" altLang="fr-FR" sz="1600" u="sng">
                  <a:latin typeface="Garamond" panose="02020404030301010803" pitchFamily="18" charset="0"/>
                </a:rPr>
                <a:t>&gt;</a:t>
              </a:r>
              <a:r>
                <a:rPr lang="en-US" altLang="fr-FR" sz="1600">
                  <a:latin typeface="Garamond" panose="02020404030301010803" pitchFamily="18" charset="0"/>
                </a:rPr>
                <a:t>20</a:t>
              </a:r>
            </a:p>
          </p:txBody>
        </p:sp>
        <p:sp>
          <p:nvSpPr>
            <p:cNvPr id="139309" name="Rectangle 1034"/>
            <p:cNvSpPr>
              <a:spLocks noChangeArrowheads="1"/>
            </p:cNvSpPr>
            <p:nvPr/>
          </p:nvSpPr>
          <p:spPr bwMode="blackWhite">
            <a:xfrm>
              <a:off x="1584" y="3080"/>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310" name="Freeform 1035"/>
            <p:cNvSpPr>
              <a:spLocks/>
            </p:cNvSpPr>
            <p:nvPr/>
          </p:nvSpPr>
          <p:spPr bwMode="blackWhite">
            <a:xfrm>
              <a:off x="1772" y="3306"/>
              <a:ext cx="988" cy="180"/>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311" name="Rectangle 1036"/>
            <p:cNvSpPr>
              <a:spLocks noChangeArrowheads="1"/>
            </p:cNvSpPr>
            <p:nvPr/>
          </p:nvSpPr>
          <p:spPr bwMode="blackWhite">
            <a:xfrm>
              <a:off x="2120" y="3347"/>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312" name="Freeform 1037"/>
            <p:cNvSpPr>
              <a:spLocks/>
            </p:cNvSpPr>
            <p:nvPr/>
          </p:nvSpPr>
          <p:spPr bwMode="blackWhite">
            <a:xfrm>
              <a:off x="2108" y="3565"/>
              <a:ext cx="803" cy="179"/>
            </a:xfrm>
            <a:custGeom>
              <a:avLst/>
              <a:gdLst>
                <a:gd name="T0" fmla="*/ 2147483646 w 240"/>
                <a:gd name="T1" fmla="*/ 0 h 96"/>
                <a:gd name="T2" fmla="*/ 2147483646 w 240"/>
                <a:gd name="T3" fmla="*/ 2147483646 h 96"/>
                <a:gd name="T4" fmla="*/ 2147483646 w 240"/>
                <a:gd name="T5" fmla="*/ 2147483646 h 96"/>
                <a:gd name="T6" fmla="*/ 0 w 240"/>
                <a:gd name="T7" fmla="*/ 2147483646 h 96"/>
                <a:gd name="T8" fmla="*/ 0 w 240"/>
                <a:gd name="T9" fmla="*/ 0 h 96"/>
                <a:gd name="T10" fmla="*/ 0 w 240"/>
                <a:gd name="T11" fmla="*/ 2147483646 h 96"/>
                <a:gd name="T12" fmla="*/ 0 60000 65536"/>
                <a:gd name="T13" fmla="*/ 0 60000 65536"/>
                <a:gd name="T14" fmla="*/ 0 60000 65536"/>
                <a:gd name="T15" fmla="*/ 0 60000 65536"/>
                <a:gd name="T16" fmla="*/ 0 60000 65536"/>
                <a:gd name="T17" fmla="*/ 0 60000 65536"/>
                <a:gd name="T18" fmla="*/ 0 w 240"/>
                <a:gd name="T19" fmla="*/ 0 h 96"/>
                <a:gd name="T20" fmla="*/ 240 w 24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0" h="96">
                  <a:moveTo>
                    <a:pt x="240" y="0"/>
                  </a:moveTo>
                  <a:lnTo>
                    <a:pt x="240" y="96"/>
                  </a:lnTo>
                  <a:lnTo>
                    <a:pt x="240" y="48"/>
                  </a:lnTo>
                  <a:lnTo>
                    <a:pt x="0" y="48"/>
                  </a:lnTo>
                  <a:lnTo>
                    <a:pt x="0" y="0"/>
                  </a:lnTo>
                  <a:lnTo>
                    <a:pt x="0"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39313" name="Rectangle 1038"/>
            <p:cNvSpPr>
              <a:spLocks noChangeArrowheads="1"/>
            </p:cNvSpPr>
            <p:nvPr/>
          </p:nvSpPr>
          <p:spPr bwMode="blackWhite">
            <a:xfrm>
              <a:off x="2455" y="3596"/>
              <a:ext cx="129" cy="127"/>
            </a:xfrm>
            <a:prstGeom prst="rect">
              <a:avLst/>
            </a:prstGeom>
            <a:solidFill>
              <a:schemeClr val="tx2"/>
            </a:solidFill>
            <a:ln w="19050">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fr-FR" sz="1600">
                <a:latin typeface="Garamond" panose="02020404030301010803" pitchFamily="18" charset="0"/>
              </a:endParaRPr>
            </a:p>
          </p:txBody>
        </p:sp>
        <p:sp>
          <p:nvSpPr>
            <p:cNvPr id="139314" name="Rectangle 1042"/>
            <p:cNvSpPr>
              <a:spLocks noChangeArrowheads="1"/>
            </p:cNvSpPr>
            <p:nvPr/>
          </p:nvSpPr>
          <p:spPr bwMode="blackWhite">
            <a:xfrm>
              <a:off x="1459" y="2890"/>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0.76</a:t>
              </a:r>
            </a:p>
          </p:txBody>
        </p:sp>
        <p:sp>
          <p:nvSpPr>
            <p:cNvPr id="139315" name="Rectangle 1043"/>
            <p:cNvSpPr>
              <a:spLocks noChangeArrowheads="1"/>
            </p:cNvSpPr>
            <p:nvPr/>
          </p:nvSpPr>
          <p:spPr bwMode="blackWhite">
            <a:xfrm>
              <a:off x="2049" y="3169"/>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1.10</a:t>
              </a:r>
            </a:p>
          </p:txBody>
        </p:sp>
        <p:sp>
          <p:nvSpPr>
            <p:cNvPr id="139316" name="Rectangle 1044"/>
            <p:cNvSpPr>
              <a:spLocks noChangeArrowheads="1"/>
            </p:cNvSpPr>
            <p:nvPr/>
          </p:nvSpPr>
          <p:spPr bwMode="blackWhite">
            <a:xfrm>
              <a:off x="2345" y="3418"/>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Garamond" panose="02020404030301010803" pitchFamily="18" charset="0"/>
                </a:rPr>
                <a:t>1.28</a:t>
              </a:r>
            </a:p>
          </p:txBody>
        </p:sp>
        <p:sp>
          <p:nvSpPr>
            <p:cNvPr id="139317" name="Text Box 1055"/>
            <p:cNvSpPr txBox="1">
              <a:spLocks noChangeArrowheads="1"/>
            </p:cNvSpPr>
            <p:nvPr/>
          </p:nvSpPr>
          <p:spPr bwMode="blackWhite">
            <a:xfrm>
              <a:off x="2927" y="3017"/>
              <a:ext cx="104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Arial" panose="020B0604020202020204" pitchFamily="34" charset="0"/>
                  <a:ea typeface="MS PGothic" panose="020B0600070205080204" pitchFamily="34" charset="-128"/>
                </a:rPr>
                <a:t>P for trend=0.02</a:t>
              </a:r>
            </a:p>
          </p:txBody>
        </p:sp>
        <p:sp>
          <p:nvSpPr>
            <p:cNvPr id="139318" name="Rectangle 54"/>
            <p:cNvSpPr>
              <a:spLocks noChangeArrowheads="1"/>
            </p:cNvSpPr>
            <p:nvPr/>
          </p:nvSpPr>
          <p:spPr bwMode="blackWhite">
            <a:xfrm>
              <a:off x="2043" y="1522"/>
              <a:ext cx="55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lnSpc>
                  <a:spcPct val="90000"/>
                </a:lnSpc>
                <a:spcBef>
                  <a:spcPct val="0"/>
                </a:spcBef>
                <a:buClrTx/>
                <a:buSzTx/>
                <a:buFontTx/>
                <a:buNone/>
              </a:pPr>
              <a:r>
                <a:rPr lang="en-US" altLang="fr-FR" sz="1800" b="1" i="1">
                  <a:latin typeface="Arial Rounded MT Bold" panose="020F0704030504030204" pitchFamily="34" charset="0"/>
                </a:rPr>
                <a:t>WHI-E</a:t>
              </a:r>
            </a:p>
          </p:txBody>
        </p:sp>
        <p:sp>
          <p:nvSpPr>
            <p:cNvPr id="139319" name="Rectangle 55"/>
            <p:cNvSpPr>
              <a:spLocks noChangeArrowheads="1"/>
            </p:cNvSpPr>
            <p:nvPr/>
          </p:nvSpPr>
          <p:spPr bwMode="blackWhite">
            <a:xfrm>
              <a:off x="2043" y="2730"/>
              <a:ext cx="117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lnSpc>
                  <a:spcPct val="90000"/>
                </a:lnSpc>
                <a:spcBef>
                  <a:spcPct val="0"/>
                </a:spcBef>
                <a:buClrTx/>
                <a:buSzTx/>
                <a:buFontTx/>
                <a:buNone/>
              </a:pPr>
              <a:r>
                <a:rPr lang="en-US" altLang="fr-FR" sz="1800" b="1" i="1">
                  <a:latin typeface="Arial Rounded MT Bold" panose="020F0704030504030204" pitchFamily="34" charset="0"/>
                </a:rPr>
                <a:t>WHI-Combined</a:t>
              </a:r>
            </a:p>
          </p:txBody>
        </p:sp>
        <p:sp>
          <p:nvSpPr>
            <p:cNvPr id="139320" name="Rectangle 1033"/>
            <p:cNvSpPr>
              <a:spLocks noChangeArrowheads="1"/>
            </p:cNvSpPr>
            <p:nvPr/>
          </p:nvSpPr>
          <p:spPr bwMode="auto">
            <a:xfrm>
              <a:off x="5045" y="790"/>
              <a:ext cx="12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lnSpc>
                  <a:spcPct val="105000"/>
                </a:lnSpc>
                <a:spcBef>
                  <a:spcPct val="55000"/>
                </a:spcBef>
                <a:buClrTx/>
                <a:buSzTx/>
                <a:buFontTx/>
                <a:buNone/>
              </a:pPr>
              <a:r>
                <a:rPr lang="en-US" altLang="fr-FR" sz="1600">
                  <a:latin typeface="Garamond" panose="02020404030301010803" pitchFamily="18" charset="0"/>
                </a:rPr>
                <a:t>-4</a:t>
              </a:r>
            </a:p>
            <a:p>
              <a:pPr algn="ctr" eaLnBrk="1" hangingPunct="1">
                <a:lnSpc>
                  <a:spcPct val="105000"/>
                </a:lnSpc>
                <a:spcBef>
                  <a:spcPct val="55000"/>
                </a:spcBef>
                <a:buClrTx/>
                <a:buSzTx/>
                <a:buFontTx/>
                <a:buNone/>
              </a:pPr>
              <a:r>
                <a:rPr lang="en-US" altLang="fr-FR" sz="1600">
                  <a:latin typeface="Garamond" panose="02020404030301010803" pitchFamily="18" charset="0"/>
                </a:rPr>
                <a:t>7</a:t>
              </a:r>
            </a:p>
            <a:p>
              <a:pPr algn="ctr" eaLnBrk="1" hangingPunct="1">
                <a:lnSpc>
                  <a:spcPct val="105000"/>
                </a:lnSpc>
                <a:spcBef>
                  <a:spcPct val="55000"/>
                </a:spcBef>
                <a:buClrTx/>
                <a:buSzTx/>
                <a:buFontTx/>
                <a:buNone/>
              </a:pPr>
              <a:r>
                <a:rPr lang="en-US" altLang="fr-FR" sz="1600">
                  <a:latin typeface="Garamond" panose="02020404030301010803" pitchFamily="18" charset="0"/>
                </a:rPr>
                <a:t>30</a:t>
              </a:r>
            </a:p>
          </p:txBody>
        </p:sp>
        <p:sp>
          <p:nvSpPr>
            <p:cNvPr id="139321" name="Rectangle 1033"/>
            <p:cNvSpPr>
              <a:spLocks noChangeArrowheads="1"/>
            </p:cNvSpPr>
            <p:nvPr/>
          </p:nvSpPr>
          <p:spPr bwMode="auto">
            <a:xfrm>
              <a:off x="5026" y="1798"/>
              <a:ext cx="162"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lnSpc>
                  <a:spcPct val="105000"/>
                </a:lnSpc>
                <a:spcBef>
                  <a:spcPct val="55000"/>
                </a:spcBef>
                <a:buClrTx/>
                <a:buSzTx/>
                <a:buFontTx/>
                <a:buNone/>
              </a:pPr>
              <a:r>
                <a:rPr lang="en-US" altLang="fr-FR" sz="1600">
                  <a:latin typeface="Garamond" panose="02020404030301010803" pitchFamily="18" charset="0"/>
                </a:rPr>
                <a:t>-14</a:t>
              </a:r>
            </a:p>
            <a:p>
              <a:pPr algn="ctr" eaLnBrk="1" hangingPunct="1">
                <a:lnSpc>
                  <a:spcPct val="105000"/>
                </a:lnSpc>
                <a:spcBef>
                  <a:spcPct val="55000"/>
                </a:spcBef>
                <a:buClrTx/>
                <a:buSzTx/>
                <a:buFontTx/>
                <a:buNone/>
              </a:pPr>
              <a:r>
                <a:rPr lang="en-US" altLang="fr-FR" sz="1600">
                  <a:latin typeface="Garamond" panose="02020404030301010803" pitchFamily="18" charset="0"/>
                </a:rPr>
                <a:t>-1</a:t>
              </a:r>
            </a:p>
            <a:p>
              <a:pPr algn="ctr" eaLnBrk="1" hangingPunct="1">
                <a:lnSpc>
                  <a:spcPct val="105000"/>
                </a:lnSpc>
                <a:spcBef>
                  <a:spcPct val="55000"/>
                </a:spcBef>
                <a:buClrTx/>
                <a:buSzTx/>
                <a:buFontTx/>
                <a:buNone/>
              </a:pPr>
              <a:r>
                <a:rPr lang="en-US" altLang="fr-FR" sz="1600">
                  <a:latin typeface="Garamond" panose="02020404030301010803" pitchFamily="18" charset="0"/>
                </a:rPr>
                <a:t>7</a:t>
              </a:r>
            </a:p>
          </p:txBody>
        </p:sp>
        <p:sp>
          <p:nvSpPr>
            <p:cNvPr id="139322" name="Rectangle 1033"/>
            <p:cNvSpPr>
              <a:spLocks noChangeArrowheads="1"/>
            </p:cNvSpPr>
            <p:nvPr/>
          </p:nvSpPr>
          <p:spPr bwMode="auto">
            <a:xfrm>
              <a:off x="5045" y="3014"/>
              <a:ext cx="12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lnSpc>
                  <a:spcPct val="105000"/>
                </a:lnSpc>
                <a:spcBef>
                  <a:spcPct val="55000"/>
                </a:spcBef>
                <a:buClrTx/>
                <a:buSzTx/>
                <a:buFontTx/>
                <a:buNone/>
              </a:pPr>
              <a:r>
                <a:rPr lang="en-US" altLang="fr-FR" sz="1600">
                  <a:latin typeface="Garamond" panose="02020404030301010803" pitchFamily="18" charset="0"/>
                </a:rPr>
                <a:t>-6</a:t>
              </a:r>
            </a:p>
            <a:p>
              <a:pPr algn="ctr" eaLnBrk="1" hangingPunct="1">
                <a:lnSpc>
                  <a:spcPct val="105000"/>
                </a:lnSpc>
                <a:spcBef>
                  <a:spcPct val="55000"/>
                </a:spcBef>
                <a:buClrTx/>
                <a:buSzTx/>
                <a:buFontTx/>
                <a:buNone/>
              </a:pPr>
              <a:r>
                <a:rPr lang="en-US" altLang="fr-FR" sz="1600">
                  <a:latin typeface="Garamond" panose="02020404030301010803" pitchFamily="18" charset="0"/>
                </a:rPr>
                <a:t>4</a:t>
              </a:r>
            </a:p>
            <a:p>
              <a:pPr algn="ctr" eaLnBrk="1" hangingPunct="1">
                <a:lnSpc>
                  <a:spcPct val="105000"/>
                </a:lnSpc>
                <a:spcBef>
                  <a:spcPct val="55000"/>
                </a:spcBef>
                <a:buClrTx/>
                <a:buSzTx/>
                <a:buFontTx/>
                <a:buNone/>
              </a:pPr>
              <a:r>
                <a:rPr lang="en-US" altLang="fr-FR" sz="1600">
                  <a:latin typeface="Garamond" panose="02020404030301010803" pitchFamily="18" charset="0"/>
                </a:rPr>
                <a:t>16</a:t>
              </a:r>
            </a:p>
          </p:txBody>
        </p:sp>
        <p:sp>
          <p:nvSpPr>
            <p:cNvPr id="139323" name="Text Box 1055"/>
            <p:cNvSpPr txBox="1">
              <a:spLocks noChangeArrowheads="1"/>
            </p:cNvSpPr>
            <p:nvPr/>
          </p:nvSpPr>
          <p:spPr bwMode="blackWhite">
            <a:xfrm>
              <a:off x="2927" y="1841"/>
              <a:ext cx="104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fr-FR" sz="1600">
                  <a:latin typeface="Arial" panose="020B0604020202020204" pitchFamily="34" charset="0"/>
                  <a:ea typeface="MS PGothic" panose="020B0600070205080204" pitchFamily="34" charset="-128"/>
                </a:rPr>
                <a:t>P for trend=0.15</a:t>
              </a:r>
            </a:p>
          </p:txBody>
        </p:sp>
      </p:grpSp>
    </p:spTree>
    <p:extLst>
      <p:ext uri="{BB962C8B-B14F-4D97-AF65-F5344CB8AC3E}">
        <p14:creationId xmlns:p14="http://schemas.microsoft.com/office/powerpoint/2010/main" val="2427099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5DAA1F-A75C-D1DC-693E-50315A360BC0}"/>
              </a:ext>
            </a:extLst>
          </p:cNvPr>
          <p:cNvPicPr>
            <a:picLocks noChangeAspect="1"/>
          </p:cNvPicPr>
          <p:nvPr/>
        </p:nvPicPr>
        <p:blipFill>
          <a:blip r:embed="rId2"/>
          <a:stretch>
            <a:fillRect/>
          </a:stretch>
        </p:blipFill>
        <p:spPr>
          <a:xfrm>
            <a:off x="1274058" y="4200524"/>
            <a:ext cx="1829477" cy="2435777"/>
          </a:xfrm>
          <a:prstGeom prst="rect">
            <a:avLst/>
          </a:prstGeom>
        </p:spPr>
      </p:pic>
      <p:sp>
        <p:nvSpPr>
          <p:cNvPr id="2" name="Titre 1">
            <a:extLst>
              <a:ext uri="{FF2B5EF4-FFF2-40B4-BE49-F238E27FC236}">
                <a16:creationId xmlns:a16="http://schemas.microsoft.com/office/drawing/2014/main" id="{21DB5D78-80F5-39BF-95A6-34A4E9EB538F}"/>
              </a:ext>
            </a:extLst>
          </p:cNvPr>
          <p:cNvSpPr>
            <a:spLocks noGrp="1"/>
          </p:cNvSpPr>
          <p:nvPr>
            <p:ph type="title"/>
          </p:nvPr>
        </p:nvSpPr>
        <p:spPr>
          <a:xfrm>
            <a:off x="838200" y="352059"/>
            <a:ext cx="10515600" cy="1325563"/>
          </a:xfrm>
        </p:spPr>
        <p:txBody>
          <a:bodyPr>
            <a:normAutofit/>
          </a:bodyPr>
          <a:lstStyle/>
          <a:p>
            <a:r>
              <a:rPr lang="fr-BE" sz="2400" b="1" i="0" u="none" strike="noStrike" baseline="0" err="1">
                <a:latin typeface="AdvP3E7259"/>
              </a:rPr>
              <a:t>Cardiovascular</a:t>
            </a:r>
            <a:r>
              <a:rPr lang="fr-BE" sz="2400" b="1" i="0" u="none" strike="noStrike" baseline="0">
                <a:latin typeface="AdvP3E7259"/>
              </a:rPr>
              <a:t> </a:t>
            </a:r>
            <a:r>
              <a:rPr lang="fr-BE" sz="2400" b="1" i="0" u="none" strike="noStrike" baseline="0" err="1">
                <a:latin typeface="AdvP3E7259"/>
              </a:rPr>
              <a:t>health</a:t>
            </a:r>
            <a:r>
              <a:rPr lang="fr-BE" sz="2400" b="1" i="0" u="none" strike="noStrike" baseline="0">
                <a:latin typeface="AdvP3E7259"/>
              </a:rPr>
              <a:t> </a:t>
            </a:r>
            <a:r>
              <a:rPr lang="fr-BE" sz="2400" b="1" i="0" u="none" strike="noStrike" baseline="0" err="1">
                <a:latin typeface="AdvP3E7259"/>
              </a:rPr>
              <a:t>after</a:t>
            </a:r>
            <a:r>
              <a:rPr lang="fr-BE" sz="2400" b="1" i="0" u="none" strike="noStrike" baseline="0">
                <a:latin typeface="AdvP3E7259"/>
              </a:rPr>
              <a:t> </a:t>
            </a:r>
            <a:r>
              <a:rPr lang="fr-BE" sz="2400" b="1" i="0" u="none" strike="noStrike" baseline="0" err="1">
                <a:latin typeface="AdvP3E7259"/>
              </a:rPr>
              <a:t>menopause</a:t>
            </a:r>
            <a:r>
              <a:rPr lang="fr-BE" sz="2400" b="1" i="0" u="none" strike="noStrike" baseline="0">
                <a:latin typeface="AdvP3E7259"/>
              </a:rPr>
              <a:t> </a:t>
            </a:r>
            <a:r>
              <a:rPr lang="en-US" sz="2400" b="1" i="0" u="none" strike="noStrike" baseline="0">
                <a:latin typeface="AdvP3E7259"/>
              </a:rPr>
              <a:t>transition, pregnancy disorders, and other </a:t>
            </a:r>
            <a:r>
              <a:rPr lang="fr-FR" sz="2400" b="1" i="0" u="none" strike="noStrike" baseline="0" err="1">
                <a:latin typeface="AdvP3E7259"/>
              </a:rPr>
              <a:t>gynaecologic</a:t>
            </a:r>
            <a:r>
              <a:rPr lang="fr-FR" sz="2400" b="1" i="0" u="none" strike="noStrike" baseline="0">
                <a:latin typeface="AdvP3E7259"/>
              </a:rPr>
              <a:t> conditions: a consensus document f</a:t>
            </a:r>
            <a:r>
              <a:rPr lang="fr-BE" sz="2400" b="1" i="0" u="none" strike="noStrike" baseline="0">
                <a:latin typeface="AdvP3E7259"/>
              </a:rPr>
              <a:t>rom </a:t>
            </a:r>
            <a:r>
              <a:rPr lang="fr-BE" sz="2400" b="1" i="0" u="none" strike="noStrike" baseline="0" err="1">
                <a:latin typeface="AdvP3E7259"/>
              </a:rPr>
              <a:t>European</a:t>
            </a:r>
            <a:r>
              <a:rPr lang="fr-BE" sz="2400" b="1" i="0" u="none" strike="noStrike" baseline="0">
                <a:latin typeface="AdvP3E7259"/>
              </a:rPr>
              <a:t> </a:t>
            </a:r>
            <a:r>
              <a:rPr lang="fr-BE" sz="2400" b="1" i="0" u="none" strike="noStrike" baseline="0" err="1">
                <a:latin typeface="AdvP3E7259"/>
              </a:rPr>
              <a:t>cardiologists</a:t>
            </a:r>
            <a:r>
              <a:rPr lang="fr-BE" sz="2400" b="1" i="0" u="none" strike="noStrike" baseline="0">
                <a:latin typeface="AdvP3E7259"/>
              </a:rPr>
              <a:t>, </a:t>
            </a:r>
            <a:r>
              <a:rPr lang="fr-BE" sz="2400" b="1" i="0" u="none" strike="noStrike" baseline="0" err="1">
                <a:latin typeface="AdvP3E7259"/>
              </a:rPr>
              <a:t>gynaecologists</a:t>
            </a:r>
            <a:r>
              <a:rPr lang="fr-BE" sz="2400" b="1" i="0" u="none" strike="noStrike" baseline="0">
                <a:latin typeface="AdvP3E7259"/>
              </a:rPr>
              <a:t>, and </a:t>
            </a:r>
            <a:r>
              <a:rPr lang="fr-BE" sz="2400" b="1" i="0" u="none" strike="noStrike" baseline="0" err="1">
                <a:latin typeface="AdvP3E7259"/>
              </a:rPr>
              <a:t>endocrinologists</a:t>
            </a:r>
            <a:endParaRPr lang="fr-BE" sz="5400" b="1"/>
          </a:p>
        </p:txBody>
      </p:sp>
      <p:sp>
        <p:nvSpPr>
          <p:cNvPr id="4" name="ZoneTexte 3">
            <a:extLst>
              <a:ext uri="{FF2B5EF4-FFF2-40B4-BE49-F238E27FC236}">
                <a16:creationId xmlns:a16="http://schemas.microsoft.com/office/drawing/2014/main" id="{512952A1-91A1-B2CE-21E8-7682611D7991}"/>
              </a:ext>
            </a:extLst>
          </p:cNvPr>
          <p:cNvSpPr txBox="1"/>
          <p:nvPr/>
        </p:nvSpPr>
        <p:spPr>
          <a:xfrm>
            <a:off x="3969972" y="6250336"/>
            <a:ext cx="80067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prstClr val="black"/>
                </a:solidFill>
                <a:effectLst/>
                <a:uLnTx/>
                <a:uFillTx/>
                <a:latin typeface="AdvOTb7819099"/>
                <a:ea typeface="+mn-ea"/>
                <a:cs typeface="+mn-cs"/>
              </a:rPr>
              <a:t>A.H.E.M. Maas </a:t>
            </a:r>
            <a:r>
              <a:rPr kumimoji="0" lang="fr-BE" sz="1800" b="0" i="0" u="none" strike="noStrike" kern="1200" cap="none" spc="0" normalizeH="0" baseline="0" noProof="0">
                <a:ln>
                  <a:noFill/>
                </a:ln>
                <a:solidFill>
                  <a:prstClr val="black"/>
                </a:solidFill>
                <a:effectLst/>
                <a:uLnTx/>
                <a:uFillTx/>
                <a:latin typeface="AdvOT5415ed09.I"/>
                <a:ea typeface="+mn-ea"/>
                <a:cs typeface="+mn-cs"/>
              </a:rPr>
              <a:t>et al. </a:t>
            </a:r>
            <a:r>
              <a:rPr kumimoji="0" lang="en-US" sz="1800" b="0" i="0" u="none" strike="noStrike" kern="1200" cap="none" spc="0" normalizeH="0" baseline="0" noProof="0">
                <a:ln>
                  <a:noFill/>
                </a:ln>
                <a:solidFill>
                  <a:prstClr val="black"/>
                </a:solidFill>
                <a:effectLst/>
                <a:uLnTx/>
                <a:uFillTx/>
                <a:latin typeface="AdvOTb7819099"/>
                <a:ea typeface="+mn-ea"/>
                <a:cs typeface="+mn-cs"/>
              </a:rPr>
              <a:t>European Heart Journal (2021) </a:t>
            </a:r>
            <a:r>
              <a:rPr kumimoji="0" lang="en-US" sz="1800" b="0" i="0" u="none" strike="noStrike" kern="1200" cap="none" spc="0" normalizeH="0" baseline="0" noProof="0">
                <a:ln>
                  <a:noFill/>
                </a:ln>
                <a:solidFill>
                  <a:prstClr val="black"/>
                </a:solidFill>
                <a:effectLst/>
                <a:uLnTx/>
                <a:uFillTx/>
                <a:latin typeface="AdvP3E7259"/>
                <a:ea typeface="+mn-ea"/>
                <a:cs typeface="+mn-cs"/>
              </a:rPr>
              <a:t>42</a:t>
            </a:r>
            <a:r>
              <a:rPr kumimoji="0" lang="en-US" sz="1800" b="0" i="0" u="none" strike="noStrike" kern="1200" cap="none" spc="0" normalizeH="0" baseline="0" noProof="0">
                <a:ln>
                  <a:noFill/>
                </a:ln>
                <a:solidFill>
                  <a:prstClr val="black"/>
                </a:solidFill>
                <a:effectLst/>
                <a:uLnTx/>
                <a:uFillTx/>
                <a:latin typeface="AdvOTb7819099"/>
                <a:ea typeface="+mn-ea"/>
                <a:cs typeface="+mn-cs"/>
              </a:rPr>
              <a:t>, 967–984</a:t>
            </a:r>
            <a:endParaRPr kumimoji="0" lang="fr-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81141605-C701-169E-2A04-EA2B9F675B83}"/>
              </a:ext>
            </a:extLst>
          </p:cNvPr>
          <p:cNvSpPr txBox="1"/>
          <p:nvPr/>
        </p:nvSpPr>
        <p:spPr>
          <a:xfrm>
            <a:off x="514350" y="1449022"/>
            <a:ext cx="1146240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dvPSSymbol"/>
                <a:ea typeface="+mn-ea"/>
                <a:cs typeface="+mn-cs"/>
              </a:rPr>
              <a:t>• </a:t>
            </a:r>
            <a:r>
              <a:rPr kumimoji="0" lang="en-US" sz="1800" b="0" i="0" u="none" strike="noStrike" kern="1200" cap="none" spc="0" normalizeH="0" baseline="0" noProof="0">
                <a:ln>
                  <a:noFill/>
                </a:ln>
                <a:solidFill>
                  <a:prstClr val="black"/>
                </a:solidFill>
                <a:effectLst/>
                <a:uLnTx/>
                <a:uFillTx/>
                <a:latin typeface="AdvOTb7819099"/>
                <a:ea typeface="+mn-ea"/>
                <a:cs typeface="+mn-cs"/>
              </a:rPr>
              <a:t>MHT is indicated to alleviate menopausal symptoms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dvPSSymbol"/>
                <a:ea typeface="+mn-ea"/>
                <a:cs typeface="+mn-cs"/>
              </a:rPr>
              <a:t>• </a:t>
            </a:r>
            <a:r>
              <a:rPr kumimoji="0" lang="en-US" sz="1800" b="0" i="0" u="none" strike="noStrike" kern="1200" cap="none" spc="0" normalizeH="0" baseline="0" noProof="0">
                <a:ln>
                  <a:noFill/>
                </a:ln>
                <a:solidFill>
                  <a:prstClr val="black"/>
                </a:solidFill>
                <a:effectLst/>
                <a:uLnTx/>
                <a:uFillTx/>
                <a:latin typeface="AdvOTb7819099"/>
                <a:ea typeface="+mn-ea"/>
                <a:cs typeface="+mn-cs"/>
              </a:rPr>
              <a:t>MHT may be of potential prophylactic benefit in depression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dvPSSymbol"/>
                <a:ea typeface="+mn-ea"/>
                <a:cs typeface="+mn-cs"/>
              </a:rPr>
              <a:t>• </a:t>
            </a:r>
            <a:r>
              <a:rPr kumimoji="0" lang="en-US" sz="1800" b="0" i="0" u="none" strike="noStrike" kern="1200" cap="none" spc="0" normalizeH="0" baseline="0" noProof="0">
                <a:ln>
                  <a:noFill/>
                </a:ln>
                <a:solidFill>
                  <a:prstClr val="black"/>
                </a:solidFill>
                <a:effectLst/>
                <a:uLnTx/>
                <a:uFillTx/>
                <a:latin typeface="AdvOTb7819099"/>
                <a:ea typeface="+mn-ea"/>
                <a:cs typeface="+mn-cs"/>
              </a:rPr>
              <a:t>Doses and types of MHT regimens, and age at initiation are crucial for </a:t>
            </a:r>
            <a:r>
              <a:rPr kumimoji="0" lang="fr-BE" sz="1800" b="0" i="0" u="none" strike="noStrike" kern="1200" cap="none" spc="0" normalizeH="0" baseline="0" noProof="0" err="1">
                <a:ln>
                  <a:noFill/>
                </a:ln>
                <a:solidFill>
                  <a:prstClr val="black"/>
                </a:solidFill>
                <a:effectLst/>
                <a:uLnTx/>
                <a:uFillTx/>
                <a:latin typeface="AdvOTb7819099"/>
                <a:ea typeface="+mn-ea"/>
                <a:cs typeface="+mn-cs"/>
              </a:rPr>
              <a:t>its</a:t>
            </a:r>
            <a:r>
              <a:rPr kumimoji="0" lang="fr-BE" sz="1800" b="0" i="0" u="none" strike="noStrike" kern="1200" cap="none" spc="0" normalizeH="0" baseline="0" noProof="0">
                <a:ln>
                  <a:noFill/>
                </a:ln>
                <a:solidFill>
                  <a:prstClr val="black"/>
                </a:solidFill>
                <a:effectLst/>
                <a:uLnTx/>
                <a:uFillTx/>
                <a:latin typeface="AdvOTb7819099"/>
                <a:ea typeface="+mn-ea"/>
                <a:cs typeface="+mn-cs"/>
              </a:rPr>
              <a:t> </a:t>
            </a:r>
            <a:r>
              <a:rPr kumimoji="0" lang="fr-BE" sz="1800" b="0" i="0" u="none" strike="noStrike" kern="1200" cap="none" spc="0" normalizeH="0" baseline="0" noProof="0" err="1">
                <a:ln>
                  <a:noFill/>
                </a:ln>
                <a:solidFill>
                  <a:prstClr val="black"/>
                </a:solidFill>
                <a:effectLst/>
                <a:uLnTx/>
                <a:uFillTx/>
                <a:latin typeface="AdvOTb7819099"/>
                <a:ea typeface="+mn-ea"/>
                <a:cs typeface="+mn-cs"/>
              </a:rPr>
              <a:t>safety</a:t>
            </a:r>
            <a:endParaRPr kumimoji="0" lang="fr-BE" sz="1800" b="0" i="0" u="none" strike="noStrike" kern="1200" cap="none" spc="0" normalizeH="0" baseline="0" noProof="0">
              <a:ln>
                <a:noFill/>
              </a:ln>
              <a:solidFill>
                <a:prstClr val="black"/>
              </a:solidFill>
              <a:effectLst/>
              <a:uLnTx/>
              <a:uFillTx/>
              <a:latin typeface="AdvOTb781909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dvPSSymbol"/>
                <a:ea typeface="+mn-ea"/>
                <a:cs typeface="+mn-cs"/>
              </a:rPr>
              <a:t>• </a:t>
            </a:r>
            <a:r>
              <a:rPr kumimoji="0" lang="en-US" sz="1800" b="0" i="0" u="none" strike="noStrike" kern="1200" cap="none" spc="0" normalizeH="0" baseline="0" noProof="0">
                <a:ln>
                  <a:noFill/>
                </a:ln>
                <a:solidFill>
                  <a:prstClr val="black"/>
                </a:solidFill>
                <a:effectLst/>
                <a:uLnTx/>
                <a:uFillTx/>
                <a:latin typeface="AdvOTb7819099"/>
                <a:ea typeface="+mn-ea"/>
                <a:cs typeface="+mn-cs"/>
              </a:rPr>
              <a:t>Before starting MHT, assessment of cardiovascular risk factors should </a:t>
            </a:r>
            <a:r>
              <a:rPr kumimoji="0" lang="fr-BE" sz="1800" b="0" i="0" u="none" strike="noStrike" kern="1200" cap="none" spc="0" normalizeH="0" baseline="0" noProof="0" err="1">
                <a:ln>
                  <a:noFill/>
                </a:ln>
                <a:solidFill>
                  <a:prstClr val="black"/>
                </a:solidFill>
                <a:effectLst/>
                <a:uLnTx/>
                <a:uFillTx/>
                <a:latin typeface="AdvOTb7819099"/>
                <a:ea typeface="+mn-ea"/>
                <a:cs typeface="+mn-cs"/>
              </a:rPr>
              <a:t>be</a:t>
            </a:r>
            <a:r>
              <a:rPr kumimoji="0" lang="fr-BE" sz="1800" b="0" i="0" u="none" strike="noStrike" kern="1200" cap="none" spc="0" normalizeH="0" baseline="0" noProof="0">
                <a:ln>
                  <a:noFill/>
                </a:ln>
                <a:solidFill>
                  <a:prstClr val="black"/>
                </a:solidFill>
                <a:effectLst/>
                <a:uLnTx/>
                <a:uFillTx/>
                <a:latin typeface="AdvOTb7819099"/>
                <a:ea typeface="+mn-ea"/>
                <a:cs typeface="+mn-cs"/>
              </a:rPr>
              <a:t> </a:t>
            </a:r>
            <a:r>
              <a:rPr kumimoji="0" lang="fr-BE" sz="1800" b="0" i="0" u="none" strike="noStrike" kern="1200" cap="none" spc="0" normalizeH="0" baseline="0" noProof="0" err="1">
                <a:ln>
                  <a:noFill/>
                </a:ln>
                <a:solidFill>
                  <a:prstClr val="black"/>
                </a:solidFill>
                <a:effectLst/>
                <a:uLnTx/>
                <a:uFillTx/>
                <a:latin typeface="AdvOTb7819099"/>
                <a:ea typeface="+mn-ea"/>
                <a:cs typeface="+mn-cs"/>
              </a:rPr>
              <a:t>performed</a:t>
            </a:r>
            <a:endParaRPr kumimoji="0" lang="fr-BE" sz="1800" b="0" i="0" u="none" strike="noStrike" kern="1200" cap="none" spc="0" normalizeH="0" baseline="0" noProof="0">
              <a:ln>
                <a:noFill/>
              </a:ln>
              <a:solidFill>
                <a:prstClr val="black"/>
              </a:solidFill>
              <a:effectLst/>
              <a:uLnTx/>
              <a:uFillTx/>
              <a:latin typeface="AdvOTb781909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dvPSSymbol"/>
                <a:ea typeface="+mn-ea"/>
                <a:cs typeface="+mn-cs"/>
              </a:rPr>
              <a:t>• </a:t>
            </a:r>
            <a:r>
              <a:rPr kumimoji="0" lang="en-US" sz="1800" b="0" i="0" u="none" strike="noStrike" kern="1200" cap="none" spc="0" normalizeH="0" baseline="0" noProof="0">
                <a:ln>
                  <a:noFill/>
                </a:ln>
                <a:solidFill>
                  <a:prstClr val="black"/>
                </a:solidFill>
                <a:effectLst/>
                <a:uLnTx/>
                <a:uFillTx/>
                <a:latin typeface="AdvOTb7819099"/>
                <a:ea typeface="+mn-ea"/>
                <a:cs typeface="+mn-cs"/>
              </a:rPr>
              <a:t>Consider measuring CAC with CT when there is uncertainty on individual </a:t>
            </a:r>
            <a:r>
              <a:rPr kumimoji="0" lang="fr-BE" sz="1800" b="0" i="0" u="none" strike="noStrike" kern="1200" cap="none" spc="0" normalizeH="0" baseline="0" noProof="0" err="1">
                <a:ln>
                  <a:noFill/>
                </a:ln>
                <a:solidFill>
                  <a:prstClr val="black"/>
                </a:solidFill>
                <a:effectLst/>
                <a:uLnTx/>
                <a:uFillTx/>
                <a:latin typeface="AdvOTb7819099"/>
                <a:ea typeface="+mn-ea"/>
                <a:cs typeface="+mn-cs"/>
              </a:rPr>
              <a:t>cardiovascular</a:t>
            </a:r>
            <a:r>
              <a:rPr kumimoji="0" lang="fr-BE" sz="1800" b="0" i="0" u="none" strike="noStrike" kern="1200" cap="none" spc="0" normalizeH="0" baseline="0" noProof="0">
                <a:ln>
                  <a:noFill/>
                </a:ln>
                <a:solidFill>
                  <a:prstClr val="black"/>
                </a:solidFill>
                <a:effectLst/>
                <a:uLnTx/>
                <a:uFillTx/>
                <a:latin typeface="AdvOTb7819099"/>
                <a:ea typeface="+mn-ea"/>
                <a:cs typeface="+mn-cs"/>
              </a:rPr>
              <a:t> </a:t>
            </a:r>
            <a:r>
              <a:rPr kumimoji="0" lang="fr-BE" sz="1800" b="0" i="0" u="none" strike="noStrike" kern="1200" cap="none" spc="0" normalizeH="0" baseline="0" noProof="0" err="1">
                <a:ln>
                  <a:noFill/>
                </a:ln>
                <a:solidFill>
                  <a:prstClr val="black"/>
                </a:solidFill>
                <a:effectLst/>
                <a:uLnTx/>
                <a:uFillTx/>
                <a:latin typeface="AdvOTb7819099"/>
                <a:ea typeface="+mn-ea"/>
                <a:cs typeface="+mn-cs"/>
              </a:rPr>
              <a:t>risk</a:t>
            </a:r>
            <a:endParaRPr kumimoji="0" lang="fr-BE" sz="1800" b="0" i="0" u="none" strike="noStrike" kern="1200" cap="none" spc="0" normalizeH="0" baseline="0" noProof="0">
              <a:ln>
                <a:noFill/>
              </a:ln>
              <a:solidFill>
                <a:prstClr val="black"/>
              </a:solidFill>
              <a:effectLst/>
              <a:uLnTx/>
              <a:uFillTx/>
              <a:latin typeface="AdvOTb781909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dvPSSymbol"/>
                <a:ea typeface="+mn-ea"/>
                <a:cs typeface="+mn-cs"/>
              </a:rPr>
              <a:t>• </a:t>
            </a:r>
            <a:r>
              <a:rPr kumimoji="0" lang="en-US" sz="1800" b="0" i="0" u="none" strike="noStrike" kern="1200" cap="none" spc="0" normalizeH="0" baseline="0" noProof="0">
                <a:ln>
                  <a:noFill/>
                </a:ln>
                <a:solidFill>
                  <a:prstClr val="black"/>
                </a:solidFill>
                <a:effectLst/>
                <a:uLnTx/>
                <a:uFillTx/>
                <a:latin typeface="AdvOTb7819099"/>
                <a:ea typeface="+mn-ea"/>
                <a:cs typeface="+mn-cs"/>
              </a:rPr>
              <a:t>MHT is not recommended in women at high cardiovascular risk and </a:t>
            </a:r>
            <a:r>
              <a:rPr kumimoji="0" lang="fr-BE" sz="1800" b="0" i="0" u="none" strike="noStrike" kern="1200" cap="none" spc="0" normalizeH="0" baseline="0" noProof="0" err="1">
                <a:ln>
                  <a:noFill/>
                </a:ln>
                <a:solidFill>
                  <a:prstClr val="black"/>
                </a:solidFill>
                <a:effectLst/>
                <a:uLnTx/>
                <a:uFillTx/>
                <a:latin typeface="AdvOTb7819099"/>
                <a:ea typeface="+mn-ea"/>
                <a:cs typeface="+mn-cs"/>
              </a:rPr>
              <a:t>after</a:t>
            </a:r>
            <a:r>
              <a:rPr kumimoji="0" lang="fr-BE" sz="1800" b="0" i="0" u="none" strike="noStrike" kern="1200" cap="none" spc="0" normalizeH="0" baseline="0" noProof="0">
                <a:ln>
                  <a:noFill/>
                </a:ln>
                <a:solidFill>
                  <a:prstClr val="black"/>
                </a:solidFill>
                <a:effectLst/>
                <a:uLnTx/>
                <a:uFillTx/>
                <a:latin typeface="AdvOTb7819099"/>
                <a:ea typeface="+mn-ea"/>
                <a:cs typeface="+mn-cs"/>
              </a:rPr>
              <a:t> a CVD </a:t>
            </a:r>
            <a:r>
              <a:rPr kumimoji="0" lang="fr-BE" sz="1800" b="0" i="0" u="none" strike="noStrike" kern="1200" cap="none" spc="0" normalizeH="0" baseline="0" noProof="0" err="1">
                <a:ln>
                  <a:noFill/>
                </a:ln>
                <a:solidFill>
                  <a:prstClr val="black"/>
                </a:solidFill>
                <a:effectLst/>
                <a:uLnTx/>
                <a:uFillTx/>
                <a:latin typeface="AdvOTb7819099"/>
                <a:ea typeface="+mn-ea"/>
                <a:cs typeface="+mn-cs"/>
              </a:rPr>
              <a:t>event</a:t>
            </a:r>
            <a:endParaRPr kumimoji="0" lang="fr-BE" sz="1800" b="0" i="0" u="none" strike="noStrike" kern="1200" cap="none" spc="0" normalizeH="0" baseline="0" noProof="0">
              <a:ln>
                <a:noFill/>
              </a:ln>
              <a:solidFill>
                <a:prstClr val="black"/>
              </a:solidFill>
              <a:effectLst/>
              <a:uLnTx/>
              <a:uFillTx/>
              <a:latin typeface="AdvOTb781909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dvPSSymbol"/>
                <a:ea typeface="+mn-ea"/>
                <a:cs typeface="+mn-cs"/>
              </a:rPr>
              <a:t>• </a:t>
            </a:r>
            <a:r>
              <a:rPr kumimoji="0" lang="en-US" sz="1800" b="0" i="0" u="none" strike="noStrike" kern="1200" cap="none" spc="0" normalizeH="0" baseline="0" noProof="0">
                <a:ln>
                  <a:noFill/>
                </a:ln>
                <a:solidFill>
                  <a:prstClr val="black"/>
                </a:solidFill>
                <a:effectLst/>
                <a:uLnTx/>
                <a:uFillTx/>
                <a:latin typeface="AdvOTb7819099"/>
                <a:ea typeface="+mn-ea"/>
                <a:cs typeface="+mn-cs"/>
              </a:rPr>
              <a:t>Initiation of MHT is generally not advised in asymptomatic women</a:t>
            </a:r>
            <a:endParaRPr kumimoji="0" lang="fr-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E0F55F2E-30CE-5615-F04F-2F5CC880B4D4}"/>
              </a:ext>
            </a:extLst>
          </p:cNvPr>
          <p:cNvPicPr>
            <a:picLocks noChangeAspect="1"/>
          </p:cNvPicPr>
          <p:nvPr/>
        </p:nvPicPr>
        <p:blipFill>
          <a:blip r:embed="rId3"/>
          <a:stretch>
            <a:fillRect/>
          </a:stretch>
        </p:blipFill>
        <p:spPr>
          <a:xfrm>
            <a:off x="9962473" y="3103085"/>
            <a:ext cx="1829477" cy="2926239"/>
          </a:xfrm>
          <a:prstGeom prst="rect">
            <a:avLst/>
          </a:prstGeom>
        </p:spPr>
      </p:pic>
      <p:pic>
        <p:nvPicPr>
          <p:cNvPr id="1026" name="Picture 2" descr="12 photos et images de C Noel Bairey Merz - Getty Images">
            <a:extLst>
              <a:ext uri="{FF2B5EF4-FFF2-40B4-BE49-F238E27FC236}">
                <a16:creationId xmlns:a16="http://schemas.microsoft.com/office/drawing/2014/main" id="{DB19F2F9-FE82-7F17-03A6-0A1B2A869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4200524"/>
            <a:ext cx="24955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11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69D8FE-6327-EB7C-3F27-DA2C1FE20502}"/>
              </a:ext>
            </a:extLst>
          </p:cNvPr>
          <p:cNvPicPr>
            <a:picLocks noChangeAspect="1"/>
          </p:cNvPicPr>
          <p:nvPr/>
        </p:nvPicPr>
        <p:blipFill>
          <a:blip r:embed="rId2"/>
          <a:stretch>
            <a:fillRect/>
          </a:stretch>
        </p:blipFill>
        <p:spPr>
          <a:xfrm>
            <a:off x="2352675" y="784347"/>
            <a:ext cx="6115050" cy="4867275"/>
          </a:xfrm>
          <a:prstGeom prst="rect">
            <a:avLst/>
          </a:prstGeom>
        </p:spPr>
      </p:pic>
    </p:spTree>
    <p:extLst>
      <p:ext uri="{BB962C8B-B14F-4D97-AF65-F5344CB8AC3E}">
        <p14:creationId xmlns:p14="http://schemas.microsoft.com/office/powerpoint/2010/main" val="3147267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D29DEE-6275-96E5-4A7E-9CE648C9EFCB}"/>
              </a:ext>
            </a:extLst>
          </p:cNvPr>
          <p:cNvSpPr>
            <a:spLocks noGrp="1"/>
          </p:cNvSpPr>
          <p:nvPr>
            <p:ph type="title"/>
          </p:nvPr>
        </p:nvSpPr>
        <p:spPr>
          <a:xfrm>
            <a:off x="735564" y="455343"/>
            <a:ext cx="10515600" cy="1325563"/>
          </a:xfrm>
        </p:spPr>
        <p:txBody>
          <a:bodyPr>
            <a:normAutofit fontScale="90000"/>
          </a:bodyPr>
          <a:lstStyle/>
          <a:p>
            <a:r>
              <a:rPr lang="en-US"/>
              <a:t>Transdermal and oral hormone replacement therapy and the risk of stroke: a nested case-control study </a:t>
            </a:r>
            <a:endParaRPr lang="fr-BE"/>
          </a:p>
        </p:txBody>
      </p:sp>
      <p:sp>
        <p:nvSpPr>
          <p:cNvPr id="4" name="ZoneTexte 3">
            <a:extLst>
              <a:ext uri="{FF2B5EF4-FFF2-40B4-BE49-F238E27FC236}">
                <a16:creationId xmlns:a16="http://schemas.microsoft.com/office/drawing/2014/main" id="{BC904955-21C7-2C04-656B-605122AAB95D}"/>
              </a:ext>
            </a:extLst>
          </p:cNvPr>
          <p:cNvSpPr txBox="1"/>
          <p:nvPr/>
        </p:nvSpPr>
        <p:spPr>
          <a:xfrm>
            <a:off x="8839200" y="6308209"/>
            <a:ext cx="6096000" cy="369332"/>
          </a:xfrm>
          <a:prstGeom prst="rect">
            <a:avLst/>
          </a:prstGeom>
          <a:noFill/>
        </p:spPr>
        <p:txBody>
          <a:bodyPr wrap="square">
            <a:spAutoFit/>
          </a:bodyPr>
          <a:lstStyle/>
          <a:p>
            <a:r>
              <a:rPr lang="fr-FR"/>
              <a:t>Renoux C et al, BMJ 2010</a:t>
            </a:r>
            <a:endParaRPr lang="fr-BE"/>
          </a:p>
        </p:txBody>
      </p:sp>
      <p:sp>
        <p:nvSpPr>
          <p:cNvPr id="6" name="ZoneTexte 5">
            <a:extLst>
              <a:ext uri="{FF2B5EF4-FFF2-40B4-BE49-F238E27FC236}">
                <a16:creationId xmlns:a16="http://schemas.microsoft.com/office/drawing/2014/main" id="{5650D64B-DD5F-F3D9-659F-56F70B431D3F}"/>
              </a:ext>
            </a:extLst>
          </p:cNvPr>
          <p:cNvSpPr txBox="1"/>
          <p:nvPr/>
        </p:nvSpPr>
        <p:spPr>
          <a:xfrm>
            <a:off x="7149582" y="1847461"/>
            <a:ext cx="4560336" cy="1523494"/>
          </a:xfrm>
          <a:prstGeom prst="rect">
            <a:avLst/>
          </a:prstGeom>
          <a:noFill/>
        </p:spPr>
        <p:txBody>
          <a:bodyPr wrap="square">
            <a:spAutoFit/>
          </a:bodyPr>
          <a:lstStyle/>
          <a:p>
            <a:pPr algn="l"/>
            <a:r>
              <a:rPr lang="en-US" sz="1000" b="0" i="0" u="none" strike="noStrike" baseline="0">
                <a:solidFill>
                  <a:srgbClr val="008080"/>
                </a:solidFill>
                <a:latin typeface="AdvPBEC7B2"/>
              </a:rPr>
              <a:t>WHAT IS ALREADY KNOWN ON THIS TOPIC</a:t>
            </a:r>
          </a:p>
          <a:p>
            <a:pPr algn="l"/>
            <a:r>
              <a:rPr lang="en-US" sz="800" b="0" i="0" u="none" strike="noStrike" baseline="0" err="1">
                <a:solidFill>
                  <a:srgbClr val="4E4E4E"/>
                </a:solidFill>
                <a:latin typeface="AdvP3D12A0"/>
              </a:rPr>
              <a:t>Oestrogen</a:t>
            </a:r>
            <a:r>
              <a:rPr lang="en-US" sz="800" b="0" i="0" u="none" strike="noStrike" baseline="0">
                <a:solidFill>
                  <a:srgbClr val="4E4E4E"/>
                </a:solidFill>
                <a:latin typeface="AdvP3D12A0"/>
              </a:rPr>
              <a:t> replacement therapy with or without progestogen is associated with an increased</a:t>
            </a:r>
          </a:p>
          <a:p>
            <a:pPr algn="l"/>
            <a:r>
              <a:rPr lang="en-US" sz="800" b="0" i="0" u="none" strike="noStrike" baseline="0">
                <a:solidFill>
                  <a:srgbClr val="4E4E4E"/>
                </a:solidFill>
                <a:latin typeface="AdvP3D12A0"/>
              </a:rPr>
              <a:t>risk of stroke in postmenopausal women</a:t>
            </a:r>
          </a:p>
          <a:p>
            <a:pPr algn="l"/>
            <a:r>
              <a:rPr lang="fr-BE" sz="1200" b="0" i="0" u="none" strike="noStrike" baseline="0">
                <a:solidFill>
                  <a:srgbClr val="008080"/>
                </a:solidFill>
                <a:latin typeface="AdvPBEC7B2"/>
              </a:rPr>
              <a:t>WHAT THIS STUDY ADDS</a:t>
            </a:r>
          </a:p>
          <a:p>
            <a:pPr algn="l"/>
            <a:r>
              <a:rPr lang="en-US" sz="1100" b="0" i="0" u="none" strike="noStrike" baseline="0">
                <a:solidFill>
                  <a:srgbClr val="4E4E4E"/>
                </a:solidFill>
                <a:latin typeface="AdvP3D12A0"/>
              </a:rPr>
              <a:t>The use of transdermal hormone replacement therapy containing low doses of </a:t>
            </a:r>
            <a:r>
              <a:rPr lang="en-US" sz="1100" b="0" i="0" u="none" strike="noStrike" baseline="0" err="1">
                <a:solidFill>
                  <a:srgbClr val="4E4E4E"/>
                </a:solidFill>
                <a:latin typeface="AdvP3D12A0"/>
              </a:rPr>
              <a:t>oestrogen</a:t>
            </a:r>
            <a:r>
              <a:rPr lang="en-US" sz="1100" b="0" i="0" u="none" strike="noStrike" baseline="0">
                <a:solidFill>
                  <a:srgbClr val="4E4E4E"/>
                </a:solidFill>
                <a:latin typeface="AdvP3D12A0"/>
              </a:rPr>
              <a:t> was not associated with an increased risk of stroke, in contrast to the oral route of </a:t>
            </a:r>
            <a:r>
              <a:rPr lang="en-US" sz="1100" b="0" i="0" u="none" strike="noStrike" baseline="0" err="1">
                <a:solidFill>
                  <a:srgbClr val="4E4E4E"/>
                </a:solidFill>
                <a:latin typeface="AdvP3D12A0"/>
              </a:rPr>
              <a:t>oestrogen</a:t>
            </a:r>
            <a:r>
              <a:rPr lang="en-US" sz="1100" b="0" i="0" u="none" strike="noStrike" baseline="0">
                <a:solidFill>
                  <a:srgbClr val="4E4E4E"/>
                </a:solidFill>
                <a:latin typeface="AdvP3D12A0"/>
              </a:rPr>
              <a:t> alone or combined with a progestogen</a:t>
            </a:r>
          </a:p>
          <a:p>
            <a:pPr algn="l"/>
            <a:r>
              <a:rPr lang="en-US" sz="1100" b="0" i="0" u="none" strike="noStrike" baseline="0">
                <a:solidFill>
                  <a:srgbClr val="4E4E4E"/>
                </a:solidFill>
                <a:latin typeface="AdvP3D12A0"/>
              </a:rPr>
              <a:t>Transdermal administration of hormone replacement therapy may be a safer alternative to the oral route of administration</a:t>
            </a:r>
            <a:endParaRPr lang="fr-BE" sz="3200"/>
          </a:p>
        </p:txBody>
      </p:sp>
      <p:pic>
        <p:nvPicPr>
          <p:cNvPr id="7" name="Image 6">
            <a:extLst>
              <a:ext uri="{FF2B5EF4-FFF2-40B4-BE49-F238E27FC236}">
                <a16:creationId xmlns:a16="http://schemas.microsoft.com/office/drawing/2014/main" id="{80AF52A6-994C-8CDB-38D0-37590A388DCA}"/>
              </a:ext>
            </a:extLst>
          </p:cNvPr>
          <p:cNvPicPr>
            <a:picLocks noChangeAspect="1"/>
          </p:cNvPicPr>
          <p:nvPr/>
        </p:nvPicPr>
        <p:blipFill>
          <a:blip r:embed="rId2"/>
          <a:stretch>
            <a:fillRect/>
          </a:stretch>
        </p:blipFill>
        <p:spPr>
          <a:xfrm>
            <a:off x="279919" y="2024743"/>
            <a:ext cx="6291454" cy="4718591"/>
          </a:xfrm>
          <a:prstGeom prst="rect">
            <a:avLst/>
          </a:prstGeom>
        </p:spPr>
      </p:pic>
    </p:spTree>
    <p:extLst>
      <p:ext uri="{BB962C8B-B14F-4D97-AF65-F5344CB8AC3E}">
        <p14:creationId xmlns:p14="http://schemas.microsoft.com/office/powerpoint/2010/main" val="1369040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6995093-B609-0D60-AB34-641B23D0FA32}"/>
              </a:ext>
            </a:extLst>
          </p:cNvPr>
          <p:cNvSpPr>
            <a:spLocks noGrp="1" noChangeArrowheads="1"/>
          </p:cNvSpPr>
          <p:nvPr>
            <p:ph type="title"/>
          </p:nvPr>
        </p:nvSpPr>
        <p:spPr>
          <a:xfrm>
            <a:off x="2209800" y="188913"/>
            <a:ext cx="7772400" cy="1143000"/>
          </a:xfrm>
        </p:spPr>
        <p:txBody>
          <a:bodyPr/>
          <a:lstStyle/>
          <a:p>
            <a:pPr eaLnBrk="1" hangingPunct="1"/>
            <a:r>
              <a:rPr lang="fr-BE" altLang="fr-FR" err="1"/>
              <a:t>Cardiovascular</a:t>
            </a:r>
            <a:r>
              <a:rPr lang="fr-BE" altLang="fr-FR"/>
              <a:t> </a:t>
            </a:r>
            <a:r>
              <a:rPr lang="fr-BE" altLang="fr-FR" err="1"/>
              <a:t>diseases</a:t>
            </a:r>
            <a:r>
              <a:rPr lang="fr-BE" altLang="fr-FR"/>
              <a:t> :</a:t>
            </a:r>
            <a:br>
              <a:rPr lang="fr-BE" altLang="fr-FR"/>
            </a:br>
            <a:r>
              <a:rPr lang="fr-BE" altLang="fr-FR"/>
              <a:t>CHD</a:t>
            </a:r>
            <a:endParaRPr lang="en-GB" altLang="fr-FR"/>
          </a:p>
        </p:txBody>
      </p:sp>
      <p:sp>
        <p:nvSpPr>
          <p:cNvPr id="48131" name="Rectangle 3">
            <a:extLst>
              <a:ext uri="{FF2B5EF4-FFF2-40B4-BE49-F238E27FC236}">
                <a16:creationId xmlns:a16="http://schemas.microsoft.com/office/drawing/2014/main" id="{897ECB8F-9AB9-2726-F309-3CCCBDEE4020}"/>
              </a:ext>
            </a:extLst>
          </p:cNvPr>
          <p:cNvSpPr>
            <a:spLocks noGrp="1" noChangeArrowheads="1"/>
          </p:cNvSpPr>
          <p:nvPr>
            <p:ph type="body" idx="1"/>
          </p:nvPr>
        </p:nvSpPr>
        <p:spPr>
          <a:xfrm>
            <a:off x="2209800" y="1752600"/>
            <a:ext cx="7772400" cy="4114800"/>
          </a:xfrm>
        </p:spPr>
        <p:txBody>
          <a:bodyPr/>
          <a:lstStyle/>
          <a:p>
            <a:pPr eaLnBrk="1" hangingPunct="1">
              <a:lnSpc>
                <a:spcPct val="80000"/>
              </a:lnSpc>
            </a:pPr>
            <a:r>
              <a:rPr lang="en-GB" altLang="fr-FR" sz="2400"/>
              <a:t>Some studies reported that severe vasomotors symptoms, repeated miscarriages, or hypertensive disorders in pregnancy, increase cardiovascular risk.  </a:t>
            </a:r>
          </a:p>
          <a:p>
            <a:pPr eaLnBrk="1" hangingPunct="1">
              <a:lnSpc>
                <a:spcPct val="80000"/>
              </a:lnSpc>
            </a:pPr>
            <a:r>
              <a:rPr lang="en-GB" altLang="fr-FR" sz="2400"/>
              <a:t>Experimental and observational studies reported in the past reduced risk of atherosclerosis and CHD in MHT users </a:t>
            </a:r>
            <a:r>
              <a:rPr lang="en-GB" altLang="fr-FR" sz="2400" i="1">
                <a:solidFill>
                  <a:schemeClr val="accent2"/>
                </a:solidFill>
              </a:rPr>
              <a:t>(level 2, 3 of evidence). </a:t>
            </a:r>
          </a:p>
          <a:p>
            <a:pPr eaLnBrk="1" hangingPunct="1">
              <a:lnSpc>
                <a:spcPct val="80000"/>
              </a:lnSpc>
            </a:pPr>
            <a:r>
              <a:rPr lang="en-GB" altLang="fr-FR" sz="2400"/>
              <a:t>Observational (NHS) and randomised (WHI) data reported a reduced risk in early menopause (at least before the age of 60 and or less than 10 years after menopause) </a:t>
            </a:r>
            <a:r>
              <a:rPr lang="en-GB" altLang="fr-FR" sz="2400" i="1">
                <a:solidFill>
                  <a:schemeClr val="accent2"/>
                </a:solidFill>
              </a:rPr>
              <a:t>(level 1a).</a:t>
            </a:r>
            <a:r>
              <a:rPr lang="en-GB" altLang="fr-FR" sz="2400">
                <a:solidFill>
                  <a:schemeClr val="tx2"/>
                </a:solidFill>
              </a:rPr>
              <a:t> Women older than 60 years can continue using.</a:t>
            </a:r>
          </a:p>
          <a:p>
            <a:pPr eaLnBrk="1" hangingPunct="1">
              <a:lnSpc>
                <a:spcPct val="80000"/>
              </a:lnSpc>
            </a:pPr>
            <a:r>
              <a:rPr lang="en-GB" altLang="fr-FR" sz="2400">
                <a:solidFill>
                  <a:schemeClr val="tx2"/>
                </a:solidFill>
              </a:rPr>
              <a:t>On the other hand, benefit of treatment seems to be lost on CHD risk in women in whom the treatment has been initiated at older age (above the age of 70) (WHI) </a:t>
            </a:r>
            <a:r>
              <a:rPr lang="en-GB" altLang="fr-FR" sz="2400" i="1">
                <a:solidFill>
                  <a:schemeClr val="tx2"/>
                </a:solidFill>
              </a:rPr>
              <a:t>(level 1a of evidence).</a:t>
            </a:r>
            <a:r>
              <a:rPr lang="en-GB" altLang="fr-FR" sz="2400">
                <a:solidFill>
                  <a:schemeClr val="tx2"/>
                </a:solidFill>
              </a:rPr>
              <a:t> </a:t>
            </a:r>
          </a:p>
        </p:txBody>
      </p:sp>
    </p:spTree>
    <p:extLst>
      <p:ext uri="{BB962C8B-B14F-4D97-AF65-F5344CB8AC3E}">
        <p14:creationId xmlns:p14="http://schemas.microsoft.com/office/powerpoint/2010/main" val="3135068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CEE0BF0-1223-16F4-D038-083F15BC1468}"/>
              </a:ext>
            </a:extLst>
          </p:cNvPr>
          <p:cNvSpPr>
            <a:spLocks noGrp="1" noChangeArrowheads="1"/>
          </p:cNvSpPr>
          <p:nvPr>
            <p:ph type="title"/>
          </p:nvPr>
        </p:nvSpPr>
        <p:spPr/>
        <p:txBody>
          <a:bodyPr/>
          <a:lstStyle/>
          <a:p>
            <a:pPr eaLnBrk="1" hangingPunct="1"/>
            <a:r>
              <a:rPr lang="fr-BE" altLang="fr-FR"/>
              <a:t>Cardiovascular diseases :</a:t>
            </a:r>
            <a:br>
              <a:rPr lang="fr-BE" altLang="fr-FR"/>
            </a:br>
            <a:r>
              <a:rPr lang="fr-BE" altLang="fr-FR"/>
              <a:t>CHD</a:t>
            </a:r>
            <a:endParaRPr lang="en-GB" altLang="fr-FR"/>
          </a:p>
        </p:txBody>
      </p:sp>
      <p:sp>
        <p:nvSpPr>
          <p:cNvPr id="50179" name="Rectangle 3">
            <a:extLst>
              <a:ext uri="{FF2B5EF4-FFF2-40B4-BE49-F238E27FC236}">
                <a16:creationId xmlns:a16="http://schemas.microsoft.com/office/drawing/2014/main" id="{727D248A-8525-5E8A-8CDB-F2A81AC1B199}"/>
              </a:ext>
            </a:extLst>
          </p:cNvPr>
          <p:cNvSpPr>
            <a:spLocks noGrp="1" noChangeArrowheads="1"/>
          </p:cNvSpPr>
          <p:nvPr>
            <p:ph type="body" idx="1"/>
          </p:nvPr>
        </p:nvSpPr>
        <p:spPr/>
        <p:txBody>
          <a:bodyPr vert="horz" lIns="91440" tIns="45720" rIns="91440" bIns="45720" rtlCol="0" anchor="t">
            <a:normAutofit/>
          </a:bodyPr>
          <a:lstStyle/>
          <a:p>
            <a:pPr eaLnBrk="1" hangingPunct="1">
              <a:lnSpc>
                <a:spcPct val="80000"/>
              </a:lnSpc>
            </a:pPr>
            <a:endParaRPr lang="en-GB" altLang="fr-FR" sz="2400"/>
          </a:p>
          <a:p>
            <a:pPr eaLnBrk="1" hangingPunct="1">
              <a:lnSpc>
                <a:spcPct val="80000"/>
              </a:lnSpc>
            </a:pPr>
            <a:r>
              <a:rPr lang="en-GB" altLang="fr-FR" sz="2400"/>
              <a:t>Standard ET doses, used during an average period of 6.8 years, </a:t>
            </a:r>
            <a:r>
              <a:rPr lang="en-GB" altLang="fr-FR" sz="2400">
                <a:solidFill>
                  <a:srgbClr val="FF0000"/>
                </a:solidFill>
              </a:rPr>
              <a:t>lowered</a:t>
            </a:r>
            <a:r>
              <a:rPr lang="en-GB" altLang="fr-FR" sz="2400">
                <a:solidFill>
                  <a:srgbClr val="FFFF00"/>
                </a:solidFill>
              </a:rPr>
              <a:t> </a:t>
            </a:r>
            <a:r>
              <a:rPr lang="en-GB" altLang="fr-FR" sz="2400"/>
              <a:t>the incidence of CHD in women less than 10 years after menopause (WHI) </a:t>
            </a:r>
            <a:r>
              <a:rPr lang="en-GB" altLang="fr-FR" sz="2400" i="1">
                <a:solidFill>
                  <a:schemeClr val="accent2"/>
                </a:solidFill>
              </a:rPr>
              <a:t>(level 1a of evidence).</a:t>
            </a:r>
          </a:p>
          <a:p>
            <a:pPr eaLnBrk="1" hangingPunct="1">
              <a:lnSpc>
                <a:spcPct val="80000"/>
              </a:lnSpc>
            </a:pPr>
            <a:r>
              <a:rPr lang="en-GB" altLang="fr-FR" sz="2400" i="1">
                <a:solidFill>
                  <a:srgbClr val="FF0000"/>
                </a:solidFill>
              </a:rPr>
              <a:t>A reduced risk of atherosclerosis has been reported in women starting ET  at an early age or soon after menopause (level 1a)</a:t>
            </a:r>
          </a:p>
          <a:p>
            <a:pPr eaLnBrk="1" hangingPunct="1">
              <a:lnSpc>
                <a:spcPct val="80000"/>
              </a:lnSpc>
            </a:pPr>
            <a:r>
              <a:rPr lang="en-US" altLang="fr-FR" sz="2400">
                <a:solidFill>
                  <a:srgbClr val="FF0000"/>
                </a:solidFill>
              </a:rPr>
              <a:t>Whether MHT should currently be used for this indication only is currently still debated .</a:t>
            </a:r>
          </a:p>
          <a:p>
            <a:pPr eaLnBrk="1" hangingPunct="1">
              <a:lnSpc>
                <a:spcPct val="80000"/>
              </a:lnSpc>
            </a:pPr>
            <a:endParaRPr lang="fr-BE" altLang="fr-FR" sz="2400" i="1">
              <a:solidFill>
                <a:srgbClr val="FF0000"/>
              </a:solidFill>
            </a:endParaRPr>
          </a:p>
        </p:txBody>
      </p:sp>
    </p:spTree>
    <p:extLst>
      <p:ext uri="{BB962C8B-B14F-4D97-AF65-F5344CB8AC3E}">
        <p14:creationId xmlns:p14="http://schemas.microsoft.com/office/powerpoint/2010/main" val="1310226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C6BFB11-B7BC-6027-522A-B3809E0E1DFD}"/>
              </a:ext>
            </a:extLst>
          </p:cNvPr>
          <p:cNvSpPr>
            <a:spLocks noGrp="1" noChangeArrowheads="1"/>
          </p:cNvSpPr>
          <p:nvPr>
            <p:ph type="title"/>
          </p:nvPr>
        </p:nvSpPr>
        <p:spPr/>
        <p:txBody>
          <a:bodyPr/>
          <a:lstStyle/>
          <a:p>
            <a:pPr eaLnBrk="1" hangingPunct="1"/>
            <a:r>
              <a:rPr lang="fr-BE" altLang="fr-FR"/>
              <a:t>Cardiovascular diseases :</a:t>
            </a:r>
            <a:br>
              <a:rPr lang="fr-BE" altLang="fr-FR"/>
            </a:br>
            <a:r>
              <a:rPr lang="fr-BE" altLang="fr-FR"/>
              <a:t>CHD</a:t>
            </a:r>
            <a:endParaRPr lang="en-GB" altLang="fr-FR"/>
          </a:p>
        </p:txBody>
      </p:sp>
      <p:sp>
        <p:nvSpPr>
          <p:cNvPr id="52227" name="Rectangle 3">
            <a:extLst>
              <a:ext uri="{FF2B5EF4-FFF2-40B4-BE49-F238E27FC236}">
                <a16:creationId xmlns:a16="http://schemas.microsoft.com/office/drawing/2014/main" id="{85410329-A7F0-9F55-35B7-F44D53DB3031}"/>
              </a:ext>
            </a:extLst>
          </p:cNvPr>
          <p:cNvSpPr>
            <a:spLocks noGrp="1" noChangeArrowheads="1"/>
          </p:cNvSpPr>
          <p:nvPr>
            <p:ph type="body" idx="1"/>
          </p:nvPr>
        </p:nvSpPr>
        <p:spPr/>
        <p:txBody>
          <a:bodyPr/>
          <a:lstStyle/>
          <a:p>
            <a:pPr eaLnBrk="1" hangingPunct="1">
              <a:lnSpc>
                <a:spcPct val="80000"/>
              </a:lnSpc>
            </a:pPr>
            <a:r>
              <a:rPr lang="en-GB" altLang="fr-FR" sz="2400"/>
              <a:t>Standard ET doses, used during an average period of 6.8 years, lowers the incidence of CHD in women 50-59 years of age (WHI) </a:t>
            </a:r>
            <a:r>
              <a:rPr lang="en-GB" altLang="fr-FR" sz="2400" i="1">
                <a:solidFill>
                  <a:schemeClr val="accent2"/>
                </a:solidFill>
              </a:rPr>
              <a:t>(level 1a of evidence).</a:t>
            </a:r>
          </a:p>
          <a:p>
            <a:pPr eaLnBrk="1" hangingPunct="1">
              <a:lnSpc>
                <a:spcPct val="80000"/>
              </a:lnSpc>
            </a:pPr>
            <a:endParaRPr lang="en-GB" altLang="fr-FR" sz="2400" i="1">
              <a:solidFill>
                <a:schemeClr val="accent2"/>
              </a:solidFill>
            </a:endParaRPr>
          </a:p>
          <a:p>
            <a:pPr eaLnBrk="1" hangingPunct="1">
              <a:lnSpc>
                <a:spcPct val="80000"/>
              </a:lnSpc>
            </a:pPr>
            <a:r>
              <a:rPr lang="en-GB" altLang="fr-FR" sz="2400"/>
              <a:t>Some progestins may reduce the beneficial effects of ET (proven for MPA) </a:t>
            </a:r>
            <a:r>
              <a:rPr lang="en-GB" altLang="fr-FR" sz="2400" i="1">
                <a:solidFill>
                  <a:schemeClr val="accent2"/>
                </a:solidFill>
              </a:rPr>
              <a:t>(level 1b of evidence)</a:t>
            </a:r>
            <a:r>
              <a:rPr lang="en-GB" altLang="fr-FR" sz="2400"/>
              <a:t>.</a:t>
            </a:r>
            <a:r>
              <a:rPr lang="en-GB" altLang="fr-FR" sz="2400" i="1">
                <a:solidFill>
                  <a:schemeClr val="accent2"/>
                </a:solidFill>
              </a:rPr>
              <a:t> </a:t>
            </a:r>
          </a:p>
          <a:p>
            <a:pPr eaLnBrk="1" hangingPunct="1">
              <a:lnSpc>
                <a:spcPct val="80000"/>
              </a:lnSpc>
              <a:buFontTx/>
              <a:buNone/>
            </a:pPr>
            <a:r>
              <a:rPr lang="en-GB" altLang="fr-FR" sz="2400" i="1">
                <a:solidFill>
                  <a:schemeClr val="accent2"/>
                </a:solidFill>
              </a:rPr>
              <a:t> </a:t>
            </a:r>
          </a:p>
          <a:p>
            <a:pPr eaLnBrk="1" hangingPunct="1">
              <a:lnSpc>
                <a:spcPct val="80000"/>
              </a:lnSpc>
            </a:pPr>
            <a:r>
              <a:rPr lang="en-GB" altLang="fr-FR" sz="2400"/>
              <a:t>On the other hand, other risk factors should be considered, such as hypertension, lipids and cholesterol, …. In complex situations, Score systems may be used to calculate the patient’s risk (SCORE 2). Coronary Artery Calcium Score (CAC) can be measured also. </a:t>
            </a:r>
          </a:p>
          <a:p>
            <a:pPr eaLnBrk="1" hangingPunct="1">
              <a:lnSpc>
                <a:spcPct val="80000"/>
              </a:lnSpc>
            </a:pPr>
            <a:r>
              <a:rPr lang="en-GB" altLang="fr-FR" sz="2400"/>
              <a:t>In women with a 10 year risk higher than 10%, MHT is not indicated. </a:t>
            </a:r>
            <a:endParaRPr lang="fr-BE" altLang="fr-FR" sz="2400"/>
          </a:p>
          <a:p>
            <a:pPr eaLnBrk="1" hangingPunct="1">
              <a:lnSpc>
                <a:spcPct val="80000"/>
              </a:lnSpc>
            </a:pPr>
            <a:endParaRPr lang="en-GB" altLang="fr-FR" sz="2400"/>
          </a:p>
        </p:txBody>
      </p:sp>
    </p:spTree>
    <p:extLst>
      <p:ext uri="{BB962C8B-B14F-4D97-AF65-F5344CB8AC3E}">
        <p14:creationId xmlns:p14="http://schemas.microsoft.com/office/powerpoint/2010/main" val="4278394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CCACDBB-0CAF-3D47-4D1A-E5CF7DDF5F1B}"/>
              </a:ext>
            </a:extLst>
          </p:cNvPr>
          <p:cNvSpPr>
            <a:spLocks noGrp="1" noChangeArrowheads="1"/>
          </p:cNvSpPr>
          <p:nvPr>
            <p:ph type="title"/>
          </p:nvPr>
        </p:nvSpPr>
        <p:spPr/>
        <p:txBody>
          <a:bodyPr/>
          <a:lstStyle/>
          <a:p>
            <a:pPr eaLnBrk="1" hangingPunct="1"/>
            <a:r>
              <a:rPr lang="fr-BE" altLang="fr-FR"/>
              <a:t>Cerebrovascular diseases :</a:t>
            </a:r>
            <a:br>
              <a:rPr lang="fr-BE" altLang="fr-FR"/>
            </a:br>
            <a:r>
              <a:rPr lang="fr-BE" altLang="fr-FR"/>
              <a:t>Stroke</a:t>
            </a:r>
            <a:endParaRPr lang="en-GB" altLang="fr-FR"/>
          </a:p>
        </p:txBody>
      </p:sp>
      <p:sp>
        <p:nvSpPr>
          <p:cNvPr id="54275" name="Rectangle 3">
            <a:extLst>
              <a:ext uri="{FF2B5EF4-FFF2-40B4-BE49-F238E27FC236}">
                <a16:creationId xmlns:a16="http://schemas.microsoft.com/office/drawing/2014/main" id="{895659E9-015A-84E0-8694-B255FC652CF3}"/>
              </a:ext>
            </a:extLst>
          </p:cNvPr>
          <p:cNvSpPr>
            <a:spLocks noGrp="1" noChangeArrowheads="1"/>
          </p:cNvSpPr>
          <p:nvPr>
            <p:ph type="body" idx="1"/>
          </p:nvPr>
        </p:nvSpPr>
        <p:spPr/>
        <p:txBody>
          <a:bodyPr/>
          <a:lstStyle/>
          <a:p>
            <a:pPr eaLnBrk="1" hangingPunct="1">
              <a:lnSpc>
                <a:spcPct val="80000"/>
              </a:lnSpc>
            </a:pPr>
            <a:r>
              <a:rPr lang="en-GB" altLang="fr-FR" sz="2000"/>
              <a:t>Cerebrovascular disease are prevalent in elderly women. </a:t>
            </a:r>
          </a:p>
          <a:p>
            <a:pPr eaLnBrk="1" hangingPunct="1">
              <a:lnSpc>
                <a:spcPct val="80000"/>
              </a:lnSpc>
            </a:pPr>
            <a:r>
              <a:rPr lang="en-GB" altLang="fr-FR" sz="2000"/>
              <a:t>Prevention should be aimed controlling risk factors. MHT treated women at young age, may develop less atherosclerosis, although it has not been proved that they have a decreased risk of developing cardio &amp; cerebrovascular disease at old age. </a:t>
            </a:r>
          </a:p>
          <a:p>
            <a:pPr eaLnBrk="1" hangingPunct="1">
              <a:lnSpc>
                <a:spcPct val="80000"/>
              </a:lnSpc>
            </a:pPr>
            <a:r>
              <a:rPr lang="en-GB" altLang="fr-FR" sz="2000"/>
              <a:t>MHT (EPT, ET and Tibolone) and SERMS, initiated at old age increase the risk of stroke </a:t>
            </a:r>
            <a:r>
              <a:rPr lang="en-GB" altLang="fr-FR" sz="2000" i="1">
                <a:solidFill>
                  <a:schemeClr val="accent2"/>
                </a:solidFill>
              </a:rPr>
              <a:t>(level 1b of evidence). </a:t>
            </a:r>
          </a:p>
          <a:p>
            <a:pPr eaLnBrk="1" hangingPunct="1">
              <a:lnSpc>
                <a:spcPct val="80000"/>
              </a:lnSpc>
            </a:pPr>
            <a:r>
              <a:rPr lang="en-GB" altLang="fr-FR" sz="2000"/>
              <a:t>In the absence of risk factors, the attributable risks are however negligible in women before the age of 60 years. </a:t>
            </a:r>
            <a:endParaRPr lang="en-GB" altLang="fr-FR" sz="2000" i="1">
              <a:solidFill>
                <a:schemeClr val="accent2"/>
              </a:solidFill>
            </a:endParaRPr>
          </a:p>
          <a:p>
            <a:pPr eaLnBrk="1" hangingPunct="1">
              <a:lnSpc>
                <a:spcPct val="80000"/>
              </a:lnSpc>
            </a:pPr>
            <a:r>
              <a:rPr lang="en-GB" altLang="fr-FR" sz="2000"/>
              <a:t>At standard dose after 60, there is an excess of 8 to 11 cases /10 000 women- year on a baseline incidence of 26/10 000 women -year. </a:t>
            </a:r>
          </a:p>
          <a:p>
            <a:pPr eaLnBrk="1" hangingPunct="1">
              <a:lnSpc>
                <a:spcPct val="80000"/>
              </a:lnSpc>
            </a:pPr>
            <a:r>
              <a:rPr lang="en-GB" altLang="fr-FR" sz="2000"/>
              <a:t>Observational studies suggest that low doses MHT confer a lower risk of stroke </a:t>
            </a:r>
            <a:r>
              <a:rPr lang="en-GB" altLang="fr-FR" sz="2000" i="1">
                <a:solidFill>
                  <a:schemeClr val="accent2"/>
                </a:solidFill>
              </a:rPr>
              <a:t>(level 2a of evidence).</a:t>
            </a:r>
            <a:r>
              <a:rPr lang="en-GB" altLang="fr-FR" sz="2000"/>
              <a:t> </a:t>
            </a:r>
            <a:endParaRPr lang="fr-BE" altLang="fr-FR" sz="2000"/>
          </a:p>
          <a:p>
            <a:pPr eaLnBrk="1" hangingPunct="1">
              <a:lnSpc>
                <a:spcPct val="80000"/>
              </a:lnSpc>
            </a:pPr>
            <a:r>
              <a:rPr lang="en-GB" altLang="fr-FR" sz="2000"/>
              <a:t>MHT is contraindicated in women with a past history of transient ischemic attack or stroke. </a:t>
            </a:r>
          </a:p>
          <a:p>
            <a:pPr eaLnBrk="1" hangingPunct="1">
              <a:lnSpc>
                <a:spcPct val="80000"/>
              </a:lnSpc>
            </a:pPr>
            <a:r>
              <a:rPr lang="en-GB" altLang="fr-FR" sz="2000"/>
              <a:t>Individual cardio-vascular risk can be evaluated by risks models.</a:t>
            </a:r>
          </a:p>
          <a:p>
            <a:pPr eaLnBrk="1" hangingPunct="1">
              <a:lnSpc>
                <a:spcPct val="80000"/>
              </a:lnSpc>
            </a:pPr>
            <a:endParaRPr lang="en-GB" altLang="fr-FR" sz="2000"/>
          </a:p>
        </p:txBody>
      </p:sp>
    </p:spTree>
    <p:extLst>
      <p:ext uri="{BB962C8B-B14F-4D97-AF65-F5344CB8AC3E}">
        <p14:creationId xmlns:p14="http://schemas.microsoft.com/office/powerpoint/2010/main" val="729751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35941-F2B1-19DA-C978-AD0238A87F7D}"/>
              </a:ext>
            </a:extLst>
          </p:cNvPr>
          <p:cNvSpPr>
            <a:spLocks noGrp="1"/>
          </p:cNvSpPr>
          <p:nvPr>
            <p:ph type="title"/>
          </p:nvPr>
        </p:nvSpPr>
        <p:spPr/>
        <p:txBody>
          <a:bodyPr>
            <a:normAutofit fontScale="90000"/>
          </a:bodyPr>
          <a:lstStyle/>
          <a:p>
            <a:r>
              <a:rPr lang="en-US" sz="4400">
                <a:solidFill>
                  <a:srgbClr val="242424"/>
                </a:solidFill>
                <a:highlight>
                  <a:srgbClr val="FFFFFF"/>
                </a:highlight>
                <a:latin typeface="Segoe UI"/>
                <a:cs typeface="Segoe UI"/>
              </a:rPr>
              <a:t>Case 6 </a:t>
            </a:r>
            <a:r>
              <a:rPr lang="en-US" sz="4000">
                <a:solidFill>
                  <a:srgbClr val="242424"/>
                </a:solidFill>
                <a:highlight>
                  <a:srgbClr val="FFFFFF"/>
                </a:highlight>
                <a:latin typeface="Segoe UI"/>
                <a:cs typeface="Segoe UI"/>
              </a:rPr>
              <a:t>How to manage menopause after bilateral ovariectomy  for ovarian borderline tumors in a 30 years old patient ?</a:t>
            </a:r>
            <a:endParaRPr lang="fr-BE"/>
          </a:p>
        </p:txBody>
      </p:sp>
      <p:sp>
        <p:nvSpPr>
          <p:cNvPr id="3" name="Espace réservé du contenu 2">
            <a:extLst>
              <a:ext uri="{FF2B5EF4-FFF2-40B4-BE49-F238E27FC236}">
                <a16:creationId xmlns:a16="http://schemas.microsoft.com/office/drawing/2014/main" id="{3231A644-EA83-26BF-EB4C-E1B64BABA957}"/>
              </a:ext>
            </a:extLst>
          </p:cNvPr>
          <p:cNvSpPr>
            <a:spLocks noGrp="1"/>
          </p:cNvSpPr>
          <p:nvPr>
            <p:ph idx="1"/>
          </p:nvPr>
        </p:nvSpPr>
        <p:spPr/>
        <p:txBody>
          <a:bodyPr>
            <a:normAutofit fontScale="92500" lnSpcReduction="20000"/>
          </a:bodyPr>
          <a:lstStyle/>
          <a:p>
            <a:r>
              <a:rPr lang="fr-BE"/>
              <a:t>Mrs Julie 30 </a:t>
            </a:r>
            <a:r>
              <a:rPr lang="fr-BE" err="1"/>
              <a:t>years</a:t>
            </a:r>
            <a:r>
              <a:rPr lang="fr-BE"/>
              <a:t> </a:t>
            </a:r>
            <a:r>
              <a:rPr lang="fr-BE" err="1"/>
              <a:t>old</a:t>
            </a:r>
            <a:r>
              <a:rPr lang="fr-BE"/>
              <a:t> , MD</a:t>
            </a:r>
          </a:p>
          <a:p>
            <a:r>
              <a:rPr lang="fr-BE"/>
              <a:t>No </a:t>
            </a:r>
            <a:r>
              <a:rPr lang="fr-BE" err="1"/>
              <a:t>personal</a:t>
            </a:r>
            <a:r>
              <a:rPr lang="fr-BE"/>
              <a:t> </a:t>
            </a:r>
            <a:r>
              <a:rPr lang="fr-BE" err="1"/>
              <a:t>history</a:t>
            </a:r>
            <a:r>
              <a:rPr lang="fr-BE"/>
              <a:t> </a:t>
            </a:r>
            <a:r>
              <a:rPr lang="fr-BE" err="1"/>
              <a:t>before</a:t>
            </a:r>
            <a:r>
              <a:rPr lang="fr-BE"/>
              <a:t> </a:t>
            </a:r>
          </a:p>
          <a:p>
            <a:r>
              <a:rPr lang="fr-BE"/>
              <a:t>Abdominal pain, large </a:t>
            </a:r>
            <a:r>
              <a:rPr lang="fr-BE" err="1"/>
              <a:t>ovarian</a:t>
            </a:r>
            <a:r>
              <a:rPr lang="fr-BE"/>
              <a:t> </a:t>
            </a:r>
            <a:r>
              <a:rPr lang="fr-BE" err="1"/>
              <a:t>tumors</a:t>
            </a:r>
            <a:r>
              <a:rPr lang="fr-BE"/>
              <a:t> </a:t>
            </a:r>
            <a:r>
              <a:rPr lang="fr-BE" err="1"/>
              <a:t>observed</a:t>
            </a:r>
            <a:r>
              <a:rPr lang="fr-BE"/>
              <a:t> on </a:t>
            </a:r>
            <a:r>
              <a:rPr lang="fr-BE" err="1"/>
              <a:t>ultrasound</a:t>
            </a:r>
            <a:r>
              <a:rPr lang="fr-BE"/>
              <a:t>, CA 125 </a:t>
            </a:r>
            <a:r>
              <a:rPr lang="fr-BE" err="1"/>
              <a:t>elevated</a:t>
            </a:r>
            <a:r>
              <a:rPr lang="fr-BE"/>
              <a:t>, ascite </a:t>
            </a:r>
          </a:p>
          <a:p>
            <a:r>
              <a:rPr lang="fr-BE"/>
              <a:t>Oocyte </a:t>
            </a:r>
            <a:r>
              <a:rPr lang="fr-BE" err="1"/>
              <a:t>cryopreservation</a:t>
            </a:r>
            <a:endParaRPr lang="fr-BE"/>
          </a:p>
          <a:p>
            <a:pPr algn="just"/>
            <a:r>
              <a:rPr lang="fr-BE" err="1"/>
              <a:t>Bilateral</a:t>
            </a:r>
            <a:r>
              <a:rPr lang="fr-BE"/>
              <a:t> </a:t>
            </a:r>
            <a:r>
              <a:rPr lang="fr-BE" err="1"/>
              <a:t>salpingo</a:t>
            </a:r>
            <a:r>
              <a:rPr lang="fr-BE"/>
              <a:t> </a:t>
            </a:r>
            <a:r>
              <a:rPr lang="fr-BE" err="1"/>
              <a:t>oophorectomy</a:t>
            </a:r>
            <a:r>
              <a:rPr lang="fr-BE"/>
              <a:t>  and </a:t>
            </a:r>
            <a:r>
              <a:rPr lang="fr-BE" err="1"/>
              <a:t>cytoreduction</a:t>
            </a:r>
            <a:r>
              <a:rPr lang="fr-BE"/>
              <a:t>  ( </a:t>
            </a:r>
            <a:r>
              <a:rPr lang="fr-BE" err="1"/>
              <a:t>pelvic</a:t>
            </a:r>
            <a:r>
              <a:rPr lang="fr-BE"/>
              <a:t> and abdominal extension) : </a:t>
            </a:r>
            <a:r>
              <a:rPr lang="fr-BE" err="1"/>
              <a:t>ovarian</a:t>
            </a:r>
            <a:r>
              <a:rPr lang="fr-BE"/>
              <a:t> </a:t>
            </a:r>
            <a:r>
              <a:rPr lang="fr-BE" err="1"/>
              <a:t>serous</a:t>
            </a:r>
            <a:r>
              <a:rPr lang="fr-BE"/>
              <a:t> borderline </a:t>
            </a:r>
            <a:r>
              <a:rPr lang="fr-BE" err="1"/>
              <a:t>tumors</a:t>
            </a:r>
            <a:r>
              <a:rPr lang="fr-BE"/>
              <a:t> </a:t>
            </a:r>
            <a:r>
              <a:rPr lang="fr-BE" err="1"/>
              <a:t>micropapillary</a:t>
            </a:r>
            <a:r>
              <a:rPr lang="fr-BE"/>
              <a:t> variant </a:t>
            </a:r>
          </a:p>
          <a:p>
            <a:r>
              <a:rPr lang="fr-BE"/>
              <a:t>Familial </a:t>
            </a:r>
            <a:r>
              <a:rPr lang="fr-BE" err="1"/>
              <a:t>history</a:t>
            </a:r>
            <a:r>
              <a:rPr lang="fr-BE"/>
              <a:t>  : GM </a:t>
            </a:r>
            <a:r>
              <a:rPr lang="fr-BE" err="1"/>
              <a:t>breast</a:t>
            </a:r>
            <a:r>
              <a:rPr lang="fr-BE"/>
              <a:t> cancer at 80, </a:t>
            </a:r>
            <a:r>
              <a:rPr lang="fr-BE" err="1"/>
              <a:t>mother</a:t>
            </a:r>
            <a:r>
              <a:rPr lang="fr-BE"/>
              <a:t> </a:t>
            </a:r>
            <a:r>
              <a:rPr lang="fr-BE" err="1"/>
              <a:t>depression</a:t>
            </a:r>
            <a:endParaRPr lang="fr-BE"/>
          </a:p>
          <a:p>
            <a:r>
              <a:rPr lang="fr-BE"/>
              <a:t>On calcium and vit D</a:t>
            </a:r>
          </a:p>
          <a:p>
            <a:r>
              <a:rPr lang="fr-BE"/>
              <a:t>Hot flushes, </a:t>
            </a:r>
            <a:r>
              <a:rPr lang="fr-BE" err="1"/>
              <a:t>sleep</a:t>
            </a:r>
            <a:r>
              <a:rPr lang="fr-BE"/>
              <a:t> troubles, </a:t>
            </a:r>
            <a:r>
              <a:rPr lang="fr-BE" err="1"/>
              <a:t>oxybutinine</a:t>
            </a:r>
            <a:r>
              <a:rPr lang="fr-BE"/>
              <a:t> </a:t>
            </a:r>
            <a:r>
              <a:rPr lang="fr-BE" err="1"/>
              <a:t>tested</a:t>
            </a:r>
            <a:r>
              <a:rPr lang="fr-BE"/>
              <a:t> but  not efficient on warm sensation</a:t>
            </a:r>
          </a:p>
        </p:txBody>
      </p:sp>
      <p:pic>
        <p:nvPicPr>
          <p:cNvPr id="5" name="Image 3" descr="The Belgian Menopause Society - Gunaikeia">
            <a:extLst>
              <a:ext uri="{FF2B5EF4-FFF2-40B4-BE49-F238E27FC236}">
                <a16:creationId xmlns:a16="http://schemas.microsoft.com/office/drawing/2014/main" id="{543C40E3-F9E3-45E6-5872-5CB33BD236F9}"/>
              </a:ext>
            </a:extLst>
          </p:cNvPr>
          <p:cNvPicPr>
            <a:picLocks noChangeAspect="1"/>
          </p:cNvPicPr>
          <p:nvPr/>
        </p:nvPicPr>
        <p:blipFill>
          <a:blip r:embed="rId2"/>
          <a:stretch>
            <a:fillRect/>
          </a:stretch>
        </p:blipFill>
        <p:spPr>
          <a:xfrm>
            <a:off x="8838215" y="1299189"/>
            <a:ext cx="2044699" cy="1329283"/>
          </a:xfrm>
          <a:prstGeom prst="rect">
            <a:avLst/>
          </a:prstGeom>
        </p:spPr>
      </p:pic>
    </p:spTree>
    <p:extLst>
      <p:ext uri="{BB962C8B-B14F-4D97-AF65-F5344CB8AC3E}">
        <p14:creationId xmlns:p14="http://schemas.microsoft.com/office/powerpoint/2010/main" val="3210937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F62C54-AC02-CB8F-DB15-616A2594CB4A}"/>
              </a:ext>
            </a:extLst>
          </p:cNvPr>
          <p:cNvSpPr>
            <a:spLocks noGrp="1"/>
          </p:cNvSpPr>
          <p:nvPr>
            <p:ph idx="1"/>
          </p:nvPr>
        </p:nvSpPr>
        <p:spPr>
          <a:xfrm>
            <a:off x="631371" y="359229"/>
            <a:ext cx="10722429" cy="6237514"/>
          </a:xfrm>
        </p:spPr>
        <p:txBody>
          <a:bodyPr>
            <a:normAutofit lnSpcReduction="10000"/>
          </a:bodyPr>
          <a:lstStyle/>
          <a:p>
            <a:r>
              <a:rPr lang="en-GB" b="1" u="sng" dirty="0"/>
              <a:t>Key Concern</a:t>
            </a:r>
          </a:p>
          <a:p>
            <a:r>
              <a:rPr lang="en-GB" b="1" dirty="0"/>
              <a:t>History of Mesenteric (? venous)Thrombosis</a:t>
            </a:r>
          </a:p>
          <a:p>
            <a:pPr lvl="1"/>
            <a:r>
              <a:rPr lang="en-GB" dirty="0"/>
              <a:t>Clot in superior(!)- inferior mesenteric vein</a:t>
            </a:r>
          </a:p>
          <a:p>
            <a:pPr lvl="1"/>
            <a:r>
              <a:rPr lang="en-GB" dirty="0"/>
              <a:t>Can be acute; subacute; chronic</a:t>
            </a:r>
          </a:p>
          <a:p>
            <a:r>
              <a:rPr lang="en-GB" b="1" u="sng" dirty="0"/>
              <a:t>Usually related to</a:t>
            </a:r>
          </a:p>
          <a:p>
            <a:pPr lvl="1"/>
            <a:r>
              <a:rPr lang="en-GB" b="1" dirty="0"/>
              <a:t>Prothrombotic disorder: </a:t>
            </a:r>
            <a:r>
              <a:rPr lang="en-GB" dirty="0"/>
              <a:t>was </a:t>
            </a:r>
            <a:r>
              <a:rPr lang="en-GB" b="1" dirty="0"/>
              <a:t>thrombophilia excluded?</a:t>
            </a:r>
          </a:p>
          <a:p>
            <a:pPr lvl="2"/>
            <a:r>
              <a:rPr lang="en-GB" dirty="0"/>
              <a:t>Factor V Leiden</a:t>
            </a:r>
          </a:p>
          <a:p>
            <a:pPr lvl="2"/>
            <a:r>
              <a:rPr lang="en-GB" dirty="0" err="1"/>
              <a:t>Protrombine</a:t>
            </a:r>
            <a:r>
              <a:rPr lang="en-GB" dirty="0"/>
              <a:t> mutation</a:t>
            </a:r>
          </a:p>
          <a:p>
            <a:pPr lvl="2"/>
            <a:r>
              <a:rPr lang="en-GB" dirty="0"/>
              <a:t>Antiphospholipid syndrome</a:t>
            </a:r>
          </a:p>
          <a:p>
            <a:pPr lvl="2"/>
            <a:r>
              <a:rPr lang="en-GB" dirty="0" err="1"/>
              <a:t>proteïne</a:t>
            </a:r>
            <a:r>
              <a:rPr lang="en-GB" dirty="0"/>
              <a:t> C / </a:t>
            </a:r>
            <a:r>
              <a:rPr lang="en-GB" dirty="0" err="1"/>
              <a:t>antitrombine</a:t>
            </a:r>
            <a:endParaRPr lang="en-GB" dirty="0"/>
          </a:p>
          <a:p>
            <a:pPr lvl="1"/>
            <a:r>
              <a:rPr lang="en-GB" b="1" dirty="0" err="1"/>
              <a:t>Hematological</a:t>
            </a:r>
            <a:r>
              <a:rPr lang="en-GB" b="1" dirty="0"/>
              <a:t> disorder</a:t>
            </a:r>
          </a:p>
          <a:p>
            <a:pPr lvl="2"/>
            <a:r>
              <a:rPr lang="en-GB" dirty="0"/>
              <a:t>JAK2 mutation</a:t>
            </a:r>
          </a:p>
          <a:p>
            <a:pPr lvl="1"/>
            <a:r>
              <a:rPr lang="en-GB" b="1" dirty="0"/>
              <a:t>Pro inflammatory state (inflammation, infection, cancer)</a:t>
            </a:r>
          </a:p>
          <a:p>
            <a:pPr lvl="1"/>
            <a:r>
              <a:rPr lang="en-GB" b="1" dirty="0"/>
              <a:t>Trauma , surgery , venous stasis</a:t>
            </a:r>
          </a:p>
          <a:p>
            <a:pPr marL="457200" lvl="1" indent="0">
              <a:buNone/>
            </a:pPr>
            <a:endParaRPr lang="en-GB" b="1" dirty="0"/>
          </a:p>
          <a:p>
            <a:pPr lvl="1"/>
            <a:r>
              <a:rPr lang="en-GB" b="1" dirty="0"/>
              <a:t>Did she take OAC?</a:t>
            </a:r>
          </a:p>
          <a:p>
            <a:r>
              <a:rPr lang="en-GB" b="1" dirty="0"/>
              <a:t>Risk of secondary episode is low : 5-15%</a:t>
            </a:r>
          </a:p>
          <a:p>
            <a:pPr lvl="1"/>
            <a:endParaRPr lang="en-GB" dirty="0"/>
          </a:p>
          <a:p>
            <a:pPr marL="0" indent="0">
              <a:buNone/>
            </a:pPr>
            <a:endParaRPr lang="en-GB" dirty="0"/>
          </a:p>
        </p:txBody>
      </p:sp>
    </p:spTree>
    <p:extLst>
      <p:ext uri="{BB962C8B-B14F-4D97-AF65-F5344CB8AC3E}">
        <p14:creationId xmlns:p14="http://schemas.microsoft.com/office/powerpoint/2010/main" val="1388424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AECDF7-1911-15CA-5291-CE486A084D83}"/>
              </a:ext>
            </a:extLst>
          </p:cNvPr>
          <p:cNvSpPr>
            <a:spLocks noGrp="1"/>
          </p:cNvSpPr>
          <p:nvPr>
            <p:ph type="title"/>
          </p:nvPr>
        </p:nvSpPr>
        <p:spPr/>
        <p:txBody>
          <a:bodyPr>
            <a:normAutofit fontScale="90000"/>
          </a:bodyPr>
          <a:lstStyle/>
          <a:p>
            <a:r>
              <a:rPr lang="en-US" sz="4400">
                <a:solidFill>
                  <a:srgbClr val="242424"/>
                </a:solidFill>
                <a:highlight>
                  <a:srgbClr val="FFFFFF"/>
                </a:highlight>
                <a:latin typeface="Segoe UI"/>
                <a:cs typeface="Segoe UI"/>
              </a:rPr>
              <a:t>Case 7 </a:t>
            </a:r>
            <a:r>
              <a:rPr lang="en-US" sz="4000">
                <a:solidFill>
                  <a:srgbClr val="242424"/>
                </a:solidFill>
                <a:highlight>
                  <a:srgbClr val="FFFFFF"/>
                </a:highlight>
                <a:latin typeface="Segoe UI"/>
                <a:cs typeface="Segoe UI"/>
              </a:rPr>
              <a:t>How to manage menopause after a low grade serous ovarian cancer in a young patient ?</a:t>
            </a:r>
            <a:endParaRPr lang="fr-BE"/>
          </a:p>
        </p:txBody>
      </p:sp>
      <p:sp>
        <p:nvSpPr>
          <p:cNvPr id="3" name="Espace réservé du contenu 2">
            <a:extLst>
              <a:ext uri="{FF2B5EF4-FFF2-40B4-BE49-F238E27FC236}">
                <a16:creationId xmlns:a16="http://schemas.microsoft.com/office/drawing/2014/main" id="{9657A8E6-E7EE-ED28-AF85-BBD7E6DD4290}"/>
              </a:ext>
            </a:extLst>
          </p:cNvPr>
          <p:cNvSpPr>
            <a:spLocks noGrp="1"/>
          </p:cNvSpPr>
          <p:nvPr>
            <p:ph idx="1"/>
          </p:nvPr>
        </p:nvSpPr>
        <p:spPr/>
        <p:txBody>
          <a:bodyPr/>
          <a:lstStyle/>
          <a:p>
            <a:r>
              <a:rPr lang="fr-BE"/>
              <a:t>Mrs Hue 25 y </a:t>
            </a:r>
            <a:r>
              <a:rPr lang="fr-BE" err="1"/>
              <a:t>old</a:t>
            </a:r>
            <a:endParaRPr lang="fr-BE"/>
          </a:p>
          <a:p>
            <a:r>
              <a:rPr lang="fr-BE" err="1"/>
              <a:t>Adressed</a:t>
            </a:r>
            <a:r>
              <a:rPr lang="fr-BE"/>
              <a:t> to the </a:t>
            </a:r>
            <a:r>
              <a:rPr lang="fr-BE" err="1"/>
              <a:t>oncologic</a:t>
            </a:r>
            <a:r>
              <a:rPr lang="fr-BE"/>
              <a:t> </a:t>
            </a:r>
            <a:r>
              <a:rPr lang="fr-BE" err="1"/>
              <a:t>department</a:t>
            </a:r>
            <a:r>
              <a:rPr lang="fr-BE"/>
              <a:t> </a:t>
            </a:r>
            <a:r>
              <a:rPr lang="fr-BE" err="1"/>
              <a:t>after</a:t>
            </a:r>
            <a:r>
              <a:rPr lang="fr-BE"/>
              <a:t> </a:t>
            </a:r>
            <a:r>
              <a:rPr lang="fr-BE" err="1"/>
              <a:t>surgery</a:t>
            </a:r>
            <a:r>
              <a:rPr lang="fr-BE"/>
              <a:t>  for </a:t>
            </a:r>
            <a:r>
              <a:rPr lang="fr-BE" err="1"/>
              <a:t>low</a:t>
            </a:r>
            <a:r>
              <a:rPr lang="fr-BE"/>
              <a:t> grade </a:t>
            </a:r>
            <a:r>
              <a:rPr lang="fr-BE" err="1"/>
              <a:t>serous</a:t>
            </a:r>
            <a:r>
              <a:rPr lang="fr-BE"/>
              <a:t> </a:t>
            </a:r>
            <a:r>
              <a:rPr lang="fr-BE" err="1"/>
              <a:t>ovarian</a:t>
            </a:r>
            <a:r>
              <a:rPr lang="fr-BE"/>
              <a:t> cancer  (</a:t>
            </a:r>
            <a:r>
              <a:rPr lang="fr-BE" err="1"/>
              <a:t>cytoreductive</a:t>
            </a:r>
            <a:r>
              <a:rPr lang="fr-BE"/>
              <a:t> </a:t>
            </a:r>
            <a:r>
              <a:rPr lang="fr-BE" err="1"/>
              <a:t>surgery</a:t>
            </a:r>
            <a:r>
              <a:rPr lang="fr-BE"/>
              <a:t>)</a:t>
            </a:r>
          </a:p>
          <a:p>
            <a:r>
              <a:rPr lang="fr-BE"/>
              <a:t> on aromatase </a:t>
            </a:r>
            <a:r>
              <a:rPr lang="fr-BE" err="1"/>
              <a:t>inhibitor</a:t>
            </a:r>
            <a:endParaRPr lang="fr-BE"/>
          </a:p>
          <a:p>
            <a:r>
              <a:rPr lang="fr-BE"/>
              <a:t>Hot flushes, </a:t>
            </a:r>
            <a:r>
              <a:rPr lang="fr-BE" err="1"/>
              <a:t>sleep</a:t>
            </a:r>
            <a:r>
              <a:rPr lang="fr-BE"/>
              <a:t> troubles </a:t>
            </a:r>
          </a:p>
        </p:txBody>
      </p:sp>
      <p:sp>
        <p:nvSpPr>
          <p:cNvPr id="4" name="Rectangle 1">
            <a:extLst>
              <a:ext uri="{FF2B5EF4-FFF2-40B4-BE49-F238E27FC236}">
                <a16:creationId xmlns:a16="http://schemas.microsoft.com/office/drawing/2014/main" id="{28D59F90-6681-41EE-5953-925BA53279E5}"/>
              </a:ext>
            </a:extLst>
          </p:cNvPr>
          <p:cNvSpPr>
            <a:spLocks noChangeArrowheads="1"/>
          </p:cNvSpPr>
          <p:nvPr/>
        </p:nvSpPr>
        <p:spPr bwMode="auto">
          <a:xfrm>
            <a:off x="1137037" y="4145638"/>
            <a:ext cx="929292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a:ln>
                  <a:noFill/>
                </a:ln>
                <a:solidFill>
                  <a:schemeClr val="tx1"/>
                </a:solidFill>
                <a:effectLst/>
                <a:latin typeface="Arial" panose="020B0604020202020204" pitchFamily="34" charset="0"/>
              </a:rPr>
              <a:t>Rare </a:t>
            </a:r>
            <a:r>
              <a:rPr kumimoji="0" lang="fr-FR" altLang="fr-FR" sz="1800" b="0" i="0" u="none" strike="noStrike" cap="none" normalizeH="0" baseline="0" err="1">
                <a:ln>
                  <a:noFill/>
                </a:ln>
                <a:solidFill>
                  <a:schemeClr val="tx1"/>
                </a:solidFill>
                <a:effectLst/>
                <a:latin typeface="Arial" panose="020B0604020202020204" pitchFamily="34" charset="0"/>
              </a:rPr>
              <a:t>subtype</a:t>
            </a:r>
            <a:r>
              <a:rPr kumimoji="0" lang="fr-FR" altLang="fr-FR" sz="1800" b="0" i="0" u="none" strike="noStrike" cap="none" normalizeH="0" baseline="0">
                <a:ln>
                  <a:noFill/>
                </a:ln>
                <a:solidFill>
                  <a:schemeClr val="tx1"/>
                </a:solidFill>
                <a:effectLst/>
                <a:latin typeface="Arial" panose="020B0604020202020204" pitchFamily="34" charset="0"/>
              </a:rPr>
              <a:t>: ~2–5% of </a:t>
            </a:r>
            <a:r>
              <a:rPr kumimoji="0" lang="fr-FR" altLang="fr-FR" sz="1800" b="0" i="0" u="none" strike="noStrike" cap="none" normalizeH="0" baseline="0" err="1">
                <a:ln>
                  <a:noFill/>
                </a:ln>
                <a:solidFill>
                  <a:schemeClr val="tx1"/>
                </a:solidFill>
                <a:effectLst/>
                <a:latin typeface="Arial" panose="020B0604020202020204" pitchFamily="34" charset="0"/>
              </a:rPr>
              <a:t>epithelial</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ovarian</a:t>
            </a:r>
            <a:r>
              <a:rPr kumimoji="0" lang="fr-FR" altLang="fr-FR" sz="1800" b="0" i="0" u="none" strike="noStrike" cap="none" normalizeH="0" baseline="0">
                <a:ln>
                  <a:noFill/>
                </a:ln>
                <a:solidFill>
                  <a:schemeClr val="tx1"/>
                </a:solidFill>
                <a:effectLst/>
                <a:latin typeface="Arial" panose="020B0604020202020204" pitchFamily="34" charset="0"/>
              </a:rPr>
              <a:t> cancers and &lt;10% of </a:t>
            </a:r>
            <a:r>
              <a:rPr kumimoji="0" lang="fr-FR" altLang="fr-FR" sz="1800" b="0" i="0" u="none" strike="noStrike" cap="none" normalizeH="0" baseline="0" err="1">
                <a:ln>
                  <a:noFill/>
                </a:ln>
                <a:solidFill>
                  <a:schemeClr val="tx1"/>
                </a:solidFill>
                <a:effectLst/>
                <a:latin typeface="Arial" panose="020B0604020202020204" pitchFamily="34" charset="0"/>
              </a:rPr>
              <a:t>serous</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ovarian</a:t>
            </a:r>
            <a:r>
              <a:rPr kumimoji="0" lang="fr-FR" altLang="fr-FR" sz="1800" b="0" i="0" u="none" strike="noStrike" cap="none" normalizeH="0" baseline="0">
                <a:ln>
                  <a:noFill/>
                </a:ln>
                <a:solidFill>
                  <a:schemeClr val="tx1"/>
                </a:solidFill>
                <a:effectLst/>
                <a:latin typeface="Arial" panose="020B0604020202020204" pitchFamily="34" charset="0"/>
              </a:rPr>
              <a:t> cancers.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a:ln>
                  <a:noFill/>
                </a:ln>
                <a:solidFill>
                  <a:schemeClr val="tx1"/>
                </a:solidFill>
                <a:effectLst/>
                <a:latin typeface="Arial" panose="020B0604020202020204" pitchFamily="34" charset="0"/>
              </a:rPr>
              <a:t>Slow-</a:t>
            </a:r>
            <a:r>
              <a:rPr kumimoji="0" lang="fr-FR" altLang="fr-FR" sz="1800" b="0" i="0" u="none" strike="noStrike" cap="none" normalizeH="0" baseline="0" err="1">
                <a:ln>
                  <a:noFill/>
                </a:ln>
                <a:solidFill>
                  <a:schemeClr val="tx1"/>
                </a:solidFill>
                <a:effectLst/>
                <a:latin typeface="Arial" panose="020B0604020202020204" pitchFamily="34" charset="0"/>
              </a:rPr>
              <a:t>growing</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with</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low</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proliferation</a:t>
            </a:r>
            <a:r>
              <a:rPr kumimoji="0" lang="fr-FR" altLang="fr-FR" sz="1800" b="0" i="0" u="none" strike="noStrike" cap="none" normalizeH="0" baseline="0">
                <a:ln>
                  <a:noFill/>
                </a:ln>
                <a:solidFill>
                  <a:schemeClr val="tx1"/>
                </a:solidFill>
                <a:effectLst/>
                <a:latin typeface="Arial" panose="020B0604020202020204" pitchFamily="34" charset="0"/>
              </a:rPr>
              <a:t> rates and </a:t>
            </a:r>
            <a:r>
              <a:rPr kumimoji="0" lang="fr-FR" altLang="fr-FR" sz="1800" b="0" i="0" u="none" strike="noStrike" cap="none" normalizeH="0" baseline="0" err="1">
                <a:ln>
                  <a:noFill/>
                </a:ln>
                <a:solidFill>
                  <a:schemeClr val="tx1"/>
                </a:solidFill>
                <a:effectLst/>
                <a:latin typeface="Arial" panose="020B0604020202020204" pitchFamily="34" charset="0"/>
              </a:rPr>
              <a:t>less</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aggressive</a:t>
            </a:r>
            <a:r>
              <a:rPr kumimoji="0" lang="fr-FR" altLang="fr-FR" sz="1800" b="0" i="0" u="none" strike="noStrike" cap="none" normalizeH="0" baseline="0">
                <a:ln>
                  <a:noFill/>
                </a:ln>
                <a:solidFill>
                  <a:schemeClr val="tx1"/>
                </a:solidFill>
                <a:effectLst/>
                <a:latin typeface="Arial" panose="020B0604020202020204" pitchFamily="34" charset="0"/>
              </a:rPr>
              <a:t> cellular </a:t>
            </a:r>
            <a:r>
              <a:rPr kumimoji="0" lang="fr-FR" altLang="fr-FR" sz="1800" b="0" i="0" u="none" strike="noStrike" cap="none" normalizeH="0" baseline="0" err="1">
                <a:ln>
                  <a:noFill/>
                </a:ln>
                <a:solidFill>
                  <a:schemeClr val="tx1"/>
                </a:solidFill>
                <a:effectLst/>
                <a:latin typeface="Arial" panose="020B0604020202020204" pitchFamily="34" charset="0"/>
              </a:rPr>
              <a:t>features</a:t>
            </a:r>
            <a:r>
              <a:rPr kumimoji="0" lang="fr-FR" altLang="fr-FR" sz="18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err="1">
                <a:ln>
                  <a:noFill/>
                </a:ln>
                <a:solidFill>
                  <a:schemeClr val="tx1"/>
                </a:solidFill>
                <a:effectLst/>
                <a:latin typeface="Arial" panose="020B0604020202020204" pitchFamily="34" charset="0"/>
              </a:rPr>
              <a:t>Often</a:t>
            </a:r>
            <a:r>
              <a:rPr kumimoji="0" lang="fr-FR" altLang="fr-FR" sz="1800" b="0" i="0" u="none" strike="noStrike" cap="none" normalizeH="0" baseline="0">
                <a:ln>
                  <a:noFill/>
                </a:ln>
                <a:solidFill>
                  <a:schemeClr val="tx1"/>
                </a:solidFill>
                <a:effectLst/>
                <a:latin typeface="Arial" panose="020B0604020202020204" pitchFamily="34" charset="0"/>
              </a:rPr>
              <a:t> hormone‑</a:t>
            </a:r>
            <a:r>
              <a:rPr kumimoji="0" lang="fr-FR" altLang="fr-FR" sz="1800" b="0" i="0" u="none" strike="noStrike" cap="none" normalizeH="0" baseline="0" err="1">
                <a:ln>
                  <a:noFill/>
                </a:ln>
                <a:solidFill>
                  <a:schemeClr val="tx1"/>
                </a:solidFill>
                <a:effectLst/>
                <a:latin typeface="Arial" panose="020B0604020202020204" pitchFamily="34" charset="0"/>
              </a:rPr>
              <a:t>receptor</a:t>
            </a:r>
            <a:r>
              <a:rPr kumimoji="0" lang="fr-FR" altLang="fr-FR" sz="1800" b="0" i="0" u="none" strike="noStrike" cap="none" normalizeH="0" baseline="0">
                <a:ln>
                  <a:noFill/>
                </a:ln>
                <a:solidFill>
                  <a:schemeClr val="tx1"/>
                </a:solidFill>
                <a:effectLst/>
                <a:latin typeface="Arial" panose="020B0604020202020204" pitchFamily="34" charset="0"/>
              </a:rPr>
              <a:t> positive (ER/PR).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a:ln>
                  <a:noFill/>
                </a:ln>
                <a:solidFill>
                  <a:schemeClr val="tx1"/>
                </a:solidFill>
                <a:effectLst/>
                <a:latin typeface="Arial" panose="020B0604020202020204" pitchFamily="34" charset="0"/>
              </a:rPr>
              <a:t>Common </a:t>
            </a:r>
            <a:r>
              <a:rPr kumimoji="0" lang="fr-FR" altLang="fr-FR" sz="1800" b="0" i="0" u="none" strike="noStrike" cap="none" normalizeH="0" baseline="0" err="1">
                <a:ln>
                  <a:noFill/>
                </a:ln>
                <a:solidFill>
                  <a:schemeClr val="tx1"/>
                </a:solidFill>
                <a:effectLst/>
                <a:latin typeface="Arial" panose="020B0604020202020204" pitchFamily="34" charset="0"/>
              </a:rPr>
              <a:t>genetic</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alterations</a:t>
            </a:r>
            <a:r>
              <a:rPr kumimoji="0" lang="fr-FR" altLang="fr-FR" sz="1800" b="0" i="0" u="none" strike="noStrike" cap="none" normalizeH="0" baseline="0">
                <a:ln>
                  <a:noFill/>
                </a:ln>
                <a:solidFill>
                  <a:schemeClr val="tx1"/>
                </a:solidFill>
                <a:effectLst/>
                <a:latin typeface="Arial" panose="020B0604020202020204" pitchFamily="34" charset="0"/>
              </a:rPr>
              <a:t>: MAPK </a:t>
            </a:r>
            <a:r>
              <a:rPr kumimoji="0" lang="fr-FR" altLang="fr-FR" sz="1800" b="0" i="0" u="none" strike="noStrike" cap="none" normalizeH="0" baseline="0" err="1">
                <a:ln>
                  <a:noFill/>
                </a:ln>
                <a:solidFill>
                  <a:schemeClr val="tx1"/>
                </a:solidFill>
                <a:effectLst/>
                <a:latin typeface="Arial" panose="020B0604020202020204" pitchFamily="34" charset="0"/>
              </a:rPr>
              <a:t>pathway</a:t>
            </a:r>
            <a:r>
              <a:rPr kumimoji="0" lang="fr-FR" altLang="fr-FR" sz="1800" b="0" i="0" u="none" strike="noStrike" cap="none" normalizeH="0" baseline="0">
                <a:ln>
                  <a:noFill/>
                </a:ln>
                <a:solidFill>
                  <a:schemeClr val="tx1"/>
                </a:solidFill>
                <a:effectLst/>
                <a:latin typeface="Arial" panose="020B0604020202020204" pitchFamily="34" charset="0"/>
              </a:rPr>
              <a:t> mutations (KRAS, BRAF), PI3K changes.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err="1">
                <a:ln>
                  <a:noFill/>
                </a:ln>
                <a:solidFill>
                  <a:schemeClr val="tx1"/>
                </a:solidFill>
                <a:effectLst/>
                <a:latin typeface="Arial" panose="020B0604020202020204" pitchFamily="34" charset="0"/>
              </a:rPr>
              <a:t>Frequently</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diagnosed</a:t>
            </a:r>
            <a:r>
              <a:rPr kumimoji="0" lang="fr-FR" altLang="fr-FR" sz="1800" b="0" i="0" u="none" strike="noStrike" cap="none" normalizeH="0" baseline="0">
                <a:ln>
                  <a:noFill/>
                </a:ln>
                <a:solidFill>
                  <a:schemeClr val="tx1"/>
                </a:solidFill>
                <a:effectLst/>
                <a:latin typeface="Arial" panose="020B0604020202020204" pitchFamily="34" charset="0"/>
              </a:rPr>
              <a:t> at </a:t>
            </a:r>
            <a:r>
              <a:rPr kumimoji="0" lang="fr-FR" altLang="fr-FR" sz="1800" b="0" i="0" u="none" strike="noStrike" cap="none" normalizeH="0" baseline="0" err="1">
                <a:ln>
                  <a:noFill/>
                </a:ln>
                <a:solidFill>
                  <a:schemeClr val="tx1"/>
                </a:solidFill>
                <a:effectLst/>
                <a:latin typeface="Arial" panose="020B0604020202020204" pitchFamily="34" charset="0"/>
              </a:rPr>
              <a:t>advanced</a:t>
            </a:r>
            <a:r>
              <a:rPr kumimoji="0" lang="fr-FR" altLang="fr-FR" sz="1800" b="0" i="0" u="none" strike="noStrike" cap="none" normalizeH="0" baseline="0">
                <a:ln>
                  <a:noFill/>
                </a:ln>
                <a:solidFill>
                  <a:schemeClr val="tx1"/>
                </a:solidFill>
                <a:effectLst/>
                <a:latin typeface="Arial" panose="020B0604020202020204" pitchFamily="34" charset="0"/>
              </a:rPr>
              <a:t> stages (III–IV) in ~80% of cases.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6" name="Image 3" descr="The Belgian Menopause Society - Gunaikeia">
            <a:extLst>
              <a:ext uri="{FF2B5EF4-FFF2-40B4-BE49-F238E27FC236}">
                <a16:creationId xmlns:a16="http://schemas.microsoft.com/office/drawing/2014/main" id="{CE925103-21D1-EAA1-C839-5D3703ADB37E}"/>
              </a:ext>
            </a:extLst>
          </p:cNvPr>
          <p:cNvPicPr>
            <a:picLocks noChangeAspect="1"/>
          </p:cNvPicPr>
          <p:nvPr/>
        </p:nvPicPr>
        <p:blipFill>
          <a:blip r:embed="rId2"/>
          <a:stretch>
            <a:fillRect/>
          </a:stretch>
        </p:blipFill>
        <p:spPr>
          <a:xfrm>
            <a:off x="9420298" y="2929022"/>
            <a:ext cx="2044699" cy="1329283"/>
          </a:xfrm>
          <a:prstGeom prst="rect">
            <a:avLst/>
          </a:prstGeom>
        </p:spPr>
      </p:pic>
    </p:spTree>
    <p:extLst>
      <p:ext uri="{BB962C8B-B14F-4D97-AF65-F5344CB8AC3E}">
        <p14:creationId xmlns:p14="http://schemas.microsoft.com/office/powerpoint/2010/main" val="3737077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DEAAB6-F917-A12D-3A49-8B77BC4DB0EE}"/>
              </a:ext>
            </a:extLst>
          </p:cNvPr>
          <p:cNvPicPr>
            <a:picLocks noChangeAspect="1"/>
          </p:cNvPicPr>
          <p:nvPr/>
        </p:nvPicPr>
        <p:blipFill>
          <a:blip r:embed="rId2"/>
          <a:stretch>
            <a:fillRect/>
          </a:stretch>
        </p:blipFill>
        <p:spPr>
          <a:xfrm>
            <a:off x="3719737" y="404664"/>
            <a:ext cx="5186191" cy="5817551"/>
          </a:xfrm>
          <a:prstGeom prst="rect">
            <a:avLst/>
          </a:prstGeom>
        </p:spPr>
      </p:pic>
    </p:spTree>
    <p:extLst>
      <p:ext uri="{BB962C8B-B14F-4D97-AF65-F5344CB8AC3E}">
        <p14:creationId xmlns:p14="http://schemas.microsoft.com/office/powerpoint/2010/main" val="1944756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746F9D-35CC-4FD4-CA23-98A2BE98E9CE}"/>
              </a:ext>
            </a:extLst>
          </p:cNvPr>
          <p:cNvSpPr>
            <a:spLocks noGrp="1"/>
          </p:cNvSpPr>
          <p:nvPr>
            <p:ph type="title"/>
          </p:nvPr>
        </p:nvSpPr>
        <p:spPr>
          <a:xfrm>
            <a:off x="416781" y="-79127"/>
            <a:ext cx="10515600" cy="1325563"/>
          </a:xfrm>
        </p:spPr>
        <p:txBody>
          <a:bodyPr/>
          <a:lstStyle/>
          <a:p>
            <a:r>
              <a:rPr lang="fr-BE" err="1"/>
              <a:t>Take</a:t>
            </a:r>
            <a:r>
              <a:rPr lang="fr-BE"/>
              <a:t> home message</a:t>
            </a:r>
          </a:p>
        </p:txBody>
      </p:sp>
      <p:sp>
        <p:nvSpPr>
          <p:cNvPr id="4" name="Rectangle 1">
            <a:extLst>
              <a:ext uri="{FF2B5EF4-FFF2-40B4-BE49-F238E27FC236}">
                <a16:creationId xmlns:a16="http://schemas.microsoft.com/office/drawing/2014/main" id="{8B511FBC-6475-A460-0F6C-13F29A5B804A}"/>
              </a:ext>
            </a:extLst>
          </p:cNvPr>
          <p:cNvSpPr>
            <a:spLocks noGrp="1" noChangeArrowheads="1"/>
          </p:cNvSpPr>
          <p:nvPr>
            <p:ph idx="1"/>
          </p:nvPr>
        </p:nvSpPr>
        <p:spPr bwMode="auto">
          <a:xfrm>
            <a:off x="324852" y="2863876"/>
            <a:ext cx="10122569"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a:ln>
                  <a:noFill/>
                </a:ln>
                <a:solidFill>
                  <a:schemeClr val="tx1"/>
                </a:solidFill>
                <a:effectLst/>
                <a:latin typeface="Arial" panose="020B0604020202020204" pitchFamily="34" charset="0"/>
              </a:rPr>
              <a:t>Do NOT use </a:t>
            </a:r>
            <a:r>
              <a:rPr kumimoji="0" lang="fr-FR" altLang="fr-FR" sz="1800" b="1" i="0" u="none" strike="noStrike" cap="none" normalizeH="0" baseline="0" err="1">
                <a:ln>
                  <a:noFill/>
                </a:ln>
                <a:solidFill>
                  <a:schemeClr val="tx1"/>
                </a:solidFill>
                <a:effectLst/>
                <a:latin typeface="Arial" panose="020B0604020202020204" pitchFamily="34" charset="0"/>
              </a:rPr>
              <a:t>systemic</a:t>
            </a:r>
            <a:r>
              <a:rPr kumimoji="0" lang="fr-FR" altLang="fr-FR" sz="1800" b="1" i="0" u="none" strike="noStrike" cap="none" normalizeH="0" baseline="0">
                <a:ln>
                  <a:noFill/>
                </a:ln>
                <a:solidFill>
                  <a:schemeClr val="tx1"/>
                </a:solidFill>
                <a:effectLst/>
                <a:latin typeface="Arial" panose="020B0604020202020204" pitchFamily="34" charset="0"/>
              </a:rPr>
              <a:t> MHT</a:t>
            </a:r>
            <a:r>
              <a:rPr kumimoji="0" lang="fr-FR" altLang="fr-FR" sz="1800" b="0" i="0" u="none" strike="noStrike" cap="none" normalizeH="0" baseline="0">
                <a:ln>
                  <a:noFill/>
                </a:ln>
                <a:solidFill>
                  <a:schemeClr val="tx1"/>
                </a:solidFill>
                <a:effectLst/>
                <a:latin typeface="Arial" panose="020B0604020202020204" pitchFamily="34" charset="0"/>
              </a:rPr>
              <a:t> in:</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a:ln>
                  <a:noFill/>
                </a:ln>
                <a:solidFill>
                  <a:schemeClr val="tx1"/>
                </a:solidFill>
                <a:effectLst/>
                <a:latin typeface="Arial" panose="020B0604020202020204" pitchFamily="34" charset="0"/>
              </a:rPr>
              <a:t>Low‑grade </a:t>
            </a:r>
            <a:r>
              <a:rPr kumimoji="0" lang="fr-FR" altLang="fr-FR" sz="1800" b="1" i="0" u="none" strike="noStrike" cap="none" normalizeH="0" baseline="0" err="1">
                <a:ln>
                  <a:noFill/>
                </a:ln>
                <a:solidFill>
                  <a:schemeClr val="tx1"/>
                </a:solidFill>
                <a:effectLst/>
                <a:latin typeface="Arial" panose="020B0604020202020204" pitchFamily="34" charset="0"/>
              </a:rPr>
              <a:t>serous</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ovarian</a:t>
            </a:r>
            <a:r>
              <a:rPr kumimoji="0" lang="fr-FR" altLang="fr-FR" sz="1800" b="1" i="0" u="none" strike="noStrike" cap="none" normalizeH="0" baseline="0">
                <a:ln>
                  <a:noFill/>
                </a:ln>
                <a:solidFill>
                  <a:schemeClr val="tx1"/>
                </a:solidFill>
                <a:effectLst/>
                <a:latin typeface="Arial" panose="020B0604020202020204" pitchFamily="34" charset="0"/>
              </a:rPr>
              <a:t> cancer (LGSOC)</a:t>
            </a:r>
            <a:endParaRPr kumimoji="0" lang="fr-FR" altLang="fr-FR" sz="1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a:ln>
                  <a:noFill/>
                </a:ln>
                <a:solidFill>
                  <a:schemeClr val="tx1"/>
                </a:solidFill>
                <a:effectLst/>
                <a:latin typeface="Arial" panose="020B0604020202020204" pitchFamily="34" charset="0"/>
              </a:rPr>
              <a:t>Granulosa </a:t>
            </a:r>
            <a:r>
              <a:rPr kumimoji="0" lang="fr-FR" altLang="fr-FR" sz="1800" b="1" i="0" u="none" strike="noStrike" cap="none" normalizeH="0" baseline="0" err="1">
                <a:ln>
                  <a:noFill/>
                </a:ln>
                <a:solidFill>
                  <a:schemeClr val="tx1"/>
                </a:solidFill>
                <a:effectLst/>
                <a:latin typeface="Arial" panose="020B0604020202020204" pitchFamily="34" charset="0"/>
              </a:rPr>
              <a:t>cell</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tumors</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estrogen‑dependent</a:t>
            </a:r>
            <a:r>
              <a:rPr kumimoji="0" lang="fr-FR" altLang="fr-FR" sz="18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a:ln>
                  <a:noFill/>
                </a:ln>
                <a:solidFill>
                  <a:schemeClr val="tx1"/>
                </a:solidFill>
                <a:effectLst/>
                <a:latin typeface="Arial" panose="020B0604020202020204" pitchFamily="34" charset="0"/>
              </a:rPr>
              <a:t>MHT </a:t>
            </a:r>
            <a:r>
              <a:rPr kumimoji="0" lang="fr-FR" altLang="fr-FR" sz="1800" b="1" i="0" u="none" strike="noStrike" cap="none" normalizeH="0" baseline="0" err="1">
                <a:ln>
                  <a:noFill/>
                </a:ln>
                <a:solidFill>
                  <a:schemeClr val="tx1"/>
                </a:solidFill>
                <a:effectLst/>
                <a:latin typeface="Arial" panose="020B0604020202020204" pitchFamily="34" charset="0"/>
              </a:rPr>
              <a:t>may</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be</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considered</a:t>
            </a:r>
            <a:r>
              <a:rPr kumimoji="0" lang="fr-FR" altLang="fr-FR" sz="1800" b="0" i="0" u="none" strike="noStrike" cap="none" normalizeH="0" baseline="0">
                <a:ln>
                  <a:noFill/>
                </a:ln>
                <a:solidFill>
                  <a:schemeClr val="tx1"/>
                </a:solidFill>
                <a:effectLst/>
                <a:latin typeface="Arial" panose="020B0604020202020204" pitchFamily="34" charset="0"/>
              </a:rPr>
              <a:t> (case‑by‑case) in:</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a:ln>
                  <a:noFill/>
                </a:ln>
                <a:solidFill>
                  <a:schemeClr val="tx1"/>
                </a:solidFill>
                <a:effectLst/>
                <a:latin typeface="Arial" panose="020B0604020202020204" pitchFamily="34" charset="0"/>
              </a:rPr>
              <a:t>Most </a:t>
            </a:r>
            <a:r>
              <a:rPr kumimoji="0" lang="fr-FR" altLang="fr-FR" sz="1800" b="1" i="0" u="none" strike="noStrike" cap="none" normalizeH="0" baseline="0" err="1">
                <a:ln>
                  <a:noFill/>
                </a:ln>
                <a:solidFill>
                  <a:schemeClr val="tx1"/>
                </a:solidFill>
                <a:effectLst/>
                <a:latin typeface="Arial" panose="020B0604020202020204" pitchFamily="34" charset="0"/>
              </a:rPr>
              <a:t>epithelial</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ovarian</a:t>
            </a:r>
            <a:r>
              <a:rPr kumimoji="0" lang="fr-FR" altLang="fr-FR" sz="1800" b="1" i="0" u="none" strike="noStrike" cap="none" normalizeH="0" baseline="0">
                <a:ln>
                  <a:noFill/>
                </a:ln>
                <a:solidFill>
                  <a:schemeClr val="tx1"/>
                </a:solidFill>
                <a:effectLst/>
                <a:latin typeface="Arial" panose="020B0604020202020204" pitchFamily="34" charset="0"/>
              </a:rPr>
              <a:t> cancers</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except</a:t>
            </a:r>
            <a:r>
              <a:rPr kumimoji="0" lang="fr-FR" altLang="fr-FR" sz="1800" b="0" i="0" u="none" strike="noStrike" cap="none" normalizeH="0" baseline="0">
                <a:ln>
                  <a:noFill/>
                </a:ln>
                <a:solidFill>
                  <a:schemeClr val="tx1"/>
                </a:solidFill>
                <a:effectLst/>
                <a:latin typeface="Arial" panose="020B0604020202020204" pitchFamily="34" charset="0"/>
              </a:rPr>
              <a:t> LGSOC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a:ln>
                  <a:noFill/>
                </a:ln>
                <a:solidFill>
                  <a:schemeClr val="tx1"/>
                </a:solidFill>
                <a:effectLst/>
                <a:latin typeface="Arial" panose="020B0604020202020204" pitchFamily="34" charset="0"/>
              </a:rPr>
              <a:t>No </a:t>
            </a:r>
            <a:r>
              <a:rPr kumimoji="0" lang="fr-FR" altLang="fr-FR" sz="1800" b="1" i="0" u="none" strike="noStrike" cap="none" normalizeH="0" baseline="0" err="1">
                <a:ln>
                  <a:noFill/>
                </a:ln>
                <a:solidFill>
                  <a:schemeClr val="tx1"/>
                </a:solidFill>
                <a:effectLst/>
                <a:latin typeface="Arial" panose="020B0604020202020204" pitchFamily="34" charset="0"/>
              </a:rPr>
              <a:t>clear</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overall</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increased</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recurrence</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risk</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with</a:t>
            </a:r>
            <a:r>
              <a:rPr kumimoji="0" lang="fr-FR" altLang="fr-FR" sz="1800" b="0" i="0" u="none" strike="noStrike" cap="none" normalizeH="0" baseline="0">
                <a:ln>
                  <a:noFill/>
                </a:ln>
                <a:solidFill>
                  <a:schemeClr val="tx1"/>
                </a:solidFill>
                <a:effectLst/>
                <a:latin typeface="Arial" panose="020B0604020202020204" pitchFamily="34" charset="0"/>
              </a:rPr>
              <a:t> MHT in </a:t>
            </a:r>
            <a:r>
              <a:rPr kumimoji="0" lang="fr-FR" altLang="fr-FR" sz="1800" b="0" i="0" u="none" strike="noStrike" cap="none" normalizeH="0" baseline="0" err="1">
                <a:ln>
                  <a:noFill/>
                </a:ln>
                <a:solidFill>
                  <a:schemeClr val="tx1"/>
                </a:solidFill>
                <a:effectLst/>
                <a:latin typeface="Arial" panose="020B0604020202020204" pitchFamily="34" charset="0"/>
              </a:rPr>
              <a:t>ovarian</a:t>
            </a:r>
            <a:r>
              <a:rPr kumimoji="0" lang="fr-FR" altLang="fr-FR" sz="1800" b="0" i="0" u="none" strike="noStrike" cap="none" normalizeH="0" baseline="0">
                <a:ln>
                  <a:noFill/>
                </a:ln>
                <a:solidFill>
                  <a:schemeClr val="tx1"/>
                </a:solidFill>
                <a:effectLst/>
                <a:latin typeface="Arial" panose="020B0604020202020204" pitchFamily="34" charset="0"/>
              </a:rPr>
              <a:t> cancer as a group,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a:ln>
                  <a:noFill/>
                </a:ln>
                <a:solidFill>
                  <a:schemeClr val="tx1"/>
                </a:solidFill>
                <a:effectLst/>
                <a:latin typeface="Arial" panose="020B0604020202020204" pitchFamily="34" charset="0"/>
              </a:rPr>
              <a:t>but </a:t>
            </a:r>
            <a:r>
              <a:rPr kumimoji="0" lang="fr-FR" altLang="fr-FR" sz="1800" b="0" i="0" u="none" strike="noStrike" cap="none" normalizeH="0" baseline="0" err="1">
                <a:ln>
                  <a:noFill/>
                </a:ln>
                <a:solidFill>
                  <a:schemeClr val="tx1"/>
                </a:solidFill>
                <a:effectLst/>
                <a:latin typeface="Arial" panose="020B0604020202020204" pitchFamily="34" charset="0"/>
              </a:rPr>
              <a:t>subtype-specific</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sensitivity</a:t>
            </a:r>
            <a:r>
              <a:rPr kumimoji="0" lang="fr-FR" altLang="fr-FR" sz="1800" b="0" i="0" u="none" strike="noStrike" cap="none" normalizeH="0" baseline="0">
                <a:ln>
                  <a:noFill/>
                </a:ln>
                <a:solidFill>
                  <a:schemeClr val="tx1"/>
                </a:solidFill>
                <a:effectLst/>
                <a:latin typeface="Arial" panose="020B0604020202020204" pitchFamily="34" charset="0"/>
              </a:rPr>
              <a:t> varies.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a:ln>
                  <a:noFill/>
                </a:ln>
                <a:solidFill>
                  <a:schemeClr val="tx1"/>
                </a:solidFill>
                <a:effectLst/>
                <a:latin typeface="Arial" panose="020B0604020202020204" pitchFamily="34" charset="0"/>
              </a:rPr>
              <a:t>Vaginal </a:t>
            </a:r>
            <a:r>
              <a:rPr kumimoji="0" lang="fr-FR" altLang="fr-FR" sz="1800" b="1" i="0" u="none" strike="noStrike" cap="none" normalizeH="0" baseline="0" err="1">
                <a:ln>
                  <a:noFill/>
                </a:ln>
                <a:solidFill>
                  <a:schemeClr val="tx1"/>
                </a:solidFill>
                <a:effectLst/>
                <a:latin typeface="Arial" panose="020B0604020202020204" pitchFamily="34" charset="0"/>
              </a:rPr>
              <a:t>estrogen</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is</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generally</a:t>
            </a:r>
            <a:r>
              <a:rPr kumimoji="0" lang="fr-FR" altLang="fr-FR" sz="1800" b="1" i="0" u="none" strike="noStrike" cap="none" normalizeH="0" baseline="0">
                <a:ln>
                  <a:noFill/>
                </a:ln>
                <a:solidFill>
                  <a:schemeClr val="tx1"/>
                </a:solidFill>
                <a:effectLst/>
                <a:latin typeface="Arial" panose="020B0604020202020204" pitchFamily="34" charset="0"/>
              </a:rPr>
              <a:t> </a:t>
            </a:r>
            <a:r>
              <a:rPr kumimoji="0" lang="fr-FR" altLang="fr-FR" sz="1800" b="1" i="0" u="none" strike="noStrike" cap="none" normalizeH="0" baseline="0" err="1">
                <a:ln>
                  <a:noFill/>
                </a:ln>
                <a:solidFill>
                  <a:schemeClr val="tx1"/>
                </a:solidFill>
                <a:effectLst/>
                <a:latin typeface="Arial" panose="020B0604020202020204" pitchFamily="34" charset="0"/>
              </a:rPr>
              <a:t>safe</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with</a:t>
            </a:r>
            <a:r>
              <a:rPr kumimoji="0" lang="fr-FR" altLang="fr-FR" sz="1800" b="0" i="0" u="none" strike="noStrike" cap="none" normalizeH="0" baseline="0">
                <a:ln>
                  <a:noFill/>
                </a:ln>
                <a:solidFill>
                  <a:schemeClr val="tx1"/>
                </a:solidFill>
                <a:effectLst/>
                <a:latin typeface="Arial" panose="020B0604020202020204" pitchFamily="34" charset="0"/>
              </a:rPr>
              <a:t> minimal </a:t>
            </a:r>
            <a:r>
              <a:rPr kumimoji="0" lang="fr-FR" altLang="fr-FR" sz="1800" b="0" i="0" u="none" strike="noStrike" cap="none" normalizeH="0" baseline="0" err="1">
                <a:ln>
                  <a:noFill/>
                </a:ln>
                <a:solidFill>
                  <a:schemeClr val="tx1"/>
                </a:solidFill>
                <a:effectLst/>
                <a:latin typeface="Arial" panose="020B0604020202020204" pitchFamily="34" charset="0"/>
              </a:rPr>
              <a:t>systemic</a:t>
            </a:r>
            <a:r>
              <a:rPr kumimoji="0" lang="fr-FR" altLang="fr-FR" sz="1800" b="0" i="0" u="none" strike="noStrike" cap="none" normalizeH="0" baseline="0">
                <a:ln>
                  <a:noFill/>
                </a:ln>
                <a:solidFill>
                  <a:schemeClr val="tx1"/>
                </a:solidFill>
                <a:effectLst/>
                <a:latin typeface="Arial" panose="020B0604020202020204" pitchFamily="34" charset="0"/>
              </a:rPr>
              <a:t> absorption, for </a:t>
            </a:r>
            <a:r>
              <a:rPr kumimoji="0" lang="fr-FR" altLang="fr-FR" sz="1800" b="0" i="0" u="none" strike="noStrike" cap="none" normalizeH="0" baseline="0" err="1">
                <a:ln>
                  <a:noFill/>
                </a:ln>
                <a:solidFill>
                  <a:schemeClr val="tx1"/>
                </a:solidFill>
                <a:effectLst/>
                <a:latin typeface="Arial" panose="020B0604020202020204" pitchFamily="34" charset="0"/>
              </a:rPr>
              <a:t>most</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gynecologic</a:t>
            </a:r>
            <a:r>
              <a:rPr kumimoji="0" lang="fr-FR" altLang="fr-FR" sz="1800" b="0" i="0" u="none" strike="noStrike" cap="none" normalizeH="0" baseline="0">
                <a:ln>
                  <a:noFill/>
                </a:ln>
                <a:solidFill>
                  <a:schemeClr val="tx1"/>
                </a:solidFill>
                <a:effectLst/>
                <a:latin typeface="Arial" panose="020B0604020202020204" pitchFamily="34" charset="0"/>
              </a:rPr>
              <a:t> cancer </a:t>
            </a:r>
            <a:r>
              <a:rPr kumimoji="0" lang="fr-FR" altLang="fr-FR" sz="1800" b="0" i="0" u="none" strike="noStrike" cap="none" normalizeH="0" baseline="0" err="1">
                <a:ln>
                  <a:noFill/>
                </a:ln>
                <a:solidFill>
                  <a:schemeClr val="tx1"/>
                </a:solidFill>
                <a:effectLst/>
                <a:latin typeface="Arial" panose="020B0604020202020204" pitchFamily="34" charset="0"/>
              </a:rPr>
              <a:t>survivors</a:t>
            </a:r>
            <a:r>
              <a:rPr kumimoji="0" lang="fr-FR" altLang="fr-FR" sz="18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a:ln>
                  <a:noFill/>
                </a:ln>
                <a:solidFill>
                  <a:schemeClr val="tx1"/>
                </a:solidFill>
                <a:effectLst/>
                <a:latin typeface="Arial" panose="020B0604020202020204" pitchFamily="34" charset="0"/>
              </a:rPr>
              <a:t>General non-cancer </a:t>
            </a:r>
            <a:r>
              <a:rPr kumimoji="0" lang="fr-FR" altLang="fr-FR" sz="1800" b="1" i="0" u="none" strike="noStrike" cap="none" normalizeH="0" baseline="0" err="1">
                <a:ln>
                  <a:noFill/>
                </a:ln>
                <a:solidFill>
                  <a:schemeClr val="tx1"/>
                </a:solidFill>
                <a:effectLst/>
                <a:latin typeface="Arial" panose="020B0604020202020204" pitchFamily="34" charset="0"/>
              </a:rPr>
              <a:t>contraindications</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include</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history</a:t>
            </a:r>
            <a:r>
              <a:rPr kumimoji="0" lang="fr-FR" altLang="fr-FR" sz="1800" b="0" i="0" u="none" strike="noStrike" cap="none" normalizeH="0" baseline="0">
                <a:ln>
                  <a:noFill/>
                </a:ln>
                <a:solidFill>
                  <a:schemeClr val="tx1"/>
                </a:solidFill>
                <a:effectLst/>
                <a:latin typeface="Arial" panose="020B0604020202020204" pitchFamily="34" charset="0"/>
              </a:rPr>
              <a:t> of </a:t>
            </a:r>
            <a:r>
              <a:rPr kumimoji="0" lang="fr-FR" altLang="fr-FR" sz="1800" b="0" i="0" u="none" strike="noStrike" cap="none" normalizeH="0" baseline="0" err="1">
                <a:ln>
                  <a:noFill/>
                </a:ln>
                <a:solidFill>
                  <a:schemeClr val="tx1"/>
                </a:solidFill>
                <a:effectLst/>
                <a:latin typeface="Arial" panose="020B0604020202020204" pitchFamily="34" charset="0"/>
              </a:rPr>
              <a:t>breast</a:t>
            </a:r>
            <a:r>
              <a:rPr kumimoji="0" lang="fr-FR" altLang="fr-FR" sz="1800" b="0" i="0" u="none" strike="noStrike" cap="none" normalizeH="0" baseline="0">
                <a:ln>
                  <a:noFill/>
                </a:ln>
                <a:solidFill>
                  <a:schemeClr val="tx1"/>
                </a:solidFill>
                <a:effectLst/>
                <a:latin typeface="Arial" panose="020B0604020202020204" pitchFamily="34" charset="0"/>
              </a:rPr>
              <a:t> cancer, </a:t>
            </a:r>
            <a:r>
              <a:rPr kumimoji="0" lang="fr-FR" altLang="fr-FR" sz="1800" b="0" i="0" u="none" strike="noStrike" cap="none" normalizeH="0" baseline="0" err="1">
                <a:ln>
                  <a:noFill/>
                </a:ln>
                <a:solidFill>
                  <a:schemeClr val="tx1"/>
                </a:solidFill>
                <a:effectLst/>
                <a:latin typeface="Arial" panose="020B0604020202020204" pitchFamily="34" charset="0"/>
              </a:rPr>
              <a:t>cardiovascular</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disease</a:t>
            </a:r>
            <a:r>
              <a:rPr kumimoji="0" lang="fr-FR" altLang="fr-FR" sz="1800" b="0" i="0" u="none" strike="noStrike" cap="none" normalizeH="0" baseline="0">
                <a:ln>
                  <a:noFill/>
                </a:ln>
                <a:solidFill>
                  <a:schemeClr val="tx1"/>
                </a:solidFill>
                <a:effectLst/>
                <a:latin typeface="Arial" panose="020B0604020202020204" pitchFamily="34" charset="0"/>
              </a:rPr>
              <a:t>, stroke, </a:t>
            </a:r>
            <a:r>
              <a:rPr kumimoji="0" lang="fr-FR" altLang="fr-FR" sz="1800" b="0" i="0" u="none" strike="noStrike" cap="none" normalizeH="0" baseline="0" err="1">
                <a:ln>
                  <a:noFill/>
                </a:ln>
                <a:solidFill>
                  <a:schemeClr val="tx1"/>
                </a:solidFill>
                <a:effectLst/>
                <a:latin typeface="Arial" panose="020B0604020202020204" pitchFamily="34" charset="0"/>
              </a:rPr>
              <a:t>blood</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clots</a:t>
            </a:r>
            <a:r>
              <a:rPr kumimoji="0" lang="fr-FR" altLang="fr-FR" sz="1800" b="0" i="0" u="none" strike="noStrike" cap="none" normalizeH="0" baseline="0">
                <a:ln>
                  <a:noFill/>
                </a:ln>
                <a:solidFill>
                  <a:schemeClr val="tx1"/>
                </a:solidFill>
                <a:effectLst/>
                <a:latin typeface="Arial" panose="020B0604020202020204" pitchFamily="34" charset="0"/>
              </a:rPr>
              <a:t>, or </a:t>
            </a:r>
            <a:r>
              <a:rPr kumimoji="0" lang="fr-FR" altLang="fr-FR" sz="1800" b="0" i="0" u="none" strike="noStrike" cap="none" normalizeH="0" baseline="0" err="1">
                <a:ln>
                  <a:noFill/>
                </a:ln>
                <a:solidFill>
                  <a:schemeClr val="tx1"/>
                </a:solidFill>
                <a:effectLst/>
                <a:latin typeface="Arial" panose="020B0604020202020204" pitchFamily="34" charset="0"/>
              </a:rPr>
              <a:t>liver</a:t>
            </a:r>
            <a:r>
              <a:rPr kumimoji="0" lang="fr-FR" altLang="fr-FR" sz="1800" b="0" i="0" u="none" strike="noStrike" cap="none" normalizeH="0" baseline="0">
                <a:ln>
                  <a:noFill/>
                </a:ln>
                <a:solidFill>
                  <a:schemeClr val="tx1"/>
                </a:solidFill>
                <a:effectLst/>
                <a:latin typeface="Arial" panose="020B0604020202020204" pitchFamily="34" charset="0"/>
              </a:rPr>
              <a:t> </a:t>
            </a:r>
            <a:r>
              <a:rPr kumimoji="0" lang="fr-FR" altLang="fr-FR" sz="1800" b="0" i="0" u="none" strike="noStrike" cap="none" normalizeH="0" baseline="0" err="1">
                <a:ln>
                  <a:noFill/>
                </a:ln>
                <a:solidFill>
                  <a:schemeClr val="tx1"/>
                </a:solidFill>
                <a:effectLst/>
                <a:latin typeface="Arial" panose="020B0604020202020204" pitchFamily="34" charset="0"/>
              </a:rPr>
              <a:t>disease</a:t>
            </a:r>
            <a:r>
              <a:rPr kumimoji="0" lang="fr-FR" altLang="fr-FR" sz="18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5" name="Tableau 4">
            <a:extLst>
              <a:ext uri="{FF2B5EF4-FFF2-40B4-BE49-F238E27FC236}">
                <a16:creationId xmlns:a16="http://schemas.microsoft.com/office/drawing/2014/main" id="{341A149C-4440-C86F-3800-49682EC318B8}"/>
              </a:ext>
            </a:extLst>
          </p:cNvPr>
          <p:cNvGraphicFramePr>
            <a:graphicFrameLocks noGrp="1"/>
          </p:cNvGraphicFramePr>
          <p:nvPr/>
        </p:nvGraphicFramePr>
        <p:xfrm>
          <a:off x="324852" y="900903"/>
          <a:ext cx="10307715" cy="1554480"/>
        </p:xfrm>
        <a:graphic>
          <a:graphicData uri="http://schemas.openxmlformats.org/drawingml/2006/table">
            <a:tbl>
              <a:tblPr/>
              <a:tblGrid>
                <a:gridCol w="10307715">
                  <a:extLst>
                    <a:ext uri="{9D8B030D-6E8A-4147-A177-3AD203B41FA5}">
                      <a16:colId xmlns:a16="http://schemas.microsoft.com/office/drawing/2014/main" val="1022614143"/>
                    </a:ext>
                  </a:extLst>
                </a:gridCol>
              </a:tblGrid>
              <a:tr h="716554">
                <a:tc>
                  <a:txBody>
                    <a:bodyPr/>
                    <a:lstStyle/>
                    <a:p>
                      <a:pPr fontAlgn="t">
                        <a:buFont typeface="Arial" panose="020B0604020202020204" pitchFamily="34" charset="0"/>
                        <a:buChar char="•"/>
                      </a:pPr>
                      <a:r>
                        <a:rPr lang="en-US" b="1" i="0">
                          <a:effectLst/>
                          <a:latin typeface="Segoe UI" panose="020B0502040204020203" pitchFamily="34" charset="0"/>
                        </a:rPr>
                        <a:t>BOT is NOT explicitly listed as a contraindication to MHT.</a:t>
                      </a:r>
                      <a:r>
                        <a:rPr lang="en-US" b="0" i="0">
                          <a:effectLst/>
                          <a:latin typeface="Segoe UI" panose="020B0502040204020203" pitchFamily="34" charset="0"/>
                        </a:rPr>
                        <a:t> </a:t>
                      </a:r>
                      <a:r>
                        <a:rPr lang="en-US" b="1" i="0">
                          <a:effectLst/>
                          <a:latin typeface="Segoe UI" panose="020B0502040204020203" pitchFamily="34" charset="0"/>
                        </a:rPr>
                        <a:t>BUT caution is warranted</a:t>
                      </a:r>
                      <a:r>
                        <a:rPr lang="en-US" b="0" i="0">
                          <a:effectLst/>
                          <a:latin typeface="Segoe UI" panose="020B0502040204020203" pitchFamily="34" charset="0"/>
                        </a:rPr>
                        <a:t>, especially in serous BOT with high-risk features (implants, microinvasion),BOT treated in patients with strong family history or genetic risk, situations where transformation to LGSC is a concern.</a:t>
                      </a:r>
                    </a:p>
                    <a:p>
                      <a:pPr fontAlgn="t">
                        <a:buFont typeface="Arial" panose="020B0604020202020204" pitchFamily="34" charset="0"/>
                        <a:buChar char="•"/>
                      </a:pPr>
                      <a:endParaRPr lang="en-US" b="0" i="0">
                        <a:effectLst/>
                        <a:latin typeface="Segoe UI" panose="020B0502040204020203" pitchFamily="34" charset="0"/>
                      </a:endParaRPr>
                    </a:p>
                  </a:txBody>
                  <a:tcPr>
                    <a:lnL w="7620" cap="flat" cmpd="sng" algn="ctr">
                      <a:solidFill>
                        <a:srgbClr val="E6E6E6"/>
                      </a:solidFill>
                      <a:prstDash val="solid"/>
                      <a:round/>
                      <a:headEnd type="none" w="med" len="med"/>
                      <a:tailEnd type="none" w="med" len="med"/>
                    </a:lnL>
                    <a:lnR w="7620" cap="flat" cmpd="sng" algn="ctr">
                      <a:solidFill>
                        <a:srgbClr val="E6E6E6"/>
                      </a:solidFill>
                      <a:prstDash val="solid"/>
                      <a:round/>
                      <a:headEnd type="none" w="med" len="med"/>
                      <a:tailEnd type="none" w="med" len="med"/>
                    </a:lnR>
                    <a:lnT w="7620" cap="flat" cmpd="sng" algn="ctr">
                      <a:solidFill>
                        <a:srgbClr val="E6E6E6"/>
                      </a:solidFill>
                      <a:prstDash val="solid"/>
                      <a:round/>
                      <a:headEnd type="none" w="med" len="med"/>
                      <a:tailEnd type="none" w="med" len="med"/>
                    </a:lnT>
                    <a:lnB w="762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014128355"/>
                  </a:ext>
                </a:extLst>
              </a:tr>
              <a:tr h="220478">
                <a:tc>
                  <a:txBody>
                    <a:bodyPr/>
                    <a:lstStyle/>
                    <a:p>
                      <a:endParaRPr lang="fr-BE"/>
                    </a:p>
                  </a:txBody>
                  <a:tcPr>
                    <a:lnT w="762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2014869567"/>
                  </a:ext>
                </a:extLst>
              </a:tr>
            </a:tbl>
          </a:graphicData>
        </a:graphic>
      </p:graphicFrame>
      <p:graphicFrame>
        <p:nvGraphicFramePr>
          <p:cNvPr id="6" name="Tableau 5">
            <a:extLst>
              <a:ext uri="{FF2B5EF4-FFF2-40B4-BE49-F238E27FC236}">
                <a16:creationId xmlns:a16="http://schemas.microsoft.com/office/drawing/2014/main" id="{AFC8B0FC-C11E-6DC7-5E79-8523DD341291}"/>
              </a:ext>
            </a:extLst>
          </p:cNvPr>
          <p:cNvGraphicFramePr>
            <a:graphicFrameLocks noGrp="1"/>
          </p:cNvGraphicFramePr>
          <p:nvPr/>
        </p:nvGraphicFramePr>
        <p:xfrm>
          <a:off x="324852" y="2083042"/>
          <a:ext cx="10515600" cy="1005840"/>
        </p:xfrm>
        <a:graphic>
          <a:graphicData uri="http://schemas.openxmlformats.org/drawingml/2006/table">
            <a:tbl>
              <a:tblPr/>
              <a:tblGrid>
                <a:gridCol w="10515600">
                  <a:extLst>
                    <a:ext uri="{9D8B030D-6E8A-4147-A177-3AD203B41FA5}">
                      <a16:colId xmlns:a16="http://schemas.microsoft.com/office/drawing/2014/main" val="3461092628"/>
                    </a:ext>
                  </a:extLst>
                </a:gridCol>
              </a:tblGrid>
              <a:tr h="0">
                <a:tc>
                  <a:txBody>
                    <a:bodyPr/>
                    <a:lstStyle/>
                    <a:p>
                      <a:pPr fontAlgn="t"/>
                      <a:r>
                        <a:rPr lang="en-US" b="0" i="0">
                          <a:effectLst/>
                          <a:latin typeface="Segoe UI" panose="020B0502040204020203" pitchFamily="34" charset="0"/>
                        </a:rPr>
                        <a:t>Borderline tumors, especially </a:t>
                      </a:r>
                      <a:r>
                        <a:rPr lang="en-US" b="1" i="0">
                          <a:effectLst/>
                          <a:latin typeface="Segoe UI" panose="020B0502040204020203" pitchFamily="34" charset="0"/>
                        </a:rPr>
                        <a:t>serous BOT</a:t>
                      </a:r>
                      <a:r>
                        <a:rPr lang="en-US" b="0" i="0">
                          <a:effectLst/>
                          <a:latin typeface="Segoe UI" panose="020B0502040204020203" pitchFamily="34" charset="0"/>
                        </a:rPr>
                        <a:t>, share molecular pathways with low‑grade serous carcinoma (LGSC), a known </a:t>
                      </a:r>
                      <a:r>
                        <a:rPr lang="en-US" b="1" i="0">
                          <a:effectLst/>
                          <a:latin typeface="Segoe UI" panose="020B0502040204020203" pitchFamily="34" charset="0"/>
                        </a:rPr>
                        <a:t>hormonally sensitive tumor</a:t>
                      </a:r>
                      <a:r>
                        <a:rPr lang="en-US" b="0" i="0">
                          <a:effectLst/>
                          <a:latin typeface="Segoe UI" panose="020B0502040204020203" pitchFamily="34" charset="0"/>
                        </a:rPr>
                        <a:t>.</a:t>
                      </a:r>
                    </a:p>
                  </a:txBody>
                  <a:tcPr>
                    <a:lnL w="7620" cap="flat" cmpd="sng" algn="ctr">
                      <a:solidFill>
                        <a:srgbClr val="E6E6E6"/>
                      </a:solidFill>
                      <a:prstDash val="solid"/>
                      <a:round/>
                      <a:headEnd type="none" w="med" len="med"/>
                      <a:tailEnd type="none" w="med" len="med"/>
                    </a:lnL>
                    <a:lnR w="7620" cap="flat" cmpd="sng" algn="ctr">
                      <a:solidFill>
                        <a:srgbClr val="E6E6E6"/>
                      </a:solidFill>
                      <a:prstDash val="solid"/>
                      <a:round/>
                      <a:headEnd type="none" w="med" len="med"/>
                      <a:tailEnd type="none" w="med" len="med"/>
                    </a:lnR>
                    <a:lnT w="7620" cap="flat" cmpd="sng" algn="ctr">
                      <a:solidFill>
                        <a:srgbClr val="E6E6E6"/>
                      </a:solidFill>
                      <a:prstDash val="solid"/>
                      <a:round/>
                      <a:headEnd type="none" w="med" len="med"/>
                      <a:tailEnd type="none" w="med" len="med"/>
                    </a:lnT>
                    <a:lnB w="762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543496148"/>
                  </a:ext>
                </a:extLst>
              </a:tr>
              <a:tr h="0">
                <a:tc>
                  <a:txBody>
                    <a:bodyPr/>
                    <a:lstStyle/>
                    <a:p>
                      <a:endParaRPr lang="fr-BE"/>
                    </a:p>
                  </a:txBody>
                  <a:tcPr>
                    <a:lnT w="762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2089478229"/>
                  </a:ext>
                </a:extLst>
              </a:tr>
            </a:tbl>
          </a:graphicData>
        </a:graphic>
      </p:graphicFrame>
    </p:spTree>
    <p:extLst>
      <p:ext uri="{BB962C8B-B14F-4D97-AF65-F5344CB8AC3E}">
        <p14:creationId xmlns:p14="http://schemas.microsoft.com/office/powerpoint/2010/main" val="3333869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52FC5F-FA71-6C19-05AF-FF210EBA647A}"/>
              </a:ext>
            </a:extLst>
          </p:cNvPr>
          <p:cNvPicPr>
            <a:picLocks noChangeAspect="1"/>
          </p:cNvPicPr>
          <p:nvPr/>
        </p:nvPicPr>
        <p:blipFill>
          <a:blip r:embed="rId2"/>
          <a:stretch>
            <a:fillRect/>
          </a:stretch>
        </p:blipFill>
        <p:spPr>
          <a:xfrm>
            <a:off x="2456953" y="182881"/>
            <a:ext cx="7240747" cy="6525902"/>
          </a:xfrm>
          <a:prstGeom prst="rect">
            <a:avLst/>
          </a:prstGeom>
        </p:spPr>
      </p:pic>
    </p:spTree>
    <p:extLst>
      <p:ext uri="{BB962C8B-B14F-4D97-AF65-F5344CB8AC3E}">
        <p14:creationId xmlns:p14="http://schemas.microsoft.com/office/powerpoint/2010/main" val="1639065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cercle, capture d’écran, Graphique, art&#10;&#10;Description générée automatiquement">
            <a:extLst>
              <a:ext uri="{FF2B5EF4-FFF2-40B4-BE49-F238E27FC236}">
                <a16:creationId xmlns:a16="http://schemas.microsoft.com/office/drawing/2014/main" id="{6AD5A5DC-8421-038A-C73B-B7413E823CB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2258970">
            <a:off x="9094325" y="2905483"/>
            <a:ext cx="3609812" cy="4661033"/>
          </a:xfrm>
          <a:prstGeom prst="rect">
            <a:avLst/>
          </a:prstGeom>
        </p:spPr>
      </p:pic>
      <p:sp>
        <p:nvSpPr>
          <p:cNvPr id="4" name="Rectangle 3">
            <a:extLst>
              <a:ext uri="{FF2B5EF4-FFF2-40B4-BE49-F238E27FC236}">
                <a16:creationId xmlns:a16="http://schemas.microsoft.com/office/drawing/2014/main" id="{40921382-9B3A-E9F3-7C4F-A7BF216046BF}"/>
              </a:ext>
            </a:extLst>
          </p:cNvPr>
          <p:cNvSpPr>
            <a:spLocks/>
          </p:cNvSpPr>
          <p:nvPr/>
        </p:nvSpPr>
        <p:spPr>
          <a:xfrm>
            <a:off x="-78377" y="6104709"/>
            <a:ext cx="12392297" cy="853440"/>
          </a:xfrm>
          <a:prstGeom prst="rect">
            <a:avLst/>
          </a:prstGeom>
          <a:solidFill>
            <a:srgbClr val="46B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b="0" i="0">
                <a:solidFill>
                  <a:srgbClr val="212121"/>
                </a:solidFill>
                <a:effectLst/>
                <a:latin typeface="BlinkMacSystemFont"/>
              </a:rPr>
              <a:t>Szabo RA, Marino JL, Hickey M.</a:t>
            </a:r>
            <a:r>
              <a:rPr lang="fr-BE" b="0" i="0">
                <a:solidFill>
                  <a:srgbClr val="4D8055"/>
                </a:solidFill>
                <a:effectLst/>
                <a:latin typeface="BlinkMacSystemFont"/>
              </a:rPr>
              <a:t>Climacteric. 2019 Dec;22(6):572-578. doi: 10.1080/13697137.2019.1646718. Epub 2019 Aug 21.</a:t>
            </a:r>
            <a:endParaRPr lang="fr-BE">
              <a:solidFill>
                <a:srgbClr val="46B4B3"/>
              </a:solidFill>
            </a:endParaRPr>
          </a:p>
        </p:txBody>
      </p:sp>
      <p:sp>
        <p:nvSpPr>
          <p:cNvPr id="5" name="Espace réservé du numéro de diapositive 4">
            <a:extLst>
              <a:ext uri="{FF2B5EF4-FFF2-40B4-BE49-F238E27FC236}">
                <a16:creationId xmlns:a16="http://schemas.microsoft.com/office/drawing/2014/main" id="{91617D26-2913-9D1B-B74E-44EE8DD3A34F}"/>
              </a:ext>
            </a:extLst>
          </p:cNvPr>
          <p:cNvSpPr>
            <a:spLocks noGrp="1"/>
          </p:cNvSpPr>
          <p:nvPr>
            <p:ph type="sldNum" sz="quarter" idx="12"/>
          </p:nvPr>
        </p:nvSpPr>
        <p:spPr>
          <a:xfrm>
            <a:off x="8610599" y="6328611"/>
            <a:ext cx="3589421" cy="392865"/>
          </a:xfrm>
        </p:spPr>
        <p:txBody>
          <a:bodyPr/>
          <a:lstStyle/>
          <a:p>
            <a:fld id="{B2F8C42D-A43A-4E19-B590-D94B53F269E7}" type="slidenum">
              <a:rPr lang="fr-BE" sz="1400" smtClean="0">
                <a:solidFill>
                  <a:schemeClr val="bg1"/>
                </a:solidFill>
                <a:latin typeface="Bahnschrift SemiCondensed" panose="020B0502040204020203" pitchFamily="34" charset="0"/>
              </a:rPr>
              <a:t>34</a:t>
            </a:fld>
            <a:endParaRPr lang="fr-BE" sz="1400">
              <a:solidFill>
                <a:schemeClr val="bg1"/>
              </a:solidFill>
              <a:latin typeface="Bahnschrift SemiCondensed" panose="020B0502040204020203" pitchFamily="34" charset="0"/>
            </a:endParaRPr>
          </a:p>
        </p:txBody>
      </p:sp>
      <p:pic>
        <p:nvPicPr>
          <p:cNvPr id="3" name="Espace réservé du contenu 2">
            <a:extLst>
              <a:ext uri="{FF2B5EF4-FFF2-40B4-BE49-F238E27FC236}">
                <a16:creationId xmlns:a16="http://schemas.microsoft.com/office/drawing/2014/main" id="{BD1EA577-A526-8ACA-60A0-0F25178458BE}"/>
              </a:ext>
            </a:extLst>
          </p:cNvPr>
          <p:cNvPicPr>
            <a:picLocks noGrp="1" noChangeAspect="1"/>
          </p:cNvPicPr>
          <p:nvPr>
            <p:ph idx="1"/>
          </p:nvPr>
        </p:nvPicPr>
        <p:blipFill>
          <a:blip r:embed="rId3"/>
          <a:stretch>
            <a:fillRect/>
          </a:stretch>
        </p:blipFill>
        <p:spPr>
          <a:xfrm>
            <a:off x="701992" y="174083"/>
            <a:ext cx="8182031" cy="5930626"/>
          </a:xfrm>
        </p:spPr>
      </p:pic>
    </p:spTree>
    <p:extLst>
      <p:ext uri="{BB962C8B-B14F-4D97-AF65-F5344CB8AC3E}">
        <p14:creationId xmlns:p14="http://schemas.microsoft.com/office/powerpoint/2010/main" val="2980196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8233-E2CF-AF7C-9453-AB73D469F6C3}"/>
              </a:ext>
            </a:extLst>
          </p:cNvPr>
          <p:cNvSpPr>
            <a:spLocks noGrp="1"/>
          </p:cNvSpPr>
          <p:nvPr>
            <p:ph type="title"/>
          </p:nvPr>
        </p:nvSpPr>
        <p:spPr/>
        <p:txBody>
          <a:bodyPr>
            <a:normAutofit/>
          </a:bodyPr>
          <a:lstStyle/>
          <a:p>
            <a:r>
              <a:rPr lang="en-US" sz="2800">
                <a:solidFill>
                  <a:srgbClr val="242424"/>
                </a:solidFill>
                <a:highlight>
                  <a:srgbClr val="FFFFFF"/>
                </a:highlight>
                <a:latin typeface="Segoe UI"/>
                <a:cs typeface="Segoe UI"/>
              </a:rPr>
              <a:t>Case 8 How to manage menopause after an endometrial cancer ?</a:t>
            </a:r>
            <a:endParaRPr lang="en-US" sz="2800"/>
          </a:p>
        </p:txBody>
      </p:sp>
      <p:sp>
        <p:nvSpPr>
          <p:cNvPr id="3" name="Content Placeholder 2">
            <a:extLst>
              <a:ext uri="{FF2B5EF4-FFF2-40B4-BE49-F238E27FC236}">
                <a16:creationId xmlns:a16="http://schemas.microsoft.com/office/drawing/2014/main" id="{625CB163-A915-7910-89AE-5BE8A4E65F4D}"/>
              </a:ext>
            </a:extLst>
          </p:cNvPr>
          <p:cNvSpPr>
            <a:spLocks noGrp="1"/>
          </p:cNvSpPr>
          <p:nvPr>
            <p:ph idx="1"/>
          </p:nvPr>
        </p:nvSpPr>
        <p:spPr/>
        <p:txBody>
          <a:bodyPr/>
          <a:lstStyle/>
          <a:p>
            <a:endParaRPr lang="en-US"/>
          </a:p>
        </p:txBody>
      </p:sp>
      <p:pic>
        <p:nvPicPr>
          <p:cNvPr id="5" name="Image 3" descr="The Belgian Menopause Society - Gunaikeia">
            <a:extLst>
              <a:ext uri="{FF2B5EF4-FFF2-40B4-BE49-F238E27FC236}">
                <a16:creationId xmlns:a16="http://schemas.microsoft.com/office/drawing/2014/main" id="{B0E7E66B-82AD-8DBA-D15B-E9FA939104F3}"/>
              </a:ext>
            </a:extLst>
          </p:cNvPr>
          <p:cNvPicPr>
            <a:picLocks noChangeAspect="1"/>
          </p:cNvPicPr>
          <p:nvPr/>
        </p:nvPicPr>
        <p:blipFill>
          <a:blip r:embed="rId2"/>
          <a:stretch>
            <a:fillRect/>
          </a:stretch>
        </p:blipFill>
        <p:spPr>
          <a:xfrm>
            <a:off x="8541107" y="1958454"/>
            <a:ext cx="2743199" cy="1869033"/>
          </a:xfrm>
          <a:prstGeom prst="rect">
            <a:avLst/>
          </a:prstGeom>
        </p:spPr>
      </p:pic>
    </p:spTree>
    <p:extLst>
      <p:ext uri="{BB962C8B-B14F-4D97-AF65-F5344CB8AC3E}">
        <p14:creationId xmlns:p14="http://schemas.microsoft.com/office/powerpoint/2010/main" val="2852422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529236" y="125990"/>
            <a:ext cx="4724400" cy="6604000"/>
          </a:xfrm>
          <a:prstGeom prst="rect">
            <a:avLst/>
          </a:prstGeom>
          <a:noFill/>
        </p:spPr>
      </p:pic>
      <p:sp>
        <p:nvSpPr>
          <p:cNvPr id="2" name="Rectangle 1"/>
          <p:cNvSpPr/>
          <p:nvPr/>
        </p:nvSpPr>
        <p:spPr>
          <a:xfrm>
            <a:off x="3889276" y="1950657"/>
            <a:ext cx="42484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spTree>
    <p:extLst>
      <p:ext uri="{BB962C8B-B14F-4D97-AF65-F5344CB8AC3E}">
        <p14:creationId xmlns:p14="http://schemas.microsoft.com/office/powerpoint/2010/main" val="2829380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634B60-439D-B8A8-6EF3-A9F0A8DD2ABE}"/>
              </a:ext>
            </a:extLst>
          </p:cNvPr>
          <p:cNvSpPr>
            <a:spLocks noGrp="1"/>
          </p:cNvSpPr>
          <p:nvPr>
            <p:ph type="title"/>
          </p:nvPr>
        </p:nvSpPr>
        <p:spPr>
          <a:xfrm>
            <a:off x="1981200" y="570971"/>
            <a:ext cx="8229600" cy="1143000"/>
          </a:xfrm>
        </p:spPr>
        <p:txBody>
          <a:bodyPr>
            <a:normAutofit fontScale="90000"/>
          </a:bodyPr>
          <a:lstStyle/>
          <a:p>
            <a:r>
              <a:rPr lang="fr-FR" sz="2400">
                <a:solidFill>
                  <a:srgbClr val="FF0000"/>
                </a:solidFill>
                <a:latin typeface="Arial"/>
                <a:cs typeface="Arial"/>
              </a:rPr>
              <a:t>MHT and the </a:t>
            </a:r>
            <a:r>
              <a:rPr lang="fr-FR" sz="2400" err="1">
                <a:solidFill>
                  <a:srgbClr val="FF0000"/>
                </a:solidFill>
                <a:latin typeface="Arial"/>
                <a:cs typeface="Arial"/>
              </a:rPr>
              <a:t>risk</a:t>
            </a:r>
            <a:r>
              <a:rPr lang="fr-FR" sz="2400">
                <a:solidFill>
                  <a:srgbClr val="FF0000"/>
                </a:solidFill>
                <a:latin typeface="Arial"/>
                <a:cs typeface="Arial"/>
              </a:rPr>
              <a:t> of </a:t>
            </a:r>
            <a:r>
              <a:rPr lang="fr-FR" sz="2400" err="1">
                <a:solidFill>
                  <a:srgbClr val="FF0000"/>
                </a:solidFill>
                <a:latin typeface="Arial"/>
                <a:cs typeface="Arial"/>
              </a:rPr>
              <a:t>endometrial</a:t>
            </a:r>
            <a:r>
              <a:rPr lang="fr-FR" sz="2400">
                <a:solidFill>
                  <a:srgbClr val="FF0000"/>
                </a:solidFill>
                <a:latin typeface="Arial"/>
                <a:cs typeface="Arial"/>
              </a:rPr>
              <a:t> cancer: A </a:t>
            </a:r>
            <a:r>
              <a:rPr lang="fr-FR" sz="2400" err="1">
                <a:solidFill>
                  <a:srgbClr val="FF0000"/>
                </a:solidFill>
                <a:latin typeface="Arial"/>
                <a:cs typeface="Arial"/>
              </a:rPr>
              <a:t>systematic</a:t>
            </a:r>
            <a:r>
              <a:rPr lang="fr-FR" sz="2400">
                <a:solidFill>
                  <a:srgbClr val="FF0000"/>
                </a:solidFill>
                <a:latin typeface="Arial"/>
                <a:cs typeface="Arial"/>
              </a:rPr>
              <a:t> </a:t>
            </a:r>
            <a:r>
              <a:rPr lang="fr-FR" sz="2400" err="1">
                <a:solidFill>
                  <a:srgbClr val="FF0000"/>
                </a:solidFill>
                <a:latin typeface="Arial"/>
                <a:cs typeface="Arial"/>
              </a:rPr>
              <a:t>review</a:t>
            </a:r>
            <a:br>
              <a:rPr lang="fr-FR" sz="2400">
                <a:latin typeface="Arial"/>
                <a:cs typeface="Arial"/>
              </a:rPr>
            </a:br>
            <a:endParaRPr lang="fr-FR">
              <a:solidFill>
                <a:srgbClr val="FF0000"/>
              </a:solidFill>
              <a:latin typeface="Arial"/>
              <a:cs typeface="Arial"/>
            </a:endParaRPr>
          </a:p>
          <a:p>
            <a:endParaRPr lang="fr-FR"/>
          </a:p>
        </p:txBody>
      </p:sp>
      <p:sp>
        <p:nvSpPr>
          <p:cNvPr id="3" name="Espace réservé du contenu 2">
            <a:extLst>
              <a:ext uri="{FF2B5EF4-FFF2-40B4-BE49-F238E27FC236}">
                <a16:creationId xmlns:a16="http://schemas.microsoft.com/office/drawing/2014/main" id="{BBB87976-12E0-1262-63C5-8D19C0A09DD7}"/>
              </a:ext>
            </a:extLst>
          </p:cNvPr>
          <p:cNvSpPr>
            <a:spLocks noGrp="1"/>
          </p:cNvSpPr>
          <p:nvPr>
            <p:ph idx="1"/>
          </p:nvPr>
        </p:nvSpPr>
        <p:spPr/>
        <p:txBody>
          <a:bodyPr/>
          <a:lstStyle/>
          <a:p>
            <a:endParaRPr lang="fr-FR"/>
          </a:p>
        </p:txBody>
      </p:sp>
      <p:pic>
        <p:nvPicPr>
          <p:cNvPr id="5" name="Image 4" descr="Une image contenant texte, capture d’écran, ligne, diagramme&#10;&#10;Le contenu généré par l’IA peut être incorrect.">
            <a:extLst>
              <a:ext uri="{FF2B5EF4-FFF2-40B4-BE49-F238E27FC236}">
                <a16:creationId xmlns:a16="http://schemas.microsoft.com/office/drawing/2014/main" id="{88DFD451-63E9-C99C-DCBC-815475B3426A}"/>
              </a:ext>
            </a:extLst>
          </p:cNvPr>
          <p:cNvPicPr>
            <a:picLocks noChangeAspect="1"/>
          </p:cNvPicPr>
          <p:nvPr/>
        </p:nvPicPr>
        <p:blipFill>
          <a:blip r:embed="rId2"/>
          <a:stretch>
            <a:fillRect/>
          </a:stretch>
        </p:blipFill>
        <p:spPr>
          <a:xfrm>
            <a:off x="1816438" y="1714500"/>
            <a:ext cx="3714750" cy="3429000"/>
          </a:xfrm>
          <a:prstGeom prst="rect">
            <a:avLst/>
          </a:prstGeom>
        </p:spPr>
      </p:pic>
      <p:pic>
        <p:nvPicPr>
          <p:cNvPr id="7" name="Image 6" descr="Une image contenant texte, capture d’écran, ligne, diagramme&#10;&#10;Le contenu généré par l’IA peut être incorrect.">
            <a:extLst>
              <a:ext uri="{FF2B5EF4-FFF2-40B4-BE49-F238E27FC236}">
                <a16:creationId xmlns:a16="http://schemas.microsoft.com/office/drawing/2014/main" id="{DA646892-AB38-0F00-5BE3-1A23DC2A12B9}"/>
              </a:ext>
            </a:extLst>
          </p:cNvPr>
          <p:cNvPicPr>
            <a:picLocks noChangeAspect="1"/>
          </p:cNvPicPr>
          <p:nvPr/>
        </p:nvPicPr>
        <p:blipFill>
          <a:blip r:embed="rId3"/>
          <a:stretch>
            <a:fillRect/>
          </a:stretch>
        </p:blipFill>
        <p:spPr>
          <a:xfrm>
            <a:off x="6303626" y="1892741"/>
            <a:ext cx="3514725" cy="3267075"/>
          </a:xfrm>
          <a:prstGeom prst="rect">
            <a:avLst/>
          </a:prstGeom>
        </p:spPr>
      </p:pic>
      <p:sp>
        <p:nvSpPr>
          <p:cNvPr id="8" name="ZoneTexte 7">
            <a:extLst>
              <a:ext uri="{FF2B5EF4-FFF2-40B4-BE49-F238E27FC236}">
                <a16:creationId xmlns:a16="http://schemas.microsoft.com/office/drawing/2014/main" id="{4175711C-AA80-16CF-6ADE-710B31B85C13}"/>
              </a:ext>
            </a:extLst>
          </p:cNvPr>
          <p:cNvSpPr txBox="1"/>
          <p:nvPr/>
        </p:nvSpPr>
        <p:spPr>
          <a:xfrm>
            <a:off x="2286000" y="6275917"/>
            <a:ext cx="7315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err="1">
                <a:solidFill>
                  <a:srgbClr val="212121"/>
                </a:solidFill>
                <a:highlight>
                  <a:srgbClr val="FFFFFF"/>
                </a:highlight>
                <a:ea typeface="+mn-lt"/>
                <a:cs typeface="+mn-lt"/>
              </a:rPr>
              <a:t>Sjögren</a:t>
            </a:r>
            <a:r>
              <a:rPr lang="fr-FR" sz="1200">
                <a:solidFill>
                  <a:srgbClr val="212121"/>
                </a:solidFill>
                <a:highlight>
                  <a:srgbClr val="FFFFFF"/>
                </a:highlight>
                <a:ea typeface="+mn-lt"/>
                <a:cs typeface="+mn-lt"/>
              </a:rPr>
              <a:t> LL, </a:t>
            </a:r>
            <a:r>
              <a:rPr lang="fr-FR" sz="1200" err="1">
                <a:solidFill>
                  <a:srgbClr val="212121"/>
                </a:solidFill>
                <a:highlight>
                  <a:srgbClr val="FFFFFF"/>
                </a:highlight>
                <a:ea typeface="+mn-lt"/>
                <a:cs typeface="+mn-lt"/>
              </a:rPr>
              <a:t>Mørch</a:t>
            </a:r>
            <a:r>
              <a:rPr lang="fr-FR" sz="1200">
                <a:solidFill>
                  <a:srgbClr val="212121"/>
                </a:solidFill>
                <a:highlight>
                  <a:srgbClr val="FFFFFF"/>
                </a:highlight>
                <a:ea typeface="+mn-lt"/>
                <a:cs typeface="+mn-lt"/>
              </a:rPr>
              <a:t> LS, </a:t>
            </a:r>
            <a:r>
              <a:rPr lang="fr-FR" sz="1200" err="1">
                <a:solidFill>
                  <a:srgbClr val="212121"/>
                </a:solidFill>
                <a:highlight>
                  <a:srgbClr val="FFFFFF"/>
                </a:highlight>
                <a:ea typeface="+mn-lt"/>
                <a:cs typeface="+mn-lt"/>
              </a:rPr>
              <a:t>Løkkegaard</a:t>
            </a:r>
            <a:r>
              <a:rPr lang="fr-FR" sz="1200">
                <a:solidFill>
                  <a:srgbClr val="212121"/>
                </a:solidFill>
                <a:highlight>
                  <a:srgbClr val="FFFFFF"/>
                </a:highlight>
                <a:ea typeface="+mn-lt"/>
                <a:cs typeface="+mn-lt"/>
              </a:rPr>
              <a:t> E. Hormone replacement </a:t>
            </a:r>
            <a:r>
              <a:rPr lang="fr-FR" sz="1200" err="1">
                <a:solidFill>
                  <a:srgbClr val="212121"/>
                </a:solidFill>
                <a:highlight>
                  <a:srgbClr val="FFFFFF"/>
                </a:highlight>
                <a:ea typeface="+mn-lt"/>
                <a:cs typeface="+mn-lt"/>
              </a:rPr>
              <a:t>therapy</a:t>
            </a:r>
            <a:r>
              <a:rPr lang="fr-FR" sz="1200">
                <a:solidFill>
                  <a:srgbClr val="212121"/>
                </a:solidFill>
                <a:highlight>
                  <a:srgbClr val="FFFFFF"/>
                </a:highlight>
                <a:ea typeface="+mn-lt"/>
                <a:cs typeface="+mn-lt"/>
              </a:rPr>
              <a:t> and the </a:t>
            </a:r>
            <a:r>
              <a:rPr lang="fr-FR" sz="1200" err="1">
                <a:solidFill>
                  <a:srgbClr val="212121"/>
                </a:solidFill>
                <a:highlight>
                  <a:srgbClr val="FFFFFF"/>
                </a:highlight>
                <a:ea typeface="+mn-lt"/>
                <a:cs typeface="+mn-lt"/>
              </a:rPr>
              <a:t>risk</a:t>
            </a:r>
            <a:r>
              <a:rPr lang="fr-FR" sz="1200">
                <a:solidFill>
                  <a:srgbClr val="212121"/>
                </a:solidFill>
                <a:highlight>
                  <a:srgbClr val="FFFFFF"/>
                </a:highlight>
                <a:ea typeface="+mn-lt"/>
                <a:cs typeface="+mn-lt"/>
              </a:rPr>
              <a:t> of </a:t>
            </a:r>
            <a:r>
              <a:rPr lang="fr-FR" sz="1200" err="1">
                <a:solidFill>
                  <a:srgbClr val="212121"/>
                </a:solidFill>
                <a:highlight>
                  <a:srgbClr val="FFFFFF"/>
                </a:highlight>
                <a:ea typeface="+mn-lt"/>
                <a:cs typeface="+mn-lt"/>
              </a:rPr>
              <a:t>endometrial</a:t>
            </a:r>
            <a:r>
              <a:rPr lang="fr-FR" sz="1200">
                <a:solidFill>
                  <a:srgbClr val="212121"/>
                </a:solidFill>
                <a:highlight>
                  <a:srgbClr val="FFFFFF"/>
                </a:highlight>
                <a:ea typeface="+mn-lt"/>
                <a:cs typeface="+mn-lt"/>
              </a:rPr>
              <a:t> cancer: A </a:t>
            </a:r>
            <a:r>
              <a:rPr lang="fr-FR" sz="1200" err="1">
                <a:solidFill>
                  <a:srgbClr val="212121"/>
                </a:solidFill>
                <a:highlight>
                  <a:srgbClr val="FFFFFF"/>
                </a:highlight>
                <a:ea typeface="+mn-lt"/>
                <a:cs typeface="+mn-lt"/>
              </a:rPr>
              <a:t>systematic</a:t>
            </a:r>
            <a:r>
              <a:rPr lang="fr-FR" sz="1200">
                <a:solidFill>
                  <a:srgbClr val="212121"/>
                </a:solidFill>
                <a:highlight>
                  <a:srgbClr val="FFFFFF"/>
                </a:highlight>
                <a:ea typeface="+mn-lt"/>
                <a:cs typeface="+mn-lt"/>
              </a:rPr>
              <a:t> </a:t>
            </a:r>
            <a:r>
              <a:rPr lang="fr-FR" sz="1200" err="1">
                <a:solidFill>
                  <a:srgbClr val="212121"/>
                </a:solidFill>
                <a:highlight>
                  <a:srgbClr val="FFFFFF"/>
                </a:highlight>
                <a:ea typeface="+mn-lt"/>
                <a:cs typeface="+mn-lt"/>
              </a:rPr>
              <a:t>review</a:t>
            </a:r>
            <a:r>
              <a:rPr lang="fr-FR" sz="1200">
                <a:solidFill>
                  <a:srgbClr val="212121"/>
                </a:solidFill>
                <a:highlight>
                  <a:srgbClr val="FFFFFF"/>
                </a:highlight>
                <a:ea typeface="+mn-lt"/>
                <a:cs typeface="+mn-lt"/>
              </a:rPr>
              <a:t>. </a:t>
            </a:r>
            <a:r>
              <a:rPr lang="fr-FR" sz="1200" err="1">
                <a:solidFill>
                  <a:srgbClr val="212121"/>
                </a:solidFill>
                <a:highlight>
                  <a:srgbClr val="FFFFFF"/>
                </a:highlight>
                <a:ea typeface="+mn-lt"/>
                <a:cs typeface="+mn-lt"/>
              </a:rPr>
              <a:t>Maturitas</a:t>
            </a:r>
            <a:r>
              <a:rPr lang="fr-FR" sz="1200">
                <a:solidFill>
                  <a:srgbClr val="212121"/>
                </a:solidFill>
                <a:highlight>
                  <a:srgbClr val="FFFFFF"/>
                </a:highlight>
                <a:ea typeface="+mn-lt"/>
                <a:cs typeface="+mn-lt"/>
              </a:rPr>
              <a:t>. 2016 </a:t>
            </a:r>
            <a:endParaRPr lang="fr-FR" sz="1200">
              <a:solidFill>
                <a:srgbClr val="212121"/>
              </a:solidFill>
              <a:highlight>
                <a:srgbClr val="FFFFFF"/>
              </a:highlight>
              <a:ea typeface="Calibri"/>
              <a:cs typeface="Calibri"/>
            </a:endParaRPr>
          </a:p>
        </p:txBody>
      </p:sp>
      <p:sp>
        <p:nvSpPr>
          <p:cNvPr id="9" name="ZoneTexte 8">
            <a:extLst>
              <a:ext uri="{FF2B5EF4-FFF2-40B4-BE49-F238E27FC236}">
                <a16:creationId xmlns:a16="http://schemas.microsoft.com/office/drawing/2014/main" id="{3A92BD82-195D-9163-FAC1-774BA4EC527D}"/>
              </a:ext>
            </a:extLst>
          </p:cNvPr>
          <p:cNvSpPr txBox="1"/>
          <p:nvPr/>
        </p:nvSpPr>
        <p:spPr>
          <a:xfrm>
            <a:off x="7450667" y="1778000"/>
            <a:ext cx="25188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a:ea typeface="Calibri"/>
                <a:cs typeface="Calibri"/>
              </a:rPr>
              <a:t>     0       1     2      3      4</a:t>
            </a:r>
            <a:endParaRPr lang="fr-FR" sz="1800"/>
          </a:p>
        </p:txBody>
      </p:sp>
    </p:spTree>
    <p:extLst>
      <p:ext uri="{BB962C8B-B14F-4D97-AF65-F5344CB8AC3E}">
        <p14:creationId xmlns:p14="http://schemas.microsoft.com/office/powerpoint/2010/main" val="2107480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Natl Cancer Inst</a:t>
            </a:r>
            <a:r>
              <a:rPr lang="en-US" altLang="en-US" sz="1000">
                <a:solidFill>
                  <a:srgbClr val="333333"/>
                </a:solidFill>
              </a:rPr>
              <a:t>, Volume 108, Issue 3, March 2016, djv350, </a:t>
            </a:r>
            <a:r>
              <a:rPr lang="en-US" altLang="en-US" sz="1000">
                <a:solidFill>
                  <a:srgbClr val="333333"/>
                </a:solidFill>
                <a:hlinkClick r:id="rId3"/>
              </a:rPr>
              <a:t>https://doi.org/10.1093/jnci/djv350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1981200" y="425451"/>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Kaplan-Meier estimates of cumulative hazards of endometrial cancer in the Women’s Health Initiative ...</a:t>
            </a: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3814234" y="1117601"/>
            <a:ext cx="4494916" cy="4881033"/>
          </a:xfrm>
          <a:prstGeom prst="rect">
            <a:avLst/>
          </a:prstGeom>
        </p:spPr>
      </p:pic>
      <p:cxnSp>
        <p:nvCxnSpPr>
          <p:cNvPr id="2" name="Connecteur droit avec flèche 1">
            <a:extLst>
              <a:ext uri="{FF2B5EF4-FFF2-40B4-BE49-F238E27FC236}">
                <a16:creationId xmlns:a16="http://schemas.microsoft.com/office/drawing/2014/main" id="{65F488F0-50B4-8D23-9A24-9D84BE46EB94}"/>
              </a:ext>
            </a:extLst>
          </p:cNvPr>
          <p:cNvCxnSpPr/>
          <p:nvPr/>
        </p:nvCxnSpPr>
        <p:spPr>
          <a:xfrm flipH="1">
            <a:off x="8428568" y="2169582"/>
            <a:ext cx="514349" cy="994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76C94620-710A-19BA-6572-4D8DB2955928}"/>
              </a:ext>
            </a:extLst>
          </p:cNvPr>
          <p:cNvSpPr txBox="1"/>
          <p:nvPr/>
        </p:nvSpPr>
        <p:spPr>
          <a:xfrm>
            <a:off x="8519583" y="2529417"/>
            <a:ext cx="1758950" cy="830997"/>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err="1">
                <a:solidFill>
                  <a:srgbClr val="FF0000"/>
                </a:solidFill>
                <a:ea typeface="Calibri"/>
                <a:cs typeface="Calibri"/>
              </a:rPr>
              <a:t>Continuous</a:t>
            </a:r>
            <a:r>
              <a:rPr lang="fr-FR" sz="2400">
                <a:solidFill>
                  <a:srgbClr val="FF0000"/>
                </a:solidFill>
                <a:ea typeface="Calibri"/>
                <a:cs typeface="Calibri"/>
              </a:rPr>
              <a:t> </a:t>
            </a:r>
          </a:p>
          <a:p>
            <a:r>
              <a:rPr lang="fr-FR" sz="2400">
                <a:solidFill>
                  <a:srgbClr val="FF0000"/>
                </a:solidFill>
                <a:ea typeface="Calibri"/>
                <a:cs typeface="Calibri"/>
              </a:rPr>
              <a:t>E+P</a:t>
            </a:r>
          </a:p>
        </p:txBody>
      </p:sp>
    </p:spTree>
    <p:extLst>
      <p:ext uri="{BB962C8B-B14F-4D97-AF65-F5344CB8AC3E}">
        <p14:creationId xmlns:p14="http://schemas.microsoft.com/office/powerpoint/2010/main" val="19482889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61DE3-9D8A-25B3-D680-22EB36E8AB2F}"/>
              </a:ext>
            </a:extLst>
          </p:cNvPr>
          <p:cNvSpPr>
            <a:spLocks noGrp="1"/>
          </p:cNvSpPr>
          <p:nvPr>
            <p:ph type="title"/>
          </p:nvPr>
        </p:nvSpPr>
        <p:spPr>
          <a:xfrm>
            <a:off x="1215844" y="264323"/>
            <a:ext cx="9754367" cy="612775"/>
          </a:xfrm>
        </p:spPr>
        <p:txBody>
          <a:bodyPr>
            <a:normAutofit fontScale="90000"/>
          </a:bodyPr>
          <a:lstStyle/>
          <a:p>
            <a:r>
              <a:rPr lang="en-US" sz="2400">
                <a:solidFill>
                  <a:srgbClr val="FF0000"/>
                </a:solidFill>
                <a:highlight>
                  <a:srgbClr val="FFFFFF"/>
                </a:highlight>
                <a:latin typeface="Arial"/>
                <a:cs typeface="Arial"/>
              </a:rPr>
              <a:t> MHT  and Ovarian and Endometrial Cancers: Long-Term Follow-Up of the WHI-RCT. </a:t>
            </a:r>
          </a:p>
        </p:txBody>
      </p:sp>
      <p:pic>
        <p:nvPicPr>
          <p:cNvPr id="10" name="Content Placeholder 9" descr="A screenshot of a graph&#10;&#10;AI-generated content may be incorrect.">
            <a:extLst>
              <a:ext uri="{FF2B5EF4-FFF2-40B4-BE49-F238E27FC236}">
                <a16:creationId xmlns:a16="http://schemas.microsoft.com/office/drawing/2014/main" id="{8EAB015F-34EF-50F2-DCBA-0EAF2E1924C4}"/>
              </a:ext>
            </a:extLst>
          </p:cNvPr>
          <p:cNvPicPr>
            <a:picLocks noGrp="1" noChangeAspect="1"/>
          </p:cNvPicPr>
          <p:nvPr>
            <p:ph idx="1"/>
          </p:nvPr>
        </p:nvPicPr>
        <p:blipFill>
          <a:blip r:embed="rId2"/>
          <a:stretch>
            <a:fillRect/>
          </a:stretch>
        </p:blipFill>
        <p:spPr>
          <a:xfrm>
            <a:off x="1781386" y="1059180"/>
            <a:ext cx="8377466" cy="4733870"/>
          </a:xfrm>
          <a:prstGeom prst="rect">
            <a:avLst/>
          </a:prstGeom>
        </p:spPr>
      </p:pic>
      <p:sp>
        <p:nvSpPr>
          <p:cNvPr id="12" name="TextBox 11">
            <a:extLst>
              <a:ext uri="{FF2B5EF4-FFF2-40B4-BE49-F238E27FC236}">
                <a16:creationId xmlns:a16="http://schemas.microsoft.com/office/drawing/2014/main" id="{C82FD560-9C0F-88BD-8102-8A492B095A8C}"/>
              </a:ext>
            </a:extLst>
          </p:cNvPr>
          <p:cNvSpPr txBox="1"/>
          <p:nvPr/>
        </p:nvSpPr>
        <p:spPr>
          <a:xfrm>
            <a:off x="2470625" y="6122854"/>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12121"/>
                </a:solidFill>
                <a:highlight>
                  <a:srgbClr val="FFFFFF"/>
                </a:highlight>
                <a:latin typeface="Arial"/>
                <a:cs typeface="Arial"/>
              </a:rPr>
              <a:t>Chlebowski et al J Clin Oncol. 2024 </a:t>
            </a:r>
          </a:p>
        </p:txBody>
      </p:sp>
      <p:sp>
        <p:nvSpPr>
          <p:cNvPr id="13" name="Rectangle 12">
            <a:extLst>
              <a:ext uri="{FF2B5EF4-FFF2-40B4-BE49-F238E27FC236}">
                <a16:creationId xmlns:a16="http://schemas.microsoft.com/office/drawing/2014/main" id="{5D4A1B7D-33EE-7AA8-A72E-55CAAB9C1E02}"/>
              </a:ext>
            </a:extLst>
          </p:cNvPr>
          <p:cNvSpPr/>
          <p:nvPr/>
        </p:nvSpPr>
        <p:spPr>
          <a:xfrm>
            <a:off x="1926820" y="4169181"/>
            <a:ext cx="7844907" cy="7351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a typeface="Calibri"/>
              <a:cs typeface="Calibri"/>
            </a:endParaRPr>
          </a:p>
        </p:txBody>
      </p:sp>
    </p:spTree>
    <p:extLst>
      <p:ext uri="{BB962C8B-B14F-4D97-AF65-F5344CB8AC3E}">
        <p14:creationId xmlns:p14="http://schemas.microsoft.com/office/powerpoint/2010/main" val="46498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9D9E2F-E9F2-FECB-6A61-CD7B2DAD8DDC}"/>
              </a:ext>
            </a:extLst>
          </p:cNvPr>
          <p:cNvSpPr>
            <a:spLocks noGrp="1"/>
          </p:cNvSpPr>
          <p:nvPr>
            <p:ph idx="1"/>
          </p:nvPr>
        </p:nvSpPr>
        <p:spPr>
          <a:xfrm>
            <a:off x="566057" y="348343"/>
            <a:ext cx="10787743" cy="5828620"/>
          </a:xfrm>
        </p:spPr>
        <p:txBody>
          <a:bodyPr>
            <a:normAutofit fontScale="92500" lnSpcReduction="10000"/>
          </a:bodyPr>
          <a:lstStyle/>
          <a:p>
            <a:r>
              <a:rPr lang="en-GB" b="1" u="sng" dirty="0"/>
              <a:t>Investigations</a:t>
            </a:r>
            <a:endParaRPr lang="en-GB" u="sng" dirty="0"/>
          </a:p>
          <a:p>
            <a:r>
              <a:rPr lang="en-GB" b="1" dirty="0"/>
              <a:t>Bone density</a:t>
            </a:r>
            <a:r>
              <a:rPr lang="en-GB" dirty="0"/>
              <a:t>: normal</a:t>
            </a:r>
          </a:p>
          <a:p>
            <a:pPr lvl="1"/>
            <a:r>
              <a:rPr lang="en-GB" dirty="0"/>
              <a:t>Lumbar spine (L1–L4): +0.4</a:t>
            </a:r>
          </a:p>
          <a:p>
            <a:pPr lvl="1"/>
            <a:r>
              <a:rPr lang="en-GB" dirty="0"/>
              <a:t>Femoral neck: −0.1</a:t>
            </a:r>
          </a:p>
          <a:p>
            <a:r>
              <a:rPr lang="en-GB" b="1" dirty="0"/>
              <a:t>Mammography</a:t>
            </a:r>
            <a:r>
              <a:rPr lang="en-GB" dirty="0"/>
              <a:t>: pending</a:t>
            </a:r>
          </a:p>
          <a:p>
            <a:pPr marL="0" indent="0">
              <a:buNone/>
            </a:pPr>
            <a:br>
              <a:rPr lang="en-GB" dirty="0"/>
            </a:br>
            <a:endParaRPr lang="en-GB" dirty="0"/>
          </a:p>
          <a:p>
            <a:r>
              <a:rPr lang="en-GB" b="1" u="sng" dirty="0"/>
              <a:t>Clinical Consideration</a:t>
            </a:r>
          </a:p>
          <a:p>
            <a:r>
              <a:rPr lang="en-GB" b="1" dirty="0"/>
              <a:t>Indication for HRT</a:t>
            </a:r>
            <a:r>
              <a:rPr lang="nl-BE" b="1" dirty="0"/>
              <a:t>?</a:t>
            </a:r>
            <a:endParaRPr lang="en-GB" dirty="0"/>
          </a:p>
          <a:p>
            <a:r>
              <a:rPr lang="en-GB" dirty="0"/>
              <a:t>Symptomatic menopause</a:t>
            </a:r>
          </a:p>
          <a:p>
            <a:r>
              <a:rPr lang="en-GB" dirty="0"/>
              <a:t>Age &lt;60 years &lt;10 years since menopause</a:t>
            </a:r>
          </a:p>
          <a:p>
            <a:r>
              <a:rPr lang="en-GB" dirty="0"/>
              <a:t>→ within the </a:t>
            </a:r>
            <a:r>
              <a:rPr lang="en-GB" b="1" dirty="0"/>
              <a:t>“window of opportunity”</a:t>
            </a:r>
            <a:r>
              <a:rPr lang="en-GB" dirty="0"/>
              <a:t> for MHT.</a:t>
            </a:r>
          </a:p>
          <a:p>
            <a:pPr marL="0" indent="0">
              <a:buNone/>
            </a:pPr>
            <a:br>
              <a:rPr lang="en-GB" dirty="0"/>
            </a:br>
            <a:endParaRPr lang="en-GB" dirty="0"/>
          </a:p>
          <a:p>
            <a:pPr marL="0" indent="0">
              <a:buNone/>
            </a:pPr>
            <a:endParaRPr lang="en-GB" dirty="0"/>
          </a:p>
        </p:txBody>
      </p:sp>
    </p:spTree>
    <p:extLst>
      <p:ext uri="{BB962C8B-B14F-4D97-AF65-F5344CB8AC3E}">
        <p14:creationId xmlns:p14="http://schemas.microsoft.com/office/powerpoint/2010/main" val="3234915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A064B-96B8-7DC2-14A5-5D942A1BF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FCD3C-AE24-BF32-ACD9-669DB0A46E74}"/>
              </a:ext>
            </a:extLst>
          </p:cNvPr>
          <p:cNvSpPr>
            <a:spLocks noGrp="1"/>
          </p:cNvSpPr>
          <p:nvPr>
            <p:ph type="title"/>
          </p:nvPr>
        </p:nvSpPr>
        <p:spPr/>
        <p:txBody>
          <a:bodyPr/>
          <a:lstStyle/>
          <a:p>
            <a:r>
              <a:rPr lang="en-US" sz="3200">
                <a:solidFill>
                  <a:srgbClr val="FF0000"/>
                </a:solidFill>
                <a:highlight>
                  <a:srgbClr val="F5F5F5"/>
                </a:highlight>
                <a:latin typeface="Calibri"/>
                <a:ea typeface="Calibri"/>
                <a:cs typeface="Calibri"/>
              </a:rPr>
              <a:t>Endometrium Ca</a:t>
            </a:r>
            <a:endParaRPr lang="en-US"/>
          </a:p>
        </p:txBody>
      </p:sp>
      <p:sp>
        <p:nvSpPr>
          <p:cNvPr id="3" name="Content Placeholder 2">
            <a:extLst>
              <a:ext uri="{FF2B5EF4-FFF2-40B4-BE49-F238E27FC236}">
                <a16:creationId xmlns:a16="http://schemas.microsoft.com/office/drawing/2014/main" id="{8AE2B687-7D13-D0B8-66AD-FD25FEF4FA36}"/>
              </a:ext>
            </a:extLst>
          </p:cNvPr>
          <p:cNvSpPr>
            <a:spLocks noGrp="1"/>
          </p:cNvSpPr>
          <p:nvPr>
            <p:ph idx="1"/>
          </p:nvPr>
        </p:nvSpPr>
        <p:spPr/>
        <p:txBody>
          <a:bodyPr vert="horz" lIns="91440" tIns="45720" rIns="91440" bIns="45720" rtlCol="0" anchor="t">
            <a:normAutofit/>
          </a:bodyPr>
          <a:lstStyle/>
          <a:p>
            <a:pPr marL="0" indent="0">
              <a:buNone/>
            </a:pPr>
            <a:r>
              <a:rPr lang="en-US" sz="2000" b="1">
                <a:solidFill>
                  <a:srgbClr val="232323"/>
                </a:solidFill>
                <a:highlight>
                  <a:srgbClr val="FFFFFF"/>
                </a:highlight>
                <a:latin typeface="Noto Sans"/>
                <a:ea typeface="Noto Sans"/>
                <a:cs typeface="Noto Sans"/>
              </a:rPr>
              <a:t>Approach to younger patients</a:t>
            </a:r>
            <a:r>
              <a:rPr lang="en-US" sz="2000">
                <a:solidFill>
                  <a:srgbClr val="232323"/>
                </a:solidFill>
                <a:highlight>
                  <a:srgbClr val="FFFFFF"/>
                </a:highlight>
                <a:latin typeface="Noto Sans"/>
                <a:ea typeface="Noto Sans"/>
                <a:cs typeface="Noto Sans"/>
              </a:rPr>
              <a:t> — </a:t>
            </a:r>
            <a:r>
              <a:rPr lang="en-US" sz="2000">
                <a:solidFill>
                  <a:srgbClr val="FF0000"/>
                </a:solidFill>
                <a:highlight>
                  <a:srgbClr val="FFFFFF"/>
                </a:highlight>
                <a:latin typeface="Noto Sans"/>
                <a:ea typeface="Noto Sans"/>
                <a:cs typeface="Noto Sans"/>
              </a:rPr>
              <a:t>(age ≤40 comprise &lt; 7% of endometrial cancers),</a:t>
            </a:r>
            <a:r>
              <a:rPr lang="en-US" sz="2000">
                <a:solidFill>
                  <a:srgbClr val="232323"/>
                </a:solidFill>
                <a:highlight>
                  <a:srgbClr val="FFFFFF"/>
                </a:highlight>
                <a:latin typeface="Noto Sans"/>
                <a:ea typeface="Noto Sans"/>
                <a:cs typeface="Noto Sans"/>
              </a:rPr>
              <a:t> </a:t>
            </a:r>
            <a:endParaRPr lang="en-US"/>
          </a:p>
          <a:p>
            <a:pPr marL="0" indent="0">
              <a:buNone/>
            </a:pPr>
            <a:r>
              <a:rPr lang="en-US" sz="2000">
                <a:solidFill>
                  <a:srgbClr val="232323"/>
                </a:solidFill>
                <a:highlight>
                  <a:srgbClr val="FFFFFF"/>
                </a:highlight>
                <a:latin typeface="Noto Sans"/>
                <a:ea typeface="Noto Sans"/>
                <a:cs typeface="Noto Sans"/>
              </a:rPr>
              <a:t>surgery includes oophorectomy</a:t>
            </a:r>
            <a:endParaRPr lang="en-US"/>
          </a:p>
          <a:p>
            <a:pPr>
              <a:buNone/>
            </a:pPr>
            <a:r>
              <a:rPr lang="en-US" sz="2000" b="1">
                <a:solidFill>
                  <a:srgbClr val="232323"/>
                </a:solidFill>
                <a:highlight>
                  <a:srgbClr val="FFFFFF"/>
                </a:highlight>
                <a:latin typeface="Noto Sans"/>
                <a:ea typeface="Noto Sans"/>
                <a:cs typeface="Noto Sans"/>
              </a:rPr>
              <a:t>low-risk disease</a:t>
            </a:r>
            <a:r>
              <a:rPr lang="en-US" sz="2000">
                <a:solidFill>
                  <a:srgbClr val="232323"/>
                </a:solidFill>
                <a:highlight>
                  <a:srgbClr val="FFFFFF"/>
                </a:highlight>
                <a:latin typeface="Noto Sans"/>
                <a:ea typeface="Noto Sans"/>
                <a:cs typeface="Noto Sans"/>
              </a:rPr>
              <a:t>, </a:t>
            </a:r>
          </a:p>
          <a:p>
            <a:pPr>
              <a:buNone/>
            </a:pPr>
            <a:r>
              <a:rPr lang="en-US" sz="2000">
                <a:solidFill>
                  <a:srgbClr val="FF0000"/>
                </a:solidFill>
                <a:highlight>
                  <a:srgbClr val="FFFFFF"/>
                </a:highlight>
                <a:latin typeface="Noto Sans"/>
                <a:ea typeface="Noto Sans"/>
                <a:cs typeface="Noto Sans"/>
              </a:rPr>
              <a:t>ET should be administered as first line therapy .</a:t>
            </a:r>
            <a:endParaRPr lang="en-US"/>
          </a:p>
          <a:p>
            <a:pPr marL="0" indent="0">
              <a:buNone/>
            </a:pPr>
            <a:endParaRPr lang="en-US" sz="2000">
              <a:solidFill>
                <a:srgbClr val="232323"/>
              </a:solidFill>
              <a:highlight>
                <a:srgbClr val="FFFFFF"/>
              </a:highlight>
              <a:latin typeface="Noto Sans"/>
              <a:ea typeface="Noto Sans"/>
              <a:cs typeface="Noto Sans"/>
            </a:endParaRPr>
          </a:p>
          <a:p>
            <a:pPr lvl="1">
              <a:buFont typeface="Courier New" pitchFamily="34" charset="0"/>
              <a:buChar char="o"/>
            </a:pPr>
            <a:r>
              <a:rPr lang="en-US" sz="2000">
                <a:solidFill>
                  <a:srgbClr val="232323"/>
                </a:solidFill>
                <a:highlight>
                  <a:srgbClr val="FFFFFF"/>
                </a:highlight>
                <a:latin typeface="Noto Sans"/>
                <a:ea typeface="Noto Sans"/>
                <a:cs typeface="Noto Sans"/>
              </a:rPr>
              <a:t>National Comprehensive Cancer Network. NCCN Clinical Practice Guidelines in Oncology. Uterine cancer. https://www.nccn.org/professionals/physician_gls/pdf/uterine.pdf (Accessed on August 22, 2023).</a:t>
            </a:r>
            <a:endParaRPr lang="en-US" sz="2000">
              <a:ea typeface="Calibri"/>
              <a:cs typeface="Calibri"/>
            </a:endParaRPr>
          </a:p>
        </p:txBody>
      </p:sp>
    </p:spTree>
    <p:extLst>
      <p:ext uri="{BB962C8B-B14F-4D97-AF65-F5344CB8AC3E}">
        <p14:creationId xmlns:p14="http://schemas.microsoft.com/office/powerpoint/2010/main" val="19944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5CA0-8349-717A-B589-7E03C02A0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ACED9-524D-724D-B962-6FC34B25D44D}"/>
              </a:ext>
            </a:extLst>
          </p:cNvPr>
          <p:cNvSpPr>
            <a:spLocks noGrp="1"/>
          </p:cNvSpPr>
          <p:nvPr>
            <p:ph type="title"/>
          </p:nvPr>
        </p:nvSpPr>
        <p:spPr/>
        <p:txBody>
          <a:bodyPr/>
          <a:lstStyle/>
          <a:p>
            <a:r>
              <a:rPr lang="en-US" sz="3200">
                <a:solidFill>
                  <a:srgbClr val="FF0000"/>
                </a:solidFill>
                <a:highlight>
                  <a:srgbClr val="F5F5F5"/>
                </a:highlight>
                <a:latin typeface="Calibri"/>
                <a:ea typeface="Calibri"/>
                <a:cs typeface="Calibri"/>
              </a:rPr>
              <a:t>Endometrium Ca</a:t>
            </a:r>
            <a:endParaRPr lang="en-US"/>
          </a:p>
        </p:txBody>
      </p:sp>
      <p:sp>
        <p:nvSpPr>
          <p:cNvPr id="3" name="Content Placeholder 2">
            <a:extLst>
              <a:ext uri="{FF2B5EF4-FFF2-40B4-BE49-F238E27FC236}">
                <a16:creationId xmlns:a16="http://schemas.microsoft.com/office/drawing/2014/main" id="{F79FA482-E0FA-C90F-8ABA-FBBEC9A3037E}"/>
              </a:ext>
            </a:extLst>
          </p:cNvPr>
          <p:cNvSpPr>
            <a:spLocks noGrp="1"/>
          </p:cNvSpPr>
          <p:nvPr>
            <p:ph idx="1"/>
          </p:nvPr>
        </p:nvSpPr>
        <p:spPr/>
        <p:txBody>
          <a:bodyPr vert="horz" lIns="91440" tIns="45720" rIns="91440" bIns="45720" rtlCol="0" anchor="t">
            <a:noAutofit/>
          </a:bodyPr>
          <a:lstStyle/>
          <a:p>
            <a:r>
              <a:rPr lang="en-US" sz="2000">
                <a:solidFill>
                  <a:srgbClr val="232323"/>
                </a:solidFill>
                <a:highlight>
                  <a:srgbClr val="FFFFFF"/>
                </a:highlight>
                <a:latin typeface="Noto Sans"/>
                <a:ea typeface="Noto Sans"/>
                <a:cs typeface="Noto Sans"/>
              </a:rPr>
              <a:t>Patients with </a:t>
            </a:r>
            <a:r>
              <a:rPr lang="en-US" sz="2000" b="1">
                <a:solidFill>
                  <a:srgbClr val="FF0000"/>
                </a:solidFill>
                <a:highlight>
                  <a:srgbClr val="FFFFFF"/>
                </a:highlight>
                <a:latin typeface="Noto Sans"/>
                <a:ea typeface="Noto Sans"/>
                <a:cs typeface="Noto Sans"/>
              </a:rPr>
              <a:t>intermediate- or high-risk disease-&gt;</a:t>
            </a:r>
            <a:r>
              <a:rPr lang="en-US" sz="2000">
                <a:solidFill>
                  <a:srgbClr val="232323"/>
                </a:solidFill>
                <a:highlight>
                  <a:srgbClr val="FFFFFF"/>
                </a:highlight>
                <a:latin typeface="Noto Sans"/>
                <a:ea typeface="Noto Sans"/>
                <a:cs typeface="Noto Sans"/>
              </a:rPr>
              <a:t> nonhormonal interventions: </a:t>
            </a:r>
            <a:r>
              <a:rPr lang="en-US" sz="2000">
                <a:solidFill>
                  <a:srgbClr val="FF0000"/>
                </a:solidFill>
                <a:highlight>
                  <a:srgbClr val="FFFFFF"/>
                </a:highlight>
                <a:latin typeface="Noto Sans"/>
                <a:ea typeface="Noto Sans"/>
                <a:cs typeface="Noto Sans"/>
              </a:rPr>
              <a:t>NK-antagonists</a:t>
            </a:r>
            <a:endParaRPr lang="en-US" sz="2000">
              <a:solidFill>
                <a:srgbClr val="FF0000"/>
              </a:solidFill>
              <a:latin typeface="Calibri"/>
              <a:ea typeface="Calibri"/>
              <a:cs typeface="Calibri"/>
            </a:endParaRPr>
          </a:p>
          <a:p>
            <a:r>
              <a:rPr lang="en-US" sz="2000">
                <a:solidFill>
                  <a:srgbClr val="FF0000"/>
                </a:solidFill>
                <a:highlight>
                  <a:srgbClr val="FFFFFF"/>
                </a:highlight>
                <a:latin typeface="Noto Sans"/>
                <a:ea typeface="Noto Sans"/>
                <a:cs typeface="Noto Sans"/>
              </a:rPr>
              <a:t>Vaginal rather than systemic E-therapy</a:t>
            </a:r>
            <a:r>
              <a:rPr lang="en-US" sz="2000">
                <a:solidFill>
                  <a:srgbClr val="232323"/>
                </a:solidFill>
                <a:highlight>
                  <a:srgbClr val="FFFFFF"/>
                </a:highlight>
                <a:latin typeface="Noto Sans"/>
                <a:ea typeface="Noto Sans"/>
                <a:cs typeface="Noto Sans"/>
              </a:rPr>
              <a:t> consistent with guidelines </a:t>
            </a:r>
          </a:p>
          <a:p>
            <a:endParaRPr lang="en-US" sz="2000">
              <a:solidFill>
                <a:srgbClr val="232323"/>
              </a:solidFill>
              <a:highlight>
                <a:srgbClr val="FFFFFF"/>
              </a:highlight>
              <a:latin typeface="Noto Sans"/>
              <a:ea typeface="Noto Sans"/>
              <a:cs typeface="Noto Sans"/>
            </a:endParaRPr>
          </a:p>
          <a:p>
            <a:endParaRPr lang="en-US" sz="2000">
              <a:solidFill>
                <a:srgbClr val="232323"/>
              </a:solidFill>
              <a:highlight>
                <a:srgbClr val="FFFFFF"/>
              </a:highlight>
              <a:latin typeface="Noto Sans"/>
              <a:ea typeface="Noto Sans"/>
              <a:cs typeface="Noto Sans"/>
            </a:endParaRPr>
          </a:p>
          <a:p>
            <a:r>
              <a:rPr lang="en-US" sz="2000">
                <a:solidFill>
                  <a:srgbClr val="232323"/>
                </a:solidFill>
                <a:highlight>
                  <a:srgbClr val="FFFFFF"/>
                </a:highlight>
                <a:latin typeface="Noto Sans"/>
                <a:ea typeface="Noto Sans"/>
                <a:cs typeface="Noto Sans"/>
              </a:rPr>
              <a:t>But </a:t>
            </a:r>
            <a:r>
              <a:rPr lang="en-US" sz="2000">
                <a:solidFill>
                  <a:srgbClr val="FF0000"/>
                </a:solidFill>
                <a:highlight>
                  <a:srgbClr val="FFFFFF"/>
                </a:highlight>
                <a:latin typeface="Noto Sans"/>
                <a:ea typeface="Noto Sans"/>
                <a:cs typeface="Noto Sans"/>
              </a:rPr>
              <a:t>no prospective data </a:t>
            </a:r>
            <a:r>
              <a:rPr lang="en-US" sz="2000">
                <a:solidFill>
                  <a:srgbClr val="232323"/>
                </a:solidFill>
                <a:highlight>
                  <a:srgbClr val="FFFFFF"/>
                </a:highlight>
                <a:latin typeface="Noto Sans"/>
                <a:ea typeface="Noto Sans"/>
                <a:cs typeface="Noto Sans"/>
              </a:rPr>
              <a:t>to inform the safety </a:t>
            </a:r>
            <a:endParaRPr lang="en-US" sz="2000">
              <a:solidFill>
                <a:srgbClr val="000000"/>
              </a:solidFill>
              <a:latin typeface="Calibri"/>
              <a:ea typeface="Calibri"/>
              <a:cs typeface="Calibri"/>
            </a:endParaRPr>
          </a:p>
          <a:p>
            <a:r>
              <a:rPr lang="en-US" sz="2000">
                <a:solidFill>
                  <a:srgbClr val="232323"/>
                </a:solidFill>
                <a:highlight>
                  <a:srgbClr val="FFFFFF"/>
                </a:highlight>
                <a:latin typeface="Noto Sans"/>
                <a:ea typeface="Noto Sans"/>
                <a:cs typeface="Noto Sans"/>
              </a:rPr>
              <a:t>Progestin is not necessary </a:t>
            </a:r>
            <a:endParaRPr lang="en-US" sz="2000">
              <a:solidFill>
                <a:srgbClr val="000000"/>
              </a:solidFill>
              <a:latin typeface="Calibri"/>
              <a:ea typeface="Calibri"/>
              <a:cs typeface="Calibri"/>
            </a:endParaRPr>
          </a:p>
          <a:p>
            <a:pPr marL="0" indent="0">
              <a:buNone/>
            </a:pPr>
            <a:endParaRPr lang="en-US" sz="2000">
              <a:solidFill>
                <a:srgbClr val="232323"/>
              </a:solidFill>
              <a:highlight>
                <a:srgbClr val="FFFFFF"/>
              </a:highlight>
              <a:latin typeface="Noto Sans"/>
              <a:ea typeface="Noto Sans"/>
              <a:cs typeface="Noto Sans"/>
            </a:endParaRPr>
          </a:p>
          <a:p>
            <a:r>
              <a:rPr lang="en-US" sz="2000">
                <a:solidFill>
                  <a:srgbClr val="212121"/>
                </a:solidFill>
                <a:highlight>
                  <a:srgbClr val="FFFFFF"/>
                </a:highlight>
                <a:ea typeface="+mn-lt"/>
                <a:cs typeface="+mn-lt"/>
              </a:rPr>
              <a:t>Committee on Gynecologic Practice. ACOG committee opinion. Hormone replacement therapy in women treated for endometrial cancer. Number 234, May 2000 (replaces number 126, August 1993). Int J </a:t>
            </a:r>
            <a:r>
              <a:rPr lang="en-US" sz="2000" err="1">
                <a:solidFill>
                  <a:srgbClr val="212121"/>
                </a:solidFill>
                <a:highlight>
                  <a:srgbClr val="FFFFFF"/>
                </a:highlight>
                <a:ea typeface="+mn-lt"/>
                <a:cs typeface="+mn-lt"/>
              </a:rPr>
              <a:t>Gynaecol</a:t>
            </a:r>
            <a:r>
              <a:rPr lang="en-US" sz="2000">
                <a:solidFill>
                  <a:srgbClr val="212121"/>
                </a:solidFill>
                <a:highlight>
                  <a:srgbClr val="FFFFFF"/>
                </a:highlight>
                <a:ea typeface="+mn-lt"/>
                <a:cs typeface="+mn-lt"/>
              </a:rPr>
              <a:t> Obstet. 2001 </a:t>
            </a:r>
            <a:endParaRPr lang="en-US" sz="2000">
              <a:ea typeface="Calibri"/>
              <a:cs typeface="Calibri"/>
            </a:endParaRPr>
          </a:p>
        </p:txBody>
      </p:sp>
    </p:spTree>
    <p:extLst>
      <p:ext uri="{BB962C8B-B14F-4D97-AF65-F5344CB8AC3E}">
        <p14:creationId xmlns:p14="http://schemas.microsoft.com/office/powerpoint/2010/main" val="390850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EB69-5180-99FD-728D-7CEEA25B2E50}"/>
              </a:ext>
            </a:extLst>
          </p:cNvPr>
          <p:cNvSpPr>
            <a:spLocks noGrp="1"/>
          </p:cNvSpPr>
          <p:nvPr>
            <p:ph type="title"/>
          </p:nvPr>
        </p:nvSpPr>
        <p:spPr/>
        <p:txBody>
          <a:bodyPr>
            <a:normAutofit/>
          </a:bodyPr>
          <a:lstStyle/>
          <a:p>
            <a:r>
              <a:rPr lang="en-US" sz="2800">
                <a:solidFill>
                  <a:srgbClr val="242424"/>
                </a:solidFill>
                <a:highlight>
                  <a:srgbClr val="FFFFFF"/>
                </a:highlight>
                <a:latin typeface="Segoe UI"/>
                <a:cs typeface="Segoe UI"/>
              </a:rPr>
              <a:t>Case 9 How to manage a Turner syndrome ?</a:t>
            </a:r>
            <a:endParaRPr lang="en-US" sz="2800"/>
          </a:p>
        </p:txBody>
      </p:sp>
      <p:sp>
        <p:nvSpPr>
          <p:cNvPr id="3" name="Content Placeholder 2">
            <a:extLst>
              <a:ext uri="{FF2B5EF4-FFF2-40B4-BE49-F238E27FC236}">
                <a16:creationId xmlns:a16="http://schemas.microsoft.com/office/drawing/2014/main" id="{7DF3A46B-B723-AECE-E499-1905A09B4EE5}"/>
              </a:ext>
            </a:extLst>
          </p:cNvPr>
          <p:cNvSpPr>
            <a:spLocks noGrp="1"/>
          </p:cNvSpPr>
          <p:nvPr>
            <p:ph idx="1"/>
          </p:nvPr>
        </p:nvSpPr>
        <p:spPr/>
        <p:txBody>
          <a:bodyPr/>
          <a:lstStyle/>
          <a:p>
            <a:endParaRPr lang="en-US"/>
          </a:p>
        </p:txBody>
      </p:sp>
      <p:pic>
        <p:nvPicPr>
          <p:cNvPr id="5" name="Image 3" descr="The Belgian Menopause Society - Gunaikeia">
            <a:extLst>
              <a:ext uri="{FF2B5EF4-FFF2-40B4-BE49-F238E27FC236}">
                <a16:creationId xmlns:a16="http://schemas.microsoft.com/office/drawing/2014/main" id="{9FB7EB73-945A-D1D2-D908-9A2B5C3A115E}"/>
              </a:ext>
            </a:extLst>
          </p:cNvPr>
          <p:cNvPicPr>
            <a:picLocks noChangeAspect="1"/>
          </p:cNvPicPr>
          <p:nvPr/>
        </p:nvPicPr>
        <p:blipFill>
          <a:blip r:embed="rId2"/>
          <a:stretch>
            <a:fillRect/>
          </a:stretch>
        </p:blipFill>
        <p:spPr>
          <a:xfrm>
            <a:off x="8875644" y="369405"/>
            <a:ext cx="2743199" cy="1869033"/>
          </a:xfrm>
          <a:prstGeom prst="rect">
            <a:avLst/>
          </a:prstGeom>
        </p:spPr>
      </p:pic>
    </p:spTree>
    <p:extLst>
      <p:ext uri="{BB962C8B-B14F-4D97-AF65-F5344CB8AC3E}">
        <p14:creationId xmlns:p14="http://schemas.microsoft.com/office/powerpoint/2010/main" val="4133546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1F2AE-AAFD-5FA7-34D2-06F4F4F0507D}"/>
              </a:ext>
            </a:extLst>
          </p:cNvPr>
          <p:cNvSpPr>
            <a:spLocks noGrp="1"/>
          </p:cNvSpPr>
          <p:nvPr>
            <p:ph type="title"/>
          </p:nvPr>
        </p:nvSpPr>
        <p:spPr>
          <a:xfrm>
            <a:off x="824050" y="581982"/>
            <a:ext cx="10515600" cy="671349"/>
          </a:xfrm>
        </p:spPr>
        <p:txBody>
          <a:bodyPr>
            <a:normAutofit fontScale="90000"/>
          </a:bodyPr>
          <a:lstStyle/>
          <a:p>
            <a:r>
              <a:rPr lang="fr-FR" sz="4000" b="1">
                <a:solidFill>
                  <a:srgbClr val="212121"/>
                </a:solidFill>
                <a:latin typeface="TimesNewRomanPS-BoldMT"/>
              </a:rPr>
              <a:t>Case 9</a:t>
            </a:r>
            <a:br>
              <a:rPr lang="fr-FR"/>
            </a:br>
            <a:endParaRPr lang="fr-FR"/>
          </a:p>
        </p:txBody>
      </p:sp>
      <p:sp>
        <p:nvSpPr>
          <p:cNvPr id="3" name="Espace réservé du contenu 2">
            <a:extLst>
              <a:ext uri="{FF2B5EF4-FFF2-40B4-BE49-F238E27FC236}">
                <a16:creationId xmlns:a16="http://schemas.microsoft.com/office/drawing/2014/main" id="{72F4CA2D-9BB9-F19A-7A9F-52FDBC25E39C}"/>
              </a:ext>
            </a:extLst>
          </p:cNvPr>
          <p:cNvSpPr>
            <a:spLocks noGrp="1"/>
          </p:cNvSpPr>
          <p:nvPr>
            <p:ph idx="1"/>
          </p:nvPr>
        </p:nvSpPr>
        <p:spPr>
          <a:xfrm>
            <a:off x="838200" y="1149179"/>
            <a:ext cx="5079124" cy="1499424"/>
          </a:xfrm>
        </p:spPr>
        <p:txBody>
          <a:bodyPr>
            <a:noAutofit/>
          </a:bodyPr>
          <a:lstStyle/>
          <a:p>
            <a:pPr>
              <a:lnSpc>
                <a:spcPct val="100000"/>
              </a:lnSpc>
              <a:spcAft>
                <a:spcPts val="900"/>
              </a:spcAft>
            </a:pPr>
            <a:r>
              <a:rPr lang="fr-FR" sz="2000">
                <a:solidFill>
                  <a:srgbClr val="212121"/>
                </a:solidFill>
                <a:latin typeface="Times New Roman" panose="02020603050405020304" pitchFamily="18" charset="0"/>
              </a:rPr>
              <a:t>Ms. GC, Sonia</a:t>
            </a:r>
          </a:p>
          <a:p>
            <a:pPr>
              <a:lnSpc>
                <a:spcPct val="100000"/>
              </a:lnSpc>
              <a:spcAft>
                <a:spcPts val="900"/>
              </a:spcAft>
            </a:pPr>
            <a:r>
              <a:rPr lang="fr-FR" sz="2000">
                <a:solidFill>
                  <a:srgbClr val="212121"/>
                </a:solidFill>
                <a:latin typeface="Times New Roman" panose="02020603050405020304" pitchFamily="18" charset="0"/>
              </a:rPr>
              <a:t>G0 P0  43 </a:t>
            </a:r>
            <a:r>
              <a:rPr lang="fr-FR" sz="2000" err="1">
                <a:solidFill>
                  <a:srgbClr val="212121"/>
                </a:solidFill>
                <a:latin typeface="Times New Roman" panose="02020603050405020304" pitchFamily="18" charset="0"/>
              </a:rPr>
              <a:t>years</a:t>
            </a:r>
            <a:r>
              <a:rPr lang="fr-FR" sz="2000">
                <a:solidFill>
                  <a:srgbClr val="212121"/>
                </a:solidFill>
                <a:latin typeface="Times New Roman" panose="02020603050405020304" pitchFamily="18" charset="0"/>
              </a:rPr>
              <a:t> </a:t>
            </a:r>
            <a:r>
              <a:rPr lang="fr-FR" sz="2000" err="1">
                <a:solidFill>
                  <a:srgbClr val="212121"/>
                </a:solidFill>
                <a:latin typeface="Times New Roman" panose="02020603050405020304" pitchFamily="18" charset="0"/>
              </a:rPr>
              <a:t>old</a:t>
            </a:r>
            <a:r>
              <a:rPr lang="fr-FR" sz="2000">
                <a:solidFill>
                  <a:srgbClr val="212121"/>
                </a:solidFill>
                <a:latin typeface="Times New Roman" panose="02020603050405020304" pitchFamily="18" charset="0"/>
              </a:rPr>
              <a:t> </a:t>
            </a:r>
            <a:r>
              <a:rPr lang="fr-FR" sz="2000" err="1">
                <a:solidFill>
                  <a:srgbClr val="212121"/>
                </a:solidFill>
                <a:latin typeface="Times New Roman" panose="02020603050405020304" pitchFamily="18" charset="0"/>
              </a:rPr>
              <a:t>Portuguese</a:t>
            </a:r>
            <a:endParaRPr lang="fr-FR" sz="2000">
              <a:solidFill>
                <a:srgbClr val="212121"/>
              </a:solidFill>
              <a:latin typeface="Times New Roman" panose="02020603050405020304" pitchFamily="18" charset="0"/>
            </a:endParaRPr>
          </a:p>
          <a:p>
            <a:pPr>
              <a:lnSpc>
                <a:spcPct val="100000"/>
              </a:lnSpc>
              <a:spcAft>
                <a:spcPts val="900"/>
              </a:spcAft>
            </a:pPr>
            <a:r>
              <a:rPr lang="fr-FR" sz="2000" err="1">
                <a:solidFill>
                  <a:srgbClr val="212121"/>
                </a:solidFill>
                <a:latin typeface="Times New Roman" panose="02020603050405020304" pitchFamily="18" charset="0"/>
              </a:rPr>
              <a:t>Diagnosed</a:t>
            </a:r>
            <a:r>
              <a:rPr lang="fr-FR" sz="2000">
                <a:solidFill>
                  <a:srgbClr val="212121"/>
                </a:solidFill>
                <a:latin typeface="Times New Roman" panose="02020603050405020304" pitchFamily="18" charset="0"/>
              </a:rPr>
              <a:t> </a:t>
            </a:r>
            <a:r>
              <a:rPr lang="fr-FR" sz="2000" err="1">
                <a:solidFill>
                  <a:srgbClr val="212121"/>
                </a:solidFill>
                <a:latin typeface="Times New Roman" panose="02020603050405020304" pitchFamily="18" charset="0"/>
              </a:rPr>
              <a:t>with</a:t>
            </a:r>
            <a:r>
              <a:rPr lang="fr-FR" sz="2000">
                <a:solidFill>
                  <a:srgbClr val="212121"/>
                </a:solidFill>
                <a:latin typeface="Times New Roman" panose="02020603050405020304" pitchFamily="18" charset="0"/>
              </a:rPr>
              <a:t> TS at </a:t>
            </a:r>
            <a:r>
              <a:rPr lang="fr-FR" sz="2000" err="1">
                <a:solidFill>
                  <a:srgbClr val="212121"/>
                </a:solidFill>
                <a:latin typeface="Times New Roman" panose="02020603050405020304" pitchFamily="18" charset="0"/>
              </a:rPr>
              <a:t>age</a:t>
            </a:r>
            <a:r>
              <a:rPr lang="fr-FR" sz="2000">
                <a:solidFill>
                  <a:srgbClr val="212121"/>
                </a:solidFill>
                <a:latin typeface="Times New Roman" panose="02020603050405020304" pitchFamily="18" charset="0"/>
              </a:rPr>
              <a:t> 15</a:t>
            </a:r>
          </a:p>
          <a:p>
            <a:endParaRPr lang="fr-FR" sz="2000"/>
          </a:p>
          <a:p>
            <a:endParaRPr lang="fr-FR" sz="2000"/>
          </a:p>
          <a:p>
            <a:pPr marL="0" indent="0">
              <a:buNone/>
            </a:pPr>
            <a:endParaRPr lang="fr-FR" sz="2000"/>
          </a:p>
        </p:txBody>
      </p:sp>
      <p:sp>
        <p:nvSpPr>
          <p:cNvPr id="4" name="ZoneTexte 3">
            <a:extLst>
              <a:ext uri="{FF2B5EF4-FFF2-40B4-BE49-F238E27FC236}">
                <a16:creationId xmlns:a16="http://schemas.microsoft.com/office/drawing/2014/main" id="{60638E89-820A-8BD8-F0DC-402E6F4A66CB}"/>
              </a:ext>
            </a:extLst>
          </p:cNvPr>
          <p:cNvSpPr txBox="1"/>
          <p:nvPr/>
        </p:nvSpPr>
        <p:spPr>
          <a:xfrm>
            <a:off x="6642538" y="2865453"/>
            <a:ext cx="3757054" cy="2554545"/>
          </a:xfrm>
          <a:prstGeom prst="rect">
            <a:avLst/>
          </a:prstGeom>
          <a:noFill/>
        </p:spPr>
        <p:txBody>
          <a:bodyPr wrap="none" rtlCol="0">
            <a:spAutoFit/>
          </a:bodyPr>
          <a:lstStyle/>
          <a:p>
            <a:r>
              <a:rPr lang="fr-FR" sz="2000" b="1"/>
              <a:t>30/01/2026</a:t>
            </a:r>
          </a:p>
          <a:p>
            <a:pPr marL="285750" indent="-285750">
              <a:lnSpc>
                <a:spcPct val="150000"/>
              </a:lnSpc>
              <a:buFont typeface="Arial" panose="020B0604020202020204" pitchFamily="34" charset="0"/>
              <a:buChar char="•"/>
            </a:pPr>
            <a:r>
              <a:rPr lang="fr-FR" sz="1400"/>
              <a:t>Improved sleeping </a:t>
            </a:r>
          </a:p>
          <a:p>
            <a:pPr marL="285750" indent="-285750">
              <a:lnSpc>
                <a:spcPct val="150000"/>
              </a:lnSpc>
              <a:buFont typeface="Arial" panose="020B0604020202020204" pitchFamily="34" charset="0"/>
              <a:buChar char="•"/>
            </a:pPr>
            <a:r>
              <a:rPr lang="fr-FR" sz="1400"/>
              <a:t>Improved </a:t>
            </a:r>
            <a:r>
              <a:rPr lang="fr-FR" sz="1400" err="1"/>
              <a:t>mood</a:t>
            </a:r>
            <a:endParaRPr lang="fr-FR" sz="1400"/>
          </a:p>
          <a:p>
            <a:pPr marL="285750" indent="-285750">
              <a:lnSpc>
                <a:spcPct val="150000"/>
              </a:lnSpc>
              <a:buFont typeface="Arial" panose="020B0604020202020204" pitchFamily="34" charset="0"/>
              <a:buChar char="•"/>
            </a:pPr>
            <a:r>
              <a:rPr lang="fr-FR" sz="1400"/>
              <a:t>Improved concentration</a:t>
            </a:r>
          </a:p>
          <a:p>
            <a:pPr marL="285750" indent="-285750">
              <a:lnSpc>
                <a:spcPct val="150000"/>
              </a:lnSpc>
              <a:buFont typeface="Arial" panose="020B0604020202020204" pitchFamily="34" charset="0"/>
              <a:buChar char="•"/>
            </a:pPr>
            <a:r>
              <a:rPr lang="fr-FR" sz="1400" err="1"/>
              <a:t>Increased</a:t>
            </a:r>
            <a:r>
              <a:rPr lang="fr-FR" sz="1400"/>
              <a:t> </a:t>
            </a:r>
            <a:r>
              <a:rPr lang="fr-FR" sz="1400" err="1"/>
              <a:t>weight</a:t>
            </a:r>
            <a:endParaRPr lang="fr-FR" sz="1400"/>
          </a:p>
          <a:p>
            <a:pPr marL="285750" indent="-285750">
              <a:lnSpc>
                <a:spcPct val="150000"/>
              </a:lnSpc>
              <a:buFont typeface="Arial" panose="020B0604020202020204" pitchFamily="34" charset="0"/>
              <a:buChar char="•"/>
            </a:pPr>
            <a:r>
              <a:rPr lang="fr-FR" sz="1400"/>
              <a:t>Suggestion : </a:t>
            </a:r>
            <a:r>
              <a:rPr lang="fr-FR" sz="1400" err="1"/>
              <a:t>increase</a:t>
            </a:r>
            <a:r>
              <a:rPr lang="fr-FR" sz="1400"/>
              <a:t> </a:t>
            </a:r>
            <a:r>
              <a:rPr lang="fr-FR" sz="1400" err="1"/>
              <a:t>Oestrogel</a:t>
            </a:r>
            <a:r>
              <a:rPr lang="fr-FR" sz="1400"/>
              <a:t> + </a:t>
            </a:r>
            <a:r>
              <a:rPr lang="fr-FR" sz="1400" err="1"/>
              <a:t>Progebel</a:t>
            </a:r>
            <a:endParaRPr lang="fr-FR" sz="1400"/>
          </a:p>
          <a:p>
            <a:pPr marL="285750" indent="-285750">
              <a:lnSpc>
                <a:spcPct val="150000"/>
              </a:lnSpc>
              <a:buFont typeface="Arial" panose="020B0604020202020204" pitchFamily="34" charset="0"/>
              <a:buChar char="•"/>
            </a:pPr>
            <a:endParaRPr lang="fr-FR" sz="1400"/>
          </a:p>
          <a:p>
            <a:endParaRPr lang="fr-FR" sz="1400"/>
          </a:p>
        </p:txBody>
      </p:sp>
      <p:sp>
        <p:nvSpPr>
          <p:cNvPr id="6" name="ZoneTexte 5">
            <a:extLst>
              <a:ext uri="{FF2B5EF4-FFF2-40B4-BE49-F238E27FC236}">
                <a16:creationId xmlns:a16="http://schemas.microsoft.com/office/drawing/2014/main" id="{6E3C4DB8-6D95-4C3A-59FC-E8102865AC4F}"/>
              </a:ext>
            </a:extLst>
          </p:cNvPr>
          <p:cNvSpPr txBox="1"/>
          <p:nvPr/>
        </p:nvSpPr>
        <p:spPr>
          <a:xfrm>
            <a:off x="824050" y="2865458"/>
            <a:ext cx="4725414" cy="3600666"/>
          </a:xfrm>
          <a:prstGeom prst="rect">
            <a:avLst/>
          </a:prstGeom>
          <a:noFill/>
        </p:spPr>
        <p:txBody>
          <a:bodyPr wrap="square" rtlCol="0">
            <a:spAutoFit/>
          </a:bodyPr>
          <a:lstStyle/>
          <a:p>
            <a:pPr marL="0" indent="0">
              <a:buNone/>
            </a:pPr>
            <a:r>
              <a:rPr lang="fr-FR" sz="2000" b="1"/>
              <a:t>11/4/2025</a:t>
            </a:r>
          </a:p>
          <a:p>
            <a:pPr marL="285750" indent="-285750">
              <a:lnSpc>
                <a:spcPct val="150000"/>
              </a:lnSpc>
              <a:buFont typeface="Arial" panose="020B0604020202020204" pitchFamily="34" charset="0"/>
              <a:buChar char="•"/>
            </a:pPr>
            <a:r>
              <a:rPr lang="fr-FR" sz="1400" err="1"/>
              <a:t>Climen</a:t>
            </a:r>
            <a:r>
              <a:rPr lang="fr-FR" sz="1400"/>
              <a:t> (2 mg E2 </a:t>
            </a:r>
            <a:r>
              <a:rPr lang="fr-FR" sz="1400" err="1"/>
              <a:t>valerate</a:t>
            </a:r>
            <a:r>
              <a:rPr lang="fr-FR" sz="1400"/>
              <a:t> + 1 mg </a:t>
            </a:r>
            <a:r>
              <a:rPr lang="fr-FR" sz="1400" err="1"/>
              <a:t>cyproterone</a:t>
            </a:r>
            <a:r>
              <a:rPr lang="fr-FR" sz="1400"/>
              <a:t> </a:t>
            </a:r>
            <a:r>
              <a:rPr lang="fr-FR" sz="1400" err="1"/>
              <a:t>acetate</a:t>
            </a:r>
            <a:r>
              <a:rPr lang="fr-FR" sz="1400"/>
              <a:t>) for 20 </a:t>
            </a:r>
            <a:r>
              <a:rPr lang="fr-FR" sz="1400" err="1"/>
              <a:t>years</a:t>
            </a:r>
            <a:endParaRPr lang="fr-FR" sz="1400"/>
          </a:p>
          <a:p>
            <a:pPr marL="285750" indent="-285750">
              <a:lnSpc>
                <a:spcPct val="150000"/>
              </a:lnSpc>
              <a:buFont typeface="Arial" panose="020B0604020202020204" pitchFamily="34" charset="0"/>
              <a:buChar char="•"/>
            </a:pPr>
            <a:r>
              <a:rPr lang="fr-FR" sz="1400" err="1"/>
              <a:t>Microgynon</a:t>
            </a:r>
            <a:r>
              <a:rPr lang="fr-FR" sz="1400"/>
              <a:t> 20 for 8 </a:t>
            </a:r>
            <a:r>
              <a:rPr lang="fr-FR" sz="1400" err="1"/>
              <a:t>years</a:t>
            </a:r>
            <a:r>
              <a:rPr lang="fr-FR" sz="1400"/>
              <a:t> → </a:t>
            </a:r>
            <a:r>
              <a:rPr lang="fr-FR" sz="1400" err="1"/>
              <a:t>regular</a:t>
            </a:r>
            <a:r>
              <a:rPr lang="fr-FR" sz="1400"/>
              <a:t> cycle of 3 </a:t>
            </a:r>
            <a:r>
              <a:rPr lang="fr-FR" sz="1400" err="1"/>
              <a:t>days</a:t>
            </a:r>
            <a:endParaRPr lang="fr-FR" sz="1400"/>
          </a:p>
          <a:p>
            <a:pPr marL="285750" indent="-285750">
              <a:lnSpc>
                <a:spcPct val="150000"/>
              </a:lnSpc>
              <a:buFont typeface="Arial" panose="020B0604020202020204" pitchFamily="34" charset="0"/>
              <a:buChar char="•"/>
            </a:pPr>
            <a:r>
              <a:rPr lang="fr-FR" sz="1400"/>
              <a:t>L-thyroxine 25</a:t>
            </a:r>
          </a:p>
          <a:p>
            <a:pPr marL="285750" indent="-285750">
              <a:lnSpc>
                <a:spcPct val="150000"/>
              </a:lnSpc>
              <a:buFont typeface="Arial" panose="020B0604020202020204" pitchFamily="34" charset="0"/>
              <a:buChar char="•"/>
            </a:pPr>
            <a:r>
              <a:rPr lang="fr-FR" sz="1400"/>
              <a:t>145 cm  50 kg  140/80 </a:t>
            </a:r>
            <a:r>
              <a:rPr lang="fr-FR" sz="1400" err="1"/>
              <a:t>mmHg</a:t>
            </a:r>
            <a:endParaRPr lang="fr-FR" sz="1400"/>
          </a:p>
          <a:p>
            <a:pPr marL="285750" indent="-285750">
              <a:lnSpc>
                <a:spcPct val="150000"/>
              </a:lnSpc>
              <a:buFont typeface="Arial" panose="020B0604020202020204" pitchFamily="34" charset="0"/>
              <a:buChar char="•"/>
            </a:pPr>
            <a:r>
              <a:rPr lang="fr-FR" sz="1400" err="1"/>
              <a:t>Cardiac</a:t>
            </a:r>
            <a:r>
              <a:rPr lang="fr-FR" sz="1400"/>
              <a:t> </a:t>
            </a:r>
            <a:r>
              <a:rPr lang="fr-FR" sz="1400" err="1"/>
              <a:t>evaluation</a:t>
            </a:r>
            <a:r>
              <a:rPr lang="fr-FR" sz="1400"/>
              <a:t>: normal</a:t>
            </a:r>
          </a:p>
          <a:p>
            <a:pPr marL="285750" indent="-285750">
              <a:lnSpc>
                <a:spcPct val="150000"/>
              </a:lnSpc>
              <a:buFont typeface="Arial" panose="020B0604020202020204" pitchFamily="34" charset="0"/>
              <a:buChar char="•"/>
            </a:pPr>
            <a:r>
              <a:rPr lang="fr-FR" sz="1400"/>
              <a:t>ENT </a:t>
            </a:r>
            <a:r>
              <a:rPr lang="fr-FR" sz="1400" err="1"/>
              <a:t>evaluation</a:t>
            </a:r>
            <a:r>
              <a:rPr lang="fr-FR" sz="1400"/>
              <a:t>: </a:t>
            </a:r>
            <a:r>
              <a:rPr lang="fr-FR" sz="1400" err="1"/>
              <a:t>chronic</a:t>
            </a:r>
            <a:r>
              <a:rPr lang="fr-FR" sz="1400"/>
              <a:t> </a:t>
            </a:r>
            <a:r>
              <a:rPr lang="fr-FR" sz="1400" err="1"/>
              <a:t>sinusitis</a:t>
            </a:r>
            <a:r>
              <a:rPr lang="fr-FR" sz="1400"/>
              <a:t>; normal </a:t>
            </a:r>
            <a:r>
              <a:rPr lang="fr-FR" sz="1400" err="1"/>
              <a:t>hearing</a:t>
            </a:r>
            <a:endParaRPr lang="fr-FR" sz="1400"/>
          </a:p>
          <a:p>
            <a:pPr marL="285750" indent="-285750">
              <a:lnSpc>
                <a:spcPct val="150000"/>
              </a:lnSpc>
              <a:buFont typeface="Arial" panose="020B0604020202020204" pitchFamily="34" charset="0"/>
              <a:buChar char="•"/>
            </a:pPr>
            <a:r>
              <a:rPr lang="fr-FR" sz="1400"/>
              <a:t>Hot flashes ++  , Night sweats ++ ; </a:t>
            </a:r>
            <a:r>
              <a:rPr lang="fr-FR" sz="1400" err="1"/>
              <a:t>Hair</a:t>
            </a:r>
            <a:r>
              <a:rPr lang="fr-FR" sz="1400"/>
              <a:t> </a:t>
            </a:r>
            <a:r>
              <a:rPr lang="fr-FR" sz="1400" err="1"/>
              <a:t>loss</a:t>
            </a:r>
            <a:r>
              <a:rPr lang="fr-FR" sz="1400"/>
              <a:t> , </a:t>
            </a:r>
            <a:r>
              <a:rPr lang="fr-FR" sz="1400" err="1"/>
              <a:t>sleep</a:t>
            </a:r>
            <a:r>
              <a:rPr lang="fr-FR" sz="1400"/>
              <a:t> </a:t>
            </a:r>
            <a:r>
              <a:rPr lang="fr-FR" sz="1400" err="1"/>
              <a:t>disorder</a:t>
            </a:r>
            <a:endParaRPr lang="fr-FR" sz="1400"/>
          </a:p>
          <a:p>
            <a:pPr marL="285750" indent="-285750">
              <a:lnSpc>
                <a:spcPct val="150000"/>
              </a:lnSpc>
              <a:buFont typeface="Arial" panose="020B0604020202020204" pitchFamily="34" charset="0"/>
              <a:buChar char="•"/>
            </a:pPr>
            <a:r>
              <a:rPr lang="fr-FR" sz="1400" err="1"/>
              <a:t>Oestrogel</a:t>
            </a:r>
            <a:r>
              <a:rPr lang="fr-FR" sz="1400"/>
              <a:t> 2 doses + </a:t>
            </a:r>
            <a:r>
              <a:rPr lang="fr-FR" sz="1400" err="1"/>
              <a:t>Progebel</a:t>
            </a:r>
            <a:r>
              <a:rPr lang="fr-FR" sz="1400"/>
              <a:t> 100</a:t>
            </a:r>
          </a:p>
        </p:txBody>
      </p:sp>
      <p:pic>
        <p:nvPicPr>
          <p:cNvPr id="7" name="Image 6" descr="Une image contenant texte, logo, Police, symbole&#10;&#10;Le contenu généré par l’IA peut être incorrect.">
            <a:extLst>
              <a:ext uri="{FF2B5EF4-FFF2-40B4-BE49-F238E27FC236}">
                <a16:creationId xmlns:a16="http://schemas.microsoft.com/office/drawing/2014/main" id="{B001480D-CA94-12B3-8D12-2E9F43A012EE}"/>
              </a:ext>
            </a:extLst>
          </p:cNvPr>
          <p:cNvPicPr>
            <a:picLocks noChangeAspect="1"/>
          </p:cNvPicPr>
          <p:nvPr/>
        </p:nvPicPr>
        <p:blipFill>
          <a:blip r:embed="rId2"/>
          <a:stretch>
            <a:fillRect/>
          </a:stretch>
        </p:blipFill>
        <p:spPr>
          <a:xfrm>
            <a:off x="7016707" y="451734"/>
            <a:ext cx="4593877" cy="1457165"/>
          </a:xfrm>
          <a:prstGeom prst="rect">
            <a:avLst/>
          </a:prstGeom>
        </p:spPr>
      </p:pic>
    </p:spTree>
    <p:extLst>
      <p:ext uri="{BB962C8B-B14F-4D97-AF65-F5344CB8AC3E}">
        <p14:creationId xmlns:p14="http://schemas.microsoft.com/office/powerpoint/2010/main" val="369263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94CB20-DE89-3B3D-3DBF-3AD8B5290D61}"/>
              </a:ext>
            </a:extLst>
          </p:cNvPr>
          <p:cNvSpPr>
            <a:spLocks noGrp="1"/>
          </p:cNvSpPr>
          <p:nvPr>
            <p:ph type="title"/>
          </p:nvPr>
        </p:nvSpPr>
        <p:spPr/>
        <p:txBody>
          <a:bodyPr>
            <a:normAutofit/>
          </a:bodyPr>
          <a:lstStyle/>
          <a:p>
            <a:r>
              <a:rPr lang="fr-BE" sz="3600" b="1" err="1">
                <a:solidFill>
                  <a:srgbClr val="212121"/>
                </a:solidFill>
                <a:latin typeface="TimesNewRomanPS-BoldMT"/>
              </a:rPr>
              <a:t>What</a:t>
            </a:r>
            <a:r>
              <a:rPr lang="fr-BE" sz="3600" b="1">
                <a:solidFill>
                  <a:srgbClr val="212121"/>
                </a:solidFill>
                <a:latin typeface="TimesNewRomanPS-BoldMT"/>
              </a:rPr>
              <a:t> </a:t>
            </a:r>
            <a:r>
              <a:rPr lang="fr-BE" sz="3600" b="1" err="1">
                <a:solidFill>
                  <a:srgbClr val="212121"/>
                </a:solidFill>
                <a:latin typeface="TimesNewRomanPS-BoldMT"/>
              </a:rPr>
              <a:t>is</a:t>
            </a:r>
            <a:r>
              <a:rPr lang="fr-BE" sz="3600" b="1">
                <a:solidFill>
                  <a:srgbClr val="212121"/>
                </a:solidFill>
                <a:latin typeface="TimesNewRomanPS-BoldMT"/>
              </a:rPr>
              <a:t> Turner Syndrome?</a:t>
            </a:r>
            <a:br>
              <a:rPr lang="fr-BE" sz="3600">
                <a:solidFill>
                  <a:srgbClr val="212121"/>
                </a:solidFill>
                <a:latin typeface="Times New Roman" panose="02020603050405020304" pitchFamily="18" charset="0"/>
              </a:rPr>
            </a:br>
            <a:endParaRPr lang="fr-FR" sz="3600"/>
          </a:p>
        </p:txBody>
      </p:sp>
      <p:sp>
        <p:nvSpPr>
          <p:cNvPr id="3" name="Espace réservé du contenu 2">
            <a:extLst>
              <a:ext uri="{FF2B5EF4-FFF2-40B4-BE49-F238E27FC236}">
                <a16:creationId xmlns:a16="http://schemas.microsoft.com/office/drawing/2014/main" id="{09B01EBC-999C-F230-50CB-7AD1C4C40142}"/>
              </a:ext>
            </a:extLst>
          </p:cNvPr>
          <p:cNvSpPr>
            <a:spLocks noGrp="1"/>
          </p:cNvSpPr>
          <p:nvPr>
            <p:ph idx="1"/>
          </p:nvPr>
        </p:nvSpPr>
        <p:spPr>
          <a:xfrm>
            <a:off x="838200" y="1504349"/>
            <a:ext cx="10515600" cy="4489394"/>
          </a:xfrm>
        </p:spPr>
        <p:txBody>
          <a:bodyPr>
            <a:noAutofit/>
          </a:bodyPr>
          <a:lstStyle/>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25-50 per 100 000 </a:t>
            </a:r>
            <a:r>
              <a:rPr lang="fr-BE" sz="1800" b="0" i="0" u="none" strike="noStrike" err="1">
                <a:solidFill>
                  <a:srgbClr val="212121"/>
                </a:solidFill>
                <a:effectLst/>
                <a:latin typeface="Times New Roman" panose="02020603050405020304" pitchFamily="18" charset="0"/>
              </a:rPr>
              <a:t>female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individuals</a:t>
            </a:r>
            <a:r>
              <a:rPr lang="fr-BE" sz="1800" b="0" i="0" u="none" strike="noStrike">
                <a:solidFill>
                  <a:srgbClr val="212121"/>
                </a:solidFill>
                <a:effectLst/>
                <a:latin typeface="Times New Roman" panose="02020603050405020304" pitchFamily="18" charset="0"/>
              </a:rPr>
              <a:t> </a:t>
            </a:r>
          </a:p>
          <a:p>
            <a:pPr algn="l">
              <a:spcAft>
                <a:spcPts val="900"/>
              </a:spcAft>
              <a:buFont typeface="Arial" panose="020B0604020202020204" pitchFamily="34" charset="0"/>
              <a:buChar char="•"/>
            </a:pPr>
            <a:r>
              <a:rPr lang="fr-BE" sz="1800" b="0" i="0" u="none" strike="noStrike" err="1">
                <a:solidFill>
                  <a:srgbClr val="212121"/>
                </a:solidFill>
                <a:effectLst/>
                <a:latin typeface="Times New Roman" panose="02020603050405020304" pitchFamily="18" charset="0"/>
              </a:rPr>
              <a:t>Sex</a:t>
            </a:r>
            <a:r>
              <a:rPr lang="fr-BE" sz="1800" b="0" i="0" u="none" strike="noStrike">
                <a:solidFill>
                  <a:srgbClr val="212121"/>
                </a:solidFill>
                <a:effectLst/>
                <a:latin typeface="Times New Roman" panose="02020603050405020304" pitchFamily="18" charset="0"/>
              </a:rPr>
              <a:t> chromosome </a:t>
            </a:r>
            <a:r>
              <a:rPr lang="fr-BE" sz="1800" b="0" i="0" u="none" strike="noStrike" err="1">
                <a:solidFill>
                  <a:srgbClr val="212121"/>
                </a:solidFill>
                <a:effectLst/>
                <a:latin typeface="Times New Roman" panose="02020603050405020304" pitchFamily="18" charset="0"/>
              </a:rPr>
              <a:t>disorder</a:t>
            </a:r>
            <a:r>
              <a:rPr lang="fr-BE" sz="1800" b="0" i="0" u="none" strike="noStrike">
                <a:solidFill>
                  <a:srgbClr val="212121"/>
                </a:solidFill>
                <a:effectLst/>
                <a:latin typeface="Times New Roman" panose="02020603050405020304" pitchFamily="18" charset="0"/>
              </a:rPr>
              <a:t> in </a:t>
            </a:r>
            <a:r>
              <a:rPr lang="fr-BE" sz="1800" b="0" i="0" u="none" strike="noStrike" err="1">
                <a:solidFill>
                  <a:srgbClr val="212121"/>
                </a:solidFill>
                <a:effectLst/>
                <a:latin typeface="Times New Roman" panose="02020603050405020304" pitchFamily="18" charset="0"/>
              </a:rPr>
              <a:t>phenotypic</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females</a:t>
            </a:r>
            <a:endParaRPr lang="fr-BE" sz="1800" b="0" i="0" u="none" strike="noStrike">
              <a:solidFill>
                <a:srgbClr val="212121"/>
              </a:solidFill>
              <a:effectLst/>
              <a:latin typeface="Times New Roman" panose="02020603050405020304" pitchFamily="18" charset="0"/>
            </a:endParaRP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Complete or partial absence of the second </a:t>
            </a:r>
            <a:r>
              <a:rPr lang="fr-BE" sz="1800" b="0" i="0" u="none" strike="noStrike" err="1">
                <a:solidFill>
                  <a:srgbClr val="212121"/>
                </a:solidFill>
                <a:effectLst/>
                <a:latin typeface="Times New Roman" panose="02020603050405020304" pitchFamily="18" charset="0"/>
              </a:rPr>
              <a:t>sex</a:t>
            </a:r>
            <a:r>
              <a:rPr lang="fr-BE" sz="1800" b="0" i="0" u="none" strike="noStrike">
                <a:solidFill>
                  <a:srgbClr val="212121"/>
                </a:solidFill>
                <a:effectLst/>
                <a:latin typeface="Times New Roman" panose="02020603050405020304" pitchFamily="18" charset="0"/>
              </a:rPr>
              <a:t> chromosome</a:t>
            </a: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Most </a:t>
            </a:r>
            <a:r>
              <a:rPr lang="fr-BE" sz="1800" b="0" i="0" u="none" strike="noStrike" err="1">
                <a:solidFill>
                  <a:srgbClr val="212121"/>
                </a:solidFill>
                <a:effectLst/>
                <a:latin typeface="Times New Roman" panose="02020603050405020304" pitchFamily="18" charset="0"/>
              </a:rPr>
              <a:t>common</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karyotypes</a:t>
            </a:r>
            <a:r>
              <a:rPr lang="fr-BE" sz="1800" b="0" i="0" u="none" strike="noStrike">
                <a:solidFill>
                  <a:srgbClr val="212121"/>
                </a:solidFill>
                <a:effectLst/>
                <a:latin typeface="Times New Roman" panose="02020603050405020304" pitchFamily="18" charset="0"/>
              </a:rPr>
              <a:t> (Table 1):</a:t>
            </a:r>
          </a:p>
          <a:p>
            <a:pPr marL="742950" lvl="1" indent="-285750"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45,X: 40–50 %</a:t>
            </a:r>
          </a:p>
          <a:p>
            <a:pPr marL="742950" lvl="1" indent="-285750"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45,X/46,XX </a:t>
            </a:r>
            <a:r>
              <a:rPr lang="fr-BE" sz="1800" b="0" i="0" u="none" strike="noStrike" err="1">
                <a:solidFill>
                  <a:srgbClr val="212121"/>
                </a:solidFill>
                <a:effectLst/>
                <a:latin typeface="Times New Roman" panose="02020603050405020304" pitchFamily="18" charset="0"/>
              </a:rPr>
              <a:t>mosaicism</a:t>
            </a:r>
            <a:r>
              <a:rPr lang="fr-BE" sz="1800" b="0" i="0" u="none" strike="noStrike">
                <a:solidFill>
                  <a:srgbClr val="212121"/>
                </a:solidFill>
                <a:effectLst/>
                <a:latin typeface="Times New Roman" panose="02020603050405020304" pitchFamily="18" charset="0"/>
              </a:rPr>
              <a:t>: 15–25 %</a:t>
            </a:r>
          </a:p>
          <a:p>
            <a:pPr marL="742950" lvl="1" indent="-285750"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45,X/46,XY </a:t>
            </a:r>
            <a:r>
              <a:rPr lang="fr-BE" sz="1800" b="0" i="0" u="none" strike="noStrike" err="1">
                <a:solidFill>
                  <a:srgbClr val="212121"/>
                </a:solidFill>
                <a:effectLst/>
                <a:latin typeface="Times New Roman" panose="02020603050405020304" pitchFamily="18" charset="0"/>
              </a:rPr>
              <a:t>mosaicism</a:t>
            </a:r>
            <a:r>
              <a:rPr lang="fr-BE" sz="1800" b="0" i="0" u="none" strike="noStrike">
                <a:solidFill>
                  <a:srgbClr val="212121"/>
                </a:solidFill>
                <a:effectLst/>
                <a:latin typeface="Times New Roman" panose="02020603050405020304" pitchFamily="18" charset="0"/>
              </a:rPr>
              <a:t>: 10–12 %</a:t>
            </a:r>
          </a:p>
          <a:p>
            <a:pPr marL="742950" lvl="1" indent="-285750" algn="l">
              <a:spcAft>
                <a:spcPts val="900"/>
              </a:spcAft>
              <a:buFont typeface="Arial" panose="020B0604020202020204" pitchFamily="34" charset="0"/>
              <a:buChar char="•"/>
            </a:pPr>
            <a:r>
              <a:rPr lang="fr-BE" sz="1800" b="0" i="0" u="none" strike="noStrike" err="1">
                <a:solidFill>
                  <a:srgbClr val="212121"/>
                </a:solidFill>
                <a:effectLst/>
                <a:latin typeface="Times New Roman" panose="02020603050405020304" pitchFamily="18" charset="0"/>
              </a:rPr>
              <a:t>Isochromosome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Xq</a:t>
            </a:r>
            <a:r>
              <a:rPr lang="fr-BE" sz="1800" b="0" i="0" u="none" strike="noStrike">
                <a:solidFill>
                  <a:srgbClr val="212121"/>
                </a:solidFill>
                <a:effectLst/>
                <a:latin typeface="Times New Roman" panose="02020603050405020304" pitchFamily="18" charset="0"/>
              </a:rPr>
              <a:t>: 15 %</a:t>
            </a: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Main </a:t>
            </a:r>
            <a:r>
              <a:rPr lang="fr-BE" sz="1800" b="0" i="0" u="none" strike="noStrike" err="1">
                <a:solidFill>
                  <a:srgbClr val="212121"/>
                </a:solidFill>
                <a:effectLst/>
                <a:latin typeface="Times New Roman" panose="02020603050405020304" pitchFamily="18" charset="0"/>
              </a:rPr>
              <a:t>features</a:t>
            </a:r>
            <a:r>
              <a:rPr lang="fr-BE" sz="1800" b="0" i="0" u="none" strike="noStrike">
                <a:solidFill>
                  <a:srgbClr val="212121"/>
                </a:solidFill>
                <a:effectLst/>
                <a:latin typeface="Times New Roman" panose="02020603050405020304" pitchFamily="18" charset="0"/>
              </a:rPr>
              <a:t>: short stature, </a:t>
            </a:r>
            <a:r>
              <a:rPr lang="fr-BE" sz="1800" b="0" i="0" u="none" strike="noStrike" err="1">
                <a:solidFill>
                  <a:srgbClr val="212121"/>
                </a:solidFill>
                <a:effectLst/>
                <a:latin typeface="Times New Roman" panose="02020603050405020304" pitchFamily="18" charset="0"/>
              </a:rPr>
              <a:t>ovarian</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insufficiency</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congenital</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heart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defects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renal</a:t>
            </a:r>
            <a:r>
              <a:rPr lang="fr-BE" sz="1800" b="0" i="0" u="none" strike="noStrike">
                <a:solidFill>
                  <a:srgbClr val="212121"/>
                </a:solidFill>
                <a:effectLst/>
                <a:latin typeface="Times New Roman" panose="02020603050405020304" pitchFamily="18" charset="0"/>
              </a:rPr>
              <a:t>/</a:t>
            </a:r>
            <a:r>
              <a:rPr lang="fr-BE" sz="1800" b="0" i="0" u="none" strike="noStrike" err="1">
                <a:solidFill>
                  <a:srgbClr val="212121"/>
                </a:solidFill>
                <a:effectLst/>
                <a:latin typeface="Times New Roman" panose="02020603050405020304" pitchFamily="18" charset="0"/>
              </a:rPr>
              <a:t>skeletal</a:t>
            </a:r>
            <a:r>
              <a:rPr lang="fr-BE" sz="1800" b="0" i="0" u="none" strike="noStrike">
                <a:solidFill>
                  <a:srgbClr val="212121"/>
                </a:solidFill>
                <a:effectLst/>
                <a:latin typeface="Times New Roman" panose="02020603050405020304" pitchFamily="18" charset="0"/>
              </a:rPr>
              <a:t> anomalies, </a:t>
            </a:r>
            <a:r>
              <a:rPr lang="fr-BE" sz="1800" b="0" i="0" u="none" strike="noStrike" err="1">
                <a:solidFill>
                  <a:srgbClr val="212121"/>
                </a:solidFill>
                <a:effectLst/>
                <a:latin typeface="Times New Roman" panose="02020603050405020304" pitchFamily="18" charset="0"/>
              </a:rPr>
              <a:t>early</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hearing</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loss</a:t>
            </a:r>
            <a:r>
              <a:rPr lang="fr-BE" sz="1800" b="0" i="0" u="none" strike="noStrike">
                <a:solidFill>
                  <a:srgbClr val="212121"/>
                </a:solidFill>
                <a:effectLst/>
                <a:latin typeface="Times New Roman" panose="02020603050405020304" pitchFamily="18" charset="0"/>
              </a:rPr>
              <a:t>, neurocognitive profile</a:t>
            </a:r>
          </a:p>
          <a:p>
            <a:pPr marL="0" indent="0">
              <a:buNone/>
            </a:pPr>
            <a:br>
              <a:rPr lang="fr-BE" sz="2000"/>
            </a:br>
            <a:endParaRPr lang="fr-FR" sz="2000"/>
          </a:p>
        </p:txBody>
      </p:sp>
      <p:sp>
        <p:nvSpPr>
          <p:cNvPr id="4" name="ZoneTexte 3">
            <a:extLst>
              <a:ext uri="{FF2B5EF4-FFF2-40B4-BE49-F238E27FC236}">
                <a16:creationId xmlns:a16="http://schemas.microsoft.com/office/drawing/2014/main" id="{2C1693B0-992F-A0B0-510C-73AEC573C209}"/>
              </a:ext>
            </a:extLst>
          </p:cNvPr>
          <p:cNvSpPr txBox="1"/>
          <p:nvPr/>
        </p:nvSpPr>
        <p:spPr>
          <a:xfrm>
            <a:off x="1067516" y="6274676"/>
            <a:ext cx="6116611" cy="800219"/>
          </a:xfrm>
          <a:prstGeom prst="rect">
            <a:avLst/>
          </a:prstGeom>
          <a:noFill/>
        </p:spPr>
        <p:txBody>
          <a:bodyPr wrap="none" rtlCol="0">
            <a:spAutoFit/>
          </a:bodyPr>
          <a:lstStyle/>
          <a:p>
            <a:r>
              <a:rPr lang="fr-BE" sz="1400" b="1" i="0" u="none" strike="noStrike">
                <a:solidFill>
                  <a:srgbClr val="212121"/>
                </a:solidFill>
                <a:effectLst/>
                <a:latin typeface="TimesNewRomanPS-BoldMT"/>
              </a:rPr>
              <a:t>Turner Syndrome – 2024 International </a:t>
            </a:r>
            <a:r>
              <a:rPr lang="fr-BE" sz="1400" b="1" i="0" u="none" strike="noStrike" err="1">
                <a:solidFill>
                  <a:srgbClr val="212121"/>
                </a:solidFill>
                <a:effectLst/>
                <a:latin typeface="TimesNewRomanPS-BoldMT"/>
              </a:rPr>
              <a:t>Clinical</a:t>
            </a:r>
            <a:r>
              <a:rPr lang="fr-BE" sz="1400" b="1" i="0" u="none" strike="noStrike">
                <a:solidFill>
                  <a:srgbClr val="212121"/>
                </a:solidFill>
                <a:effectLst/>
                <a:latin typeface="TimesNewRomanPS-BoldMT"/>
              </a:rPr>
              <a:t> Practice Guidelines</a:t>
            </a:r>
            <a:br>
              <a:rPr lang="fr-BE" b="0" i="0" u="none" strike="noStrike">
                <a:solidFill>
                  <a:srgbClr val="212121"/>
                </a:solidFill>
                <a:effectLst/>
                <a:latin typeface="Times New Roman" panose="02020603050405020304" pitchFamily="18" charset="0"/>
              </a:rPr>
            </a:br>
            <a:r>
              <a:rPr lang="fr-BE" sz="1400" b="0" i="1" u="none" strike="noStrike" err="1">
                <a:solidFill>
                  <a:srgbClr val="212121"/>
                </a:solidFill>
                <a:effectLst/>
                <a:latin typeface="TimesNewRomanPS-ItalicMT"/>
              </a:rPr>
              <a:t>Clinical</a:t>
            </a:r>
            <a:r>
              <a:rPr lang="fr-BE" sz="1400" b="0" i="1" u="none" strike="noStrike">
                <a:solidFill>
                  <a:srgbClr val="212121"/>
                </a:solidFill>
                <a:effectLst/>
                <a:latin typeface="TimesNewRomanPS-ItalicMT"/>
              </a:rPr>
              <a:t> practice guidelines for the care of girls and </a:t>
            </a:r>
            <a:r>
              <a:rPr lang="fr-BE" sz="1400" b="0" i="1" u="none" strike="noStrike" err="1">
                <a:solidFill>
                  <a:srgbClr val="212121"/>
                </a:solidFill>
                <a:effectLst/>
                <a:latin typeface="TimesNewRomanPS-ItalicMT"/>
              </a:rPr>
              <a:t>women</a:t>
            </a:r>
            <a:r>
              <a:rPr lang="fr-BE" sz="1400" b="0" i="1" u="none" strike="noStrike">
                <a:solidFill>
                  <a:srgbClr val="212121"/>
                </a:solidFill>
                <a:effectLst/>
                <a:latin typeface="TimesNewRomanPS-ItalicMT"/>
              </a:rPr>
              <a:t> </a:t>
            </a:r>
            <a:r>
              <a:rPr lang="fr-BE" sz="1400" b="0" i="1" u="none" strike="noStrike" err="1">
                <a:solidFill>
                  <a:srgbClr val="212121"/>
                </a:solidFill>
                <a:effectLst/>
                <a:latin typeface="TimesNewRomanPS-ItalicMT"/>
              </a:rPr>
              <a:t>with</a:t>
            </a:r>
            <a:r>
              <a:rPr lang="fr-BE" sz="1400" b="0" i="1" u="none" strike="noStrike">
                <a:solidFill>
                  <a:srgbClr val="212121"/>
                </a:solidFill>
                <a:effectLst/>
                <a:latin typeface="TimesNewRomanPS-ItalicMT"/>
              </a:rPr>
              <a:t> Turner syndrome</a:t>
            </a:r>
            <a:br>
              <a:rPr lang="fr-BE" b="0" i="0" u="none" strike="noStrike">
                <a:solidFill>
                  <a:srgbClr val="212121"/>
                </a:solidFill>
                <a:effectLst/>
                <a:latin typeface="Times New Roman" panose="02020603050405020304" pitchFamily="18" charset="0"/>
              </a:rPr>
            </a:br>
            <a:endParaRPr lang="fr-FR"/>
          </a:p>
        </p:txBody>
      </p:sp>
      <p:pic>
        <p:nvPicPr>
          <p:cNvPr id="5" name="Image 4" descr="Une image contenant Graphique, Police, logo, graphisme&#10;&#10;Le contenu généré par l’IA peut être incorrect.">
            <a:extLst>
              <a:ext uri="{FF2B5EF4-FFF2-40B4-BE49-F238E27FC236}">
                <a16:creationId xmlns:a16="http://schemas.microsoft.com/office/drawing/2014/main" id="{1C6989B7-3D60-B1A5-28FA-EC9555275E35}"/>
              </a:ext>
            </a:extLst>
          </p:cNvPr>
          <p:cNvPicPr>
            <a:picLocks noChangeAspect="1"/>
          </p:cNvPicPr>
          <p:nvPr/>
        </p:nvPicPr>
        <p:blipFill>
          <a:blip r:embed="rId2"/>
          <a:stretch>
            <a:fillRect/>
          </a:stretch>
        </p:blipFill>
        <p:spPr>
          <a:xfrm>
            <a:off x="212075" y="6309189"/>
            <a:ext cx="880155" cy="484773"/>
          </a:xfrm>
          <a:prstGeom prst="rect">
            <a:avLst/>
          </a:prstGeom>
        </p:spPr>
      </p:pic>
    </p:spTree>
    <p:extLst>
      <p:ext uri="{BB962C8B-B14F-4D97-AF65-F5344CB8AC3E}">
        <p14:creationId xmlns:p14="http://schemas.microsoft.com/office/powerpoint/2010/main" val="1163638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AF6A38-DFB7-A8E1-6C73-28E4422A5970}"/>
              </a:ext>
            </a:extLst>
          </p:cNvPr>
          <p:cNvSpPr>
            <a:spLocks noGrp="1"/>
          </p:cNvSpPr>
          <p:nvPr>
            <p:ph type="title"/>
          </p:nvPr>
        </p:nvSpPr>
        <p:spPr/>
        <p:txBody>
          <a:bodyPr/>
          <a:lstStyle/>
          <a:p>
            <a:r>
              <a:rPr lang="fr-BE" sz="3600" b="1" err="1">
                <a:solidFill>
                  <a:srgbClr val="212121"/>
                </a:solidFill>
                <a:latin typeface="TimesNewRomanPS-BoldMT"/>
              </a:rPr>
              <a:t>Growth</a:t>
            </a:r>
            <a:r>
              <a:rPr lang="fr-BE" sz="3600" b="1">
                <a:solidFill>
                  <a:srgbClr val="212121"/>
                </a:solidFill>
                <a:latin typeface="TimesNewRomanPS-BoldMT"/>
              </a:rPr>
              <a:t> Hormone (GH) </a:t>
            </a:r>
            <a:r>
              <a:rPr lang="fr-BE" sz="3600" b="1" err="1">
                <a:solidFill>
                  <a:srgbClr val="212121"/>
                </a:solidFill>
                <a:latin typeface="TimesNewRomanPS-BoldMT"/>
              </a:rPr>
              <a:t>Treatment</a:t>
            </a:r>
            <a:br>
              <a:rPr lang="fr-BE">
                <a:solidFill>
                  <a:srgbClr val="212121"/>
                </a:solidFill>
                <a:latin typeface="Times New Roman" panose="02020603050405020304" pitchFamily="18" charset="0"/>
              </a:rPr>
            </a:br>
            <a:endParaRPr lang="fr-FR"/>
          </a:p>
        </p:txBody>
      </p:sp>
      <p:sp>
        <p:nvSpPr>
          <p:cNvPr id="3" name="Espace réservé du contenu 2">
            <a:extLst>
              <a:ext uri="{FF2B5EF4-FFF2-40B4-BE49-F238E27FC236}">
                <a16:creationId xmlns:a16="http://schemas.microsoft.com/office/drawing/2014/main" id="{E185655C-54BD-D052-5DAE-A29E18D785C0}"/>
              </a:ext>
            </a:extLst>
          </p:cNvPr>
          <p:cNvSpPr>
            <a:spLocks noGrp="1"/>
          </p:cNvSpPr>
          <p:nvPr>
            <p:ph idx="1"/>
          </p:nvPr>
        </p:nvSpPr>
        <p:spPr/>
        <p:txBody>
          <a:bodyPr>
            <a:normAutofit/>
          </a:bodyPr>
          <a:lstStyle/>
          <a:p>
            <a:pPr algn="l">
              <a:spcAft>
                <a:spcPts val="900"/>
              </a:spcAft>
              <a:buFont typeface="Arial" panose="020B0604020202020204" pitchFamily="34" charset="0"/>
              <a:buChar char="•"/>
            </a:pPr>
            <a:r>
              <a:rPr lang="fr-BE" sz="1800" b="0" i="0" u="none" strike="noStrike" err="1">
                <a:solidFill>
                  <a:srgbClr val="212121"/>
                </a:solidFill>
                <a:effectLst/>
                <a:latin typeface="Times New Roman" panose="02020603050405020304" pitchFamily="18" charset="0"/>
              </a:rPr>
              <a:t>Offer</a:t>
            </a:r>
            <a:r>
              <a:rPr lang="fr-BE" sz="1800" b="0" i="0" u="none" strike="noStrike">
                <a:solidFill>
                  <a:srgbClr val="212121"/>
                </a:solidFill>
                <a:effectLst/>
                <a:latin typeface="Times New Roman" panose="02020603050405020304" pitchFamily="18" charset="0"/>
              </a:rPr>
              <a:t> GH </a:t>
            </a:r>
            <a:r>
              <a:rPr lang="fr-BE" sz="1800" b="0" i="0" u="none" strike="noStrike" err="1">
                <a:solidFill>
                  <a:srgbClr val="212121"/>
                </a:solidFill>
                <a:effectLst/>
                <a:latin typeface="Times New Roman" panose="02020603050405020304" pitchFamily="18" charset="0"/>
              </a:rPr>
              <a:t>early</a:t>
            </a:r>
            <a:r>
              <a:rPr lang="fr-BE" sz="1800" b="0" i="0" u="none" strike="noStrike">
                <a:solidFill>
                  <a:srgbClr val="212121"/>
                </a:solidFill>
                <a:effectLst/>
                <a:latin typeface="Times New Roman" panose="02020603050405020304" pitchFamily="18" charset="0"/>
              </a:rPr>
              <a:t> (as </a:t>
            </a:r>
            <a:r>
              <a:rPr lang="fr-BE" sz="1800" b="0" i="0" u="none" strike="noStrike" err="1">
                <a:solidFill>
                  <a:srgbClr val="212121"/>
                </a:solidFill>
                <a:effectLst/>
                <a:latin typeface="Times New Roman" panose="02020603050405020304" pitchFamily="18" charset="0"/>
              </a:rPr>
              <a:t>young</a:t>
            </a:r>
            <a:r>
              <a:rPr lang="fr-BE" sz="1800" b="0" i="0" u="none" strike="noStrike">
                <a:solidFill>
                  <a:srgbClr val="212121"/>
                </a:solidFill>
                <a:effectLst/>
                <a:latin typeface="Times New Roman" panose="02020603050405020304" pitchFamily="18" charset="0"/>
              </a:rPr>
              <a:t> as 2 </a:t>
            </a:r>
            <a:r>
              <a:rPr lang="fr-BE" sz="1800" b="0" i="0" u="none" strike="noStrike" err="1">
                <a:solidFill>
                  <a:srgbClr val="212121"/>
                </a:solidFill>
                <a:effectLst/>
                <a:latin typeface="Times New Roman" panose="02020603050405020304" pitchFamily="18" charset="0"/>
              </a:rPr>
              <a:t>years</a:t>
            </a:r>
            <a:r>
              <a:rPr lang="fr-BE" sz="1800" b="0" i="0" u="none" strike="noStrike">
                <a:solidFill>
                  <a:srgbClr val="212121"/>
                </a:solidFill>
                <a:effectLst/>
                <a:latin typeface="Times New Roman" panose="02020603050405020304" pitchFamily="18" charset="0"/>
              </a:rPr>
              <a:t>) if </a:t>
            </a:r>
            <a:r>
              <a:rPr lang="fr-BE" sz="1800" b="0" i="0" u="none" strike="noStrike" err="1">
                <a:solidFill>
                  <a:srgbClr val="212121"/>
                </a:solidFill>
                <a:effectLst/>
                <a:latin typeface="Times New Roman" panose="02020603050405020304" pitchFamily="18" charset="0"/>
              </a:rPr>
              <a:t>growth</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failure</a:t>
            </a:r>
            <a:r>
              <a:rPr lang="fr-BE" sz="1800" b="0" i="0" u="none" strike="noStrike">
                <a:solidFill>
                  <a:srgbClr val="212121"/>
                </a:solidFill>
                <a:effectLst/>
                <a:latin typeface="Times New Roman" panose="02020603050405020304" pitchFamily="18" charset="0"/>
              </a:rPr>
              <a:t>, short stature, or </a:t>
            </a:r>
            <a:r>
              <a:rPr lang="fr-BE" sz="1800" b="0" i="0" u="none" strike="noStrike" err="1">
                <a:solidFill>
                  <a:srgbClr val="212121"/>
                </a:solidFill>
                <a:effectLst/>
                <a:latin typeface="Times New Roman" panose="02020603050405020304" pitchFamily="18" charset="0"/>
              </a:rPr>
              <a:t>risk</a:t>
            </a:r>
            <a:r>
              <a:rPr lang="fr-BE" sz="1800" b="0" i="0" u="none" strike="noStrike">
                <a:solidFill>
                  <a:srgbClr val="212121"/>
                </a:solidFill>
                <a:effectLst/>
                <a:latin typeface="Times New Roman" panose="02020603050405020304" pitchFamily="18" charset="0"/>
              </a:rPr>
              <a:t> of short stature</a:t>
            </a: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Continue </a:t>
            </a:r>
            <a:r>
              <a:rPr lang="fr-BE" sz="1800" b="0" i="0" u="none" strike="noStrike" err="1">
                <a:solidFill>
                  <a:srgbClr val="212121"/>
                </a:solidFill>
                <a:effectLst/>
                <a:latin typeface="Times New Roman" panose="02020603050405020304" pitchFamily="18" charset="0"/>
              </a:rPr>
              <a:t>until</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little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growth</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potential</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remains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bone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age</a:t>
            </a:r>
            <a:r>
              <a:rPr lang="fr-BE" sz="1800" b="0" i="0" u="none" strike="noStrike">
                <a:solidFill>
                  <a:srgbClr val="212121"/>
                </a:solidFill>
                <a:effectLst/>
                <a:latin typeface="Times New Roman" panose="02020603050405020304" pitchFamily="18" charset="0"/>
              </a:rPr>
              <a:t> ≥14 </a:t>
            </a:r>
            <a:r>
              <a:rPr lang="fr-BE" sz="1800" b="0" i="0" u="none" strike="noStrike" err="1">
                <a:solidFill>
                  <a:srgbClr val="212121"/>
                </a:solidFill>
                <a:effectLst/>
                <a:latin typeface="Times New Roman" panose="02020603050405020304" pitchFamily="18" charset="0"/>
              </a:rPr>
              <a:t>years</a:t>
            </a:r>
            <a:r>
              <a:rPr lang="fr-BE" sz="1800" b="0" i="0" u="none" strike="noStrike">
                <a:solidFill>
                  <a:srgbClr val="212121"/>
                </a:solidFill>
                <a:effectLst/>
                <a:latin typeface="Times New Roman" panose="02020603050405020304" pitchFamily="18" charset="0"/>
              </a:rPr>
              <a:t> or </a:t>
            </a:r>
            <a:r>
              <a:rPr lang="fr-BE" sz="1800" b="0" i="0" u="none" strike="noStrike" err="1">
                <a:solidFill>
                  <a:srgbClr val="212121"/>
                </a:solidFill>
                <a:effectLst/>
                <a:latin typeface="Times New Roman" panose="02020603050405020304" pitchFamily="18" charset="0"/>
              </a:rPr>
              <a:t>height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velocity</a:t>
            </a:r>
            <a:r>
              <a:rPr lang="fr-BE" sz="1800" b="0" i="0" u="none" strike="noStrike">
                <a:solidFill>
                  <a:srgbClr val="212121"/>
                </a:solidFill>
                <a:effectLst/>
                <a:latin typeface="Times New Roman" panose="02020603050405020304" pitchFamily="18" charset="0"/>
              </a:rPr>
              <a:t> &lt;2 cm/</a:t>
            </a:r>
            <a:r>
              <a:rPr lang="fr-BE" sz="1800" b="0" i="0" u="none" strike="noStrike" err="1">
                <a:solidFill>
                  <a:srgbClr val="212121"/>
                </a:solidFill>
                <a:effectLst/>
                <a:latin typeface="Times New Roman" panose="02020603050405020304" pitchFamily="18" charset="0"/>
              </a:rPr>
              <a:t>year</a:t>
            </a:r>
            <a:r>
              <a:rPr lang="fr-BE" sz="1800" b="0" i="0" u="none" strike="noStrike">
                <a:solidFill>
                  <a:srgbClr val="212121"/>
                </a:solidFill>
                <a:effectLst/>
                <a:latin typeface="Times New Roman" panose="02020603050405020304" pitchFamily="18" charset="0"/>
              </a:rPr>
              <a:t>)</a:t>
            </a:r>
          </a:p>
          <a:p>
            <a:pPr algn="l">
              <a:spcAft>
                <a:spcPts val="900"/>
              </a:spcAft>
              <a:buFont typeface="Arial" panose="020B0604020202020204" pitchFamily="34" charset="0"/>
              <a:buChar char="•"/>
            </a:pPr>
            <a:r>
              <a:rPr lang="fr-BE" sz="1800" b="0" i="0" u="none" strike="noStrike" err="1">
                <a:solidFill>
                  <a:srgbClr val="212121"/>
                </a:solidFill>
                <a:effectLst/>
                <a:latin typeface="Times New Roman" panose="02020603050405020304" pitchFamily="18" charset="0"/>
              </a:rPr>
              <a:t>Average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adult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height</a:t>
            </a:r>
            <a:r>
              <a:rPr lang="fr-BE" sz="1800" b="0" i="0" u="none" strike="noStrike">
                <a:solidFill>
                  <a:srgbClr val="212121"/>
                </a:solidFill>
                <a:effectLst/>
                <a:latin typeface="Times New Roman" panose="02020603050405020304" pitchFamily="18" charset="0"/>
              </a:rPr>
              <a:t> gain: +5 to +8 cm (up to +15–17 cm </a:t>
            </a:r>
            <a:r>
              <a:rPr lang="fr-BE" sz="1800" b="0" i="0" u="none" strike="noStrike" err="1">
                <a:solidFill>
                  <a:srgbClr val="212121"/>
                </a:solidFill>
                <a:effectLst/>
                <a:latin typeface="Times New Roman" panose="02020603050405020304" pitchFamily="18" charset="0"/>
              </a:rPr>
              <a:t>with</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early</a:t>
            </a:r>
            <a:r>
              <a:rPr lang="fr-BE" sz="1800" b="0" i="0" u="none" strike="noStrike">
                <a:solidFill>
                  <a:srgbClr val="212121"/>
                </a:solidFill>
                <a:effectLst/>
                <a:latin typeface="Times New Roman" panose="02020603050405020304" pitchFamily="18" charset="0"/>
              </a:rPr>
              <a:t> high-dose </a:t>
            </a:r>
            <a:r>
              <a:rPr lang="fr-BE" sz="1800" b="0" i="0" u="none" strike="noStrike" err="1">
                <a:solidFill>
                  <a:srgbClr val="212121"/>
                </a:solidFill>
                <a:effectLst/>
                <a:latin typeface="Times New Roman" panose="02020603050405020304" pitchFamily="18" charset="0"/>
              </a:rPr>
              <a:t>protocols</a:t>
            </a:r>
            <a:r>
              <a:rPr lang="fr-BE" sz="1800" b="0" i="0" u="none" strike="noStrike">
                <a:solidFill>
                  <a:srgbClr val="212121"/>
                </a:solidFill>
                <a:effectLst/>
                <a:latin typeface="Times New Roman" panose="02020603050405020304" pitchFamily="18" charset="0"/>
              </a:rPr>
              <a:t>)</a:t>
            </a: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Best </a:t>
            </a:r>
            <a:r>
              <a:rPr lang="fr-BE" sz="1800" b="0" i="0" u="none" strike="noStrike" err="1">
                <a:solidFill>
                  <a:srgbClr val="212121"/>
                </a:solidFill>
                <a:effectLst/>
                <a:latin typeface="Times New Roman" panose="02020603050405020304" pitchFamily="18" charset="0"/>
              </a:rPr>
              <a:t>results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with</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young</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age</a:t>
            </a:r>
            <a:r>
              <a:rPr lang="fr-BE" sz="1800" b="0" i="0" u="none" strike="noStrike">
                <a:solidFill>
                  <a:srgbClr val="212121"/>
                </a:solidFill>
                <a:effectLst/>
                <a:latin typeface="Times New Roman" panose="02020603050405020304" pitchFamily="18" charset="0"/>
              </a:rPr>
              <a:t> at start, high dose, long duration, </a:t>
            </a:r>
            <a:r>
              <a:rPr lang="fr-BE" sz="1800" b="0" i="0" u="none" strike="noStrike" err="1">
                <a:solidFill>
                  <a:srgbClr val="212121"/>
                </a:solidFill>
                <a:effectLst/>
                <a:latin typeface="Times New Roman" panose="02020603050405020304" pitchFamily="18" charset="0"/>
              </a:rPr>
              <a:t>tall</a:t>
            </a:r>
            <a:r>
              <a:rPr lang="fr-BE" sz="1800" b="0" i="0" u="none" strike="noStrike">
                <a:solidFill>
                  <a:srgbClr val="212121"/>
                </a:solidFill>
                <a:effectLst/>
                <a:latin typeface="Times New Roman" panose="02020603050405020304" pitchFamily="18" charset="0"/>
              </a:rPr>
              <a:t> parental </a:t>
            </a:r>
            <a:r>
              <a:rPr lang="fr-BE" sz="1800" b="0" i="0" u="none" strike="noStrike" err="1">
                <a:solidFill>
                  <a:srgbClr val="212121"/>
                </a:solidFill>
                <a:effectLst/>
                <a:latin typeface="Times New Roman" panose="02020603050405020304" pitchFamily="18" charset="0"/>
              </a:rPr>
              <a:t>height</a:t>
            </a:r>
            <a:endParaRPr lang="fr-BE" sz="1800" b="0" i="0" u="none" strike="noStrike">
              <a:solidFill>
                <a:srgbClr val="212121"/>
              </a:solidFill>
              <a:effectLst/>
              <a:latin typeface="Times New Roman" panose="02020603050405020304" pitchFamily="18" charset="0"/>
            </a:endParaRP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No </a:t>
            </a:r>
            <a:r>
              <a:rPr lang="fr-BE" sz="1800" b="0" i="0" u="none" strike="noStrike" err="1">
                <a:solidFill>
                  <a:srgbClr val="212121"/>
                </a:solidFill>
                <a:effectLst/>
                <a:latin typeface="Times New Roman" panose="02020603050405020304" pitchFamily="18" charset="0"/>
              </a:rPr>
              <a:t>physiological</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reason</a:t>
            </a:r>
            <a:r>
              <a:rPr lang="fr-BE" sz="1800" b="0" i="0" u="none" strike="noStrike">
                <a:solidFill>
                  <a:srgbClr val="212121"/>
                </a:solidFill>
                <a:effectLst/>
                <a:latin typeface="Times New Roman" panose="02020603050405020304" pitchFamily="18" charset="0"/>
              </a:rPr>
              <a:t> to continue GH </a:t>
            </a:r>
            <a:r>
              <a:rPr lang="fr-BE" sz="1800" b="0" i="0" u="none" strike="noStrike" err="1">
                <a:solidFill>
                  <a:srgbClr val="212121"/>
                </a:solidFill>
                <a:effectLst/>
                <a:latin typeface="Times New Roman" panose="02020603050405020304" pitchFamily="18" charset="0"/>
              </a:rPr>
              <a:t>after</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epiphyseal</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closure</a:t>
            </a:r>
            <a:endParaRPr lang="fr-BE" sz="1800" b="0" i="0" u="none" strike="noStrike">
              <a:solidFill>
                <a:srgbClr val="212121"/>
              </a:solidFill>
              <a:effectLst/>
              <a:latin typeface="Times New Roman" panose="02020603050405020304" pitchFamily="18" charset="0"/>
            </a:endParaRPr>
          </a:p>
          <a:p>
            <a:endParaRPr lang="fr-FR"/>
          </a:p>
        </p:txBody>
      </p:sp>
      <p:sp>
        <p:nvSpPr>
          <p:cNvPr id="6" name="ZoneTexte 5">
            <a:extLst>
              <a:ext uri="{FF2B5EF4-FFF2-40B4-BE49-F238E27FC236}">
                <a16:creationId xmlns:a16="http://schemas.microsoft.com/office/drawing/2014/main" id="{C148F25C-99AA-1564-D264-6CD5FD1068BB}"/>
              </a:ext>
            </a:extLst>
          </p:cNvPr>
          <p:cNvSpPr txBox="1"/>
          <p:nvPr/>
        </p:nvSpPr>
        <p:spPr>
          <a:xfrm>
            <a:off x="1129294" y="6274676"/>
            <a:ext cx="6116611" cy="800219"/>
          </a:xfrm>
          <a:prstGeom prst="rect">
            <a:avLst/>
          </a:prstGeom>
          <a:noFill/>
        </p:spPr>
        <p:txBody>
          <a:bodyPr wrap="none" rtlCol="0">
            <a:spAutoFit/>
          </a:bodyPr>
          <a:lstStyle/>
          <a:p>
            <a:r>
              <a:rPr lang="fr-BE" sz="1400" b="1" i="0" u="none" strike="noStrike">
                <a:solidFill>
                  <a:srgbClr val="212121"/>
                </a:solidFill>
                <a:effectLst/>
                <a:latin typeface="TimesNewRomanPS-BoldMT"/>
              </a:rPr>
              <a:t>Turner Syndrome – 2024 International </a:t>
            </a:r>
            <a:r>
              <a:rPr lang="fr-BE" sz="1400" b="1" i="0" u="none" strike="noStrike" err="1">
                <a:solidFill>
                  <a:srgbClr val="212121"/>
                </a:solidFill>
                <a:effectLst/>
                <a:latin typeface="TimesNewRomanPS-BoldMT"/>
              </a:rPr>
              <a:t>Clinical</a:t>
            </a:r>
            <a:r>
              <a:rPr lang="fr-BE" sz="1400" b="1" i="0" u="none" strike="noStrike">
                <a:solidFill>
                  <a:srgbClr val="212121"/>
                </a:solidFill>
                <a:effectLst/>
                <a:latin typeface="TimesNewRomanPS-BoldMT"/>
              </a:rPr>
              <a:t> Practice Guidelines</a:t>
            </a:r>
            <a:br>
              <a:rPr lang="fr-BE" b="0" i="0" u="none" strike="noStrike">
                <a:solidFill>
                  <a:srgbClr val="212121"/>
                </a:solidFill>
                <a:effectLst/>
                <a:latin typeface="Times New Roman" panose="02020603050405020304" pitchFamily="18" charset="0"/>
              </a:rPr>
            </a:br>
            <a:r>
              <a:rPr lang="fr-BE" sz="1400" b="0" i="1" u="none" strike="noStrike" err="1">
                <a:solidFill>
                  <a:srgbClr val="212121"/>
                </a:solidFill>
                <a:effectLst/>
                <a:latin typeface="TimesNewRomanPS-ItalicMT"/>
              </a:rPr>
              <a:t>Clinical</a:t>
            </a:r>
            <a:r>
              <a:rPr lang="fr-BE" sz="1400" b="0" i="1" u="none" strike="noStrike">
                <a:solidFill>
                  <a:srgbClr val="212121"/>
                </a:solidFill>
                <a:effectLst/>
                <a:latin typeface="TimesNewRomanPS-ItalicMT"/>
              </a:rPr>
              <a:t> practice guidelines for the care of girls and </a:t>
            </a:r>
            <a:r>
              <a:rPr lang="fr-BE" sz="1400" b="0" i="1" u="none" strike="noStrike" err="1">
                <a:solidFill>
                  <a:srgbClr val="212121"/>
                </a:solidFill>
                <a:effectLst/>
                <a:latin typeface="TimesNewRomanPS-ItalicMT"/>
              </a:rPr>
              <a:t>women</a:t>
            </a:r>
            <a:r>
              <a:rPr lang="fr-BE" sz="1400" b="0" i="1" u="none" strike="noStrike">
                <a:solidFill>
                  <a:srgbClr val="212121"/>
                </a:solidFill>
                <a:effectLst/>
                <a:latin typeface="TimesNewRomanPS-ItalicMT"/>
              </a:rPr>
              <a:t> </a:t>
            </a:r>
            <a:r>
              <a:rPr lang="fr-BE" sz="1400" b="0" i="1" u="none" strike="noStrike" err="1">
                <a:solidFill>
                  <a:srgbClr val="212121"/>
                </a:solidFill>
                <a:effectLst/>
                <a:latin typeface="TimesNewRomanPS-ItalicMT"/>
              </a:rPr>
              <a:t>with</a:t>
            </a:r>
            <a:r>
              <a:rPr lang="fr-BE" sz="1400" b="0" i="1" u="none" strike="noStrike">
                <a:solidFill>
                  <a:srgbClr val="212121"/>
                </a:solidFill>
                <a:effectLst/>
                <a:latin typeface="TimesNewRomanPS-ItalicMT"/>
              </a:rPr>
              <a:t> Turner syndrome</a:t>
            </a:r>
            <a:br>
              <a:rPr lang="fr-BE" b="0" i="0" u="none" strike="noStrike">
                <a:solidFill>
                  <a:srgbClr val="212121"/>
                </a:solidFill>
                <a:effectLst/>
                <a:latin typeface="Times New Roman" panose="02020603050405020304" pitchFamily="18" charset="0"/>
              </a:rPr>
            </a:br>
            <a:endParaRPr lang="fr-FR"/>
          </a:p>
        </p:txBody>
      </p:sp>
      <p:pic>
        <p:nvPicPr>
          <p:cNvPr id="7" name="Image 6" descr="Une image contenant Graphique, Police, logo, graphisme&#10;&#10;Le contenu généré par l’IA peut être incorrect.">
            <a:extLst>
              <a:ext uri="{FF2B5EF4-FFF2-40B4-BE49-F238E27FC236}">
                <a16:creationId xmlns:a16="http://schemas.microsoft.com/office/drawing/2014/main" id="{3FB9E719-4A4B-A1A4-136F-7673182E3E57}"/>
              </a:ext>
            </a:extLst>
          </p:cNvPr>
          <p:cNvPicPr>
            <a:picLocks noChangeAspect="1"/>
          </p:cNvPicPr>
          <p:nvPr/>
        </p:nvPicPr>
        <p:blipFill>
          <a:blip r:embed="rId2"/>
          <a:stretch>
            <a:fillRect/>
          </a:stretch>
        </p:blipFill>
        <p:spPr>
          <a:xfrm>
            <a:off x="212075" y="6309189"/>
            <a:ext cx="880155" cy="484773"/>
          </a:xfrm>
          <a:prstGeom prst="rect">
            <a:avLst/>
          </a:prstGeom>
        </p:spPr>
      </p:pic>
    </p:spTree>
    <p:extLst>
      <p:ext uri="{BB962C8B-B14F-4D97-AF65-F5344CB8AC3E}">
        <p14:creationId xmlns:p14="http://schemas.microsoft.com/office/powerpoint/2010/main" val="2835304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4CE4FF-ABC1-D750-EE4D-C87E69C7B8F4}"/>
              </a:ext>
            </a:extLst>
          </p:cNvPr>
          <p:cNvSpPr>
            <a:spLocks noGrp="1"/>
          </p:cNvSpPr>
          <p:nvPr>
            <p:ph type="title"/>
          </p:nvPr>
        </p:nvSpPr>
        <p:spPr/>
        <p:txBody>
          <a:bodyPr/>
          <a:lstStyle/>
          <a:p>
            <a:r>
              <a:rPr lang="fr-BE" sz="3600" b="1" err="1">
                <a:solidFill>
                  <a:srgbClr val="212121"/>
                </a:solidFill>
                <a:latin typeface="TimesNewRomanPS-BoldMT"/>
              </a:rPr>
              <a:t>Puberty</a:t>
            </a:r>
            <a:r>
              <a:rPr lang="fr-BE" sz="3600" b="1">
                <a:solidFill>
                  <a:srgbClr val="212121"/>
                </a:solidFill>
                <a:latin typeface="TimesNewRomanPS-BoldMT"/>
              </a:rPr>
              <a:t> and </a:t>
            </a:r>
            <a:r>
              <a:rPr lang="fr-BE" sz="3600" b="1" err="1">
                <a:solidFill>
                  <a:srgbClr val="212121"/>
                </a:solidFill>
                <a:latin typeface="TimesNewRomanPS-BoldMT"/>
              </a:rPr>
              <a:t>Ovarian</a:t>
            </a:r>
            <a:r>
              <a:rPr lang="fr-BE" sz="3600" b="1">
                <a:solidFill>
                  <a:srgbClr val="212121"/>
                </a:solidFill>
                <a:latin typeface="TimesNewRomanPS-BoldMT"/>
              </a:rPr>
              <a:t> </a:t>
            </a:r>
            <a:r>
              <a:rPr lang="fr-BE" sz="3600" b="1" err="1">
                <a:solidFill>
                  <a:srgbClr val="212121"/>
                </a:solidFill>
                <a:latin typeface="TimesNewRomanPS-BoldMT"/>
              </a:rPr>
              <a:t>Function</a:t>
            </a:r>
            <a:r>
              <a:rPr lang="fr-BE" sz="3600" b="1">
                <a:solidFill>
                  <a:srgbClr val="212121"/>
                </a:solidFill>
                <a:latin typeface="TimesNewRomanPS-BoldMT"/>
              </a:rPr>
              <a:t> Markers</a:t>
            </a:r>
            <a:br>
              <a:rPr lang="fr-BE">
                <a:solidFill>
                  <a:srgbClr val="212121"/>
                </a:solidFill>
                <a:latin typeface="Times New Roman" panose="02020603050405020304" pitchFamily="18" charset="0"/>
              </a:rPr>
            </a:br>
            <a:endParaRPr lang="fr-FR"/>
          </a:p>
        </p:txBody>
      </p:sp>
      <p:sp>
        <p:nvSpPr>
          <p:cNvPr id="3" name="Espace réservé du contenu 2">
            <a:extLst>
              <a:ext uri="{FF2B5EF4-FFF2-40B4-BE49-F238E27FC236}">
                <a16:creationId xmlns:a16="http://schemas.microsoft.com/office/drawing/2014/main" id="{A0EC3227-E0C8-2498-11EB-027BF1805D85}"/>
              </a:ext>
            </a:extLst>
          </p:cNvPr>
          <p:cNvSpPr>
            <a:spLocks noGrp="1"/>
          </p:cNvSpPr>
          <p:nvPr>
            <p:ph idx="1"/>
          </p:nvPr>
        </p:nvSpPr>
        <p:spPr/>
        <p:txBody>
          <a:bodyPr/>
          <a:lstStyle/>
          <a:p>
            <a:pPr algn="l">
              <a:spcAft>
                <a:spcPts val="900"/>
              </a:spcAft>
              <a:buFont typeface="Arial" panose="020B0604020202020204" pitchFamily="34" charset="0"/>
              <a:buChar char="•"/>
            </a:pPr>
            <a:r>
              <a:rPr lang="fr-BE"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Measure</a:t>
            </a:r>
            <a:r>
              <a:rPr lang="fr-BE" sz="1800" b="0" i="0" u="none" strike="noStrike">
                <a:solidFill>
                  <a:srgbClr val="212121"/>
                </a:solidFill>
                <a:effectLst/>
                <a:latin typeface="Times New Roman" panose="02020603050405020304" pitchFamily="18" charset="0"/>
              </a:rPr>
              <a:t> LH, FSH, and AMH at 8–9 </a:t>
            </a:r>
            <a:r>
              <a:rPr lang="fr-BE" sz="1800" b="0" i="0" u="none" strike="noStrike" err="1">
                <a:solidFill>
                  <a:srgbClr val="212121"/>
                </a:solidFill>
                <a:effectLst/>
                <a:latin typeface="Times New Roman" panose="02020603050405020304" pitchFamily="18" charset="0"/>
              </a:rPr>
              <a:t>years</a:t>
            </a:r>
            <a:r>
              <a:rPr lang="fr-BE" sz="1800" b="0" i="0" u="none" strike="noStrike">
                <a:solidFill>
                  <a:srgbClr val="212121"/>
                </a:solidFill>
                <a:effectLst/>
                <a:latin typeface="Times New Roman" panose="02020603050405020304" pitchFamily="18" charset="0"/>
              </a:rPr>
              <a:t> and </a:t>
            </a:r>
            <a:r>
              <a:rPr lang="fr-BE" sz="1800" b="0" i="0" u="none" strike="noStrike" err="1">
                <a:solidFill>
                  <a:srgbClr val="212121"/>
                </a:solidFill>
                <a:effectLst/>
                <a:latin typeface="Times New Roman" panose="02020603050405020304" pitchFamily="18" charset="0"/>
              </a:rPr>
              <a:t>yearly</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until</a:t>
            </a:r>
            <a:r>
              <a:rPr lang="fr-BE" sz="1800" b="0" i="0" u="none" strike="noStrike">
                <a:solidFill>
                  <a:srgbClr val="212121"/>
                </a:solidFill>
                <a:effectLst/>
                <a:latin typeface="Times New Roman" panose="02020603050405020304" pitchFamily="18" charset="0"/>
              </a:rPr>
              <a:t> 11–12 </a:t>
            </a:r>
            <a:r>
              <a:rPr lang="fr-BE" sz="1800" b="0" i="0" u="none" strike="noStrike" err="1">
                <a:solidFill>
                  <a:srgbClr val="212121"/>
                </a:solidFill>
                <a:effectLst/>
                <a:latin typeface="Times New Roman" panose="02020603050405020304" pitchFamily="18" charset="0"/>
              </a:rPr>
              <a:t>years</a:t>
            </a:r>
            <a:endParaRPr lang="fr-BE" sz="1800" b="0" i="0" u="none" strike="noStrike">
              <a:solidFill>
                <a:srgbClr val="212121"/>
              </a:solidFill>
              <a:effectLst/>
              <a:latin typeface="Times New Roman" panose="02020603050405020304" pitchFamily="18" charset="0"/>
            </a:endParaRP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1/3 of girls show </a:t>
            </a:r>
            <a:r>
              <a:rPr lang="fr-BE" sz="1800" b="0" i="0" u="none" strike="noStrike" err="1">
                <a:solidFill>
                  <a:srgbClr val="212121"/>
                </a:solidFill>
                <a:effectLst/>
                <a:latin typeface="Times New Roman" panose="02020603050405020304" pitchFamily="18" charset="0"/>
              </a:rPr>
              <a:t>spontaneous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pubertal</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signs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twice</a:t>
            </a:r>
            <a:r>
              <a:rPr lang="fr-BE" sz="1800" b="0" i="0" u="none" strike="noStrike">
                <a:solidFill>
                  <a:srgbClr val="212121"/>
                </a:solidFill>
                <a:effectLst/>
                <a:latin typeface="Times New Roman" panose="02020603050405020304" pitchFamily="18" charset="0"/>
              </a:rPr>
              <a:t> as </a:t>
            </a:r>
            <a:r>
              <a:rPr lang="fr-BE" sz="1800" b="0" i="0" u="none" strike="noStrike" err="1">
                <a:solidFill>
                  <a:srgbClr val="212121"/>
                </a:solidFill>
                <a:effectLst/>
                <a:latin typeface="Times New Roman" panose="02020603050405020304" pitchFamily="18" charset="0"/>
              </a:rPr>
              <a:t>common</a:t>
            </a:r>
            <a:r>
              <a:rPr lang="fr-BE" sz="1800" b="0" i="0" u="none" strike="noStrike">
                <a:solidFill>
                  <a:srgbClr val="212121"/>
                </a:solidFill>
                <a:effectLst/>
                <a:latin typeface="Times New Roman" panose="02020603050405020304" pitchFamily="18" charset="0"/>
              </a:rPr>
              <a:t> in non-45,X)</a:t>
            </a:r>
            <a:br>
              <a:rPr lang="fr-BE" sz="1800" b="0" i="0" u="none" strike="noStrike">
                <a:solidFill>
                  <a:srgbClr val="212121"/>
                </a:solidFill>
                <a:effectLst/>
                <a:latin typeface="Times New Roman" panose="02020603050405020304" pitchFamily="18" charset="0"/>
              </a:rPr>
            </a:br>
            <a:endParaRPr lang="fr-BE" sz="1800" b="0" i="0" u="none" strike="noStrike">
              <a:solidFill>
                <a:srgbClr val="212121"/>
              </a:solidFill>
              <a:effectLst/>
              <a:latin typeface="Times New Roman" panose="02020603050405020304" pitchFamily="18" charset="0"/>
            </a:endParaRPr>
          </a:p>
          <a:p>
            <a:pPr algn="l">
              <a:spcAft>
                <a:spcPts val="900"/>
              </a:spcAft>
              <a:buFont typeface="Arial" panose="020B0604020202020204" pitchFamily="34" charset="0"/>
              <a:buChar char="•"/>
            </a:pPr>
            <a:r>
              <a:rPr lang="fr-BE" sz="1800" b="0" i="0" u="none" strike="noStrike" err="1">
                <a:solidFill>
                  <a:srgbClr val="212121"/>
                </a:solidFill>
                <a:effectLst/>
                <a:latin typeface="Times New Roman" panose="02020603050405020304" pitchFamily="18" charset="0"/>
              </a:rPr>
              <a:t>Spontaneous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menarche</a:t>
            </a:r>
            <a:r>
              <a:rPr lang="fr-BE" sz="1800" b="0" i="0" u="none" strike="noStrike">
                <a:solidFill>
                  <a:srgbClr val="212121"/>
                </a:solidFill>
                <a:effectLst/>
                <a:latin typeface="Times New Roman" panose="02020603050405020304" pitchFamily="18" charset="0"/>
              </a:rPr>
              <a:t> in </a:t>
            </a:r>
            <a:r>
              <a:rPr lang="fr-BE" sz="1800" b="0" i="0" u="none" strike="noStrike" err="1">
                <a:solidFill>
                  <a:srgbClr val="212121"/>
                </a:solidFill>
                <a:effectLst/>
                <a:latin typeface="Times New Roman" panose="02020603050405020304" pitchFamily="18" charset="0"/>
              </a:rPr>
              <a:t>only</a:t>
            </a:r>
            <a:r>
              <a:rPr lang="fr-BE" sz="1800" b="0" i="0" u="none" strike="noStrike">
                <a:solidFill>
                  <a:srgbClr val="212121"/>
                </a:solidFill>
                <a:effectLst/>
                <a:latin typeface="Times New Roman" panose="02020603050405020304" pitchFamily="18" charset="0"/>
              </a:rPr>
              <a:t> ≈20 %</a:t>
            </a: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AMH &lt;4 </a:t>
            </a:r>
            <a:r>
              <a:rPr lang="fr-BE" sz="1800" b="0" i="0" u="none" strike="noStrike" err="1">
                <a:solidFill>
                  <a:srgbClr val="212121"/>
                </a:solidFill>
                <a:effectLst/>
                <a:latin typeface="Times New Roman" panose="02020603050405020304" pitchFamily="18" charset="0"/>
              </a:rPr>
              <a:t>pmol</a:t>
            </a:r>
            <a:r>
              <a:rPr lang="fr-BE" sz="1800" b="0" i="0" u="none" strike="noStrike">
                <a:solidFill>
                  <a:srgbClr val="212121"/>
                </a:solidFill>
                <a:effectLst/>
                <a:latin typeface="Times New Roman" panose="02020603050405020304" pitchFamily="18" charset="0"/>
              </a:rPr>
              <a:t>/L </a:t>
            </a:r>
            <a:r>
              <a:rPr lang="fr-BE" sz="1800" b="0" i="0" u="none" strike="noStrike" err="1">
                <a:solidFill>
                  <a:srgbClr val="212121"/>
                </a:solidFill>
                <a:effectLst/>
                <a:latin typeface="Times New Roman" panose="02020603050405020304" pitchFamily="18" charset="0"/>
              </a:rPr>
              <a:t>predicts</a:t>
            </a:r>
            <a:r>
              <a:rPr lang="fr-BE" sz="1800" b="0" i="0" u="none" strike="noStrike">
                <a:solidFill>
                  <a:srgbClr val="212121"/>
                </a:solidFill>
                <a:effectLst/>
                <a:latin typeface="Times New Roman" panose="02020603050405020304" pitchFamily="18" charset="0"/>
              </a:rPr>
              <a:t> absence of </a:t>
            </a:r>
            <a:r>
              <a:rPr lang="fr-BE" sz="1800" b="0" i="0" u="none" strike="noStrike" err="1">
                <a:solidFill>
                  <a:srgbClr val="212121"/>
                </a:solidFill>
                <a:effectLst/>
                <a:latin typeface="Times New Roman" panose="02020603050405020304" pitchFamily="18" charset="0"/>
              </a:rPr>
              <a:t>spontaneous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puberty</a:t>
            </a:r>
            <a:endParaRPr lang="fr-BE" sz="1800" b="0" i="0" u="none" strike="noStrike">
              <a:solidFill>
                <a:srgbClr val="212121"/>
              </a:solidFill>
              <a:effectLst/>
              <a:latin typeface="Times New Roman" panose="02020603050405020304" pitchFamily="18" charset="0"/>
            </a:endParaRPr>
          </a:p>
          <a:p>
            <a:endParaRPr lang="fr-FR"/>
          </a:p>
        </p:txBody>
      </p:sp>
      <p:sp>
        <p:nvSpPr>
          <p:cNvPr id="4" name="ZoneTexte 3">
            <a:extLst>
              <a:ext uri="{FF2B5EF4-FFF2-40B4-BE49-F238E27FC236}">
                <a16:creationId xmlns:a16="http://schemas.microsoft.com/office/drawing/2014/main" id="{113091B5-05E3-699F-E12F-699419B51AAE}"/>
              </a:ext>
            </a:extLst>
          </p:cNvPr>
          <p:cNvSpPr txBox="1"/>
          <p:nvPr/>
        </p:nvSpPr>
        <p:spPr>
          <a:xfrm>
            <a:off x="1104582" y="6311747"/>
            <a:ext cx="6116611" cy="800219"/>
          </a:xfrm>
          <a:prstGeom prst="rect">
            <a:avLst/>
          </a:prstGeom>
          <a:noFill/>
        </p:spPr>
        <p:txBody>
          <a:bodyPr wrap="none" rtlCol="0">
            <a:spAutoFit/>
          </a:bodyPr>
          <a:lstStyle/>
          <a:p>
            <a:r>
              <a:rPr lang="fr-BE" sz="1400" b="1" i="0" u="none" strike="noStrike">
                <a:solidFill>
                  <a:srgbClr val="212121"/>
                </a:solidFill>
                <a:effectLst/>
                <a:latin typeface="TimesNewRomanPS-BoldMT"/>
              </a:rPr>
              <a:t>Turner Syndrome – 2024 International </a:t>
            </a:r>
            <a:r>
              <a:rPr lang="fr-BE" sz="1400" b="1" i="0" u="none" strike="noStrike" err="1">
                <a:solidFill>
                  <a:srgbClr val="212121"/>
                </a:solidFill>
                <a:effectLst/>
                <a:latin typeface="TimesNewRomanPS-BoldMT"/>
              </a:rPr>
              <a:t>Clinical</a:t>
            </a:r>
            <a:r>
              <a:rPr lang="fr-BE" sz="1400" b="1" i="0" u="none" strike="noStrike">
                <a:solidFill>
                  <a:srgbClr val="212121"/>
                </a:solidFill>
                <a:effectLst/>
                <a:latin typeface="TimesNewRomanPS-BoldMT"/>
              </a:rPr>
              <a:t> Practice Guidelines</a:t>
            </a:r>
            <a:br>
              <a:rPr lang="fr-BE" b="0" i="0" u="none" strike="noStrike">
                <a:solidFill>
                  <a:srgbClr val="212121"/>
                </a:solidFill>
                <a:effectLst/>
                <a:latin typeface="Times New Roman" panose="02020603050405020304" pitchFamily="18" charset="0"/>
              </a:rPr>
            </a:br>
            <a:r>
              <a:rPr lang="fr-BE" sz="1400" b="0" i="1" u="none" strike="noStrike" err="1">
                <a:solidFill>
                  <a:srgbClr val="212121"/>
                </a:solidFill>
                <a:effectLst/>
                <a:latin typeface="TimesNewRomanPS-ItalicMT"/>
              </a:rPr>
              <a:t>Clinical</a:t>
            </a:r>
            <a:r>
              <a:rPr lang="fr-BE" sz="1400" b="0" i="1" u="none" strike="noStrike">
                <a:solidFill>
                  <a:srgbClr val="212121"/>
                </a:solidFill>
                <a:effectLst/>
                <a:latin typeface="TimesNewRomanPS-ItalicMT"/>
              </a:rPr>
              <a:t> practice guidelines for the care of girls and </a:t>
            </a:r>
            <a:r>
              <a:rPr lang="fr-BE" sz="1400" b="0" i="1" u="none" strike="noStrike" err="1">
                <a:solidFill>
                  <a:srgbClr val="212121"/>
                </a:solidFill>
                <a:effectLst/>
                <a:latin typeface="TimesNewRomanPS-ItalicMT"/>
              </a:rPr>
              <a:t>women</a:t>
            </a:r>
            <a:r>
              <a:rPr lang="fr-BE" sz="1400" b="0" i="1" u="none" strike="noStrike">
                <a:solidFill>
                  <a:srgbClr val="212121"/>
                </a:solidFill>
                <a:effectLst/>
                <a:latin typeface="TimesNewRomanPS-ItalicMT"/>
              </a:rPr>
              <a:t> </a:t>
            </a:r>
            <a:r>
              <a:rPr lang="fr-BE" sz="1400" b="0" i="1" u="none" strike="noStrike" err="1">
                <a:solidFill>
                  <a:srgbClr val="212121"/>
                </a:solidFill>
                <a:effectLst/>
                <a:latin typeface="TimesNewRomanPS-ItalicMT"/>
              </a:rPr>
              <a:t>with</a:t>
            </a:r>
            <a:r>
              <a:rPr lang="fr-BE" sz="1400" b="0" i="1" u="none" strike="noStrike">
                <a:solidFill>
                  <a:srgbClr val="212121"/>
                </a:solidFill>
                <a:effectLst/>
                <a:latin typeface="TimesNewRomanPS-ItalicMT"/>
              </a:rPr>
              <a:t> Turner syndrome</a:t>
            </a:r>
            <a:br>
              <a:rPr lang="fr-BE" b="0" i="0" u="none" strike="noStrike">
                <a:solidFill>
                  <a:srgbClr val="212121"/>
                </a:solidFill>
                <a:effectLst/>
                <a:latin typeface="Times New Roman" panose="02020603050405020304" pitchFamily="18" charset="0"/>
              </a:rPr>
            </a:br>
            <a:endParaRPr lang="fr-FR"/>
          </a:p>
        </p:txBody>
      </p:sp>
      <p:pic>
        <p:nvPicPr>
          <p:cNvPr id="5" name="Image 4" descr="Une image contenant Graphique, Police, logo, graphisme&#10;&#10;Le contenu généré par l’IA peut être incorrect.">
            <a:extLst>
              <a:ext uri="{FF2B5EF4-FFF2-40B4-BE49-F238E27FC236}">
                <a16:creationId xmlns:a16="http://schemas.microsoft.com/office/drawing/2014/main" id="{8E09CBE7-20D3-FEAF-E456-14DF7A11739B}"/>
              </a:ext>
            </a:extLst>
          </p:cNvPr>
          <p:cNvPicPr>
            <a:picLocks noChangeAspect="1"/>
          </p:cNvPicPr>
          <p:nvPr/>
        </p:nvPicPr>
        <p:blipFill>
          <a:blip r:embed="rId2"/>
          <a:stretch>
            <a:fillRect/>
          </a:stretch>
        </p:blipFill>
        <p:spPr>
          <a:xfrm>
            <a:off x="212075" y="6309189"/>
            <a:ext cx="880155" cy="484773"/>
          </a:xfrm>
          <a:prstGeom prst="rect">
            <a:avLst/>
          </a:prstGeom>
        </p:spPr>
      </p:pic>
    </p:spTree>
    <p:extLst>
      <p:ext uri="{BB962C8B-B14F-4D97-AF65-F5344CB8AC3E}">
        <p14:creationId xmlns:p14="http://schemas.microsoft.com/office/powerpoint/2010/main" val="3076204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D55675-F08E-E648-3260-DF89A4C3E1B4}"/>
              </a:ext>
            </a:extLst>
          </p:cNvPr>
          <p:cNvSpPr>
            <a:spLocks noGrp="1"/>
          </p:cNvSpPr>
          <p:nvPr>
            <p:ph type="title"/>
          </p:nvPr>
        </p:nvSpPr>
        <p:spPr/>
        <p:txBody>
          <a:bodyPr>
            <a:normAutofit/>
          </a:bodyPr>
          <a:lstStyle/>
          <a:p>
            <a:r>
              <a:rPr lang="fr-BE" sz="3600" b="1" err="1">
                <a:solidFill>
                  <a:srgbClr val="212121"/>
                </a:solidFill>
                <a:latin typeface="TimesNewRomanPS-BoldMT"/>
              </a:rPr>
              <a:t>Pubertal</a:t>
            </a:r>
            <a:r>
              <a:rPr lang="fr-BE" sz="3600" b="1">
                <a:solidFill>
                  <a:srgbClr val="212121"/>
                </a:solidFill>
                <a:latin typeface="TimesNewRomanPS-BoldMT"/>
              </a:rPr>
              <a:t> Induction – </a:t>
            </a:r>
            <a:r>
              <a:rPr lang="fr-BE" sz="3600" b="1" err="1">
                <a:solidFill>
                  <a:srgbClr val="212121"/>
                </a:solidFill>
                <a:latin typeface="TimesNewRomanPS-BoldMT"/>
              </a:rPr>
              <a:t>Estrogen</a:t>
            </a:r>
            <a:r>
              <a:rPr lang="fr-BE" sz="3600" b="1">
                <a:solidFill>
                  <a:srgbClr val="212121"/>
                </a:solidFill>
                <a:latin typeface="TimesNewRomanPS-BoldMT"/>
              </a:rPr>
              <a:t> </a:t>
            </a:r>
            <a:r>
              <a:rPr lang="fr-BE" sz="3600" b="1" err="1">
                <a:solidFill>
                  <a:srgbClr val="212121"/>
                </a:solidFill>
                <a:latin typeface="TimesNewRomanPS-BoldMT"/>
              </a:rPr>
              <a:t>Therapy</a:t>
            </a:r>
            <a:r>
              <a:rPr lang="fr-BE" sz="3600" b="1">
                <a:solidFill>
                  <a:srgbClr val="212121"/>
                </a:solidFill>
                <a:latin typeface="TimesNewRomanPS-BoldMT"/>
              </a:rPr>
              <a:t> </a:t>
            </a:r>
            <a:endParaRPr lang="fr-FR" sz="3600"/>
          </a:p>
        </p:txBody>
      </p:sp>
      <p:sp>
        <p:nvSpPr>
          <p:cNvPr id="3" name="Espace réservé du contenu 2">
            <a:extLst>
              <a:ext uri="{FF2B5EF4-FFF2-40B4-BE49-F238E27FC236}">
                <a16:creationId xmlns:a16="http://schemas.microsoft.com/office/drawing/2014/main" id="{526AEC6F-0BAF-0F44-4266-CF15EDF44625}"/>
              </a:ext>
            </a:extLst>
          </p:cNvPr>
          <p:cNvSpPr>
            <a:spLocks noGrp="1"/>
          </p:cNvSpPr>
          <p:nvPr>
            <p:ph idx="1"/>
          </p:nvPr>
        </p:nvSpPr>
        <p:spPr/>
        <p:txBody>
          <a:bodyPr>
            <a:normAutofit/>
          </a:bodyPr>
          <a:lstStyle/>
          <a:p>
            <a:pPr algn="l">
              <a:spcAft>
                <a:spcPts val="900"/>
              </a:spcAft>
            </a:pPr>
            <a:r>
              <a:rPr lang="fr-BE" sz="1800" b="0" i="0" u="none" strike="noStrike">
                <a:solidFill>
                  <a:srgbClr val="212121"/>
                </a:solidFill>
                <a:effectLst/>
                <a:latin typeface="Times New Roman" panose="02020603050405020304" pitchFamily="18" charset="0"/>
              </a:rPr>
              <a:t>Start </a:t>
            </a:r>
            <a:r>
              <a:rPr lang="fr-BE" sz="1800" b="0" i="0" u="none" strike="noStrike" err="1">
                <a:solidFill>
                  <a:srgbClr val="212121"/>
                </a:solidFill>
                <a:effectLst/>
                <a:latin typeface="Times New Roman" panose="02020603050405020304" pitchFamily="18" charset="0"/>
              </a:rPr>
              <a:t>low</a:t>
            </a:r>
            <a:r>
              <a:rPr lang="fr-BE" sz="1800" b="0" i="0" u="none" strike="noStrike">
                <a:solidFill>
                  <a:srgbClr val="212121"/>
                </a:solidFill>
                <a:effectLst/>
                <a:latin typeface="Times New Roman" panose="02020603050405020304" pitchFamily="18" charset="0"/>
              </a:rPr>
              <a:t>-dose 17</a:t>
            </a:r>
            <a:r>
              <a:rPr lang="el-GR" sz="1800" b="0" i="0" u="none" strike="noStrike">
                <a:solidFill>
                  <a:srgbClr val="212121"/>
                </a:solidFill>
                <a:effectLst/>
                <a:latin typeface="Times New Roman" panose="02020603050405020304" pitchFamily="18" charset="0"/>
              </a:rPr>
              <a:t>β-</a:t>
            </a:r>
            <a:r>
              <a:rPr lang="fr-BE" sz="1800" b="0" i="0" u="none" strike="noStrike">
                <a:solidFill>
                  <a:srgbClr val="212121"/>
                </a:solidFill>
                <a:effectLst/>
                <a:latin typeface="Times New Roman" panose="02020603050405020304" pitchFamily="18" charset="0"/>
              </a:rPr>
              <a:t>estradiol (E2) </a:t>
            </a:r>
            <a:r>
              <a:rPr lang="fr-BE" sz="1800" b="0" i="0" u="none" strike="noStrike" err="1">
                <a:solidFill>
                  <a:srgbClr val="212121"/>
                </a:solidFill>
                <a:effectLst/>
                <a:latin typeface="Times New Roman" panose="02020603050405020304" pitchFamily="18" charset="0"/>
              </a:rPr>
              <a:t>between</a:t>
            </a:r>
            <a:r>
              <a:rPr lang="fr-BE" sz="1800" b="0" i="0" u="none" strike="noStrike">
                <a:solidFill>
                  <a:srgbClr val="212121"/>
                </a:solidFill>
                <a:effectLst/>
                <a:latin typeface="Times New Roman" panose="02020603050405020304" pitchFamily="18" charset="0"/>
              </a:rPr>
              <a:t> 11 and 12 </a:t>
            </a:r>
            <a:r>
              <a:rPr lang="fr-BE" sz="1800" b="0" i="0" u="none" strike="noStrike" err="1">
                <a:solidFill>
                  <a:srgbClr val="212121"/>
                </a:solidFill>
                <a:effectLst/>
                <a:latin typeface="Times New Roman" panose="02020603050405020304" pitchFamily="18" charset="0"/>
              </a:rPr>
              <a:t>years</a:t>
            </a:r>
            <a:r>
              <a:rPr lang="fr-BE" sz="1800" b="0" i="0" u="none" strike="noStrike">
                <a:solidFill>
                  <a:srgbClr val="212121"/>
                </a:solidFill>
                <a:effectLst/>
                <a:latin typeface="Times New Roman" panose="02020603050405020304" pitchFamily="18" charset="0"/>
              </a:rPr>
              <a:t> if FSH </a:t>
            </a:r>
            <a:r>
              <a:rPr lang="fr-BE" sz="1800" b="0" i="0" u="none" strike="noStrike" err="1">
                <a:solidFill>
                  <a:srgbClr val="212121"/>
                </a:solidFill>
                <a:effectLst/>
                <a:latin typeface="Times New Roman" panose="02020603050405020304" pitchFamily="18" charset="0"/>
              </a:rPr>
              <a:t>is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elevated</a:t>
            </a:r>
            <a:r>
              <a:rPr lang="fr-BE" sz="1800" b="0" i="0" u="none" strike="noStrike">
                <a:solidFill>
                  <a:srgbClr val="212121"/>
                </a:solidFill>
                <a:effectLst/>
                <a:latin typeface="Times New Roman" panose="02020603050405020304" pitchFamily="18" charset="0"/>
              </a:rPr>
              <a:t> on </a:t>
            </a:r>
            <a:r>
              <a:rPr lang="fr-BE" sz="1800" b="0" i="0" u="none" strike="noStrike" err="1">
                <a:solidFill>
                  <a:srgbClr val="212121"/>
                </a:solidFill>
                <a:effectLst/>
                <a:latin typeface="Times New Roman" panose="02020603050405020304" pitchFamily="18" charset="0"/>
              </a:rPr>
              <a:t>two</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measurements</a:t>
            </a:r>
            <a:endParaRPr lang="fr-BE" sz="1800" b="0" i="0" u="none" strike="noStrike">
              <a:solidFill>
                <a:srgbClr val="212121"/>
              </a:solidFill>
              <a:effectLst/>
              <a:latin typeface="Times New Roman" panose="02020603050405020304" pitchFamily="18" charset="0"/>
            </a:endParaRP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In </a:t>
            </a:r>
            <a:r>
              <a:rPr lang="fr-BE" sz="1800" b="0" i="0" u="none" strike="noStrike" err="1">
                <a:solidFill>
                  <a:srgbClr val="212121"/>
                </a:solidFill>
                <a:effectLst/>
                <a:latin typeface="Times New Roman" panose="02020603050405020304" pitchFamily="18" charset="0"/>
              </a:rPr>
              <a:t>late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diagnosis</a:t>
            </a:r>
            <a:r>
              <a:rPr lang="fr-BE" sz="1800" b="0" i="0" u="none" strike="noStrike">
                <a:solidFill>
                  <a:srgbClr val="212121"/>
                </a:solidFill>
                <a:effectLst/>
                <a:latin typeface="Times New Roman" panose="02020603050405020304" pitchFamily="18" charset="0"/>
              </a:rPr>
              <a:t> (&gt;12 </a:t>
            </a:r>
            <a:r>
              <a:rPr lang="fr-BE" sz="1800" b="0" i="0" u="none" strike="noStrike" err="1">
                <a:solidFill>
                  <a:srgbClr val="212121"/>
                </a:solidFill>
                <a:effectLst/>
                <a:latin typeface="Times New Roman" panose="02020603050405020304" pitchFamily="18" charset="0"/>
              </a:rPr>
              <a:t>years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with</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remaining</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growth</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potential</a:t>
            </a:r>
            <a:r>
              <a:rPr lang="fr-BE" sz="1800" b="0" i="0" u="none" strike="noStrike">
                <a:solidFill>
                  <a:srgbClr val="212121"/>
                </a:solidFill>
                <a:effectLst/>
                <a:latin typeface="Times New Roman" panose="02020603050405020304" pitchFamily="18" charset="0"/>
              </a:rPr>
              <a:t>: start </a:t>
            </a:r>
            <a:r>
              <a:rPr lang="fr-BE" sz="1800" b="0" i="0" u="none" strike="noStrike" err="1">
                <a:solidFill>
                  <a:srgbClr val="212121"/>
                </a:solidFill>
                <a:effectLst/>
                <a:latin typeface="Times New Roman" panose="02020603050405020304" pitchFamily="18" charset="0"/>
              </a:rPr>
              <a:t>low</a:t>
            </a:r>
            <a:r>
              <a:rPr lang="fr-BE" sz="1800" b="0" i="0" u="none" strike="noStrike">
                <a:solidFill>
                  <a:srgbClr val="212121"/>
                </a:solidFill>
                <a:effectLst/>
                <a:latin typeface="Times New Roman" panose="02020603050405020304" pitchFamily="18" charset="0"/>
              </a:rPr>
              <a:t>-dose E2 </a:t>
            </a:r>
            <a:r>
              <a:rPr lang="fr-BE" sz="1800" b="0" i="0" u="none" strike="noStrike" err="1">
                <a:solidFill>
                  <a:srgbClr val="212121"/>
                </a:solidFill>
                <a:effectLst/>
                <a:latin typeface="Times New Roman" panose="02020603050405020304" pitchFamily="18" charset="0"/>
              </a:rPr>
              <a:t>together</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with</a:t>
            </a:r>
            <a:r>
              <a:rPr lang="fr-BE" sz="1800" b="0" i="0" u="none" strike="noStrike">
                <a:solidFill>
                  <a:srgbClr val="212121"/>
                </a:solidFill>
                <a:effectLst/>
                <a:latin typeface="Times New Roman" panose="02020603050405020304" pitchFamily="18" charset="0"/>
              </a:rPr>
              <a:t> GH</a:t>
            </a:r>
          </a:p>
          <a:p>
            <a:pPr algn="l">
              <a:spcAft>
                <a:spcPts val="900"/>
              </a:spcAft>
              <a:buFont typeface="Arial" panose="020B0604020202020204" pitchFamily="34" charset="0"/>
              <a:buChar char="•"/>
            </a:pPr>
            <a:r>
              <a:rPr lang="fr-BE" sz="1800" b="0" i="0" u="none" strike="noStrike" err="1">
                <a:solidFill>
                  <a:srgbClr val="212121"/>
                </a:solidFill>
                <a:effectLst/>
                <a:latin typeface="Times New Roman" panose="02020603050405020304" pitchFamily="18" charset="0"/>
              </a:rPr>
              <a:t>Prefer</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transdermal</a:t>
            </a:r>
            <a:r>
              <a:rPr lang="fr-BE" sz="1800" b="0" i="0" u="none" strike="noStrike">
                <a:solidFill>
                  <a:srgbClr val="212121"/>
                </a:solidFill>
                <a:effectLst/>
                <a:latin typeface="Times New Roman" panose="02020603050405020304" pitchFamily="18" charset="0"/>
              </a:rPr>
              <a:t> (TD) E2 route; oral E2 </a:t>
            </a:r>
            <a:r>
              <a:rPr lang="fr-BE" sz="1800" b="0" i="0" u="none" strike="noStrike" err="1">
                <a:solidFill>
                  <a:srgbClr val="212121"/>
                </a:solidFill>
                <a:effectLst/>
                <a:latin typeface="Times New Roman" panose="02020603050405020304" pitchFamily="18" charset="0"/>
              </a:rPr>
              <a:t>is</a:t>
            </a:r>
            <a:r>
              <a:rPr lang="fr-BE" sz="1800" b="0" i="0" u="none" strike="noStrike">
                <a:solidFill>
                  <a:srgbClr val="212121"/>
                </a:solidFill>
                <a:effectLst/>
                <a:latin typeface="Times New Roman" panose="02020603050405020304" pitchFamily="18" charset="0"/>
              </a:rPr>
              <a:t> second </a:t>
            </a:r>
            <a:r>
              <a:rPr lang="fr-BE" sz="1800" b="0" i="0" u="none" strike="noStrike" err="1">
                <a:solidFill>
                  <a:srgbClr val="212121"/>
                </a:solidFill>
                <a:effectLst/>
                <a:latin typeface="Times New Roman" panose="02020603050405020304" pitchFamily="18" charset="0"/>
              </a:rPr>
              <a:t>choice</a:t>
            </a:r>
            <a:endParaRPr lang="fr-BE" sz="1800" b="0" i="0" u="none" strike="noStrike">
              <a:solidFill>
                <a:srgbClr val="212121"/>
              </a:solidFill>
              <a:effectLst/>
              <a:latin typeface="Times New Roman" panose="02020603050405020304" pitchFamily="18" charset="0"/>
            </a:endParaRP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Goal: </a:t>
            </a:r>
            <a:r>
              <a:rPr lang="fr-BE" sz="1800" b="0" i="0" u="none" strike="noStrike" err="1">
                <a:solidFill>
                  <a:srgbClr val="212121"/>
                </a:solidFill>
                <a:effectLst/>
                <a:latin typeface="Times New Roman" panose="02020603050405020304" pitchFamily="18" charset="0"/>
              </a:rPr>
              <a:t>mimic</a:t>
            </a:r>
            <a:r>
              <a:rPr lang="fr-BE" sz="1800" b="0" i="0" u="none" strike="noStrike">
                <a:solidFill>
                  <a:srgbClr val="212121"/>
                </a:solidFill>
                <a:effectLst/>
                <a:latin typeface="Times New Roman" panose="02020603050405020304" pitchFamily="18" charset="0"/>
              </a:rPr>
              <a:t> normal </a:t>
            </a:r>
            <a:r>
              <a:rPr lang="fr-BE" sz="1800" b="0" i="0" u="none" strike="noStrike" err="1">
                <a:solidFill>
                  <a:srgbClr val="212121"/>
                </a:solidFill>
                <a:effectLst/>
                <a:latin typeface="Times New Roman" panose="02020603050405020304" pitchFamily="18" charset="0"/>
              </a:rPr>
              <a:t>physiology</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preserve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linear</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growth</a:t>
            </a:r>
            <a:r>
              <a:rPr lang="fr-BE" sz="1800" b="0" i="0" u="none" strike="noStrike">
                <a:solidFill>
                  <a:srgbClr val="212121"/>
                </a:solidFill>
                <a:effectLst/>
                <a:latin typeface="Times New Roman" panose="02020603050405020304" pitchFamily="18" charset="0"/>
              </a:rPr>
              <a:t>, and </a:t>
            </a:r>
            <a:r>
              <a:rPr lang="fr-BE" sz="1800" b="0" i="0" u="none" strike="noStrike" err="1">
                <a:solidFill>
                  <a:srgbClr val="212121"/>
                </a:solidFill>
                <a:effectLst/>
                <a:latin typeface="Times New Roman" panose="02020603050405020304" pitchFamily="18" charset="0"/>
              </a:rPr>
              <a:t>achieve</a:t>
            </a:r>
            <a:r>
              <a:rPr lang="fr-BE" sz="1800" b="0" i="0" u="none" strike="noStrike">
                <a:solidFill>
                  <a:srgbClr val="212121"/>
                </a:solidFill>
                <a:effectLst/>
                <a:latin typeface="Times New Roman" panose="02020603050405020304" pitchFamily="18" charset="0"/>
              </a:rPr>
              <a:t> normal timing of </a:t>
            </a:r>
            <a:r>
              <a:rPr lang="fr-BE" sz="1800" b="0" i="0" u="none" strike="noStrike" err="1">
                <a:solidFill>
                  <a:srgbClr val="212121"/>
                </a:solidFill>
                <a:effectLst/>
                <a:latin typeface="Times New Roman" panose="02020603050405020304" pitchFamily="18" charset="0"/>
              </a:rPr>
              <a:t>puberty</a:t>
            </a:r>
            <a:endParaRPr lang="fr-BE" sz="1800" b="0" i="0" u="none" strike="noStrike">
              <a:solidFill>
                <a:srgbClr val="212121"/>
              </a:solidFill>
              <a:effectLst/>
              <a:latin typeface="Times New Roman" panose="02020603050405020304" pitchFamily="18" charset="0"/>
            </a:endParaRPr>
          </a:p>
          <a:p>
            <a:endParaRPr lang="fr-FR"/>
          </a:p>
        </p:txBody>
      </p:sp>
      <p:sp>
        <p:nvSpPr>
          <p:cNvPr id="4" name="ZoneTexte 3">
            <a:extLst>
              <a:ext uri="{FF2B5EF4-FFF2-40B4-BE49-F238E27FC236}">
                <a16:creationId xmlns:a16="http://schemas.microsoft.com/office/drawing/2014/main" id="{DF83920A-BC96-8691-4E51-A2A7C811B145}"/>
              </a:ext>
            </a:extLst>
          </p:cNvPr>
          <p:cNvSpPr txBox="1"/>
          <p:nvPr/>
        </p:nvSpPr>
        <p:spPr>
          <a:xfrm>
            <a:off x="1116938" y="6274676"/>
            <a:ext cx="6116611" cy="800219"/>
          </a:xfrm>
          <a:prstGeom prst="rect">
            <a:avLst/>
          </a:prstGeom>
          <a:noFill/>
        </p:spPr>
        <p:txBody>
          <a:bodyPr wrap="none" rtlCol="0">
            <a:spAutoFit/>
          </a:bodyPr>
          <a:lstStyle/>
          <a:p>
            <a:r>
              <a:rPr lang="fr-BE" sz="1400" b="1" i="0" u="none" strike="noStrike">
                <a:solidFill>
                  <a:srgbClr val="212121"/>
                </a:solidFill>
                <a:effectLst/>
                <a:latin typeface="TimesNewRomanPS-BoldMT"/>
              </a:rPr>
              <a:t>Turner Syndrome – 2024 International </a:t>
            </a:r>
            <a:r>
              <a:rPr lang="fr-BE" sz="1400" b="1" i="0" u="none" strike="noStrike" err="1">
                <a:solidFill>
                  <a:srgbClr val="212121"/>
                </a:solidFill>
                <a:effectLst/>
                <a:latin typeface="TimesNewRomanPS-BoldMT"/>
              </a:rPr>
              <a:t>Clinical</a:t>
            </a:r>
            <a:r>
              <a:rPr lang="fr-BE" sz="1400" b="1" i="0" u="none" strike="noStrike">
                <a:solidFill>
                  <a:srgbClr val="212121"/>
                </a:solidFill>
                <a:effectLst/>
                <a:latin typeface="TimesNewRomanPS-BoldMT"/>
              </a:rPr>
              <a:t> Practice Guidelines</a:t>
            </a:r>
            <a:br>
              <a:rPr lang="fr-BE" b="0" i="0" u="none" strike="noStrike">
                <a:solidFill>
                  <a:srgbClr val="212121"/>
                </a:solidFill>
                <a:effectLst/>
                <a:latin typeface="Times New Roman" panose="02020603050405020304" pitchFamily="18" charset="0"/>
              </a:rPr>
            </a:br>
            <a:r>
              <a:rPr lang="fr-BE" sz="1400" b="0" i="1" u="none" strike="noStrike" err="1">
                <a:solidFill>
                  <a:srgbClr val="212121"/>
                </a:solidFill>
                <a:effectLst/>
                <a:latin typeface="TimesNewRomanPS-ItalicMT"/>
              </a:rPr>
              <a:t>Clinical</a:t>
            </a:r>
            <a:r>
              <a:rPr lang="fr-BE" sz="1400" b="0" i="1" u="none" strike="noStrike">
                <a:solidFill>
                  <a:srgbClr val="212121"/>
                </a:solidFill>
                <a:effectLst/>
                <a:latin typeface="TimesNewRomanPS-ItalicMT"/>
              </a:rPr>
              <a:t> practice guidelines for the care of girls and </a:t>
            </a:r>
            <a:r>
              <a:rPr lang="fr-BE" sz="1400" b="0" i="1" u="none" strike="noStrike" err="1">
                <a:solidFill>
                  <a:srgbClr val="212121"/>
                </a:solidFill>
                <a:effectLst/>
                <a:latin typeface="TimesNewRomanPS-ItalicMT"/>
              </a:rPr>
              <a:t>women</a:t>
            </a:r>
            <a:r>
              <a:rPr lang="fr-BE" sz="1400" b="0" i="1" u="none" strike="noStrike">
                <a:solidFill>
                  <a:srgbClr val="212121"/>
                </a:solidFill>
                <a:effectLst/>
                <a:latin typeface="TimesNewRomanPS-ItalicMT"/>
              </a:rPr>
              <a:t> </a:t>
            </a:r>
            <a:r>
              <a:rPr lang="fr-BE" sz="1400" b="0" i="1" u="none" strike="noStrike" err="1">
                <a:solidFill>
                  <a:srgbClr val="212121"/>
                </a:solidFill>
                <a:effectLst/>
                <a:latin typeface="TimesNewRomanPS-ItalicMT"/>
              </a:rPr>
              <a:t>with</a:t>
            </a:r>
            <a:r>
              <a:rPr lang="fr-BE" sz="1400" b="0" i="1" u="none" strike="noStrike">
                <a:solidFill>
                  <a:srgbClr val="212121"/>
                </a:solidFill>
                <a:effectLst/>
                <a:latin typeface="TimesNewRomanPS-ItalicMT"/>
              </a:rPr>
              <a:t> Turner syndrome</a:t>
            </a:r>
            <a:br>
              <a:rPr lang="fr-BE" b="0" i="0" u="none" strike="noStrike">
                <a:solidFill>
                  <a:srgbClr val="212121"/>
                </a:solidFill>
                <a:effectLst/>
                <a:latin typeface="Times New Roman" panose="02020603050405020304" pitchFamily="18" charset="0"/>
              </a:rPr>
            </a:br>
            <a:endParaRPr lang="fr-FR"/>
          </a:p>
        </p:txBody>
      </p:sp>
      <p:pic>
        <p:nvPicPr>
          <p:cNvPr id="5" name="Image 4" descr="Une image contenant Graphique, Police, logo, graphisme&#10;&#10;Le contenu généré par l’IA peut être incorrect.">
            <a:extLst>
              <a:ext uri="{FF2B5EF4-FFF2-40B4-BE49-F238E27FC236}">
                <a16:creationId xmlns:a16="http://schemas.microsoft.com/office/drawing/2014/main" id="{694AB216-D102-0A6D-1DFF-9DEF1A8A30C5}"/>
              </a:ext>
            </a:extLst>
          </p:cNvPr>
          <p:cNvPicPr>
            <a:picLocks noChangeAspect="1"/>
          </p:cNvPicPr>
          <p:nvPr/>
        </p:nvPicPr>
        <p:blipFill>
          <a:blip r:embed="rId2"/>
          <a:stretch>
            <a:fillRect/>
          </a:stretch>
        </p:blipFill>
        <p:spPr>
          <a:xfrm>
            <a:off x="212075" y="6309189"/>
            <a:ext cx="880155" cy="484773"/>
          </a:xfrm>
          <a:prstGeom prst="rect">
            <a:avLst/>
          </a:prstGeom>
        </p:spPr>
      </p:pic>
    </p:spTree>
    <p:extLst>
      <p:ext uri="{BB962C8B-B14F-4D97-AF65-F5344CB8AC3E}">
        <p14:creationId xmlns:p14="http://schemas.microsoft.com/office/powerpoint/2010/main" val="1769682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395AB-D1CB-B281-DE52-8795212B72AB}"/>
              </a:ext>
            </a:extLst>
          </p:cNvPr>
          <p:cNvSpPr>
            <a:spLocks noGrp="1"/>
          </p:cNvSpPr>
          <p:nvPr>
            <p:ph type="title"/>
          </p:nvPr>
        </p:nvSpPr>
        <p:spPr/>
        <p:txBody>
          <a:bodyPr>
            <a:normAutofit fontScale="90000"/>
          </a:bodyPr>
          <a:lstStyle/>
          <a:p>
            <a:r>
              <a:rPr lang="fr-BE" sz="4000" b="1">
                <a:solidFill>
                  <a:srgbClr val="212121"/>
                </a:solidFill>
                <a:latin typeface="TimesNewRomanPS-BoldMT"/>
              </a:rPr>
              <a:t>Monitoring and </a:t>
            </a:r>
            <a:r>
              <a:rPr lang="fr-BE" sz="4000" b="1" err="1">
                <a:solidFill>
                  <a:srgbClr val="212121"/>
                </a:solidFill>
                <a:latin typeface="TimesNewRomanPS-BoldMT"/>
              </a:rPr>
              <a:t>Adult</a:t>
            </a:r>
            <a:r>
              <a:rPr lang="fr-BE" sz="4000" b="1">
                <a:solidFill>
                  <a:srgbClr val="212121"/>
                </a:solidFill>
                <a:latin typeface="TimesNewRomanPS-BoldMT"/>
              </a:rPr>
              <a:t> Hormone Replacement </a:t>
            </a:r>
            <a:r>
              <a:rPr lang="fr-BE" sz="4000" b="1" err="1">
                <a:solidFill>
                  <a:srgbClr val="212121"/>
                </a:solidFill>
                <a:latin typeface="TimesNewRomanPS-BoldMT"/>
              </a:rPr>
              <a:t>Therapy</a:t>
            </a:r>
            <a:br>
              <a:rPr lang="fr-BE">
                <a:solidFill>
                  <a:srgbClr val="212121"/>
                </a:solidFill>
                <a:latin typeface="Times New Roman" panose="02020603050405020304" pitchFamily="18" charset="0"/>
              </a:rPr>
            </a:br>
            <a:endParaRPr lang="fr-FR"/>
          </a:p>
        </p:txBody>
      </p:sp>
      <p:sp>
        <p:nvSpPr>
          <p:cNvPr id="3" name="Espace réservé du contenu 2">
            <a:extLst>
              <a:ext uri="{FF2B5EF4-FFF2-40B4-BE49-F238E27FC236}">
                <a16:creationId xmlns:a16="http://schemas.microsoft.com/office/drawing/2014/main" id="{ADD0989E-B8D4-62C8-2308-F190F3578E1F}"/>
              </a:ext>
            </a:extLst>
          </p:cNvPr>
          <p:cNvSpPr>
            <a:spLocks noGrp="1"/>
          </p:cNvSpPr>
          <p:nvPr>
            <p:ph idx="1"/>
          </p:nvPr>
        </p:nvSpPr>
        <p:spPr/>
        <p:txBody>
          <a:bodyPr>
            <a:normAutofit/>
          </a:bodyPr>
          <a:lstStyle/>
          <a:p>
            <a:pPr algn="l">
              <a:spcAft>
                <a:spcPts val="900"/>
              </a:spcAft>
              <a:buFont typeface="Arial" panose="020B0604020202020204" pitchFamily="34" charset="0"/>
              <a:buChar char="•"/>
            </a:pPr>
            <a:r>
              <a:rPr lang="fr-BE" sz="1800" b="0" i="0" u="none" strike="noStrike" err="1">
                <a:solidFill>
                  <a:srgbClr val="212121"/>
                </a:solidFill>
                <a:effectLst/>
                <a:latin typeface="Times New Roman" panose="02020603050405020304" pitchFamily="18" charset="0"/>
              </a:rPr>
              <a:t>Assess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breast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development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height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uterine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ultrasound</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bone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density</a:t>
            </a:r>
            <a:r>
              <a:rPr lang="fr-BE" sz="1800" b="0" i="0" u="none" strike="noStrike">
                <a:solidFill>
                  <a:srgbClr val="212121"/>
                </a:solidFill>
                <a:effectLst/>
                <a:latin typeface="Times New Roman" panose="02020603050405020304" pitchFamily="18" charset="0"/>
              </a:rPr>
              <a:t>, and </a:t>
            </a:r>
            <a:r>
              <a:rPr lang="fr-BE" sz="1800" b="0" i="0" u="none" strike="noStrike" err="1">
                <a:solidFill>
                  <a:srgbClr val="212121"/>
                </a:solidFill>
                <a:effectLst/>
                <a:latin typeface="Times New Roman" panose="02020603050405020304" pitchFamily="18" charset="0"/>
              </a:rPr>
              <a:t>serum</a:t>
            </a:r>
            <a:r>
              <a:rPr lang="fr-BE" sz="1800" b="0" i="0" u="none" strike="noStrike">
                <a:solidFill>
                  <a:srgbClr val="212121"/>
                </a:solidFill>
                <a:effectLst/>
                <a:latin typeface="Times New Roman" panose="02020603050405020304" pitchFamily="18" charset="0"/>
              </a:rPr>
              <a:t> E2 (</a:t>
            </a:r>
            <a:r>
              <a:rPr lang="fr-BE" sz="1800" b="0" i="0" u="none" strike="noStrike" err="1">
                <a:solidFill>
                  <a:srgbClr val="212121"/>
                </a:solidFill>
                <a:effectLst/>
                <a:latin typeface="Times New Roman" panose="02020603050405020304" pitchFamily="18" charset="0"/>
              </a:rPr>
              <a:t>target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adult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level</a:t>
            </a:r>
            <a:r>
              <a:rPr lang="fr-BE" sz="1800" b="0" i="0" u="none" strike="noStrike">
                <a:solidFill>
                  <a:srgbClr val="212121"/>
                </a:solidFill>
                <a:effectLst/>
                <a:latin typeface="Times New Roman" panose="02020603050405020304" pitchFamily="18" charset="0"/>
              </a:rPr>
              <a:t> 350–500 </a:t>
            </a:r>
            <a:r>
              <a:rPr lang="fr-BE" sz="1800" b="0" i="0" u="none" strike="noStrike" err="1">
                <a:solidFill>
                  <a:srgbClr val="212121"/>
                </a:solidFill>
                <a:effectLst/>
                <a:latin typeface="Times New Roman" panose="02020603050405020304" pitchFamily="18" charset="0"/>
              </a:rPr>
              <a:t>pmol</a:t>
            </a:r>
            <a:r>
              <a:rPr lang="fr-BE" sz="1800" b="0" i="0" u="none" strike="noStrike">
                <a:solidFill>
                  <a:srgbClr val="212121"/>
                </a:solidFill>
                <a:effectLst/>
                <a:latin typeface="Times New Roman" panose="02020603050405020304" pitchFamily="18" charset="0"/>
              </a:rPr>
              <a:t>/L / 100–150 </a:t>
            </a:r>
            <a:r>
              <a:rPr lang="fr-BE" sz="1800" b="0" i="0" u="none" strike="noStrike" err="1">
                <a:solidFill>
                  <a:srgbClr val="212121"/>
                </a:solidFill>
                <a:effectLst/>
                <a:latin typeface="Times New Roman" panose="02020603050405020304" pitchFamily="18" charset="0"/>
              </a:rPr>
              <a:t>pg</a:t>
            </a:r>
            <a:r>
              <a:rPr lang="fr-BE" sz="1800" b="0" i="0" u="none" strike="noStrike">
                <a:solidFill>
                  <a:srgbClr val="212121"/>
                </a:solidFill>
                <a:effectLst/>
                <a:latin typeface="Times New Roman" panose="02020603050405020304" pitchFamily="18" charset="0"/>
              </a:rPr>
              <a:t>/</a:t>
            </a:r>
            <a:r>
              <a:rPr lang="fr-BE" sz="1800" b="0" i="0" u="none" strike="noStrike" err="1">
                <a:solidFill>
                  <a:srgbClr val="212121"/>
                </a:solidFill>
                <a:effectLst/>
                <a:latin typeface="Times New Roman" panose="02020603050405020304" pitchFamily="18" charset="0"/>
              </a:rPr>
              <a:t>mL</a:t>
            </a:r>
            <a:r>
              <a:rPr lang="fr-BE" sz="1800" b="0" i="0" u="none" strike="noStrike">
                <a:solidFill>
                  <a:srgbClr val="212121"/>
                </a:solidFill>
                <a:effectLst/>
                <a:latin typeface="Times New Roman" panose="02020603050405020304" pitchFamily="18" charset="0"/>
              </a:rPr>
              <a:t>)</a:t>
            </a: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Continue </a:t>
            </a:r>
            <a:r>
              <a:rPr lang="fr-BE" sz="1800" b="0" i="0" u="none" strike="noStrike" err="1">
                <a:solidFill>
                  <a:srgbClr val="212121"/>
                </a:solidFill>
                <a:effectLst/>
                <a:latin typeface="Times New Roman" panose="02020603050405020304" pitchFamily="18" charset="0"/>
              </a:rPr>
              <a:t>cyclic</a:t>
            </a:r>
            <a:r>
              <a:rPr lang="fr-BE" sz="1800" b="0" i="0" u="none" strike="noStrike">
                <a:solidFill>
                  <a:srgbClr val="212121"/>
                </a:solidFill>
                <a:effectLst/>
                <a:latin typeface="Times New Roman" panose="02020603050405020304" pitchFamily="18" charset="0"/>
              </a:rPr>
              <a:t> E2 + </a:t>
            </a:r>
            <a:r>
              <a:rPr lang="fr-BE" sz="1800" b="0" i="0" u="none" strike="noStrike" err="1">
                <a:solidFill>
                  <a:srgbClr val="212121"/>
                </a:solidFill>
                <a:effectLst/>
                <a:latin typeface="Times New Roman" panose="02020603050405020304" pitchFamily="18" charset="0"/>
              </a:rPr>
              <a:t>progesterone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until</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age</a:t>
            </a:r>
            <a:r>
              <a:rPr lang="fr-BE" sz="1800" b="0" i="0" u="none" strike="noStrike">
                <a:solidFill>
                  <a:srgbClr val="212121"/>
                </a:solidFill>
                <a:effectLst/>
                <a:latin typeface="Times New Roman" panose="02020603050405020304" pitchFamily="18" charset="0"/>
              </a:rPr>
              <a:t> ≈50–55 </a:t>
            </a:r>
            <a:r>
              <a:rPr lang="fr-BE" sz="1800" b="0" i="0" u="none" strike="noStrike" err="1">
                <a:solidFill>
                  <a:srgbClr val="212121"/>
                </a:solidFill>
                <a:effectLst/>
                <a:latin typeface="Times New Roman" panose="02020603050405020304" pitchFamily="18" charset="0"/>
              </a:rPr>
              <a:t>years</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natural</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menopause</a:t>
            </a:r>
            <a:r>
              <a:rPr lang="fr-BE" sz="1800" b="0" i="0" u="none" strike="noStrike">
                <a:solidFill>
                  <a:srgbClr val="212121"/>
                </a:solidFill>
                <a:effectLst/>
                <a:latin typeface="Times New Roman" panose="02020603050405020304" pitchFamily="18" charset="0"/>
              </a:rPr>
              <a:t>)</a:t>
            </a:r>
          </a:p>
          <a:p>
            <a:pPr algn="l">
              <a:spcAft>
                <a:spcPts val="900"/>
              </a:spcAft>
              <a:buFont typeface="Arial" panose="020B0604020202020204" pitchFamily="34" charset="0"/>
              <a:buChar char="•"/>
            </a:pPr>
            <a:r>
              <a:rPr lang="fr-BE" sz="1800" b="0" i="0" u="none" strike="noStrike" err="1">
                <a:solidFill>
                  <a:srgbClr val="212121"/>
                </a:solidFill>
                <a:effectLst/>
                <a:latin typeface="Times New Roman" panose="02020603050405020304" pitchFamily="18" charset="0"/>
              </a:rPr>
              <a:t>Individualize</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regimen</a:t>
            </a:r>
            <a:r>
              <a:rPr lang="fr-BE" sz="1800" b="0" i="0" u="none" strike="noStrike">
                <a:solidFill>
                  <a:srgbClr val="212121"/>
                </a:solidFill>
                <a:effectLst/>
                <a:latin typeface="Times New Roman" panose="02020603050405020304" pitchFamily="18" charset="0"/>
              </a:rPr>
              <a:t> (dose, route, formulation) </a:t>
            </a:r>
            <a:r>
              <a:rPr lang="fr-BE" sz="1800" b="0" i="0" u="none" strike="noStrike" err="1">
                <a:solidFill>
                  <a:srgbClr val="212121"/>
                </a:solidFill>
                <a:effectLst/>
                <a:latin typeface="Times New Roman" panose="02020603050405020304" pitchFamily="18" charset="0"/>
              </a:rPr>
              <a:t>according</a:t>
            </a:r>
            <a:r>
              <a:rPr lang="fr-BE" sz="1800" b="0" i="0" u="none" strike="noStrike">
                <a:solidFill>
                  <a:srgbClr val="212121"/>
                </a:solidFill>
                <a:effectLst/>
                <a:latin typeface="Times New Roman" panose="02020603050405020304" pitchFamily="18" charset="0"/>
              </a:rPr>
              <a:t> to patient </a:t>
            </a:r>
            <a:r>
              <a:rPr lang="fr-BE" sz="1800" b="0" i="0" u="none" strike="noStrike" err="1">
                <a:solidFill>
                  <a:srgbClr val="212121"/>
                </a:solidFill>
                <a:effectLst/>
                <a:latin typeface="Times New Roman" panose="02020603050405020304" pitchFamily="18" charset="0"/>
              </a:rPr>
              <a:t>preference</a:t>
            </a:r>
            <a:r>
              <a:rPr lang="fr-BE" sz="1800" b="0" i="0" u="none" strike="noStrike">
                <a:solidFill>
                  <a:srgbClr val="212121"/>
                </a:solidFill>
                <a:effectLst/>
                <a:latin typeface="Times New Roman" panose="02020603050405020304" pitchFamily="18" charset="0"/>
              </a:rPr>
              <a:t> to </a:t>
            </a:r>
            <a:r>
              <a:rPr lang="fr-BE" sz="1800" b="0" i="0" u="none" strike="noStrike" err="1">
                <a:solidFill>
                  <a:srgbClr val="212121"/>
                </a:solidFill>
                <a:effectLst/>
                <a:latin typeface="Times New Roman" panose="02020603050405020304" pitchFamily="18" charset="0"/>
              </a:rPr>
              <a:t>maximize</a:t>
            </a:r>
            <a:r>
              <a:rPr lang="fr-BE" sz="1800" b="0" i="0" u="none" strike="noStrike">
                <a:solidFill>
                  <a:srgbClr val="212121"/>
                </a:solidFill>
                <a:effectLst/>
                <a:latin typeface="Times New Roman" panose="02020603050405020304" pitchFamily="18" charset="0"/>
              </a:rPr>
              <a:t> long-</a:t>
            </a:r>
            <a:r>
              <a:rPr lang="fr-BE" sz="1800" b="0" i="0" u="none" strike="noStrike" err="1">
                <a:solidFill>
                  <a:srgbClr val="212121"/>
                </a:solidFill>
                <a:effectLst/>
                <a:latin typeface="Times New Roman" panose="02020603050405020304" pitchFamily="18" charset="0"/>
              </a:rPr>
              <a:t>term</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adherence</a:t>
            </a:r>
            <a:endParaRPr lang="fr-BE" sz="1800" b="0" i="0" u="none" strike="noStrike">
              <a:solidFill>
                <a:srgbClr val="212121"/>
              </a:solidFill>
              <a:effectLst/>
              <a:latin typeface="Times New Roman" panose="02020603050405020304" pitchFamily="18" charset="0"/>
            </a:endParaRPr>
          </a:p>
          <a:p>
            <a:pPr algn="l">
              <a:spcAft>
                <a:spcPts val="900"/>
              </a:spcAft>
              <a:buFont typeface="Arial" panose="020B0604020202020204" pitchFamily="34" charset="0"/>
              <a:buChar char="•"/>
            </a:pPr>
            <a:r>
              <a:rPr lang="fr-BE" sz="1800" b="0" i="0" u="none" strike="noStrike">
                <a:solidFill>
                  <a:srgbClr val="212121"/>
                </a:solidFill>
                <a:effectLst/>
                <a:latin typeface="Times New Roman" panose="02020603050405020304" pitchFamily="18" charset="0"/>
              </a:rPr>
              <a:t>DXA + </a:t>
            </a:r>
            <a:r>
              <a:rPr lang="fr-BE" sz="1800" b="0" i="0" u="none" strike="noStrike" err="1">
                <a:solidFill>
                  <a:srgbClr val="212121"/>
                </a:solidFill>
                <a:effectLst/>
                <a:latin typeface="Times New Roman" panose="02020603050405020304" pitchFamily="18" charset="0"/>
              </a:rPr>
              <a:t>pQCT</a:t>
            </a:r>
            <a:r>
              <a:rPr lang="fr-BE" sz="1800" b="0" i="0" u="none" strike="noStrike">
                <a:solidFill>
                  <a:srgbClr val="212121"/>
                </a:solidFill>
                <a:effectLst/>
                <a:latin typeface="Times New Roman" panose="02020603050405020304" pitchFamily="18" charset="0"/>
              </a:rPr>
              <a:t> at end of </a:t>
            </a:r>
            <a:r>
              <a:rPr lang="fr-BE" sz="1800" b="0" i="0" u="none" strike="noStrike" err="1">
                <a:solidFill>
                  <a:srgbClr val="212121"/>
                </a:solidFill>
                <a:effectLst/>
                <a:latin typeface="Times New Roman" panose="02020603050405020304" pitchFamily="18" charset="0"/>
              </a:rPr>
              <a:t>pediatric</a:t>
            </a:r>
            <a:r>
              <a:rPr lang="fr-BE" sz="1800" b="0" i="0" u="none" strike="noStrike">
                <a:solidFill>
                  <a:srgbClr val="212121"/>
                </a:solidFill>
                <a:effectLst/>
                <a:latin typeface="Times New Roman" panose="02020603050405020304" pitchFamily="18" charset="0"/>
              </a:rPr>
              <a:t> care (≈18 </a:t>
            </a:r>
            <a:r>
              <a:rPr lang="fr-BE" sz="1800" b="0" i="0" u="none" strike="noStrike" err="1">
                <a:solidFill>
                  <a:srgbClr val="212121"/>
                </a:solidFill>
                <a:effectLst/>
                <a:latin typeface="Times New Roman" panose="02020603050405020304" pitchFamily="18" charset="0"/>
              </a:rPr>
              <a:t>years</a:t>
            </a:r>
            <a:r>
              <a:rPr lang="fr-BE" sz="1800" b="0" i="0" u="none" strike="noStrike">
                <a:solidFill>
                  <a:srgbClr val="212121"/>
                </a:solidFill>
                <a:effectLst/>
                <a:latin typeface="Times New Roman" panose="02020603050405020304" pitchFamily="18" charset="0"/>
              </a:rPr>
              <a:t>) and </a:t>
            </a:r>
            <a:r>
              <a:rPr lang="fr-BE" sz="1800" b="0" i="0" u="none" strike="noStrike" err="1">
                <a:solidFill>
                  <a:srgbClr val="212121"/>
                </a:solidFill>
                <a:effectLst/>
                <a:latin typeface="Times New Roman" panose="02020603050405020304" pitchFamily="18" charset="0"/>
              </a:rPr>
              <a:t>repeat</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around</a:t>
            </a:r>
            <a:r>
              <a:rPr lang="fr-BE" sz="1800" b="0" i="0" u="none" strike="noStrike">
                <a:solidFill>
                  <a:srgbClr val="212121"/>
                </a:solidFill>
                <a:effectLst/>
                <a:latin typeface="Times New Roman" panose="02020603050405020304" pitchFamily="18" charset="0"/>
              </a:rPr>
              <a:t> </a:t>
            </a:r>
            <a:r>
              <a:rPr lang="fr-BE" sz="1800" b="0" i="0" u="none" strike="noStrike" err="1">
                <a:solidFill>
                  <a:srgbClr val="212121"/>
                </a:solidFill>
                <a:effectLst/>
                <a:latin typeface="Times New Roman" panose="02020603050405020304" pitchFamily="18" charset="0"/>
              </a:rPr>
              <a:t>age</a:t>
            </a:r>
            <a:r>
              <a:rPr lang="fr-BE" sz="1800" b="0" i="0" u="none" strike="noStrike">
                <a:solidFill>
                  <a:srgbClr val="212121"/>
                </a:solidFill>
                <a:effectLst/>
                <a:latin typeface="Times New Roman" panose="02020603050405020304" pitchFamily="18" charset="0"/>
              </a:rPr>
              <a:t> 21 </a:t>
            </a:r>
            <a:r>
              <a:rPr lang="fr-BE" sz="1800" b="0" i="0" u="none" strike="noStrike" err="1">
                <a:solidFill>
                  <a:srgbClr val="212121"/>
                </a:solidFill>
                <a:effectLst/>
                <a:latin typeface="Times New Roman" panose="02020603050405020304" pitchFamily="18" charset="0"/>
              </a:rPr>
              <a:t>years</a:t>
            </a:r>
            <a:endParaRPr lang="fr-BE" sz="1800" b="0" i="0" u="none" strike="noStrike">
              <a:solidFill>
                <a:srgbClr val="212121"/>
              </a:solidFill>
              <a:effectLst/>
              <a:latin typeface="Times New Roman" panose="02020603050405020304" pitchFamily="18" charset="0"/>
            </a:endParaRPr>
          </a:p>
          <a:p>
            <a:endParaRPr lang="fr-FR"/>
          </a:p>
        </p:txBody>
      </p:sp>
      <p:sp>
        <p:nvSpPr>
          <p:cNvPr id="4" name="ZoneTexte 3">
            <a:extLst>
              <a:ext uri="{FF2B5EF4-FFF2-40B4-BE49-F238E27FC236}">
                <a16:creationId xmlns:a16="http://schemas.microsoft.com/office/drawing/2014/main" id="{DAC2ABF3-96BF-F6D9-2CE4-1559CA8B53D6}"/>
              </a:ext>
            </a:extLst>
          </p:cNvPr>
          <p:cNvSpPr txBox="1"/>
          <p:nvPr/>
        </p:nvSpPr>
        <p:spPr>
          <a:xfrm>
            <a:off x="1092230" y="6274676"/>
            <a:ext cx="6116611" cy="800219"/>
          </a:xfrm>
          <a:prstGeom prst="rect">
            <a:avLst/>
          </a:prstGeom>
          <a:noFill/>
        </p:spPr>
        <p:txBody>
          <a:bodyPr wrap="none" rtlCol="0">
            <a:spAutoFit/>
          </a:bodyPr>
          <a:lstStyle/>
          <a:p>
            <a:r>
              <a:rPr lang="fr-BE" sz="1400" b="1" i="0" u="none" strike="noStrike">
                <a:solidFill>
                  <a:srgbClr val="212121"/>
                </a:solidFill>
                <a:effectLst/>
                <a:latin typeface="TimesNewRomanPS-BoldMT"/>
              </a:rPr>
              <a:t>Turner Syndrome – 2024 International </a:t>
            </a:r>
            <a:r>
              <a:rPr lang="fr-BE" sz="1400" b="1" i="0" u="none" strike="noStrike" err="1">
                <a:solidFill>
                  <a:srgbClr val="212121"/>
                </a:solidFill>
                <a:effectLst/>
                <a:latin typeface="TimesNewRomanPS-BoldMT"/>
              </a:rPr>
              <a:t>Clinical</a:t>
            </a:r>
            <a:r>
              <a:rPr lang="fr-BE" sz="1400" b="1" i="0" u="none" strike="noStrike">
                <a:solidFill>
                  <a:srgbClr val="212121"/>
                </a:solidFill>
                <a:effectLst/>
                <a:latin typeface="TimesNewRomanPS-BoldMT"/>
              </a:rPr>
              <a:t> Practice Guidelines</a:t>
            </a:r>
            <a:br>
              <a:rPr lang="fr-BE" b="0" i="0" u="none" strike="noStrike">
                <a:solidFill>
                  <a:srgbClr val="212121"/>
                </a:solidFill>
                <a:effectLst/>
                <a:latin typeface="Times New Roman" panose="02020603050405020304" pitchFamily="18" charset="0"/>
              </a:rPr>
            </a:br>
            <a:r>
              <a:rPr lang="fr-BE" sz="1400" b="0" i="1" u="none" strike="noStrike" err="1">
                <a:solidFill>
                  <a:srgbClr val="212121"/>
                </a:solidFill>
                <a:effectLst/>
                <a:latin typeface="TimesNewRomanPS-ItalicMT"/>
              </a:rPr>
              <a:t>Clinical</a:t>
            </a:r>
            <a:r>
              <a:rPr lang="fr-BE" sz="1400" b="0" i="1" u="none" strike="noStrike">
                <a:solidFill>
                  <a:srgbClr val="212121"/>
                </a:solidFill>
                <a:effectLst/>
                <a:latin typeface="TimesNewRomanPS-ItalicMT"/>
              </a:rPr>
              <a:t> practice guidelines for the care of girls and </a:t>
            </a:r>
            <a:r>
              <a:rPr lang="fr-BE" sz="1400" b="0" i="1" u="none" strike="noStrike" err="1">
                <a:solidFill>
                  <a:srgbClr val="212121"/>
                </a:solidFill>
                <a:effectLst/>
                <a:latin typeface="TimesNewRomanPS-ItalicMT"/>
              </a:rPr>
              <a:t>women</a:t>
            </a:r>
            <a:r>
              <a:rPr lang="fr-BE" sz="1400" b="0" i="1" u="none" strike="noStrike">
                <a:solidFill>
                  <a:srgbClr val="212121"/>
                </a:solidFill>
                <a:effectLst/>
                <a:latin typeface="TimesNewRomanPS-ItalicMT"/>
              </a:rPr>
              <a:t> </a:t>
            </a:r>
            <a:r>
              <a:rPr lang="fr-BE" sz="1400" b="0" i="1" u="none" strike="noStrike" err="1">
                <a:solidFill>
                  <a:srgbClr val="212121"/>
                </a:solidFill>
                <a:effectLst/>
                <a:latin typeface="TimesNewRomanPS-ItalicMT"/>
              </a:rPr>
              <a:t>with</a:t>
            </a:r>
            <a:r>
              <a:rPr lang="fr-BE" sz="1400" b="0" i="1" u="none" strike="noStrike">
                <a:solidFill>
                  <a:srgbClr val="212121"/>
                </a:solidFill>
                <a:effectLst/>
                <a:latin typeface="TimesNewRomanPS-ItalicMT"/>
              </a:rPr>
              <a:t> Turner syndrome</a:t>
            </a:r>
            <a:br>
              <a:rPr lang="fr-BE" b="0" i="0" u="none" strike="noStrike">
                <a:solidFill>
                  <a:srgbClr val="212121"/>
                </a:solidFill>
                <a:effectLst/>
                <a:latin typeface="Times New Roman" panose="02020603050405020304" pitchFamily="18" charset="0"/>
              </a:rPr>
            </a:br>
            <a:endParaRPr lang="fr-FR"/>
          </a:p>
        </p:txBody>
      </p:sp>
      <p:pic>
        <p:nvPicPr>
          <p:cNvPr id="8" name="Image 7" descr="Une image contenant Graphique, Police, logo, graphisme&#10;&#10;Le contenu généré par l’IA peut être incorrect.">
            <a:extLst>
              <a:ext uri="{FF2B5EF4-FFF2-40B4-BE49-F238E27FC236}">
                <a16:creationId xmlns:a16="http://schemas.microsoft.com/office/drawing/2014/main" id="{D8B5747B-3C2B-D171-BF46-C77A2E2C2B9A}"/>
              </a:ext>
            </a:extLst>
          </p:cNvPr>
          <p:cNvPicPr>
            <a:picLocks noChangeAspect="1"/>
          </p:cNvPicPr>
          <p:nvPr/>
        </p:nvPicPr>
        <p:blipFill>
          <a:blip r:embed="rId2"/>
          <a:stretch>
            <a:fillRect/>
          </a:stretch>
        </p:blipFill>
        <p:spPr>
          <a:xfrm>
            <a:off x="212075" y="6309189"/>
            <a:ext cx="880155" cy="484773"/>
          </a:xfrm>
          <a:prstGeom prst="rect">
            <a:avLst/>
          </a:prstGeom>
        </p:spPr>
      </p:pic>
    </p:spTree>
    <p:extLst>
      <p:ext uri="{BB962C8B-B14F-4D97-AF65-F5344CB8AC3E}">
        <p14:creationId xmlns:p14="http://schemas.microsoft.com/office/powerpoint/2010/main" val="1343542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99A4A-CBBF-C107-D102-21B3974BE4FB}"/>
              </a:ext>
            </a:extLst>
          </p:cNvPr>
          <p:cNvSpPr>
            <a:spLocks noGrp="1"/>
          </p:cNvSpPr>
          <p:nvPr>
            <p:ph type="title"/>
          </p:nvPr>
        </p:nvSpPr>
        <p:spPr>
          <a:xfrm>
            <a:off x="838200" y="365125"/>
            <a:ext cx="10515600" cy="784053"/>
          </a:xfrm>
        </p:spPr>
        <p:txBody>
          <a:bodyPr>
            <a:noAutofit/>
          </a:bodyPr>
          <a:lstStyle/>
          <a:p>
            <a:r>
              <a:rPr lang="fr-BE" sz="3600" b="1" err="1">
                <a:solidFill>
                  <a:srgbClr val="212121"/>
                </a:solidFill>
                <a:latin typeface="TimesNewRomanPS-BoldMT"/>
              </a:rPr>
              <a:t>Summary</a:t>
            </a:r>
            <a:r>
              <a:rPr lang="fr-BE" sz="3600" b="1">
                <a:solidFill>
                  <a:srgbClr val="212121"/>
                </a:solidFill>
                <a:latin typeface="TimesNewRomanPS-BoldMT"/>
              </a:rPr>
              <a:t> of HRT options</a:t>
            </a:r>
            <a:r>
              <a:rPr lang="fr-BE" sz="3600"/>
              <a:t>: </a:t>
            </a:r>
            <a:br>
              <a:rPr lang="fr-BE" sz="3600"/>
            </a:br>
            <a:r>
              <a:rPr lang="fr-BE" sz="2000"/>
              <a:t>Standard and POI </a:t>
            </a:r>
            <a:r>
              <a:rPr lang="fr-BE" sz="2000" err="1"/>
              <a:t>regimens</a:t>
            </a:r>
            <a:r>
              <a:rPr lang="fr-BE" sz="2000"/>
              <a:t> </a:t>
            </a:r>
            <a:r>
              <a:rPr lang="fr-BE" sz="2000" err="1"/>
              <a:t>modified</a:t>
            </a:r>
            <a:r>
              <a:rPr lang="fr-BE" sz="2000"/>
              <a:t> </a:t>
            </a:r>
            <a:r>
              <a:rPr lang="fr-BE" sz="2000" err="1"/>
              <a:t>with</a:t>
            </a:r>
            <a:r>
              <a:rPr lang="fr-BE" sz="2000"/>
              <a:t> permission </a:t>
            </a:r>
            <a:r>
              <a:rPr lang="fr-BE" sz="2000" err="1"/>
              <a:t>from</a:t>
            </a:r>
            <a:r>
              <a:rPr lang="fr-BE" sz="2000"/>
              <a:t> Panay, N et al. 2020 </a:t>
            </a:r>
            <a:endParaRPr lang="fr-FR" sz="2000"/>
          </a:p>
        </p:txBody>
      </p:sp>
      <p:pic>
        <p:nvPicPr>
          <p:cNvPr id="5" name="Espace réservé du contenu 4" descr="Une image contenant texte, nombre, Police, capture d’écran&#10;&#10;Le contenu généré par l’IA peut être incorrect.">
            <a:extLst>
              <a:ext uri="{FF2B5EF4-FFF2-40B4-BE49-F238E27FC236}">
                <a16:creationId xmlns:a16="http://schemas.microsoft.com/office/drawing/2014/main" id="{3BA2186E-E379-501F-DFD3-C361A7F96EF9}"/>
              </a:ext>
            </a:extLst>
          </p:cNvPr>
          <p:cNvPicPr>
            <a:picLocks noGrp="1" noChangeAspect="1"/>
          </p:cNvPicPr>
          <p:nvPr>
            <p:ph idx="1"/>
          </p:nvPr>
        </p:nvPicPr>
        <p:blipFill>
          <a:blip r:embed="rId2"/>
          <a:stretch>
            <a:fillRect/>
          </a:stretch>
        </p:blipFill>
        <p:spPr>
          <a:xfrm>
            <a:off x="838200" y="1161287"/>
            <a:ext cx="6547416" cy="5424179"/>
          </a:xfrm>
        </p:spPr>
      </p:pic>
      <p:pic>
        <p:nvPicPr>
          <p:cNvPr id="7" name="Image 6" descr="Une image contenant texte, Police, capture d’écran, reçu&#10;&#10;Le contenu généré par l’IA peut être incorrect.">
            <a:extLst>
              <a:ext uri="{FF2B5EF4-FFF2-40B4-BE49-F238E27FC236}">
                <a16:creationId xmlns:a16="http://schemas.microsoft.com/office/drawing/2014/main" id="{33C8F7F1-47B9-7BB4-D3CE-123AD2E43359}"/>
              </a:ext>
            </a:extLst>
          </p:cNvPr>
          <p:cNvPicPr>
            <a:picLocks noChangeAspect="1"/>
          </p:cNvPicPr>
          <p:nvPr/>
        </p:nvPicPr>
        <p:blipFill>
          <a:blip r:embed="rId3"/>
          <a:stretch>
            <a:fillRect/>
          </a:stretch>
        </p:blipFill>
        <p:spPr>
          <a:xfrm>
            <a:off x="7525264" y="4552117"/>
            <a:ext cx="4249523" cy="1434131"/>
          </a:xfrm>
          <a:prstGeom prst="rect">
            <a:avLst/>
          </a:prstGeom>
        </p:spPr>
      </p:pic>
      <p:sp>
        <p:nvSpPr>
          <p:cNvPr id="8" name="ZoneTexte 7">
            <a:extLst>
              <a:ext uri="{FF2B5EF4-FFF2-40B4-BE49-F238E27FC236}">
                <a16:creationId xmlns:a16="http://schemas.microsoft.com/office/drawing/2014/main" id="{557F5A86-945F-8074-0717-11796DDDAE97}"/>
              </a:ext>
            </a:extLst>
          </p:cNvPr>
          <p:cNvSpPr txBox="1"/>
          <p:nvPr/>
        </p:nvSpPr>
        <p:spPr>
          <a:xfrm>
            <a:off x="7760043" y="6400800"/>
            <a:ext cx="3297378" cy="369332"/>
          </a:xfrm>
          <a:prstGeom prst="rect">
            <a:avLst/>
          </a:prstGeom>
          <a:noFill/>
        </p:spPr>
        <p:txBody>
          <a:bodyPr wrap="none" rtlCol="0">
            <a:spAutoFit/>
          </a:bodyPr>
          <a:lstStyle/>
          <a:p>
            <a:r>
              <a:rPr lang="fr-FR"/>
              <a:t>Source : IMS </a:t>
            </a:r>
            <a:r>
              <a:rPr lang="fr-FR" err="1"/>
              <a:t>recommendations</a:t>
            </a:r>
            <a:endParaRPr lang="fr-FR"/>
          </a:p>
        </p:txBody>
      </p:sp>
      <p:sp>
        <p:nvSpPr>
          <p:cNvPr id="3" name="Rectangle 2">
            <a:extLst>
              <a:ext uri="{FF2B5EF4-FFF2-40B4-BE49-F238E27FC236}">
                <a16:creationId xmlns:a16="http://schemas.microsoft.com/office/drawing/2014/main" id="{3F4523D0-F382-4C65-10EE-DFCB3F654768}"/>
              </a:ext>
            </a:extLst>
          </p:cNvPr>
          <p:cNvSpPr/>
          <p:nvPr/>
        </p:nvSpPr>
        <p:spPr>
          <a:xfrm>
            <a:off x="3727479" y="1578398"/>
            <a:ext cx="1229710" cy="492683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8FA7A4EA-D1E5-CF59-9DB6-196316238053}"/>
              </a:ext>
            </a:extLst>
          </p:cNvPr>
          <p:cNvSpPr/>
          <p:nvPr/>
        </p:nvSpPr>
        <p:spPr>
          <a:xfrm>
            <a:off x="6145428" y="1578398"/>
            <a:ext cx="1126456" cy="492683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5278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16ACFB-7F58-8656-3D76-C999E1888A1C}"/>
              </a:ext>
            </a:extLst>
          </p:cNvPr>
          <p:cNvSpPr>
            <a:spLocks noGrp="1"/>
          </p:cNvSpPr>
          <p:nvPr>
            <p:ph idx="1"/>
          </p:nvPr>
        </p:nvSpPr>
        <p:spPr>
          <a:xfrm>
            <a:off x="533399" y="261256"/>
            <a:ext cx="11598059" cy="6433457"/>
          </a:xfrm>
        </p:spPr>
        <p:txBody>
          <a:bodyPr>
            <a:normAutofit/>
          </a:bodyPr>
          <a:lstStyle/>
          <a:p>
            <a:r>
              <a:rPr lang="en-GB" b="1" dirty="0"/>
              <a:t>HRT and Thrombosis Risk</a:t>
            </a:r>
          </a:p>
          <a:p>
            <a:r>
              <a:rPr lang="en-GB" b="1" dirty="0"/>
              <a:t>Low dose Transdermal </a:t>
            </a:r>
            <a:r>
              <a:rPr lang="en-GB" b="1" dirty="0" err="1"/>
              <a:t>estradiol</a:t>
            </a:r>
            <a:r>
              <a:rPr lang="en-GB" b="1" dirty="0"/>
              <a:t>/ progesterone</a:t>
            </a:r>
            <a:endParaRPr lang="en-GB" dirty="0"/>
          </a:p>
          <a:p>
            <a:pPr lvl="1"/>
            <a:r>
              <a:rPr lang="en-GB" dirty="0"/>
              <a:t>No hepatic first-pass effect</a:t>
            </a:r>
          </a:p>
          <a:p>
            <a:pPr lvl="1"/>
            <a:r>
              <a:rPr lang="en-GB" dirty="0"/>
              <a:t>Minimal impact on coagulation</a:t>
            </a:r>
          </a:p>
          <a:p>
            <a:pPr lvl="1"/>
            <a:r>
              <a:rPr lang="en-GB" dirty="0"/>
              <a:t>Preferred option in patients with elevated thrombosis risk</a:t>
            </a:r>
          </a:p>
          <a:p>
            <a:pPr marL="0" indent="0">
              <a:buNone/>
            </a:pPr>
            <a:endParaRPr lang="en-GB" dirty="0"/>
          </a:p>
          <a:p>
            <a:r>
              <a:rPr lang="en-GB" u="sng" dirty="0"/>
              <a:t>However : Before initiation</a:t>
            </a:r>
            <a:r>
              <a:rPr lang="en-GB" dirty="0"/>
              <a:t>:</a:t>
            </a:r>
          </a:p>
          <a:p>
            <a:r>
              <a:rPr lang="en-GB" dirty="0"/>
              <a:t>Optimize cardiovascular risk factors: cholesterol – Glucose </a:t>
            </a:r>
          </a:p>
          <a:p>
            <a:pPr lvl="1"/>
            <a:r>
              <a:rPr lang="en-GB" dirty="0"/>
              <a:t>Specialist Advice : treatment? </a:t>
            </a:r>
          </a:p>
          <a:p>
            <a:pPr lvl="1"/>
            <a:r>
              <a:rPr lang="en-GB" dirty="0"/>
              <a:t>Diet instructions - dietician</a:t>
            </a:r>
          </a:p>
          <a:p>
            <a:pPr lvl="1"/>
            <a:r>
              <a:rPr lang="en-GB" dirty="0"/>
              <a:t>Reduce weight? </a:t>
            </a:r>
          </a:p>
          <a:p>
            <a:pPr lvl="2"/>
            <a:r>
              <a:rPr lang="en-GB" dirty="0"/>
              <a:t>May have positive effect on hot flushes; joint pains; mood; </a:t>
            </a:r>
            <a:r>
              <a:rPr lang="en-GB" dirty="0" err="1"/>
              <a:t>mastalgia</a:t>
            </a:r>
            <a:endParaRPr lang="en-GB" dirty="0"/>
          </a:p>
          <a:p>
            <a:pPr lvl="1"/>
            <a:r>
              <a:rPr lang="en-GB" dirty="0" err="1"/>
              <a:t>Fysical</a:t>
            </a:r>
            <a:r>
              <a:rPr lang="en-GB" dirty="0"/>
              <a:t> exercise</a:t>
            </a:r>
          </a:p>
          <a:p>
            <a:pPr lvl="2"/>
            <a:r>
              <a:rPr lang="en-GB" dirty="0"/>
              <a:t>May have positive effect on sleep, insulin resistance /pre diabetes ; joint pains and mood, CVD</a:t>
            </a:r>
          </a:p>
          <a:p>
            <a:endParaRPr lang="en-GB" dirty="0"/>
          </a:p>
        </p:txBody>
      </p:sp>
    </p:spTree>
    <p:extLst>
      <p:ext uri="{BB962C8B-B14F-4D97-AF65-F5344CB8AC3E}">
        <p14:creationId xmlns:p14="http://schemas.microsoft.com/office/powerpoint/2010/main" val="2586290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92B9-5FF7-BB8D-1036-45EF28BE3EF1}"/>
              </a:ext>
            </a:extLst>
          </p:cNvPr>
          <p:cNvSpPr>
            <a:spLocks noGrp="1"/>
          </p:cNvSpPr>
          <p:nvPr>
            <p:ph type="title"/>
          </p:nvPr>
        </p:nvSpPr>
        <p:spPr>
          <a:xfrm>
            <a:off x="838200" y="365125"/>
            <a:ext cx="10515600" cy="544025"/>
          </a:xfrm>
        </p:spPr>
        <p:txBody>
          <a:bodyPr>
            <a:normAutofit/>
          </a:bodyPr>
          <a:lstStyle/>
          <a:p>
            <a:r>
              <a:rPr lang="en-US" sz="2200">
                <a:latin typeface="Aptos"/>
              </a:rPr>
              <a:t>/ Case  10 LM (GMC) </a:t>
            </a:r>
            <a:endParaRPr lang="en-US"/>
          </a:p>
        </p:txBody>
      </p:sp>
      <p:sp>
        <p:nvSpPr>
          <p:cNvPr id="3" name="Content Placeholder 2">
            <a:extLst>
              <a:ext uri="{FF2B5EF4-FFF2-40B4-BE49-F238E27FC236}">
                <a16:creationId xmlns:a16="http://schemas.microsoft.com/office/drawing/2014/main" id="{DCF4A525-8FF6-2A53-B7C6-E7686CB8E592}"/>
              </a:ext>
            </a:extLst>
          </p:cNvPr>
          <p:cNvSpPr>
            <a:spLocks noGrp="1"/>
          </p:cNvSpPr>
          <p:nvPr>
            <p:ph idx="1"/>
          </p:nvPr>
        </p:nvSpPr>
        <p:spPr>
          <a:xfrm>
            <a:off x="614151" y="1250741"/>
            <a:ext cx="10515600" cy="4351338"/>
          </a:xfrm>
        </p:spPr>
        <p:txBody>
          <a:bodyPr vert="horz" lIns="91440" tIns="45720" rIns="91440" bIns="45720" rtlCol="0" anchor="t">
            <a:noAutofit/>
          </a:bodyPr>
          <a:lstStyle/>
          <a:p>
            <a:r>
              <a:rPr lang="en" sz="2100">
                <a:solidFill>
                  <a:srgbClr val="FF0000"/>
                </a:solidFill>
                <a:highlight>
                  <a:srgbClr val="F8F9FA"/>
                </a:highlight>
                <a:latin typeface="Consolas"/>
              </a:rPr>
              <a:t>31 years old</a:t>
            </a:r>
            <a:r>
              <a:rPr lang="en" sz="2100" dirty="0">
                <a:solidFill>
                  <a:srgbClr val="1F1F1F"/>
                </a:solidFill>
                <a:highlight>
                  <a:srgbClr val="F8F9FA"/>
                </a:highlight>
                <a:latin typeface="Consolas"/>
              </a:rPr>
              <a:t>
</a:t>
            </a:r>
            <a:r>
              <a:rPr lang="en" sz="2100">
                <a:solidFill>
                  <a:srgbClr val="1F1F1F"/>
                </a:solidFill>
                <a:highlight>
                  <a:srgbClr val="F8F9FA"/>
                </a:highlight>
                <a:latin typeface="Consolas"/>
              </a:rPr>
              <a:t>G1P1: </a:t>
            </a:r>
            <a:r>
              <a:rPr lang="en" sz="2100" dirty="0">
                <a:solidFill>
                  <a:srgbClr val="1F1F1F"/>
                </a:solidFill>
                <a:highlight>
                  <a:srgbClr val="F8F9FA"/>
                </a:highlight>
                <a:latin typeface="Consolas"/>
              </a:rPr>
              <a:t>
</a:t>
            </a:r>
            <a:r>
              <a:rPr lang="en" sz="2100">
                <a:solidFill>
                  <a:srgbClr val="1F1F1F"/>
                </a:solidFill>
                <a:highlight>
                  <a:srgbClr val="F8F9FA"/>
                </a:highlight>
                <a:latin typeface="Consolas"/>
              </a:rPr>
              <a:t>Personal history: </a:t>
            </a:r>
            <a:r>
              <a:rPr lang="en" sz="2100">
                <a:solidFill>
                  <a:srgbClr val="FF0000"/>
                </a:solidFill>
                <a:highlight>
                  <a:srgbClr val="F8F9FA"/>
                </a:highlight>
                <a:latin typeface="Consolas"/>
              </a:rPr>
              <a:t>Bilateral pulmonary embolism with </a:t>
            </a:r>
            <a:endParaRPr lang="en-US" sz="2000">
              <a:solidFill>
                <a:srgbClr val="000000"/>
              </a:solidFill>
              <a:latin typeface="Aptos" panose="020B0004020202020204"/>
            </a:endParaRPr>
          </a:p>
          <a:p>
            <a:r>
              <a:rPr lang="en" sz="2100">
                <a:solidFill>
                  <a:srgbClr val="FF0000"/>
                </a:solidFill>
                <a:highlight>
                  <a:srgbClr val="F8F9FA"/>
                </a:highlight>
                <a:latin typeface="Consolas"/>
              </a:rPr>
              <a:t>pulmonary infarction </a:t>
            </a:r>
            <a:r>
              <a:rPr lang="en" sz="2100">
                <a:solidFill>
                  <a:srgbClr val="1F1F1F"/>
                </a:solidFill>
                <a:highlight>
                  <a:srgbClr val="F8F9FA"/>
                </a:highlight>
                <a:latin typeface="Consolas"/>
              </a:rPr>
              <a:t>(May 2025).</a:t>
            </a:r>
            <a:r>
              <a:rPr lang="en" sz="2100" dirty="0">
                <a:solidFill>
                  <a:srgbClr val="1F1F1F"/>
                </a:solidFill>
                <a:highlight>
                  <a:srgbClr val="F8F9FA"/>
                </a:highlight>
                <a:latin typeface="Consolas"/>
              </a:rPr>
              <a:t>
</a:t>
            </a:r>
            <a:r>
              <a:rPr lang="en" sz="2100">
                <a:solidFill>
                  <a:srgbClr val="FF0000"/>
                </a:solidFill>
                <a:highlight>
                  <a:srgbClr val="F8F9FA"/>
                </a:highlight>
                <a:latin typeface="Consolas"/>
              </a:rPr>
              <a:t>Negative coagulation test</a:t>
            </a:r>
            <a:r>
              <a:rPr lang="en" sz="2100">
                <a:solidFill>
                  <a:srgbClr val="1F1F1F"/>
                </a:solidFill>
                <a:highlight>
                  <a:srgbClr val="F8F9FA"/>
                </a:highlight>
                <a:latin typeface="Consolas"/>
              </a:rPr>
              <a:t>.</a:t>
            </a:r>
            <a:r>
              <a:rPr lang="en" sz="2100" dirty="0">
                <a:solidFill>
                  <a:srgbClr val="1F1F1F"/>
                </a:solidFill>
                <a:highlight>
                  <a:srgbClr val="F8F9FA"/>
                </a:highlight>
                <a:latin typeface="Consolas"/>
              </a:rPr>
              <a:t>
</a:t>
            </a:r>
            <a:r>
              <a:rPr lang="en" sz="2100">
                <a:solidFill>
                  <a:srgbClr val="1F1F1F"/>
                </a:solidFill>
                <a:highlight>
                  <a:srgbClr val="F8F9FA"/>
                </a:highlight>
                <a:latin typeface="Consolas"/>
              </a:rPr>
              <a:t>Used a vaginal contraceptive ring from January 2025 to May 2025.</a:t>
            </a:r>
            <a:r>
              <a:rPr lang="en" sz="2100" dirty="0">
                <a:solidFill>
                  <a:srgbClr val="1F1F1F"/>
                </a:solidFill>
                <a:highlight>
                  <a:srgbClr val="F8F9FA"/>
                </a:highlight>
                <a:latin typeface="Consolas"/>
              </a:rPr>
              <a:t>
</a:t>
            </a:r>
            <a:r>
              <a:rPr lang="en" sz="2100">
                <a:solidFill>
                  <a:srgbClr val="1F1F1F"/>
                </a:solidFill>
                <a:highlight>
                  <a:srgbClr val="F8F9FA"/>
                </a:highlight>
                <a:latin typeface="Consolas"/>
              </a:rPr>
              <a:t>Family history: </a:t>
            </a:r>
            <a:r>
              <a:rPr lang="en" sz="2100">
                <a:solidFill>
                  <a:srgbClr val="FF0000"/>
                </a:solidFill>
                <a:highlight>
                  <a:srgbClr val="F8F9FA"/>
                </a:highlight>
                <a:latin typeface="Consolas"/>
              </a:rPr>
              <a:t>Mother's breast cancer at age 55 and recurrence at age 57.</a:t>
            </a:r>
            <a:r>
              <a:rPr lang="en" sz="2100" dirty="0">
                <a:solidFill>
                  <a:srgbClr val="FF0000"/>
                </a:solidFill>
                <a:highlight>
                  <a:srgbClr val="F8F9FA"/>
                </a:highlight>
                <a:latin typeface="Consolas"/>
              </a:rPr>
              <a:t>
</a:t>
            </a:r>
            <a:r>
              <a:rPr lang="en" sz="2100">
                <a:solidFill>
                  <a:srgbClr val="1F1F1F"/>
                </a:solidFill>
                <a:highlight>
                  <a:srgbClr val="F8F9FA"/>
                </a:highlight>
                <a:latin typeface="Consolas"/>
              </a:rPr>
              <a:t>Mother went through menopause at age 50.</a:t>
            </a:r>
            <a:r>
              <a:rPr lang="en" sz="2100" dirty="0">
                <a:solidFill>
                  <a:srgbClr val="1F1F1F"/>
                </a:solidFill>
                <a:highlight>
                  <a:srgbClr val="F8F9FA"/>
                </a:highlight>
                <a:latin typeface="Consolas"/>
              </a:rPr>
              <a:t>
</a:t>
            </a:r>
            <a:r>
              <a:rPr lang="en" sz="2100">
                <a:solidFill>
                  <a:srgbClr val="1F1F1F"/>
                </a:solidFill>
                <a:highlight>
                  <a:srgbClr val="F8F9FA"/>
                </a:highlight>
                <a:latin typeface="Consolas"/>
              </a:rPr>
              <a:t>Smoker: 0</a:t>
            </a:r>
            <a:r>
              <a:rPr lang="en" sz="2100" dirty="0">
                <a:solidFill>
                  <a:srgbClr val="1F1F1F"/>
                </a:solidFill>
                <a:highlight>
                  <a:srgbClr val="F8F9FA"/>
                </a:highlight>
                <a:latin typeface="Consolas"/>
              </a:rPr>
              <a:t>
</a:t>
            </a:r>
            <a:r>
              <a:rPr lang="en" sz="2100">
                <a:solidFill>
                  <a:srgbClr val="1F1F1F"/>
                </a:solidFill>
                <a:highlight>
                  <a:srgbClr val="F8F9FA"/>
                </a:highlight>
                <a:latin typeface="Consolas"/>
              </a:rPr>
              <a:t>Ongoing treatment: Eliquis and L-thyroxine</a:t>
            </a:r>
            <a:endParaRPr lang="en-US" sz="2000"/>
          </a:p>
        </p:txBody>
      </p:sp>
      <p:pic>
        <p:nvPicPr>
          <p:cNvPr id="5" name="Image 3" descr="The Belgian Menopause Society - Gunaikeia">
            <a:extLst>
              <a:ext uri="{FF2B5EF4-FFF2-40B4-BE49-F238E27FC236}">
                <a16:creationId xmlns:a16="http://schemas.microsoft.com/office/drawing/2014/main" id="{31865D70-67C1-13EF-E674-B8BBC90C6549}"/>
              </a:ext>
            </a:extLst>
          </p:cNvPr>
          <p:cNvPicPr>
            <a:picLocks noChangeAspect="1"/>
          </p:cNvPicPr>
          <p:nvPr/>
        </p:nvPicPr>
        <p:blipFill>
          <a:blip r:embed="rId2"/>
          <a:stretch>
            <a:fillRect/>
          </a:stretch>
        </p:blipFill>
        <p:spPr>
          <a:xfrm>
            <a:off x="8967084" y="3645"/>
            <a:ext cx="2743199" cy="2214473"/>
          </a:xfrm>
          <a:prstGeom prst="rect">
            <a:avLst/>
          </a:prstGeom>
        </p:spPr>
      </p:pic>
    </p:spTree>
    <p:extLst>
      <p:ext uri="{BB962C8B-B14F-4D97-AF65-F5344CB8AC3E}">
        <p14:creationId xmlns:p14="http://schemas.microsoft.com/office/powerpoint/2010/main" val="3539548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00D0-AE43-D143-B56C-49E6560D4734}"/>
              </a:ext>
            </a:extLst>
          </p:cNvPr>
          <p:cNvSpPr>
            <a:spLocks noGrp="1"/>
          </p:cNvSpPr>
          <p:nvPr>
            <p:ph type="title"/>
          </p:nvPr>
        </p:nvSpPr>
        <p:spPr>
          <a:xfrm>
            <a:off x="838200" y="365125"/>
            <a:ext cx="10515600" cy="544025"/>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C58CB707-59F2-EF53-FDF3-68A95A426B9B}"/>
              </a:ext>
            </a:extLst>
          </p:cNvPr>
          <p:cNvSpPr>
            <a:spLocks noGrp="1"/>
          </p:cNvSpPr>
          <p:nvPr>
            <p:ph idx="1"/>
          </p:nvPr>
        </p:nvSpPr>
        <p:spPr>
          <a:xfrm>
            <a:off x="730738" y="1005010"/>
            <a:ext cx="10515600" cy="4351338"/>
          </a:xfrm>
        </p:spPr>
        <p:txBody>
          <a:bodyPr vert="horz" lIns="91440" tIns="45720" rIns="91440" bIns="45720" rtlCol="0" anchor="t">
            <a:noAutofit/>
          </a:bodyPr>
          <a:lstStyle/>
          <a:p>
            <a:r>
              <a:rPr lang="en" sz="2100">
                <a:solidFill>
                  <a:srgbClr val="1F1F1F"/>
                </a:solidFill>
                <a:highlight>
                  <a:srgbClr val="F8F9FA"/>
                </a:highlight>
                <a:latin typeface="Consolas"/>
              </a:rPr>
              <a:t>First consultation in July 2025 for hot flashes. Normal examination 
</a:t>
            </a:r>
            <a:r>
              <a:rPr lang="en" sz="2100">
                <a:solidFill>
                  <a:srgbClr val="FF0000"/>
                </a:solidFill>
                <a:highlight>
                  <a:srgbClr val="F8F9FA"/>
                </a:highlight>
                <a:latin typeface="Consolas"/>
              </a:rPr>
              <a:t>Amenorrhea since June 28, 2025</a:t>
            </a:r>
            <a:r>
              <a:rPr lang="en" sz="2100">
                <a:solidFill>
                  <a:srgbClr val="1F1F1F"/>
                </a:solidFill>
                <a:highlight>
                  <a:srgbClr val="F8F9FA"/>
                </a:highlight>
                <a:latin typeface="Consolas"/>
              </a:rPr>
              <a:t>.
Blood tests July 2025:
</a:t>
            </a:r>
            <a:r>
              <a:rPr lang="en" sz="2100">
                <a:solidFill>
                  <a:srgbClr val="FF0000"/>
                </a:solidFill>
                <a:highlight>
                  <a:srgbClr val="F8F9FA"/>
                </a:highlight>
                <a:latin typeface="Consolas"/>
              </a:rPr>
              <a:t>AMH 0.03, FSH 109</a:t>
            </a:r>
            <a:r>
              <a:rPr lang="en" sz="2100">
                <a:solidFill>
                  <a:srgbClr val="1F1F1F"/>
                </a:solidFill>
                <a:highlight>
                  <a:srgbClr val="F8F9FA"/>
                </a:highlight>
                <a:latin typeface="Consolas"/>
              </a:rPr>
              <a:t> - LH 51, E2 &lt; 25, Normal androgens, Normal PRL, breast ultrasound not yet done, will schedule appointment
</a:t>
            </a:r>
            <a:r>
              <a:rPr lang="en" sz="2100">
                <a:solidFill>
                  <a:srgbClr val="FF0000"/>
                </a:solidFill>
                <a:highlight>
                  <a:srgbClr val="F8F9FA"/>
                </a:highlight>
                <a:latin typeface="Consolas"/>
              </a:rPr>
              <a:t>TSH elevated at 5,</a:t>
            </a:r>
            <a:r>
              <a:rPr lang="en" sz="2100">
                <a:solidFill>
                  <a:srgbClr val="1F1F1F"/>
                </a:solidFill>
                <a:highlight>
                  <a:srgbClr val="F8F9FA"/>
                </a:highlight>
                <a:latin typeface="Consolas"/>
              </a:rPr>
              <a:t> positive TPO antibodies at 86 —&gt; start levothyroxine 25 and endocrinologist appointment
Low vitamin D --&gt; supplement
Menstrual period from September 1 to 6, 2025.
</a:t>
            </a:r>
            <a:r>
              <a:rPr lang="en" sz="2100" err="1">
                <a:solidFill>
                  <a:srgbClr val="1F1F1F"/>
                </a:solidFill>
                <a:highlight>
                  <a:srgbClr val="F8F9FA"/>
                </a:highlight>
                <a:latin typeface="Consolas"/>
              </a:rPr>
              <a:t>Feeled</a:t>
            </a:r>
            <a:r>
              <a:rPr lang="en" sz="2100">
                <a:solidFill>
                  <a:srgbClr val="1F1F1F"/>
                </a:solidFill>
                <a:highlight>
                  <a:srgbClr val="F8F9FA"/>
                </a:highlight>
                <a:latin typeface="Consolas"/>
              </a:rPr>
              <a:t> much better in terms of muscle soreness.
Seen twice in the ER for chest discomfort, had a CT scan which was negative.
Did not start L-thyroxine.
Exhausted, difficulty concentrating.
Period from September 20th to 26th
Period from October 18th to 24th</a:t>
            </a:r>
            <a:endParaRPr lang="en-US" sz="1400"/>
          </a:p>
          <a:p>
            <a:endParaRPr lang="en-US" sz="1400"/>
          </a:p>
        </p:txBody>
      </p:sp>
    </p:spTree>
    <p:extLst>
      <p:ext uri="{BB962C8B-B14F-4D97-AF65-F5344CB8AC3E}">
        <p14:creationId xmlns:p14="http://schemas.microsoft.com/office/powerpoint/2010/main" val="1750251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EA69-3D8D-A86D-21BA-0199354E926C}"/>
              </a:ext>
            </a:extLst>
          </p:cNvPr>
          <p:cNvSpPr>
            <a:spLocks noGrp="1"/>
          </p:cNvSpPr>
          <p:nvPr>
            <p:ph type="title"/>
          </p:nvPr>
        </p:nvSpPr>
        <p:spPr>
          <a:xfrm>
            <a:off x="838200" y="365125"/>
            <a:ext cx="10515600" cy="211871"/>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7B94F2ED-0706-71D7-D743-7DC68D3C136E}"/>
              </a:ext>
            </a:extLst>
          </p:cNvPr>
          <p:cNvSpPr>
            <a:spLocks noGrp="1"/>
          </p:cNvSpPr>
          <p:nvPr>
            <p:ph idx="1"/>
          </p:nvPr>
        </p:nvSpPr>
        <p:spPr>
          <a:xfrm>
            <a:off x="750277" y="751010"/>
            <a:ext cx="10515600" cy="4351338"/>
          </a:xfrm>
        </p:spPr>
        <p:txBody>
          <a:bodyPr vert="horz" lIns="91440" tIns="45720" rIns="91440" bIns="45720" rtlCol="0" anchor="t">
            <a:noAutofit/>
          </a:bodyPr>
          <a:lstStyle/>
          <a:p>
            <a:r>
              <a:rPr lang="en" sz="2100">
                <a:solidFill>
                  <a:srgbClr val="1F1F1F"/>
                </a:solidFill>
                <a:highlight>
                  <a:srgbClr val="F8F9FA"/>
                </a:highlight>
                <a:latin typeface="Consolas"/>
              </a:rPr>
              <a:t>Blood test results 10/16/25:
</a:t>
            </a:r>
            <a:r>
              <a:rPr lang="en" sz="2100">
                <a:solidFill>
                  <a:srgbClr val="FF0000"/>
                </a:solidFill>
                <a:highlight>
                  <a:srgbClr val="F8F9FA"/>
                </a:highlight>
                <a:latin typeface="Consolas"/>
              </a:rPr>
              <a:t>TSH 6, AMH 0.02, FSH 27 - LH 19 - E2 98, </a:t>
            </a:r>
            <a:r>
              <a:rPr lang="en" sz="2100">
                <a:solidFill>
                  <a:srgbClr val="1F1F1F"/>
                </a:solidFill>
                <a:highlight>
                  <a:srgbClr val="F8F9FA"/>
                </a:highlight>
                <a:latin typeface="Consolas"/>
              </a:rPr>
              <a:t>PRL negative
—&gt; Diagnosis of autoimmune hypothyroidism and prescription of L-thyroxine 50
</a:t>
            </a:r>
            <a:r>
              <a:rPr lang="en" sz="2100">
                <a:solidFill>
                  <a:srgbClr val="FF0000"/>
                </a:solidFill>
                <a:highlight>
                  <a:srgbClr val="F8F9FA"/>
                </a:highlight>
                <a:latin typeface="Consolas"/>
              </a:rPr>
              <a:t>Hematologist contraindicates any hormonal treatment.</a:t>
            </a:r>
            <a:r>
              <a:rPr lang="en" sz="2100">
                <a:solidFill>
                  <a:srgbClr val="1F1F1F"/>
                </a:solidFill>
                <a:highlight>
                  <a:srgbClr val="F8F9FA"/>
                </a:highlight>
                <a:latin typeface="Consolas"/>
              </a:rPr>
              <a:t>
Given the probable onset of POI, the patient was referred to another hematologist for further consultation.
Endocrinologist appointment 12/09. TSH completely unbalanced, L-thyroxine increased by 1 tablet of 25
plus every other day with blood test follow-up in 1 month.
Questions:
</a:t>
            </a:r>
          </a:p>
        </p:txBody>
      </p:sp>
    </p:spTree>
    <p:extLst>
      <p:ext uri="{BB962C8B-B14F-4D97-AF65-F5344CB8AC3E}">
        <p14:creationId xmlns:p14="http://schemas.microsoft.com/office/powerpoint/2010/main" val="878752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C688-186B-5387-BD4A-3CEA35EBCA60}"/>
              </a:ext>
            </a:extLst>
          </p:cNvPr>
          <p:cNvSpPr>
            <a:spLocks noGrp="1"/>
          </p:cNvSpPr>
          <p:nvPr>
            <p:ph type="title"/>
          </p:nvPr>
        </p:nvSpPr>
        <p:spPr/>
        <p:txBody>
          <a:bodyPr>
            <a:normAutofit fontScale="90000"/>
          </a:bodyPr>
          <a:lstStyle/>
          <a:p>
            <a:br>
              <a:rPr lang="en-US"/>
            </a:br>
            <a:br>
              <a:rPr lang="en-US"/>
            </a:br>
            <a:br>
              <a:rPr lang="en-US"/>
            </a:br>
            <a:br>
              <a:rPr lang="en-US"/>
            </a:br>
            <a:br>
              <a:rPr lang="en-US"/>
            </a:br>
            <a:br>
              <a:rPr lang="en-US"/>
            </a:br>
            <a:br>
              <a:rPr lang="en-US"/>
            </a:br>
            <a:br>
              <a:rPr lang="en-US"/>
            </a:br>
            <a:r>
              <a:rPr lang="en-US"/>
              <a:t>To discuss </a:t>
            </a:r>
            <a:br>
              <a:rPr lang="en-US"/>
            </a:br>
            <a:br>
              <a:rPr lang="en-US" sz="2100">
                <a:latin typeface="Consolas"/>
              </a:rPr>
            </a:br>
            <a:r>
              <a:rPr lang="en" sz="2100">
                <a:solidFill>
                  <a:srgbClr val="1F1F1F"/>
                </a:solidFill>
                <a:highlight>
                  <a:srgbClr val="F8F9FA"/>
                </a:highlight>
                <a:latin typeface="Consolas"/>
              </a:rPr>
              <a:t>- Is POI confirmed?</a:t>
            </a:r>
            <a:br>
              <a:rPr lang="en" sz="2100">
                <a:solidFill>
                  <a:srgbClr val="1F1F1F"/>
                </a:solidFill>
                <a:highlight>
                  <a:srgbClr val="F8F9FA"/>
                </a:highlight>
                <a:latin typeface="Consolas"/>
              </a:rPr>
            </a:br>
            <a:br>
              <a:rPr lang="en" sz="2100">
                <a:solidFill>
                  <a:srgbClr val="1F1F1F"/>
                </a:solidFill>
                <a:highlight>
                  <a:srgbClr val="F8F9FA"/>
                </a:highlight>
                <a:latin typeface="Consolas"/>
              </a:rPr>
            </a:br>
            <a:r>
              <a:rPr lang="en" sz="2100">
                <a:solidFill>
                  <a:srgbClr val="1F1F1F"/>
                </a:solidFill>
                <a:highlight>
                  <a:srgbClr val="F8F9FA"/>
                </a:highlight>
                <a:latin typeface="Consolas"/>
              </a:rPr>
              <a:t>- Should genetic testing be performed despite resumption of menstrual cycles?</a:t>
            </a:r>
            <a:br>
              <a:rPr lang="en" sz="2100">
                <a:solidFill>
                  <a:srgbClr val="1F1F1F"/>
                </a:solidFill>
                <a:highlight>
                  <a:srgbClr val="F8F9FA"/>
                </a:highlight>
                <a:latin typeface="Consolas"/>
              </a:rPr>
            </a:br>
            <a:br>
              <a:rPr lang="en" sz="2100">
                <a:solidFill>
                  <a:srgbClr val="1F1F1F"/>
                </a:solidFill>
                <a:highlight>
                  <a:srgbClr val="F8F9FA"/>
                </a:highlight>
                <a:latin typeface="Consolas"/>
              </a:rPr>
            </a:br>
            <a:r>
              <a:rPr lang="en" sz="2100">
                <a:solidFill>
                  <a:srgbClr val="1F1F1F"/>
                </a:solidFill>
                <a:highlight>
                  <a:srgbClr val="F8F9FA"/>
                </a:highlight>
                <a:latin typeface="Consolas"/>
              </a:rPr>
              <a:t>- What about prescribing HRT with transdermal estrogen + LNG IUD  in cases of confirmed POI despite normalization of thyroid function?</a:t>
            </a:r>
            <a:endParaRPr lang="en-US"/>
          </a:p>
        </p:txBody>
      </p:sp>
    </p:spTree>
    <p:extLst>
      <p:ext uri="{BB962C8B-B14F-4D97-AF65-F5344CB8AC3E}">
        <p14:creationId xmlns:p14="http://schemas.microsoft.com/office/powerpoint/2010/main" val="1798395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2752E8F-BA3C-2935-1C97-4356E84EA797}"/>
              </a:ext>
            </a:extLst>
          </p:cNvPr>
          <p:cNvPicPr>
            <a:picLocks noChangeAspect="1"/>
          </p:cNvPicPr>
          <p:nvPr/>
        </p:nvPicPr>
        <p:blipFill>
          <a:blip r:embed="rId2"/>
          <a:stretch>
            <a:fillRect/>
          </a:stretch>
        </p:blipFill>
        <p:spPr>
          <a:xfrm>
            <a:off x="962163" y="2178424"/>
            <a:ext cx="7746709" cy="2459578"/>
          </a:xfrm>
          <a:prstGeom prst="rect">
            <a:avLst/>
          </a:prstGeom>
        </p:spPr>
      </p:pic>
    </p:spTree>
    <p:extLst>
      <p:ext uri="{BB962C8B-B14F-4D97-AF65-F5344CB8AC3E}">
        <p14:creationId xmlns:p14="http://schemas.microsoft.com/office/powerpoint/2010/main" val="2940202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909EE6-6E6B-1FAB-C4EE-FEE4EB15A231}"/>
              </a:ext>
            </a:extLst>
          </p:cNvPr>
          <p:cNvPicPr>
            <a:picLocks noChangeAspect="1"/>
          </p:cNvPicPr>
          <p:nvPr/>
        </p:nvPicPr>
        <p:blipFill>
          <a:blip r:embed="rId2"/>
          <a:stretch>
            <a:fillRect/>
          </a:stretch>
        </p:blipFill>
        <p:spPr>
          <a:xfrm>
            <a:off x="962163" y="1248818"/>
            <a:ext cx="7746709" cy="4318790"/>
          </a:xfrm>
          <a:prstGeom prst="rect">
            <a:avLst/>
          </a:prstGeom>
        </p:spPr>
      </p:pic>
    </p:spTree>
    <p:extLst>
      <p:ext uri="{BB962C8B-B14F-4D97-AF65-F5344CB8AC3E}">
        <p14:creationId xmlns:p14="http://schemas.microsoft.com/office/powerpoint/2010/main" val="165228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596F37E-DE06-C7FD-C651-EBB15AA84076}"/>
              </a:ext>
            </a:extLst>
          </p:cNvPr>
          <p:cNvPicPr>
            <a:picLocks noChangeAspect="1"/>
          </p:cNvPicPr>
          <p:nvPr/>
        </p:nvPicPr>
        <p:blipFill>
          <a:blip r:embed="rId2"/>
          <a:stretch>
            <a:fillRect/>
          </a:stretch>
        </p:blipFill>
        <p:spPr>
          <a:xfrm>
            <a:off x="962163" y="1529637"/>
            <a:ext cx="7746709" cy="3757152"/>
          </a:xfrm>
          <a:prstGeom prst="rect">
            <a:avLst/>
          </a:prstGeom>
        </p:spPr>
      </p:pic>
    </p:spTree>
    <p:extLst>
      <p:ext uri="{BB962C8B-B14F-4D97-AF65-F5344CB8AC3E}">
        <p14:creationId xmlns:p14="http://schemas.microsoft.com/office/powerpoint/2010/main" val="3371905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C60D9E8-F5AC-8F25-3E09-0A867075A336}"/>
              </a:ext>
            </a:extLst>
          </p:cNvPr>
          <p:cNvPicPr>
            <a:picLocks noChangeAspect="1"/>
          </p:cNvPicPr>
          <p:nvPr/>
        </p:nvPicPr>
        <p:blipFill>
          <a:blip r:embed="rId2"/>
          <a:stretch>
            <a:fillRect/>
          </a:stretch>
        </p:blipFill>
        <p:spPr>
          <a:xfrm>
            <a:off x="962163" y="1132617"/>
            <a:ext cx="7746709" cy="4551191"/>
          </a:xfrm>
          <a:prstGeom prst="rect">
            <a:avLst/>
          </a:prstGeom>
        </p:spPr>
      </p:pic>
    </p:spTree>
    <p:extLst>
      <p:ext uri="{BB962C8B-B14F-4D97-AF65-F5344CB8AC3E}">
        <p14:creationId xmlns:p14="http://schemas.microsoft.com/office/powerpoint/2010/main" val="12760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314C320-2C3B-369E-56ED-D179CC3DB992}"/>
              </a:ext>
            </a:extLst>
          </p:cNvPr>
          <p:cNvPicPr>
            <a:picLocks noChangeAspect="1"/>
          </p:cNvPicPr>
          <p:nvPr/>
        </p:nvPicPr>
        <p:blipFill>
          <a:blip r:embed="rId2"/>
          <a:stretch>
            <a:fillRect/>
          </a:stretch>
        </p:blipFill>
        <p:spPr>
          <a:xfrm>
            <a:off x="962163" y="1752354"/>
            <a:ext cx="7746709" cy="3311718"/>
          </a:xfrm>
          <a:prstGeom prst="rect">
            <a:avLst/>
          </a:prstGeom>
        </p:spPr>
      </p:pic>
    </p:spTree>
    <p:extLst>
      <p:ext uri="{BB962C8B-B14F-4D97-AF65-F5344CB8AC3E}">
        <p14:creationId xmlns:p14="http://schemas.microsoft.com/office/powerpoint/2010/main" val="1010117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8A1FD65-C437-2F23-45E7-B860C8D1BC31}"/>
              </a:ext>
            </a:extLst>
          </p:cNvPr>
          <p:cNvPicPr>
            <a:picLocks noChangeAspect="1"/>
          </p:cNvPicPr>
          <p:nvPr/>
        </p:nvPicPr>
        <p:blipFill>
          <a:blip r:embed="rId2"/>
          <a:stretch>
            <a:fillRect/>
          </a:stretch>
        </p:blipFill>
        <p:spPr>
          <a:xfrm>
            <a:off x="962163" y="1297235"/>
            <a:ext cx="7746709" cy="4221955"/>
          </a:xfrm>
          <a:prstGeom prst="rect">
            <a:avLst/>
          </a:prstGeom>
        </p:spPr>
      </p:pic>
    </p:spTree>
    <p:extLst>
      <p:ext uri="{BB962C8B-B14F-4D97-AF65-F5344CB8AC3E}">
        <p14:creationId xmlns:p14="http://schemas.microsoft.com/office/powerpoint/2010/main" val="381304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F091-5C88-062C-C237-70D57A560FBE}"/>
              </a:ext>
            </a:extLst>
          </p:cNvPr>
          <p:cNvSpPr>
            <a:spLocks noGrp="1"/>
          </p:cNvSpPr>
          <p:nvPr>
            <p:ph type="title"/>
          </p:nvPr>
        </p:nvSpPr>
        <p:spPr>
          <a:xfrm>
            <a:off x="593942" y="118278"/>
            <a:ext cx="10515600" cy="714703"/>
          </a:xfrm>
        </p:spPr>
        <p:txBody>
          <a:bodyPr/>
          <a:lstStyle/>
          <a:p>
            <a:r>
              <a:rPr lang="nl-BE" dirty="0"/>
              <a:t>Case 2 : otosclerosis</a:t>
            </a:r>
            <a:endParaRPr lang="en-GB" dirty="0"/>
          </a:p>
        </p:txBody>
      </p:sp>
      <p:sp>
        <p:nvSpPr>
          <p:cNvPr id="3" name="Content Placeholder 2">
            <a:extLst>
              <a:ext uri="{FF2B5EF4-FFF2-40B4-BE49-F238E27FC236}">
                <a16:creationId xmlns:a16="http://schemas.microsoft.com/office/drawing/2014/main" id="{6ED51418-9C57-CB44-5A00-067D883F179C}"/>
              </a:ext>
            </a:extLst>
          </p:cNvPr>
          <p:cNvSpPr>
            <a:spLocks noGrp="1"/>
          </p:cNvSpPr>
          <p:nvPr>
            <p:ph idx="1"/>
          </p:nvPr>
        </p:nvSpPr>
        <p:spPr>
          <a:xfrm>
            <a:off x="538619" y="1020871"/>
            <a:ext cx="10815181" cy="5343982"/>
          </a:xfrm>
        </p:spPr>
        <p:txBody>
          <a:bodyPr/>
          <a:lstStyle/>
          <a:p>
            <a:r>
              <a:rPr lang="nl-BE" dirty="0"/>
              <a:t>51 </a:t>
            </a:r>
            <a:r>
              <a:rPr lang="nl-BE" dirty="0" err="1"/>
              <a:t>years</a:t>
            </a:r>
            <a:endParaRPr lang="nl-BE" dirty="0"/>
          </a:p>
          <a:p>
            <a:r>
              <a:rPr lang="nl-BE" dirty="0"/>
              <a:t>G0</a:t>
            </a:r>
          </a:p>
          <a:p>
            <a:r>
              <a:rPr lang="nl-BE" dirty="0"/>
              <a:t>Peri-</a:t>
            </a:r>
            <a:r>
              <a:rPr lang="nl-BE" dirty="0" err="1"/>
              <a:t>menopause</a:t>
            </a:r>
            <a:r>
              <a:rPr lang="nl-BE" dirty="0"/>
              <a:t>: </a:t>
            </a:r>
            <a:r>
              <a:rPr lang="nl-BE" dirty="0" err="1"/>
              <a:t>very</a:t>
            </a:r>
            <a:r>
              <a:rPr lang="nl-BE" dirty="0"/>
              <a:t> </a:t>
            </a:r>
            <a:r>
              <a:rPr lang="nl-BE" dirty="0" err="1"/>
              <a:t>irregular</a:t>
            </a:r>
            <a:r>
              <a:rPr lang="nl-BE" dirty="0"/>
              <a:t> </a:t>
            </a:r>
            <a:r>
              <a:rPr lang="nl-BE" dirty="0" err="1"/>
              <a:t>cycles</a:t>
            </a:r>
            <a:r>
              <a:rPr lang="nl-BE" dirty="0"/>
              <a:t> </a:t>
            </a:r>
            <a:r>
              <a:rPr lang="nl-BE" dirty="0" err="1"/>
              <a:t>and</a:t>
            </a:r>
            <a:r>
              <a:rPr lang="nl-BE" dirty="0"/>
              <a:t> </a:t>
            </a:r>
            <a:r>
              <a:rPr lang="nl-BE" dirty="0" err="1"/>
              <a:t>debilitating</a:t>
            </a:r>
            <a:r>
              <a:rPr lang="nl-BE" dirty="0"/>
              <a:t> hot flashes, </a:t>
            </a:r>
            <a:r>
              <a:rPr lang="nl-BE" dirty="0" err="1"/>
              <a:t>disturbed</a:t>
            </a:r>
            <a:r>
              <a:rPr lang="nl-BE" dirty="0"/>
              <a:t> sleep, joint </a:t>
            </a:r>
            <a:r>
              <a:rPr lang="nl-BE" dirty="0" err="1"/>
              <a:t>pain</a:t>
            </a:r>
            <a:r>
              <a:rPr lang="nl-BE" dirty="0"/>
              <a:t>, </a:t>
            </a:r>
            <a:r>
              <a:rPr lang="nl-BE" dirty="0" err="1"/>
              <a:t>mood</a:t>
            </a:r>
            <a:r>
              <a:rPr lang="nl-BE" dirty="0"/>
              <a:t> swings, </a:t>
            </a:r>
            <a:r>
              <a:rPr lang="nl-BE" dirty="0" err="1"/>
              <a:t>aggressiveness</a:t>
            </a:r>
            <a:endParaRPr lang="nl-BE" dirty="0"/>
          </a:p>
          <a:p>
            <a:r>
              <a:rPr lang="nl-BE" b="1" dirty="0" err="1"/>
              <a:t>History</a:t>
            </a:r>
            <a:r>
              <a:rPr lang="nl-BE" dirty="0"/>
              <a:t>: otosclerosis</a:t>
            </a:r>
          </a:p>
          <a:p>
            <a:r>
              <a:rPr lang="nl-BE" b="1" dirty="0"/>
              <a:t>Family </a:t>
            </a:r>
            <a:r>
              <a:rPr lang="nl-BE" b="1" dirty="0" err="1"/>
              <a:t>history</a:t>
            </a:r>
            <a:r>
              <a:rPr lang="nl-BE" dirty="0"/>
              <a:t>: </a:t>
            </a:r>
            <a:r>
              <a:rPr lang="nl-BE" dirty="0" err="1"/>
              <a:t>father</a:t>
            </a:r>
            <a:r>
              <a:rPr lang="nl-BE" dirty="0"/>
              <a:t> AMI at 57y , heavy </a:t>
            </a:r>
            <a:r>
              <a:rPr lang="nl-BE" dirty="0" err="1"/>
              <a:t>smoker</a:t>
            </a:r>
            <a:endParaRPr lang="nl-BE" dirty="0"/>
          </a:p>
          <a:p>
            <a:r>
              <a:rPr lang="nl-BE" b="1" dirty="0"/>
              <a:t>BP</a:t>
            </a:r>
            <a:r>
              <a:rPr lang="nl-BE" dirty="0"/>
              <a:t>:120/80</a:t>
            </a:r>
          </a:p>
          <a:p>
            <a:r>
              <a:rPr lang="nl-BE" b="1" dirty="0"/>
              <a:t>Lab </a:t>
            </a:r>
            <a:r>
              <a:rPr lang="nl-BE" b="1" dirty="0" err="1"/>
              <a:t>results</a:t>
            </a:r>
            <a:r>
              <a:rPr lang="nl-BE" b="1" dirty="0"/>
              <a:t> </a:t>
            </a:r>
            <a:r>
              <a:rPr lang="nl-BE" dirty="0" err="1"/>
              <a:t>pending</a:t>
            </a:r>
            <a:endParaRPr lang="nl-BE" dirty="0"/>
          </a:p>
          <a:p>
            <a:r>
              <a:rPr lang="nl-BE" b="1" dirty="0"/>
              <a:t>Mammogram</a:t>
            </a:r>
            <a:r>
              <a:rPr lang="nl-BE" dirty="0"/>
              <a:t>: </a:t>
            </a:r>
            <a:r>
              <a:rPr lang="nl-BE" dirty="0" err="1"/>
              <a:t>normal</a:t>
            </a:r>
            <a:r>
              <a:rPr lang="nl-BE" dirty="0"/>
              <a:t>; type B </a:t>
            </a:r>
            <a:r>
              <a:rPr lang="nl-BE" dirty="0" err="1"/>
              <a:t>density</a:t>
            </a:r>
            <a:endParaRPr lang="en-GB" dirty="0"/>
          </a:p>
        </p:txBody>
      </p:sp>
      <p:pic>
        <p:nvPicPr>
          <p:cNvPr id="5" name="Image 3" descr="The Belgian Menopause Society - Gunaikeia">
            <a:extLst>
              <a:ext uri="{FF2B5EF4-FFF2-40B4-BE49-F238E27FC236}">
                <a16:creationId xmlns:a16="http://schemas.microsoft.com/office/drawing/2014/main" id="{604131BE-E4A4-BBF5-14DD-81B3E53565E4}"/>
              </a:ext>
            </a:extLst>
          </p:cNvPr>
          <p:cNvPicPr>
            <a:picLocks noChangeAspect="1"/>
          </p:cNvPicPr>
          <p:nvPr/>
        </p:nvPicPr>
        <p:blipFill>
          <a:blip r:embed="rId3"/>
          <a:stretch>
            <a:fillRect/>
          </a:stretch>
        </p:blipFill>
        <p:spPr>
          <a:xfrm>
            <a:off x="9174742" y="124015"/>
            <a:ext cx="2743199" cy="1869033"/>
          </a:xfrm>
          <a:prstGeom prst="rect">
            <a:avLst/>
          </a:prstGeom>
        </p:spPr>
      </p:pic>
    </p:spTree>
    <p:extLst>
      <p:ext uri="{BB962C8B-B14F-4D97-AF65-F5344CB8AC3E}">
        <p14:creationId xmlns:p14="http://schemas.microsoft.com/office/powerpoint/2010/main" val="671832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91C658C-6102-E805-7972-73E60B448386}"/>
              </a:ext>
            </a:extLst>
          </p:cNvPr>
          <p:cNvPicPr>
            <a:picLocks noChangeAspect="1"/>
          </p:cNvPicPr>
          <p:nvPr/>
        </p:nvPicPr>
        <p:blipFill>
          <a:blip r:embed="rId2"/>
          <a:stretch>
            <a:fillRect/>
          </a:stretch>
        </p:blipFill>
        <p:spPr>
          <a:xfrm>
            <a:off x="962163" y="2188107"/>
            <a:ext cx="7746709" cy="2440212"/>
          </a:xfrm>
          <a:prstGeom prst="rect">
            <a:avLst/>
          </a:prstGeom>
        </p:spPr>
      </p:pic>
    </p:spTree>
    <p:extLst>
      <p:ext uri="{BB962C8B-B14F-4D97-AF65-F5344CB8AC3E}">
        <p14:creationId xmlns:p14="http://schemas.microsoft.com/office/powerpoint/2010/main" val="2627441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7D9E7BF-6549-71E5-555C-BB11F6D3EE93}"/>
              </a:ext>
            </a:extLst>
          </p:cNvPr>
          <p:cNvPicPr>
            <a:picLocks noGrp="1" noChangeAspect="1"/>
          </p:cNvPicPr>
          <p:nvPr>
            <p:ph idx="1"/>
          </p:nvPr>
        </p:nvPicPr>
        <p:blipFill>
          <a:blip r:embed="rId2"/>
          <a:stretch>
            <a:fillRect/>
          </a:stretch>
        </p:blipFill>
        <p:spPr>
          <a:xfrm>
            <a:off x="962163" y="1335968"/>
            <a:ext cx="7746709" cy="4144489"/>
          </a:xfrm>
          <a:prstGeom prst="rect">
            <a:avLst/>
          </a:prstGeom>
        </p:spPr>
      </p:pic>
    </p:spTree>
    <p:extLst>
      <p:ext uri="{BB962C8B-B14F-4D97-AF65-F5344CB8AC3E}">
        <p14:creationId xmlns:p14="http://schemas.microsoft.com/office/powerpoint/2010/main" val="3650884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2CF714-B207-EA5E-A329-46042E75328F}"/>
              </a:ext>
            </a:extLst>
          </p:cNvPr>
          <p:cNvPicPr>
            <a:picLocks noChangeAspect="1"/>
          </p:cNvPicPr>
          <p:nvPr/>
        </p:nvPicPr>
        <p:blipFill>
          <a:blip r:embed="rId2"/>
          <a:stretch>
            <a:fillRect/>
          </a:stretch>
        </p:blipFill>
        <p:spPr>
          <a:xfrm>
            <a:off x="1723433" y="918546"/>
            <a:ext cx="6224169" cy="4979334"/>
          </a:xfrm>
          <a:prstGeom prst="rect">
            <a:avLst/>
          </a:prstGeom>
        </p:spPr>
      </p:pic>
    </p:spTree>
    <p:extLst>
      <p:ext uri="{BB962C8B-B14F-4D97-AF65-F5344CB8AC3E}">
        <p14:creationId xmlns:p14="http://schemas.microsoft.com/office/powerpoint/2010/main" val="779955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856D-91FF-FF17-F6AA-6F275375D283}"/>
              </a:ext>
            </a:extLst>
          </p:cNvPr>
          <p:cNvSpPr>
            <a:spLocks noGrp="1"/>
          </p:cNvSpPr>
          <p:nvPr>
            <p:ph type="title"/>
          </p:nvPr>
        </p:nvSpPr>
        <p:spPr>
          <a:xfrm>
            <a:off x="838200" y="-28165"/>
            <a:ext cx="10515600" cy="1325563"/>
          </a:xfrm>
        </p:spPr>
        <p:txBody>
          <a:bodyPr/>
          <a:lstStyle/>
          <a:p>
            <a:r>
              <a:rPr lang="en-US"/>
              <a:t>Case 11</a:t>
            </a:r>
          </a:p>
        </p:txBody>
      </p:sp>
      <p:sp>
        <p:nvSpPr>
          <p:cNvPr id="3" name="Content Placeholder 2">
            <a:extLst>
              <a:ext uri="{FF2B5EF4-FFF2-40B4-BE49-F238E27FC236}">
                <a16:creationId xmlns:a16="http://schemas.microsoft.com/office/drawing/2014/main" id="{39D786EF-57CD-F267-3B71-8E7E5CC8655D}"/>
              </a:ext>
            </a:extLst>
          </p:cNvPr>
          <p:cNvSpPr>
            <a:spLocks noGrp="1"/>
          </p:cNvSpPr>
          <p:nvPr>
            <p:ph idx="1"/>
          </p:nvPr>
        </p:nvSpPr>
        <p:spPr>
          <a:xfrm>
            <a:off x="838200" y="940721"/>
            <a:ext cx="10515600" cy="4351338"/>
          </a:xfrm>
        </p:spPr>
        <p:txBody>
          <a:bodyPr vert="horz" lIns="91440" tIns="45720" rIns="91440" bIns="45720" rtlCol="0" anchor="t">
            <a:noAutofit/>
          </a:bodyPr>
          <a:lstStyle/>
          <a:p>
            <a:r>
              <a:rPr lang="en" sz="2100" err="1">
                <a:solidFill>
                  <a:srgbClr val="1F1F1F"/>
                </a:solidFill>
                <a:highlight>
                  <a:srgbClr val="F8F9FA"/>
                </a:highlight>
                <a:latin typeface="Consolas"/>
              </a:rPr>
              <a:t>Mrs</a:t>
            </a:r>
            <a:r>
              <a:rPr lang="en" sz="2100">
                <a:solidFill>
                  <a:srgbClr val="1F1F1F"/>
                </a:solidFill>
                <a:highlight>
                  <a:srgbClr val="F8F9FA"/>
                </a:highlight>
                <a:latin typeface="Consolas"/>
              </a:rPr>
              <a:t> VAP
56 years old
G2P2
Personal Medical History:
- CIN 2 conization in 1994, RCC ok 
- </a:t>
            </a:r>
            <a:r>
              <a:rPr lang="en" sz="2100">
                <a:solidFill>
                  <a:srgbClr val="FF0000"/>
                </a:solidFill>
                <a:highlight>
                  <a:srgbClr val="F8F9FA"/>
                </a:highlight>
                <a:latin typeface="Consolas"/>
              </a:rPr>
              <a:t>Wrist fracture</a:t>
            </a:r>
            <a:r>
              <a:rPr lang="en" sz="2100">
                <a:solidFill>
                  <a:srgbClr val="1F1F1F"/>
                </a:solidFill>
                <a:highlight>
                  <a:srgbClr val="F8F9FA"/>
                </a:highlight>
                <a:latin typeface="Consolas"/>
              </a:rPr>
              <a:t> in 2024 (fall playing padel)
</a:t>
            </a:r>
            <a:r>
              <a:rPr lang="en" sz="2100">
                <a:solidFill>
                  <a:srgbClr val="FF0000"/>
                </a:solidFill>
                <a:highlight>
                  <a:srgbClr val="F8F9FA"/>
                </a:highlight>
                <a:latin typeface="Consolas"/>
              </a:rPr>
              <a:t>-Hypertension resolved</a:t>
            </a:r>
            <a:r>
              <a:rPr lang="en" sz="2100">
                <a:solidFill>
                  <a:srgbClr val="1F1F1F"/>
                </a:solidFill>
                <a:highlight>
                  <a:srgbClr val="F8F9FA"/>
                </a:highlight>
                <a:latin typeface="Consolas"/>
              </a:rPr>
              <a:t>
Family History: No history of neo-gynecological surgery, </a:t>
            </a:r>
            <a:r>
              <a:rPr lang="en" sz="2100">
                <a:solidFill>
                  <a:srgbClr val="FF0000"/>
                </a:solidFill>
                <a:highlight>
                  <a:srgbClr val="F8F9FA"/>
                </a:highlight>
                <a:latin typeface="Consolas"/>
              </a:rPr>
              <a:t>1 brother who had a TIA </a:t>
            </a:r>
            <a:r>
              <a:rPr lang="en" sz="2100">
                <a:solidFill>
                  <a:srgbClr val="1F1F1F"/>
                </a:solidFill>
                <a:highlight>
                  <a:srgbClr val="F8F9FA"/>
                </a:highlight>
                <a:latin typeface="Consolas"/>
              </a:rPr>
              <a:t>(Transient Ischemic Attack)
Smoking: 0
Chronic Treatment: Lormetazepam, </a:t>
            </a:r>
            <a:r>
              <a:rPr lang="en" sz="2100" err="1">
                <a:solidFill>
                  <a:srgbClr val="1F1F1F"/>
                </a:solidFill>
                <a:highlight>
                  <a:srgbClr val="F8F9FA"/>
                </a:highlight>
                <a:latin typeface="Consolas"/>
              </a:rPr>
              <a:t>Urolina</a:t>
            </a:r>
            <a:r>
              <a:rPr lang="en" sz="2100">
                <a:solidFill>
                  <a:srgbClr val="1F1F1F"/>
                </a:solidFill>
                <a:highlight>
                  <a:srgbClr val="F8F9FA"/>
                </a:highlight>
                <a:latin typeface="Consolas"/>
              </a:rPr>
              <a:t>, </a:t>
            </a:r>
            <a:r>
              <a:rPr lang="en" sz="2100" err="1">
                <a:solidFill>
                  <a:srgbClr val="1F1F1F"/>
                </a:solidFill>
                <a:highlight>
                  <a:srgbClr val="F8F9FA"/>
                </a:highlight>
                <a:latin typeface="Consolas"/>
              </a:rPr>
              <a:t>Ursofalk</a:t>
            </a:r>
            <a:r>
              <a:rPr lang="en" sz="2100">
                <a:solidFill>
                  <a:srgbClr val="1F1F1F"/>
                </a:solidFill>
                <a:highlight>
                  <a:srgbClr val="F8F9FA"/>
                </a:highlight>
                <a:latin typeface="Consolas"/>
              </a:rPr>
              <a:t>, </a:t>
            </a:r>
            <a:r>
              <a:rPr lang="en" sz="2100" err="1">
                <a:solidFill>
                  <a:srgbClr val="1F1F1F"/>
                </a:solidFill>
                <a:highlight>
                  <a:srgbClr val="F8F9FA"/>
                </a:highlight>
                <a:latin typeface="Consolas"/>
              </a:rPr>
              <a:t>Atozet</a:t>
            </a:r>
            <a:r>
              <a:rPr lang="en" sz="2100">
                <a:solidFill>
                  <a:srgbClr val="1F1F1F"/>
                </a:solidFill>
                <a:highlight>
                  <a:srgbClr val="F8F9FA"/>
                </a:highlight>
                <a:latin typeface="Consolas"/>
              </a:rPr>
              <a:t>
Breast Examination up to date
2023 MRI: </a:t>
            </a:r>
            <a:r>
              <a:rPr lang="en" sz="2100">
                <a:solidFill>
                  <a:srgbClr val="FF0000"/>
                </a:solidFill>
                <a:highlight>
                  <a:srgbClr val="F8F9FA"/>
                </a:highlight>
                <a:latin typeface="Consolas"/>
              </a:rPr>
              <a:t>Stable severe osteopenia (? DEXA)</a:t>
            </a:r>
            <a:r>
              <a:rPr lang="en" sz="2100">
                <a:solidFill>
                  <a:srgbClr val="1F1F1F"/>
                </a:solidFill>
                <a:highlight>
                  <a:srgbClr val="F8F9FA"/>
                </a:highlight>
                <a:latin typeface="Consolas"/>
              </a:rPr>
              <a:t>
STOPPED taking the birth control pill and switched to </a:t>
            </a:r>
            <a:r>
              <a:rPr lang="en" sz="2100" err="1">
                <a:solidFill>
                  <a:srgbClr val="1F1F1F"/>
                </a:solidFill>
                <a:highlight>
                  <a:srgbClr val="F8F9FA"/>
                </a:highlight>
                <a:latin typeface="Consolas"/>
              </a:rPr>
              <a:t>Microgynon</a:t>
            </a:r>
            <a:r>
              <a:rPr lang="en" sz="2100">
                <a:solidFill>
                  <a:srgbClr val="1F1F1F"/>
                </a:solidFill>
                <a:highlight>
                  <a:srgbClr val="F8F9FA"/>
                </a:highlight>
                <a:latin typeface="Consolas"/>
              </a:rPr>
              <a:t> 30 at age 53 (?)
</a:t>
            </a:r>
          </a:p>
        </p:txBody>
      </p:sp>
      <p:pic>
        <p:nvPicPr>
          <p:cNvPr id="5" name="Image 3" descr="The Belgian Menopause Society - Gunaikeia">
            <a:extLst>
              <a:ext uri="{FF2B5EF4-FFF2-40B4-BE49-F238E27FC236}">
                <a16:creationId xmlns:a16="http://schemas.microsoft.com/office/drawing/2014/main" id="{77656FBE-A6AB-C8BD-AFD8-A808906FD6C6}"/>
              </a:ext>
            </a:extLst>
          </p:cNvPr>
          <p:cNvPicPr>
            <a:picLocks noChangeAspect="1"/>
          </p:cNvPicPr>
          <p:nvPr/>
        </p:nvPicPr>
        <p:blipFill>
          <a:blip r:embed="rId2"/>
          <a:stretch>
            <a:fillRect/>
          </a:stretch>
        </p:blipFill>
        <p:spPr>
          <a:xfrm>
            <a:off x="8875644" y="369405"/>
            <a:ext cx="2743199" cy="1869033"/>
          </a:xfrm>
          <a:prstGeom prst="rect">
            <a:avLst/>
          </a:prstGeom>
        </p:spPr>
      </p:pic>
    </p:spTree>
    <p:extLst>
      <p:ext uri="{BB962C8B-B14F-4D97-AF65-F5344CB8AC3E}">
        <p14:creationId xmlns:p14="http://schemas.microsoft.com/office/powerpoint/2010/main" val="3432642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39655-D754-85C7-22C4-0F0464C048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00B4FC-69FD-2F00-7495-EC9DF10F68D3}"/>
              </a:ext>
            </a:extLst>
          </p:cNvPr>
          <p:cNvSpPr>
            <a:spLocks noGrp="1"/>
          </p:cNvSpPr>
          <p:nvPr>
            <p:ph idx="1"/>
          </p:nvPr>
        </p:nvSpPr>
        <p:spPr>
          <a:xfrm>
            <a:off x="538436" y="187715"/>
            <a:ext cx="10515600" cy="4351338"/>
          </a:xfrm>
        </p:spPr>
        <p:txBody>
          <a:bodyPr vert="horz" lIns="91440" tIns="45720" rIns="91440" bIns="45720" rtlCol="0" anchor="t">
            <a:noAutofit/>
          </a:bodyPr>
          <a:lstStyle/>
          <a:p>
            <a:pPr marL="0" indent="0">
              <a:buNone/>
            </a:pPr>
            <a:r>
              <a:rPr lang="en" sz="2100">
                <a:solidFill>
                  <a:srgbClr val="1F1F1F"/>
                </a:solidFill>
                <a:highlight>
                  <a:srgbClr val="F8F9FA"/>
                </a:highlight>
                <a:latin typeface="Consolas"/>
              </a:rPr>
              <a:t>First consultation in 09/2024:
Increasingly debilitating hot flashes, Sleep disturbances, irritability, Total loss of libido, starting to cause problems in the relationship
Context of </a:t>
            </a:r>
            <a:r>
              <a:rPr lang="en" sz="2100">
                <a:solidFill>
                  <a:srgbClr val="FF0000"/>
                </a:solidFill>
                <a:highlight>
                  <a:srgbClr val="F8F9FA"/>
                </a:highlight>
                <a:latin typeface="Consolas"/>
              </a:rPr>
              <a:t>enzymatic cholestasis, on Ursofalk. Liver parameters normalized
</a:t>
            </a:r>
            <a:r>
              <a:rPr lang="en" sz="2100">
                <a:solidFill>
                  <a:srgbClr val="1F1F1F"/>
                </a:solidFill>
                <a:highlight>
                  <a:srgbClr val="F8F9FA"/>
                </a:highlight>
                <a:latin typeface="Consolas"/>
              </a:rPr>
              <a:t> Also, annual liver ultrasound for probable FNH (Focal Nodular Hyperplasia)
Follow-up with Dr. D (gastroeneterologist) to confirm agreement to initiate HRT.Who agrees with liver enzyme follow-up at 3 and 6 months
—&gt; Normal blood work at 3 months of treatment and marked improvement in the patient's symptoms
04/2025: Patient has 2 episodes of TIA, contraindication to resuming hormonal treatment
by the hematologist? Currently taking clopidogrel.
Thrombophilia screening negative.
Normal cholesterol.
Normal AST/ALT/LDH/GGT.Elevated alkaline phosphatase at 129 U/L (normal range 46-116).
</a:t>
            </a:r>
          </a:p>
        </p:txBody>
      </p:sp>
    </p:spTree>
    <p:extLst>
      <p:ext uri="{BB962C8B-B14F-4D97-AF65-F5344CB8AC3E}">
        <p14:creationId xmlns:p14="http://schemas.microsoft.com/office/powerpoint/2010/main" val="1335509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EEDF-7162-5659-1401-D434D1CF8F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BDAE88-D2BD-2A63-E755-A268B1634060}"/>
              </a:ext>
            </a:extLst>
          </p:cNvPr>
          <p:cNvSpPr>
            <a:spLocks noGrp="1"/>
          </p:cNvSpPr>
          <p:nvPr>
            <p:ph idx="1"/>
          </p:nvPr>
        </p:nvSpPr>
        <p:spPr/>
        <p:txBody>
          <a:bodyPr vert="horz" lIns="91440" tIns="45720" rIns="91440" bIns="45720" rtlCol="0" anchor="t">
            <a:normAutofit/>
          </a:bodyPr>
          <a:lstStyle/>
          <a:p>
            <a:r>
              <a:rPr lang="en" sz="2100">
                <a:solidFill>
                  <a:srgbClr val="1F1F1F"/>
                </a:solidFill>
                <a:highlight>
                  <a:srgbClr val="F8F9FA"/>
                </a:highlight>
                <a:latin typeface="Consolas"/>
              </a:rPr>
              <a:t>Clonidine trial —&gt; no effect.</a:t>
            </a:r>
            <a:br>
              <a:rPr lang="en" sz="2100">
                <a:solidFill>
                  <a:srgbClr val="1F1F1F"/>
                </a:solidFill>
                <a:highlight>
                  <a:srgbClr val="F8F9FA"/>
                </a:highlight>
                <a:latin typeface="Consolas"/>
              </a:rPr>
            </a:br>
            <a:br>
              <a:rPr lang="en" sz="2100">
                <a:solidFill>
                  <a:srgbClr val="1F1F1F"/>
                </a:solidFill>
                <a:highlight>
                  <a:srgbClr val="F8F9FA"/>
                </a:highlight>
                <a:latin typeface="Consolas"/>
              </a:rPr>
            </a:br>
            <a:r>
              <a:rPr lang="en" sz="2100">
                <a:solidFill>
                  <a:srgbClr val="1F1F1F"/>
                </a:solidFill>
                <a:highlight>
                  <a:srgbClr val="F8F9FA"/>
                </a:highlight>
                <a:latin typeface="Consolas"/>
              </a:rPr>
              <a:t>Rheumatologist seen in September 2025: suggests starting treatment with </a:t>
            </a:r>
            <a:r>
              <a:rPr lang="en" sz="2100" err="1">
                <a:solidFill>
                  <a:srgbClr val="1F1F1F"/>
                </a:solidFill>
                <a:highlight>
                  <a:srgbClr val="F8F9FA"/>
                </a:highlight>
                <a:latin typeface="Consolas"/>
              </a:rPr>
              <a:t>Bonviva</a:t>
            </a:r>
            <a:r>
              <a:rPr lang="en" sz="2100">
                <a:solidFill>
                  <a:srgbClr val="1F1F1F"/>
                </a:solidFill>
                <a:highlight>
                  <a:srgbClr val="F8F9FA"/>
                </a:highlight>
                <a:latin typeface="Consolas"/>
              </a:rPr>
              <a:t> 150mg/month.</a:t>
            </a:r>
            <a:br>
              <a:rPr lang="en" sz="2100">
                <a:solidFill>
                  <a:srgbClr val="1F1F1F"/>
                </a:solidFill>
                <a:highlight>
                  <a:srgbClr val="F8F9FA"/>
                </a:highlight>
                <a:latin typeface="Consolas"/>
              </a:rPr>
            </a:br>
            <a:br>
              <a:rPr lang="en" sz="2100">
                <a:solidFill>
                  <a:srgbClr val="1F1F1F"/>
                </a:solidFill>
                <a:highlight>
                  <a:srgbClr val="F8F9FA"/>
                </a:highlight>
                <a:latin typeface="Consolas"/>
              </a:rPr>
            </a:br>
            <a:endParaRPr lang="en" sz="2100">
              <a:solidFill>
                <a:srgbClr val="1F1F1F"/>
              </a:solidFill>
              <a:highlight>
                <a:srgbClr val="F8F9FA"/>
              </a:highlight>
              <a:latin typeface="Consolas"/>
            </a:endParaRPr>
          </a:p>
        </p:txBody>
      </p:sp>
    </p:spTree>
    <p:extLst>
      <p:ext uri="{BB962C8B-B14F-4D97-AF65-F5344CB8AC3E}">
        <p14:creationId xmlns:p14="http://schemas.microsoft.com/office/powerpoint/2010/main" val="23125549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62A9-F273-7EE9-7DE4-86B7E84B853E}"/>
              </a:ext>
            </a:extLst>
          </p:cNvPr>
          <p:cNvSpPr>
            <a:spLocks noGrp="1"/>
          </p:cNvSpPr>
          <p:nvPr>
            <p:ph type="title"/>
          </p:nvPr>
        </p:nvSpPr>
        <p:spPr/>
        <p:txBody>
          <a:bodyPr>
            <a:normAutofit fontScale="90000"/>
          </a:bodyPr>
          <a:lstStyle/>
          <a:p>
            <a:br>
              <a:rPr lang="en-US"/>
            </a:br>
            <a:br>
              <a:rPr lang="en-US"/>
            </a:br>
            <a:r>
              <a:rPr lang="en-US"/>
              <a:t>To discuss </a:t>
            </a:r>
            <a:br>
              <a:rPr lang="en-US"/>
            </a:br>
            <a:r>
              <a:rPr lang="en" sz="2100">
                <a:solidFill>
                  <a:srgbClr val="1F1F1F"/>
                </a:solidFill>
                <a:highlight>
                  <a:srgbClr val="F8F9FA"/>
                </a:highlight>
                <a:latin typeface="Consolas"/>
              </a:rPr>
              <a:t>Question:</a:t>
            </a:r>
            <a:br>
              <a:rPr lang="en" sz="2100">
                <a:solidFill>
                  <a:srgbClr val="1F1F1F"/>
                </a:solidFill>
                <a:highlight>
                  <a:srgbClr val="F8F9FA"/>
                </a:highlight>
                <a:latin typeface="Consolas"/>
              </a:rPr>
            </a:br>
            <a:br>
              <a:rPr lang="en" sz="2100">
                <a:solidFill>
                  <a:srgbClr val="1F1F1F"/>
                </a:solidFill>
                <a:highlight>
                  <a:srgbClr val="F8F9FA"/>
                </a:highlight>
                <a:latin typeface="Consolas"/>
              </a:rPr>
            </a:br>
            <a:r>
              <a:rPr lang="en" sz="2100">
                <a:solidFill>
                  <a:srgbClr val="1F1F1F"/>
                </a:solidFill>
                <a:highlight>
                  <a:srgbClr val="F8F9FA"/>
                </a:highlight>
                <a:latin typeface="Consolas"/>
              </a:rPr>
              <a:t>- </a:t>
            </a:r>
            <a:r>
              <a:rPr lang="en" sz="2100" err="1">
                <a:solidFill>
                  <a:srgbClr val="1F1F1F"/>
                </a:solidFill>
                <a:highlight>
                  <a:srgbClr val="F8F9FA"/>
                </a:highlight>
                <a:latin typeface="Consolas"/>
              </a:rPr>
              <a:t>Veoza</a:t>
            </a:r>
            <a:r>
              <a:rPr lang="en" sz="2100">
                <a:solidFill>
                  <a:srgbClr val="1F1F1F"/>
                </a:solidFill>
                <a:highlight>
                  <a:srgbClr val="F8F9FA"/>
                </a:highlight>
                <a:latin typeface="Consolas"/>
              </a:rPr>
              <a:t> trial? —&gt; Dr. D (gastro) opinion requested for approval, subject to monitoring of liver enzymes.</a:t>
            </a:r>
            <a:br>
              <a:rPr lang="en" sz="2100">
                <a:solidFill>
                  <a:srgbClr val="1F1F1F"/>
                </a:solidFill>
                <a:highlight>
                  <a:srgbClr val="F8F9FA"/>
                </a:highlight>
                <a:latin typeface="Consolas"/>
              </a:rPr>
            </a:br>
            <a:br>
              <a:rPr lang="en" sz="2100">
                <a:solidFill>
                  <a:srgbClr val="1F1F1F"/>
                </a:solidFill>
                <a:highlight>
                  <a:srgbClr val="F8F9FA"/>
                </a:highlight>
                <a:latin typeface="Consolas"/>
              </a:rPr>
            </a:br>
            <a:r>
              <a:rPr lang="en" sz="2100">
                <a:solidFill>
                  <a:srgbClr val="1F1F1F"/>
                </a:solidFill>
                <a:highlight>
                  <a:srgbClr val="F8F9FA"/>
                </a:highlight>
                <a:latin typeface="Consolas"/>
              </a:rPr>
              <a:t>- What about other complaints besides hot flashes?</a:t>
            </a:r>
            <a:endParaRPr lang="en-US" sz="2100">
              <a:latin typeface="Consolas"/>
            </a:endParaRPr>
          </a:p>
          <a:p>
            <a:endParaRPr lang="en-US"/>
          </a:p>
        </p:txBody>
      </p:sp>
      <p:sp>
        <p:nvSpPr>
          <p:cNvPr id="3" name="Content Placeholder 2">
            <a:extLst>
              <a:ext uri="{FF2B5EF4-FFF2-40B4-BE49-F238E27FC236}">
                <a16:creationId xmlns:a16="http://schemas.microsoft.com/office/drawing/2014/main" id="{6D7FEF7F-D149-0772-6CC1-734144F62B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55740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5D4F0EA5-A67F-784F-F305-A18051CDD54B}"/>
              </a:ext>
            </a:extLst>
          </p:cNvPr>
          <p:cNvSpPr txBox="1"/>
          <p:nvPr/>
        </p:nvSpPr>
        <p:spPr>
          <a:xfrm>
            <a:off x="778273" y="1566207"/>
            <a:ext cx="7552944" cy="2862322"/>
          </a:xfrm>
          <a:prstGeom prst="rect">
            <a:avLst/>
          </a:prstGeom>
          <a:noFill/>
        </p:spPr>
        <p:txBody>
          <a:bodyPr wrap="square" lIns="91440" tIns="45720" rIns="91440" bIns="45720" rtlCol="0" anchor="t">
            <a:spAutoFit/>
          </a:bodyPr>
          <a:lstStyle/>
          <a:p>
            <a:r>
              <a:rPr lang="nl-BE" dirty="0"/>
              <a:t>51 </a:t>
            </a:r>
            <a:r>
              <a:rPr lang="nl-BE" err="1"/>
              <a:t>year</a:t>
            </a:r>
            <a:r>
              <a:rPr lang="nl-BE" dirty="0"/>
              <a:t> </a:t>
            </a:r>
            <a:r>
              <a:rPr lang="nl-BE" err="1"/>
              <a:t>old</a:t>
            </a:r>
            <a:r>
              <a:rPr lang="nl-BE" dirty="0"/>
              <a:t> lady </a:t>
            </a:r>
            <a:r>
              <a:rPr lang="nl-BE" err="1"/>
              <a:t>with</a:t>
            </a:r>
            <a:r>
              <a:rPr lang="nl-BE" dirty="0"/>
              <a:t> significant </a:t>
            </a:r>
            <a:r>
              <a:rPr lang="nl-BE" err="1"/>
              <a:t>complaints</a:t>
            </a:r>
            <a:r>
              <a:rPr lang="nl-BE" dirty="0"/>
              <a:t> – vasomotor </a:t>
            </a:r>
            <a:r>
              <a:rPr lang="nl-BE" err="1"/>
              <a:t>symptoms</a:t>
            </a:r>
            <a:r>
              <a:rPr lang="nl-BE" dirty="0"/>
              <a:t>, </a:t>
            </a:r>
            <a:r>
              <a:rPr lang="nl-BE" err="1"/>
              <a:t>stiffness</a:t>
            </a:r>
            <a:r>
              <a:rPr lang="nl-BE" dirty="0"/>
              <a:t>, </a:t>
            </a:r>
            <a:r>
              <a:rPr lang="nl-BE" err="1"/>
              <a:t>brain</a:t>
            </a:r>
            <a:r>
              <a:rPr lang="nl-BE" dirty="0"/>
              <a:t> </a:t>
            </a:r>
            <a:r>
              <a:rPr lang="nl-BE" err="1"/>
              <a:t>fog</a:t>
            </a:r>
            <a:r>
              <a:rPr lang="nl-BE" dirty="0"/>
              <a:t>.</a:t>
            </a:r>
          </a:p>
          <a:p>
            <a:r>
              <a:rPr lang="nl-BE" err="1"/>
              <a:t>Dens</a:t>
            </a:r>
            <a:r>
              <a:rPr lang="nl-BE" dirty="0"/>
              <a:t> </a:t>
            </a:r>
            <a:r>
              <a:rPr lang="nl-BE" err="1"/>
              <a:t>breasts</a:t>
            </a:r>
            <a:r>
              <a:rPr lang="nl-BE" dirty="0"/>
              <a:t>: </a:t>
            </a:r>
            <a:r>
              <a:rPr lang="nl-BE" err="1"/>
              <a:t>birads</a:t>
            </a:r>
            <a:r>
              <a:rPr lang="nl-BE" dirty="0"/>
              <a:t> 4</a:t>
            </a:r>
          </a:p>
          <a:p>
            <a:r>
              <a:rPr lang="nl-BE" err="1"/>
              <a:t>Mother</a:t>
            </a:r>
            <a:r>
              <a:rPr lang="nl-BE" dirty="0"/>
              <a:t> </a:t>
            </a:r>
            <a:r>
              <a:rPr lang="nl-BE" err="1"/>
              <a:t>breast</a:t>
            </a:r>
            <a:r>
              <a:rPr lang="nl-BE" dirty="0"/>
              <a:t> </a:t>
            </a:r>
            <a:r>
              <a:rPr lang="nl-BE" err="1"/>
              <a:t>cancer</a:t>
            </a:r>
            <a:r>
              <a:rPr lang="nl-BE" dirty="0"/>
              <a:t> at </a:t>
            </a:r>
            <a:r>
              <a:rPr lang="nl-BE" err="1"/>
              <a:t>the</a:t>
            </a:r>
            <a:r>
              <a:rPr lang="nl-BE" dirty="0"/>
              <a:t> </a:t>
            </a:r>
            <a:r>
              <a:rPr lang="nl-BE" err="1"/>
              <a:t>age</a:t>
            </a:r>
            <a:r>
              <a:rPr lang="nl-BE" dirty="0"/>
              <a:t> of 68 </a:t>
            </a:r>
            <a:r>
              <a:rPr lang="nl-BE" err="1"/>
              <a:t>years</a:t>
            </a:r>
            <a:r>
              <a:rPr lang="nl-BE" dirty="0"/>
              <a:t> of </a:t>
            </a:r>
            <a:r>
              <a:rPr lang="nl-BE" err="1"/>
              <a:t>age</a:t>
            </a:r>
            <a:endParaRPr lang="nl-BE"/>
          </a:p>
          <a:p>
            <a:r>
              <a:rPr lang="nl-BE" err="1"/>
              <a:t>Two</a:t>
            </a:r>
            <a:r>
              <a:rPr lang="nl-BE" dirty="0"/>
              <a:t> </a:t>
            </a:r>
            <a:r>
              <a:rPr lang="nl-BE" err="1"/>
              <a:t>childeren</a:t>
            </a:r>
            <a:endParaRPr lang="nl-BE"/>
          </a:p>
          <a:p>
            <a:r>
              <a:rPr lang="nl-BE" dirty="0"/>
              <a:t>No </a:t>
            </a:r>
            <a:r>
              <a:rPr lang="nl-BE" err="1"/>
              <a:t>medication</a:t>
            </a:r>
            <a:r>
              <a:rPr lang="nl-BE" dirty="0"/>
              <a:t> </a:t>
            </a:r>
          </a:p>
          <a:p>
            <a:r>
              <a:rPr lang="nl-BE" dirty="0"/>
              <a:t>Last </a:t>
            </a:r>
            <a:r>
              <a:rPr lang="nl-BE" err="1"/>
              <a:t>menstruation</a:t>
            </a:r>
            <a:r>
              <a:rPr lang="nl-BE" dirty="0"/>
              <a:t> 8 </a:t>
            </a:r>
            <a:r>
              <a:rPr lang="nl-BE" err="1"/>
              <a:t>months</a:t>
            </a:r>
            <a:r>
              <a:rPr lang="nl-BE" dirty="0"/>
              <a:t> </a:t>
            </a:r>
            <a:r>
              <a:rPr lang="nl-BE" err="1"/>
              <a:t>ago</a:t>
            </a:r>
            <a:endParaRPr lang="nl-BE"/>
          </a:p>
          <a:p>
            <a:endParaRPr lang="nl-BE" dirty="0"/>
          </a:p>
          <a:p>
            <a:r>
              <a:rPr lang="nl-BE" dirty="0"/>
              <a:t>Diagnosis  </a:t>
            </a:r>
          </a:p>
          <a:p>
            <a:r>
              <a:rPr lang="nl-BE" dirty="0"/>
              <a:t>Treatment </a:t>
            </a:r>
            <a:r>
              <a:rPr lang="nl-BE"/>
              <a:t>possibilities?</a:t>
            </a:r>
          </a:p>
        </p:txBody>
      </p:sp>
      <p:pic>
        <p:nvPicPr>
          <p:cNvPr id="3" name="Image 3" descr="The Belgian Menopause Society - Gunaikeia">
            <a:extLst>
              <a:ext uri="{FF2B5EF4-FFF2-40B4-BE49-F238E27FC236}">
                <a16:creationId xmlns:a16="http://schemas.microsoft.com/office/drawing/2014/main" id="{2906872A-35BD-926C-9F8F-F7CFBCB1E0CD}"/>
              </a:ext>
            </a:extLst>
          </p:cNvPr>
          <p:cNvPicPr>
            <a:picLocks noChangeAspect="1"/>
          </p:cNvPicPr>
          <p:nvPr/>
        </p:nvPicPr>
        <p:blipFill>
          <a:blip r:embed="rId2"/>
          <a:stretch>
            <a:fillRect/>
          </a:stretch>
        </p:blipFill>
        <p:spPr>
          <a:xfrm>
            <a:off x="8875644" y="369405"/>
            <a:ext cx="2743199" cy="1869033"/>
          </a:xfrm>
          <a:prstGeom prst="rect">
            <a:avLst/>
          </a:prstGeom>
        </p:spPr>
      </p:pic>
      <p:sp>
        <p:nvSpPr>
          <p:cNvPr id="4" name="ZoneTexte 3">
            <a:extLst>
              <a:ext uri="{FF2B5EF4-FFF2-40B4-BE49-F238E27FC236}">
                <a16:creationId xmlns:a16="http://schemas.microsoft.com/office/drawing/2014/main" id="{060B6F93-7879-A0EA-29E8-6C27855CC600}"/>
              </a:ext>
            </a:extLst>
          </p:cNvPr>
          <p:cNvSpPr txBox="1"/>
          <p:nvPr/>
        </p:nvSpPr>
        <p:spPr>
          <a:xfrm>
            <a:off x="1045581" y="67769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Case 12</a:t>
            </a:r>
          </a:p>
        </p:txBody>
      </p:sp>
    </p:spTree>
    <p:extLst>
      <p:ext uri="{BB962C8B-B14F-4D97-AF65-F5344CB8AC3E}">
        <p14:creationId xmlns:p14="http://schemas.microsoft.com/office/powerpoint/2010/main" val="15072684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4B174-0BEB-2B31-4E94-3CC80ECEEC63}"/>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2BB36BC-95A4-793C-FCF3-33E586B80A26}"/>
              </a:ext>
            </a:extLst>
          </p:cNvPr>
          <p:cNvSpPr txBox="1"/>
          <p:nvPr/>
        </p:nvSpPr>
        <p:spPr>
          <a:xfrm>
            <a:off x="1303020" y="941832"/>
            <a:ext cx="8170164" cy="1200329"/>
          </a:xfrm>
          <a:prstGeom prst="rect">
            <a:avLst/>
          </a:prstGeom>
          <a:noFill/>
        </p:spPr>
        <p:txBody>
          <a:bodyPr wrap="square" rtlCol="0">
            <a:spAutoFit/>
          </a:bodyPr>
          <a:lstStyle/>
          <a:p>
            <a:r>
              <a:rPr lang="nl-BE" dirty="0" err="1"/>
              <a:t>Hormone</a:t>
            </a:r>
            <a:r>
              <a:rPr lang="nl-BE" dirty="0"/>
              <a:t> </a:t>
            </a:r>
            <a:r>
              <a:rPr lang="nl-BE" dirty="0" err="1"/>
              <a:t>therapy</a:t>
            </a:r>
            <a:r>
              <a:rPr lang="nl-BE" dirty="0"/>
              <a:t>  - </a:t>
            </a:r>
            <a:r>
              <a:rPr lang="nl-BE" dirty="0" err="1"/>
              <a:t>oral</a:t>
            </a:r>
            <a:r>
              <a:rPr lang="nl-BE" dirty="0"/>
              <a:t> versus </a:t>
            </a:r>
            <a:r>
              <a:rPr lang="nl-BE" dirty="0" err="1"/>
              <a:t>transdermal</a:t>
            </a:r>
            <a:endParaRPr lang="nl-BE" dirty="0"/>
          </a:p>
          <a:p>
            <a:r>
              <a:rPr lang="nl-BE" dirty="0" err="1"/>
              <a:t>Duavive</a:t>
            </a:r>
            <a:r>
              <a:rPr lang="nl-BE" dirty="0"/>
              <a:t> </a:t>
            </a:r>
          </a:p>
          <a:p>
            <a:r>
              <a:rPr lang="nl-BE" dirty="0" err="1"/>
              <a:t>Veoza</a:t>
            </a:r>
            <a:endParaRPr lang="nl-BE" dirty="0"/>
          </a:p>
          <a:p>
            <a:r>
              <a:rPr lang="nl-BE" dirty="0"/>
              <a:t>E4 </a:t>
            </a:r>
            <a:r>
              <a:rPr lang="nl-BE" dirty="0" err="1"/>
              <a:t>based</a:t>
            </a:r>
            <a:r>
              <a:rPr lang="nl-BE" dirty="0"/>
              <a:t> </a:t>
            </a:r>
            <a:r>
              <a:rPr lang="nl-BE" dirty="0" err="1"/>
              <a:t>hormonal</a:t>
            </a:r>
            <a:r>
              <a:rPr lang="nl-BE" dirty="0"/>
              <a:t> </a:t>
            </a:r>
            <a:r>
              <a:rPr lang="nl-BE" dirty="0" err="1"/>
              <a:t>therapy</a:t>
            </a:r>
            <a:endParaRPr lang="nl-BE" dirty="0"/>
          </a:p>
        </p:txBody>
      </p:sp>
    </p:spTree>
    <p:extLst>
      <p:ext uri="{BB962C8B-B14F-4D97-AF65-F5344CB8AC3E}">
        <p14:creationId xmlns:p14="http://schemas.microsoft.com/office/powerpoint/2010/main" val="10699578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fld id="{761C4548-8CB8-411A-BF8E-70F64CD7C3BA}" type="slidenum">
              <a:rPr lang="nl-NL" altLang="nl-BE" sz="1400"/>
              <a:pPr>
                <a:spcBef>
                  <a:spcPct val="0"/>
                </a:spcBef>
                <a:buFontTx/>
                <a:buNone/>
              </a:pPr>
              <a:t>69</a:t>
            </a:fld>
            <a:endParaRPr lang="nl-NL" altLang="nl-BE" sz="1400"/>
          </a:p>
        </p:txBody>
      </p:sp>
      <p:sp>
        <p:nvSpPr>
          <p:cNvPr id="37891" name="Text Box 2"/>
          <p:cNvSpPr txBox="1">
            <a:spLocks noChangeArrowheads="1"/>
          </p:cNvSpPr>
          <p:nvPr/>
        </p:nvSpPr>
        <p:spPr bwMode="auto">
          <a:xfrm>
            <a:off x="1307592" y="332657"/>
            <a:ext cx="9528048" cy="6001643"/>
          </a:xfrm>
          <a:prstGeom prst="rect">
            <a:avLst/>
          </a:prstGeom>
          <a:gradFill rotWithShape="1">
            <a:gsLst>
              <a:gs pos="0">
                <a:srgbClr val="003399"/>
              </a:gs>
              <a:gs pos="100000">
                <a:srgbClr val="001847"/>
              </a:gs>
            </a:gsLst>
            <a:path path="shape">
              <a:fillToRect l="50000" t="50000" r="50000" b="50000"/>
            </a:path>
          </a:gradFill>
          <a:ln w="9525">
            <a:solidFill>
              <a:srgbClr val="EED410"/>
            </a:solidFill>
            <a:miter lim="800000"/>
            <a:headEnd/>
            <a:tailEnd/>
          </a:ln>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nl-NL" altLang="en-US" sz="2400" b="1" dirty="0">
                <a:solidFill>
                  <a:srgbClr val="FFFFFF"/>
                </a:solidFill>
                <a:latin typeface="Arial" pitchFamily="34" charset="0"/>
              </a:rPr>
              <a:t>Nurses health </a:t>
            </a:r>
            <a:r>
              <a:rPr lang="nl-NL" altLang="en-US" sz="2400" b="1" dirty="0" err="1">
                <a:solidFill>
                  <a:srgbClr val="FFFFFF"/>
                </a:solidFill>
                <a:latin typeface="Arial" pitchFamily="34" charset="0"/>
              </a:rPr>
              <a:t>study</a:t>
            </a:r>
            <a:r>
              <a:rPr lang="nl-NL" altLang="en-US" sz="2400" b="1" dirty="0">
                <a:solidFill>
                  <a:srgbClr val="FFFFFF"/>
                </a:solidFill>
                <a:latin typeface="Arial" pitchFamily="34" charset="0"/>
              </a:rPr>
              <a:t> </a:t>
            </a:r>
          </a:p>
          <a:p>
            <a:pPr>
              <a:spcBef>
                <a:spcPct val="50000"/>
              </a:spcBef>
              <a:buFontTx/>
              <a:buNone/>
            </a:pPr>
            <a:r>
              <a:rPr lang="nl-NL" altLang="en-US" sz="2400" b="1" dirty="0" err="1">
                <a:solidFill>
                  <a:srgbClr val="FFFFFF"/>
                </a:solidFill>
                <a:latin typeface="Arial" pitchFamily="34" charset="0"/>
              </a:rPr>
              <a:t>Pepi</a:t>
            </a:r>
            <a:r>
              <a:rPr lang="nl-NL" altLang="en-US" sz="2400" b="1" dirty="0">
                <a:solidFill>
                  <a:srgbClr val="FFFFFF"/>
                </a:solidFill>
                <a:latin typeface="Arial" pitchFamily="34" charset="0"/>
              </a:rPr>
              <a:t> trial, …..</a:t>
            </a:r>
          </a:p>
          <a:p>
            <a:pPr>
              <a:spcBef>
                <a:spcPct val="50000"/>
              </a:spcBef>
              <a:buFontTx/>
              <a:buNone/>
            </a:pPr>
            <a:r>
              <a:rPr lang="nl-NL" altLang="en-US" sz="2400" b="1" dirty="0" err="1">
                <a:solidFill>
                  <a:srgbClr val="FFFFFF"/>
                </a:solidFill>
                <a:latin typeface="Arial" pitchFamily="34" charset="0"/>
              </a:rPr>
              <a:t>Hers</a:t>
            </a:r>
            <a:r>
              <a:rPr lang="nl-NL" altLang="en-US" sz="2400" b="1" dirty="0">
                <a:solidFill>
                  <a:srgbClr val="FFFFFF"/>
                </a:solidFill>
                <a:latin typeface="Arial" pitchFamily="34" charset="0"/>
              </a:rPr>
              <a:t> </a:t>
            </a:r>
            <a:r>
              <a:rPr lang="nl-NL" altLang="en-US" sz="2400" b="1" dirty="0" err="1">
                <a:solidFill>
                  <a:srgbClr val="FFFFFF"/>
                </a:solidFill>
                <a:latin typeface="Arial" pitchFamily="34" charset="0"/>
              </a:rPr>
              <a:t>study</a:t>
            </a:r>
            <a:endParaRPr lang="nl-NL" altLang="en-US" sz="2400" b="1" dirty="0">
              <a:solidFill>
                <a:srgbClr val="FFFFFF"/>
              </a:solidFill>
              <a:latin typeface="Arial" pitchFamily="34" charset="0"/>
            </a:endParaRPr>
          </a:p>
          <a:p>
            <a:pPr>
              <a:spcBef>
                <a:spcPct val="50000"/>
              </a:spcBef>
              <a:buFontTx/>
              <a:buNone/>
            </a:pPr>
            <a:r>
              <a:rPr lang="nl-NL" altLang="en-US" sz="2400" b="1" dirty="0" err="1">
                <a:solidFill>
                  <a:srgbClr val="FFFFFF"/>
                </a:solidFill>
                <a:latin typeface="Arial" pitchFamily="34" charset="0"/>
              </a:rPr>
              <a:t>Danish</a:t>
            </a:r>
            <a:r>
              <a:rPr lang="nl-NL" altLang="en-US" sz="2400" b="1" dirty="0">
                <a:solidFill>
                  <a:srgbClr val="FFFFFF"/>
                </a:solidFill>
                <a:latin typeface="Arial" pitchFamily="34" charset="0"/>
              </a:rPr>
              <a:t> </a:t>
            </a:r>
            <a:r>
              <a:rPr lang="nl-NL" altLang="en-US" sz="2400" b="1" dirty="0" err="1">
                <a:solidFill>
                  <a:srgbClr val="FFFFFF"/>
                </a:solidFill>
                <a:latin typeface="Arial" pitchFamily="34" charset="0"/>
              </a:rPr>
              <a:t>dahors</a:t>
            </a:r>
            <a:endParaRPr lang="nl-NL" altLang="en-US" sz="2400" b="1" dirty="0">
              <a:solidFill>
                <a:srgbClr val="FFFFFF"/>
              </a:solidFill>
              <a:latin typeface="Arial" pitchFamily="34" charset="0"/>
            </a:endParaRPr>
          </a:p>
          <a:p>
            <a:pPr>
              <a:spcBef>
                <a:spcPct val="50000"/>
              </a:spcBef>
              <a:buFontTx/>
              <a:buNone/>
            </a:pPr>
            <a:r>
              <a:rPr lang="nl-NL" altLang="en-US" sz="2400" b="1" dirty="0">
                <a:solidFill>
                  <a:srgbClr val="FFFFFF"/>
                </a:solidFill>
                <a:latin typeface="Arial" pitchFamily="34" charset="0"/>
              </a:rPr>
              <a:t>WHI </a:t>
            </a:r>
            <a:r>
              <a:rPr lang="nl-NL" altLang="en-US" sz="2400" b="1" dirty="0" err="1">
                <a:solidFill>
                  <a:srgbClr val="FFFFFF"/>
                </a:solidFill>
                <a:latin typeface="Arial" pitchFamily="34" charset="0"/>
              </a:rPr>
              <a:t>global</a:t>
            </a:r>
            <a:r>
              <a:rPr lang="nl-NL" altLang="en-US" sz="2400" b="1" dirty="0">
                <a:solidFill>
                  <a:srgbClr val="FFFFFF"/>
                </a:solidFill>
                <a:latin typeface="Arial" pitchFamily="34" charset="0"/>
              </a:rPr>
              <a:t> </a:t>
            </a:r>
            <a:r>
              <a:rPr lang="nl-NL" altLang="en-US" sz="2400" b="1" dirty="0" err="1">
                <a:solidFill>
                  <a:srgbClr val="FFFFFF"/>
                </a:solidFill>
                <a:latin typeface="Arial" pitchFamily="34" charset="0"/>
              </a:rPr>
              <a:t>study</a:t>
            </a:r>
            <a:r>
              <a:rPr lang="nl-NL" altLang="en-US" sz="2400" b="1" dirty="0">
                <a:solidFill>
                  <a:srgbClr val="FFFFFF"/>
                </a:solidFill>
                <a:latin typeface="Arial" pitchFamily="34" charset="0"/>
              </a:rPr>
              <a:t> cc</a:t>
            </a:r>
          </a:p>
          <a:p>
            <a:pPr>
              <a:spcBef>
                <a:spcPct val="50000"/>
              </a:spcBef>
              <a:buFontTx/>
              <a:buNone/>
            </a:pPr>
            <a:r>
              <a:rPr lang="nl-NL" altLang="en-US" sz="2400" b="1" dirty="0">
                <a:solidFill>
                  <a:srgbClr val="FFFFFF"/>
                </a:solidFill>
                <a:latin typeface="Arial" pitchFamily="34" charset="0"/>
              </a:rPr>
              <a:t>WHI </a:t>
            </a:r>
            <a:r>
              <a:rPr lang="nl-NL" altLang="en-US" sz="2400" b="1" dirty="0" err="1">
                <a:solidFill>
                  <a:srgbClr val="FFFFFF"/>
                </a:solidFill>
                <a:latin typeface="Arial" pitchFamily="34" charset="0"/>
              </a:rPr>
              <a:t>estrogen</a:t>
            </a:r>
            <a:r>
              <a:rPr lang="nl-NL" altLang="en-US" sz="2400" b="1" dirty="0">
                <a:solidFill>
                  <a:srgbClr val="FFFFFF"/>
                </a:solidFill>
                <a:latin typeface="Arial" pitchFamily="34" charset="0"/>
              </a:rPr>
              <a:t> </a:t>
            </a:r>
            <a:r>
              <a:rPr lang="nl-NL" altLang="en-US" sz="2400" b="1" dirty="0" err="1">
                <a:solidFill>
                  <a:srgbClr val="FFFFFF"/>
                </a:solidFill>
                <a:latin typeface="Arial" pitchFamily="34" charset="0"/>
              </a:rPr>
              <a:t>only</a:t>
            </a:r>
            <a:endParaRPr lang="nl-NL" altLang="en-US" sz="2400" b="1" dirty="0">
              <a:solidFill>
                <a:srgbClr val="FFFFFF"/>
              </a:solidFill>
              <a:latin typeface="Arial" pitchFamily="34" charset="0"/>
            </a:endParaRPr>
          </a:p>
          <a:p>
            <a:pPr>
              <a:spcBef>
                <a:spcPct val="50000"/>
              </a:spcBef>
              <a:buFontTx/>
              <a:buNone/>
            </a:pPr>
            <a:r>
              <a:rPr lang="nl-BE" altLang="en-US" sz="2400" b="1" dirty="0">
                <a:solidFill>
                  <a:srgbClr val="FFFFFF"/>
                </a:solidFill>
                <a:latin typeface="Arial" pitchFamily="34" charset="0"/>
              </a:rPr>
              <a:t>Salpeter </a:t>
            </a:r>
          </a:p>
          <a:p>
            <a:pPr>
              <a:spcBef>
                <a:spcPct val="50000"/>
              </a:spcBef>
              <a:buFontTx/>
              <a:buNone/>
            </a:pPr>
            <a:r>
              <a:rPr lang="nl-BE" altLang="en-US" sz="2400" b="1" dirty="0" err="1">
                <a:solidFill>
                  <a:srgbClr val="FFFFFF"/>
                </a:solidFill>
                <a:latin typeface="Arial" pitchFamily="34" charset="0"/>
              </a:rPr>
              <a:t>Cohrane</a:t>
            </a:r>
            <a:endParaRPr lang="nl-BE" altLang="en-US" sz="2400" b="1" dirty="0">
              <a:solidFill>
                <a:srgbClr val="FFFFFF"/>
              </a:solidFill>
              <a:latin typeface="Arial" pitchFamily="34" charset="0"/>
            </a:endParaRPr>
          </a:p>
          <a:p>
            <a:pPr>
              <a:spcBef>
                <a:spcPct val="50000"/>
              </a:spcBef>
              <a:buFontTx/>
              <a:buNone/>
            </a:pPr>
            <a:r>
              <a:rPr lang="nl-BE" altLang="en-US" sz="2400" b="1" dirty="0" err="1">
                <a:solidFill>
                  <a:srgbClr val="FFFFFF"/>
                </a:solidFill>
                <a:latin typeface="Arial" pitchFamily="34" charset="0"/>
              </a:rPr>
              <a:t>Finnish</a:t>
            </a:r>
            <a:r>
              <a:rPr lang="nl-BE" altLang="en-US" sz="2400" b="1" dirty="0">
                <a:solidFill>
                  <a:srgbClr val="FFFFFF"/>
                </a:solidFill>
                <a:latin typeface="Arial" pitchFamily="34" charset="0"/>
              </a:rPr>
              <a:t> </a:t>
            </a:r>
          </a:p>
          <a:p>
            <a:pPr>
              <a:spcBef>
                <a:spcPct val="50000"/>
              </a:spcBef>
              <a:buFontTx/>
              <a:buNone/>
            </a:pPr>
            <a:r>
              <a:rPr lang="nl-BE" altLang="en-US" sz="2400" b="1" dirty="0">
                <a:solidFill>
                  <a:srgbClr val="FFFFFF"/>
                </a:solidFill>
                <a:latin typeface="Arial" pitchFamily="34" charset="0"/>
              </a:rPr>
              <a:t>WHI long term follow up</a:t>
            </a:r>
          </a:p>
          <a:p>
            <a:pPr>
              <a:spcBef>
                <a:spcPct val="50000"/>
              </a:spcBef>
              <a:buFontTx/>
              <a:buNone/>
            </a:pPr>
            <a:r>
              <a:rPr lang="nl-BE" altLang="en-US" sz="2400" b="1" dirty="0">
                <a:solidFill>
                  <a:srgbClr val="FFFFFF"/>
                </a:solidFill>
                <a:latin typeface="Arial" pitchFamily="34" charset="0"/>
              </a:rPr>
              <a:t>DOPS</a:t>
            </a:r>
            <a:endParaRPr lang="nl-NL" altLang="en-US" sz="2400" b="1" dirty="0">
              <a:solidFill>
                <a:srgbClr val="FFFFFF"/>
              </a:solidFill>
              <a:latin typeface="Arial" pitchFamily="34" charset="0"/>
            </a:endParaRPr>
          </a:p>
        </p:txBody>
      </p:sp>
    </p:spTree>
    <p:extLst>
      <p:ext uri="{BB962C8B-B14F-4D97-AF65-F5344CB8AC3E}">
        <p14:creationId xmlns:p14="http://schemas.microsoft.com/office/powerpoint/2010/main" val="1141034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3166"/>
            <a:ext cx="10515600" cy="1325563"/>
          </a:xfrm>
        </p:spPr>
        <p:txBody>
          <a:bodyPr/>
          <a:lstStyle/>
          <a:p>
            <a:r>
              <a:rPr lang="nl-BE" dirty="0"/>
              <a:t>Otosclerosis : </a:t>
            </a:r>
            <a:r>
              <a:rPr dirty="0"/>
              <a:t>Overview &amp; Pathogenesis</a:t>
            </a:r>
          </a:p>
        </p:txBody>
      </p:sp>
      <p:sp>
        <p:nvSpPr>
          <p:cNvPr id="3" name="Content Placeholder 2"/>
          <p:cNvSpPr>
            <a:spLocks noGrp="1"/>
          </p:cNvSpPr>
          <p:nvPr>
            <p:ph idx="1"/>
          </p:nvPr>
        </p:nvSpPr>
        <p:spPr>
          <a:xfrm>
            <a:off x="475989" y="1478280"/>
            <a:ext cx="11510271" cy="5223145"/>
          </a:xfrm>
        </p:spPr>
        <p:txBody>
          <a:bodyPr>
            <a:normAutofit/>
          </a:bodyPr>
          <a:lstStyle/>
          <a:p>
            <a:r>
              <a:rPr lang="nl-BE" dirty="0" err="1"/>
              <a:t>Chronic</a:t>
            </a:r>
            <a:r>
              <a:rPr lang="nl-BE" dirty="0"/>
              <a:t> </a:t>
            </a:r>
            <a:r>
              <a:rPr b="1" dirty="0"/>
              <a:t>bone remodeling disorder </a:t>
            </a:r>
            <a:r>
              <a:rPr lang="nl-BE" dirty="0"/>
              <a:t>of </a:t>
            </a:r>
            <a:r>
              <a:rPr lang="nl-BE" dirty="0" err="1"/>
              <a:t>the</a:t>
            </a:r>
            <a:r>
              <a:rPr lang="nl-BE" dirty="0"/>
              <a:t> </a:t>
            </a:r>
            <a:r>
              <a:rPr lang="nl-BE" dirty="0" err="1"/>
              <a:t>ottic</a:t>
            </a:r>
            <a:r>
              <a:rPr lang="nl-BE" dirty="0"/>
              <a:t> capsule in </a:t>
            </a:r>
            <a:r>
              <a:rPr lang="nl-BE" dirty="0" err="1"/>
              <a:t>the</a:t>
            </a:r>
            <a:r>
              <a:rPr lang="nl-BE" dirty="0"/>
              <a:t> </a:t>
            </a:r>
            <a:r>
              <a:rPr lang="nl-BE" dirty="0" err="1"/>
              <a:t>middle</a:t>
            </a:r>
            <a:r>
              <a:rPr lang="nl-BE" dirty="0"/>
              <a:t> </a:t>
            </a:r>
            <a:r>
              <a:rPr lang="nl-BE" dirty="0" err="1"/>
              <a:t>ear</a:t>
            </a:r>
            <a:endParaRPr dirty="0"/>
          </a:p>
          <a:p>
            <a:r>
              <a:rPr lang="nl-BE" dirty="0" err="1"/>
              <a:t>Typically</a:t>
            </a:r>
            <a:r>
              <a:rPr lang="nl-BE" dirty="0"/>
              <a:t> : </a:t>
            </a:r>
            <a:r>
              <a:rPr dirty="0"/>
              <a:t>Stapes fixation → conductive hearing loss</a:t>
            </a:r>
          </a:p>
          <a:p>
            <a:r>
              <a:rPr lang="nl-BE" dirty="0" err="1"/>
              <a:t>Localized</a:t>
            </a:r>
            <a:r>
              <a:rPr lang="nl-BE" dirty="0"/>
              <a:t> </a:t>
            </a:r>
            <a:r>
              <a:rPr lang="nl-BE" dirty="0" err="1"/>
              <a:t>dysregulation</a:t>
            </a:r>
            <a:r>
              <a:rPr lang="nl-BE" dirty="0"/>
              <a:t> : </a:t>
            </a:r>
            <a:r>
              <a:rPr dirty="0"/>
              <a:t>RANKL / OPG </a:t>
            </a:r>
            <a:r>
              <a:rPr lang="nl-BE" dirty="0"/>
              <a:t>system</a:t>
            </a:r>
          </a:p>
          <a:p>
            <a:pPr lvl="1"/>
            <a:r>
              <a:rPr lang="en-GB" i="1" dirty="0"/>
              <a:t>Early Active phase </a:t>
            </a:r>
            <a:r>
              <a:rPr lang="en-GB" dirty="0"/>
              <a:t>:↑ RANKL act: ↑ osteoclasts : bone becomes spongiotic +  </a:t>
            </a:r>
            <a:r>
              <a:rPr lang="en-GB" i="1" dirty="0"/>
              <a:t>    </a:t>
            </a:r>
          </a:p>
          <a:p>
            <a:pPr marL="457200" lvl="1" indent="0">
              <a:buNone/>
            </a:pPr>
            <a:r>
              <a:rPr lang="en-GB" i="1" dirty="0"/>
              <a:t>                                              </a:t>
            </a:r>
            <a:r>
              <a:rPr lang="en-GB" dirty="0" err="1"/>
              <a:t>hypervascular</a:t>
            </a:r>
            <a:r>
              <a:rPr lang="en-GB" dirty="0"/>
              <a:t> </a:t>
            </a:r>
          </a:p>
          <a:p>
            <a:pPr lvl="1"/>
            <a:r>
              <a:rPr lang="en-GB" i="1" dirty="0"/>
              <a:t>Late phase</a:t>
            </a:r>
            <a:r>
              <a:rPr lang="en-GB" dirty="0"/>
              <a:t>:↑ osteoblast  →  inactive , sclerotic bone deposition</a:t>
            </a:r>
          </a:p>
          <a:p>
            <a:endParaRPr lang="nl-BE" dirty="0"/>
          </a:p>
          <a:p>
            <a:r>
              <a:rPr lang="nl-BE" dirty="0" err="1"/>
              <a:t>Possible</a:t>
            </a:r>
            <a:r>
              <a:rPr lang="nl-BE" dirty="0"/>
              <a:t> </a:t>
            </a:r>
            <a:r>
              <a:rPr lang="nl-BE" dirty="0" err="1"/>
              <a:t>contributors</a:t>
            </a:r>
            <a:r>
              <a:rPr lang="nl-BE" dirty="0"/>
              <a:t>:</a:t>
            </a:r>
            <a:endParaRPr dirty="0"/>
          </a:p>
          <a:p>
            <a:pPr lvl="1"/>
            <a:r>
              <a:rPr dirty="0"/>
              <a:t>Genetic </a:t>
            </a:r>
            <a:r>
              <a:rPr lang="nl-BE" dirty="0"/>
              <a:t>(</a:t>
            </a:r>
            <a:r>
              <a:rPr lang="nl-BE" dirty="0" err="1"/>
              <a:t>autosom</a:t>
            </a:r>
            <a:r>
              <a:rPr lang="nl-BE" dirty="0"/>
              <a:t> dom, </a:t>
            </a:r>
            <a:r>
              <a:rPr lang="nl-BE" dirty="0" err="1"/>
              <a:t>variable</a:t>
            </a:r>
            <a:r>
              <a:rPr lang="nl-BE" dirty="0"/>
              <a:t> </a:t>
            </a:r>
            <a:r>
              <a:rPr lang="nl-BE" dirty="0" err="1"/>
              <a:t>penetrance</a:t>
            </a:r>
            <a:r>
              <a:rPr lang="nl-BE" dirty="0"/>
              <a:t>)</a:t>
            </a:r>
          </a:p>
          <a:p>
            <a:pPr lvl="1"/>
            <a:r>
              <a:rPr dirty="0"/>
              <a:t> possible viral triggers</a:t>
            </a:r>
            <a:r>
              <a:rPr lang="nl-BE" dirty="0"/>
              <a:t> (</a:t>
            </a:r>
            <a:r>
              <a:rPr lang="nl-BE" dirty="0" err="1"/>
              <a:t>measles</a:t>
            </a:r>
            <a:r>
              <a:rPr lang="nl-BE" dirty="0"/>
              <a:t>)</a:t>
            </a:r>
            <a:endParaRPr dirty="0"/>
          </a:p>
          <a:p>
            <a:r>
              <a:rPr dirty="0"/>
              <a:t>More common in women (20</a:t>
            </a:r>
            <a:r>
              <a:rPr lang="en-GB" dirty="0"/>
              <a:t> - </a:t>
            </a:r>
            <a:r>
              <a:rPr dirty="0"/>
              <a:t>40 yrs)</a:t>
            </a:r>
          </a:p>
        </p:txBody>
      </p:sp>
      <p:pic>
        <p:nvPicPr>
          <p:cNvPr id="4" name="Picture 3">
            <a:extLst>
              <a:ext uri="{FF2B5EF4-FFF2-40B4-BE49-F238E27FC236}">
                <a16:creationId xmlns:a16="http://schemas.microsoft.com/office/drawing/2014/main" id="{05684F59-E232-559C-12D2-5A8679CE9788}"/>
              </a:ext>
            </a:extLst>
          </p:cNvPr>
          <p:cNvPicPr>
            <a:picLocks noChangeAspect="1"/>
          </p:cNvPicPr>
          <p:nvPr/>
        </p:nvPicPr>
        <p:blipFill>
          <a:blip r:embed="rId3"/>
          <a:stretch>
            <a:fillRect/>
          </a:stretch>
        </p:blipFill>
        <p:spPr>
          <a:xfrm>
            <a:off x="8131480" y="4041098"/>
            <a:ext cx="4060520" cy="2773736"/>
          </a:xfrm>
          <a:prstGeom prst="rect">
            <a:avLst/>
          </a:prstGeom>
        </p:spPr>
      </p:pic>
    </p:spTree>
    <p:extLst>
      <p:ext uri="{BB962C8B-B14F-4D97-AF65-F5344CB8AC3E}">
        <p14:creationId xmlns:p14="http://schemas.microsoft.com/office/powerpoint/2010/main" val="372776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 schermopname, software, nummer&#10;&#10;Door AI gegenereerde inhoud is mogelijk onjuist.">
            <a:extLst>
              <a:ext uri="{FF2B5EF4-FFF2-40B4-BE49-F238E27FC236}">
                <a16:creationId xmlns:a16="http://schemas.microsoft.com/office/drawing/2014/main" id="{F882EE4D-3930-2A0F-6A3F-FC66C2D01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837" y="-36388"/>
            <a:ext cx="9612560" cy="6857999"/>
          </a:xfrm>
          <a:prstGeom prst="rect">
            <a:avLst/>
          </a:prstGeom>
        </p:spPr>
      </p:pic>
      <p:sp>
        <p:nvSpPr>
          <p:cNvPr id="12" name="Tekstvak 11">
            <a:extLst>
              <a:ext uri="{FF2B5EF4-FFF2-40B4-BE49-F238E27FC236}">
                <a16:creationId xmlns:a16="http://schemas.microsoft.com/office/drawing/2014/main" id="{3C818F24-F46D-5046-3EFC-F3FDA46E27D3}"/>
              </a:ext>
            </a:extLst>
          </p:cNvPr>
          <p:cNvSpPr txBox="1"/>
          <p:nvPr/>
        </p:nvSpPr>
        <p:spPr>
          <a:xfrm>
            <a:off x="2063552" y="332656"/>
            <a:ext cx="7920880" cy="369332"/>
          </a:xfrm>
          <a:prstGeom prst="rect">
            <a:avLst/>
          </a:prstGeom>
          <a:noFill/>
        </p:spPr>
        <p:txBody>
          <a:bodyPr wrap="square" rtlCol="0">
            <a:spAutoFit/>
          </a:bodyPr>
          <a:lstStyle/>
          <a:p>
            <a:r>
              <a:rPr lang="nl-BE" dirty="0">
                <a:solidFill>
                  <a:schemeClr val="bg2"/>
                </a:solidFill>
              </a:rPr>
              <a:t>Different </a:t>
            </a:r>
            <a:r>
              <a:rPr lang="nl-BE" dirty="0" err="1">
                <a:solidFill>
                  <a:schemeClr val="bg2"/>
                </a:solidFill>
              </a:rPr>
              <a:t>estrogens</a:t>
            </a:r>
            <a:r>
              <a:rPr lang="nl-BE" dirty="0">
                <a:solidFill>
                  <a:schemeClr val="bg2"/>
                </a:solidFill>
              </a:rPr>
              <a:t> </a:t>
            </a:r>
            <a:r>
              <a:rPr lang="nl-BE" dirty="0" err="1">
                <a:solidFill>
                  <a:schemeClr val="bg2"/>
                </a:solidFill>
              </a:rPr>
              <a:t>and</a:t>
            </a:r>
            <a:r>
              <a:rPr lang="nl-BE" dirty="0">
                <a:solidFill>
                  <a:schemeClr val="bg2"/>
                </a:solidFill>
              </a:rPr>
              <a:t> </a:t>
            </a:r>
            <a:r>
              <a:rPr lang="nl-BE" dirty="0" err="1">
                <a:solidFill>
                  <a:schemeClr val="bg2"/>
                </a:solidFill>
              </a:rPr>
              <a:t>progestogens</a:t>
            </a:r>
            <a:endParaRPr lang="nl-BE" dirty="0">
              <a:solidFill>
                <a:schemeClr val="bg2"/>
              </a:solidFill>
            </a:endParaRPr>
          </a:p>
        </p:txBody>
      </p:sp>
      <p:sp>
        <p:nvSpPr>
          <p:cNvPr id="13" name="Rechthoek 12">
            <a:extLst>
              <a:ext uri="{FF2B5EF4-FFF2-40B4-BE49-F238E27FC236}">
                <a16:creationId xmlns:a16="http://schemas.microsoft.com/office/drawing/2014/main" id="{A7AC011B-0AB6-0A38-E809-E8A49E136A3B}"/>
              </a:ext>
            </a:extLst>
          </p:cNvPr>
          <p:cNvSpPr/>
          <p:nvPr/>
        </p:nvSpPr>
        <p:spPr bwMode="auto">
          <a:xfrm>
            <a:off x="1372562" y="1232184"/>
            <a:ext cx="400670" cy="23762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2400" dirty="0">
              <a:latin typeface="Arial" pitchFamily="34" charset="0"/>
            </a:endParaRPr>
          </a:p>
        </p:txBody>
      </p:sp>
      <p:sp>
        <p:nvSpPr>
          <p:cNvPr id="2" name="Rechthoek 1">
            <a:extLst>
              <a:ext uri="{FF2B5EF4-FFF2-40B4-BE49-F238E27FC236}">
                <a16:creationId xmlns:a16="http://schemas.microsoft.com/office/drawing/2014/main" id="{6585C787-A2F8-501F-D10A-ECD98E002929}"/>
              </a:ext>
            </a:extLst>
          </p:cNvPr>
          <p:cNvSpPr/>
          <p:nvPr/>
        </p:nvSpPr>
        <p:spPr bwMode="auto">
          <a:xfrm>
            <a:off x="1319287" y="0"/>
            <a:ext cx="9719110" cy="13898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2400" dirty="0">
              <a:latin typeface="Arial" pitchFamily="34" charset="0"/>
            </a:endParaRPr>
          </a:p>
        </p:txBody>
      </p:sp>
      <p:sp>
        <p:nvSpPr>
          <p:cNvPr id="3" name="Rechthoek 2">
            <a:extLst>
              <a:ext uri="{FF2B5EF4-FFF2-40B4-BE49-F238E27FC236}">
                <a16:creationId xmlns:a16="http://schemas.microsoft.com/office/drawing/2014/main" id="{3BCC9A9F-082F-B7F4-0038-FBEC3FE1AA05}"/>
              </a:ext>
            </a:extLst>
          </p:cNvPr>
          <p:cNvSpPr/>
          <p:nvPr/>
        </p:nvSpPr>
        <p:spPr bwMode="auto">
          <a:xfrm>
            <a:off x="7471610" y="932876"/>
            <a:ext cx="1928422" cy="13898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2400" dirty="0">
              <a:latin typeface="Arial" pitchFamily="34" charset="0"/>
            </a:endParaRPr>
          </a:p>
        </p:txBody>
      </p:sp>
      <p:sp>
        <p:nvSpPr>
          <p:cNvPr id="4" name="Rechthoek 3">
            <a:extLst>
              <a:ext uri="{FF2B5EF4-FFF2-40B4-BE49-F238E27FC236}">
                <a16:creationId xmlns:a16="http://schemas.microsoft.com/office/drawing/2014/main" id="{185FF25D-D288-7C39-3996-BC9EAA7D34D4}"/>
              </a:ext>
            </a:extLst>
          </p:cNvPr>
          <p:cNvSpPr/>
          <p:nvPr/>
        </p:nvSpPr>
        <p:spPr bwMode="auto">
          <a:xfrm>
            <a:off x="10313886" y="1143422"/>
            <a:ext cx="1117654" cy="55960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2400" dirty="0">
              <a:latin typeface="Arial" pitchFamily="34" charset="0"/>
            </a:endParaRPr>
          </a:p>
        </p:txBody>
      </p:sp>
      <p:sp>
        <p:nvSpPr>
          <p:cNvPr id="5" name="Rechthoek 4">
            <a:extLst>
              <a:ext uri="{FF2B5EF4-FFF2-40B4-BE49-F238E27FC236}">
                <a16:creationId xmlns:a16="http://schemas.microsoft.com/office/drawing/2014/main" id="{5AA9C88F-2BD6-0212-DF3F-E3151B25DF00}"/>
              </a:ext>
            </a:extLst>
          </p:cNvPr>
          <p:cNvSpPr/>
          <p:nvPr/>
        </p:nvSpPr>
        <p:spPr bwMode="auto">
          <a:xfrm>
            <a:off x="1047052" y="6647687"/>
            <a:ext cx="10136059" cy="2103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2400" dirty="0">
              <a:latin typeface="Arial" pitchFamily="34" charset="0"/>
            </a:endParaRPr>
          </a:p>
        </p:txBody>
      </p:sp>
    </p:spTree>
    <p:extLst>
      <p:ext uri="{BB962C8B-B14F-4D97-AF65-F5344CB8AC3E}">
        <p14:creationId xmlns:p14="http://schemas.microsoft.com/office/powerpoint/2010/main" val="1115644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E91ED-B199-4174-5867-D4FA96298B0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A0EF1E9-87B7-EFB3-05EC-D9922826A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878" y="1959552"/>
            <a:ext cx="9167293"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27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C0493EDE-A436-5AA5-8DC9-AAF56686792B}"/>
              </a:ext>
            </a:extLst>
          </p:cNvPr>
          <p:cNvSpPr txBox="1"/>
          <p:nvPr/>
        </p:nvSpPr>
        <p:spPr>
          <a:xfrm>
            <a:off x="1181819" y="195358"/>
            <a:ext cx="9057736" cy="5078313"/>
          </a:xfrm>
          <a:prstGeom prst="rect">
            <a:avLst/>
          </a:prstGeom>
          <a:noFill/>
        </p:spPr>
        <p:txBody>
          <a:bodyPr wrap="square">
            <a:spAutoFit/>
          </a:bodyPr>
          <a:lstStyle/>
          <a:p>
            <a:r>
              <a:rPr lang="nl-BE" b="0" i="0" dirty="0">
                <a:solidFill>
                  <a:srgbClr val="1B1B1B"/>
                </a:solidFill>
                <a:effectLst/>
                <a:latin typeface="Cambria" panose="02040503050406030204" pitchFamily="18" charset="0"/>
              </a:rPr>
              <a:t>The dominant post-</a:t>
            </a:r>
            <a:r>
              <a:rPr lang="nl-BE" b="0" i="0" dirty="0" err="1">
                <a:solidFill>
                  <a:srgbClr val="1B1B1B"/>
                </a:solidFill>
                <a:effectLst/>
                <a:latin typeface="Cambria" panose="02040503050406030204" pitchFamily="18" charset="0"/>
              </a:rPr>
              <a:t>menopausal</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estrogen</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estrone</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cooperates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with</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nuclear</a:t>
            </a:r>
            <a:r>
              <a:rPr lang="nl-BE" b="0" i="0" dirty="0">
                <a:solidFill>
                  <a:srgbClr val="1B1B1B"/>
                </a:solidFill>
                <a:effectLst/>
                <a:latin typeface="Cambria" panose="02040503050406030204" pitchFamily="18" charset="0"/>
              </a:rPr>
              <a:t> factor </a:t>
            </a:r>
            <a:r>
              <a:rPr lang="el-GR" b="0" i="0" dirty="0">
                <a:solidFill>
                  <a:srgbClr val="1B1B1B"/>
                </a:solidFill>
                <a:effectLst/>
                <a:latin typeface="Cambria" panose="02040503050406030204" pitchFamily="18" charset="0"/>
              </a:rPr>
              <a:t>κ</a:t>
            </a:r>
            <a:r>
              <a:rPr lang="nl-BE" b="0" i="0" dirty="0">
                <a:solidFill>
                  <a:srgbClr val="1B1B1B"/>
                </a:solidFill>
                <a:effectLst/>
                <a:latin typeface="Cambria" panose="02040503050406030204" pitchFamily="18" charset="0"/>
              </a:rPr>
              <a:t>B (NF-</a:t>
            </a:r>
            <a:r>
              <a:rPr lang="el-GR" b="0" i="0" dirty="0">
                <a:solidFill>
                  <a:srgbClr val="1B1B1B"/>
                </a:solidFill>
                <a:effectLst/>
                <a:latin typeface="Cambria" panose="02040503050406030204" pitchFamily="18" charset="0"/>
              </a:rPr>
              <a:t>κ</a:t>
            </a:r>
            <a:r>
              <a:rPr lang="nl-BE" b="0" i="0" dirty="0">
                <a:solidFill>
                  <a:srgbClr val="1B1B1B"/>
                </a:solidFill>
                <a:effectLst/>
                <a:latin typeface="Cambria" panose="02040503050406030204" pitchFamily="18" charset="0"/>
              </a:rPr>
              <a:t>B) </a:t>
            </a:r>
            <a:r>
              <a:rPr lang="nl-BE" b="0" i="0" dirty="0" err="1">
                <a:solidFill>
                  <a:srgbClr val="1B1B1B"/>
                </a:solidFill>
                <a:effectLst/>
                <a:latin typeface="Cambria" panose="02040503050406030204" pitchFamily="18" charset="0"/>
              </a:rPr>
              <a:t>to</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stimulate</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inflammation</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while</a:t>
            </a:r>
            <a:r>
              <a:rPr lang="nl-BE" b="0" i="0" dirty="0">
                <a:solidFill>
                  <a:srgbClr val="1B1B1B"/>
                </a:solidFill>
                <a:effectLst/>
                <a:latin typeface="Cambria" panose="02040503050406030204" pitchFamily="18" charset="0"/>
              </a:rPr>
              <a:t> pre-</a:t>
            </a:r>
            <a:r>
              <a:rPr lang="nl-BE" b="0" i="0" dirty="0" err="1">
                <a:solidFill>
                  <a:srgbClr val="1B1B1B"/>
                </a:solidFill>
                <a:effectLst/>
                <a:latin typeface="Cambria" panose="02040503050406030204" pitchFamily="18" charset="0"/>
              </a:rPr>
              <a:t>menopausal</a:t>
            </a:r>
            <a:r>
              <a:rPr lang="nl-BE" b="0" i="0" dirty="0">
                <a:solidFill>
                  <a:srgbClr val="1B1B1B"/>
                </a:solidFill>
                <a:effectLst/>
                <a:latin typeface="Cambria" panose="02040503050406030204" pitchFamily="18" charset="0"/>
              </a:rPr>
              <a:t> 17</a:t>
            </a:r>
            <a:r>
              <a:rPr lang="el-GR" b="0" i="0" dirty="0">
                <a:solidFill>
                  <a:srgbClr val="1B1B1B"/>
                </a:solidFill>
                <a:effectLst/>
                <a:latin typeface="Cambria" panose="02040503050406030204" pitchFamily="18" charset="0"/>
              </a:rPr>
              <a:t>β-</a:t>
            </a:r>
            <a:r>
              <a:rPr lang="nl-BE" b="0" i="0" dirty="0">
                <a:solidFill>
                  <a:srgbClr val="1B1B1B"/>
                </a:solidFill>
                <a:effectLst/>
                <a:latin typeface="Cambria" panose="02040503050406030204" pitchFamily="18" charset="0"/>
              </a:rPr>
              <a:t>estradiol </a:t>
            </a:r>
            <a:r>
              <a:rPr lang="nl-BE" b="0" i="0" dirty="0" err="1">
                <a:solidFill>
                  <a:srgbClr val="1B1B1B"/>
                </a:solidFill>
                <a:effectLst/>
                <a:latin typeface="Cambria" panose="02040503050406030204" pitchFamily="18" charset="0"/>
              </a:rPr>
              <a:t>opposes</a:t>
            </a:r>
            <a:r>
              <a:rPr lang="nl-BE" b="0" i="0" dirty="0">
                <a:solidFill>
                  <a:srgbClr val="1B1B1B"/>
                </a:solidFill>
                <a:effectLst/>
                <a:latin typeface="Cambria" panose="02040503050406030204" pitchFamily="18" charset="0"/>
              </a:rPr>
              <a:t> NF-</a:t>
            </a:r>
            <a:r>
              <a:rPr lang="el-GR" b="0" i="0" dirty="0">
                <a:solidFill>
                  <a:srgbClr val="1B1B1B"/>
                </a:solidFill>
                <a:effectLst/>
                <a:latin typeface="Cambria" panose="02040503050406030204" pitchFamily="18" charset="0"/>
              </a:rPr>
              <a:t>κ</a:t>
            </a:r>
            <a:r>
              <a:rPr lang="nl-BE" b="0" i="0" dirty="0">
                <a:solidFill>
                  <a:srgbClr val="1B1B1B"/>
                </a:solidFill>
                <a:effectLst/>
                <a:latin typeface="Cambria" panose="02040503050406030204" pitchFamily="18" charset="0"/>
              </a:rPr>
              <a:t>B. </a:t>
            </a:r>
          </a:p>
          <a:p>
            <a:endParaRPr lang="nl-BE" dirty="0">
              <a:solidFill>
                <a:srgbClr val="1B1B1B"/>
              </a:solidFill>
              <a:latin typeface="Cambria" panose="02040503050406030204" pitchFamily="18" charset="0"/>
            </a:endParaRPr>
          </a:p>
          <a:p>
            <a:r>
              <a:rPr lang="nl-BE" b="0" i="0" dirty="0" err="1">
                <a:solidFill>
                  <a:srgbClr val="1B1B1B"/>
                </a:solidFill>
                <a:effectLst/>
                <a:latin typeface="Cambria" panose="02040503050406030204" pitchFamily="18" charset="0"/>
              </a:rPr>
              <a:t>Estrone</a:t>
            </a:r>
            <a:r>
              <a:rPr lang="nl-BE" b="0" i="0" dirty="0">
                <a:solidFill>
                  <a:srgbClr val="1B1B1B"/>
                </a:solidFill>
                <a:effectLst/>
                <a:latin typeface="Cambria" panose="02040503050406030204" pitchFamily="18" charset="0"/>
              </a:rPr>
              <a:t>, but </a:t>
            </a:r>
            <a:r>
              <a:rPr lang="nl-BE" b="0" i="0" dirty="0" err="1">
                <a:solidFill>
                  <a:srgbClr val="1B1B1B"/>
                </a:solidFill>
                <a:effectLst/>
                <a:latin typeface="Cambria" panose="02040503050406030204" pitchFamily="18" charset="0"/>
              </a:rPr>
              <a:t>not</a:t>
            </a:r>
            <a:r>
              <a:rPr lang="nl-BE" b="0" i="0" dirty="0">
                <a:solidFill>
                  <a:srgbClr val="1B1B1B"/>
                </a:solidFill>
                <a:effectLst/>
                <a:latin typeface="Cambria" panose="02040503050406030204" pitchFamily="18" charset="0"/>
              </a:rPr>
              <a:t> 17</a:t>
            </a:r>
            <a:r>
              <a:rPr lang="el-GR" b="0" i="0" dirty="0">
                <a:solidFill>
                  <a:srgbClr val="1B1B1B"/>
                </a:solidFill>
                <a:effectLst/>
                <a:latin typeface="Cambria" panose="02040503050406030204" pitchFamily="18" charset="0"/>
              </a:rPr>
              <a:t>β-</a:t>
            </a:r>
            <a:r>
              <a:rPr lang="nl-BE" b="0" i="0" dirty="0">
                <a:solidFill>
                  <a:srgbClr val="1B1B1B"/>
                </a:solidFill>
                <a:effectLst/>
                <a:latin typeface="Cambria" panose="02040503050406030204" pitchFamily="18" charset="0"/>
              </a:rPr>
              <a:t>estradiol, </a:t>
            </a:r>
            <a:r>
              <a:rPr lang="nl-BE" b="0" i="0" dirty="0" err="1">
                <a:solidFill>
                  <a:srgbClr val="1B1B1B"/>
                </a:solidFill>
                <a:effectLst/>
                <a:latin typeface="Cambria" panose="02040503050406030204" pitchFamily="18" charset="0"/>
              </a:rPr>
              <a:t>activates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epithelial-to-mesenchymal</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transition</a:t>
            </a:r>
            <a:r>
              <a:rPr lang="nl-BE" b="0" i="0" dirty="0">
                <a:solidFill>
                  <a:srgbClr val="1B1B1B"/>
                </a:solidFill>
                <a:effectLst/>
                <a:latin typeface="Cambria" panose="02040503050406030204" pitchFamily="18" charset="0"/>
              </a:rPr>
              <a:t> (EMT) </a:t>
            </a:r>
            <a:r>
              <a:rPr lang="nl-BE" b="0" i="0" dirty="0" err="1">
                <a:solidFill>
                  <a:srgbClr val="1B1B1B"/>
                </a:solidFill>
                <a:effectLst/>
                <a:latin typeface="Cambria" panose="02040503050406030204" pitchFamily="18" charset="0"/>
              </a:rPr>
              <a:t>genes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to</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stimulate</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breast</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cancer</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metastasis</a:t>
            </a:r>
            <a:r>
              <a:rPr lang="nl-BE" b="0" i="0" dirty="0">
                <a:solidFill>
                  <a:srgbClr val="1B1B1B"/>
                </a:solidFill>
                <a:effectLst/>
                <a:latin typeface="Cambria" panose="02040503050406030204" pitchFamily="18" charset="0"/>
              </a:rPr>
              <a:t>. </a:t>
            </a:r>
          </a:p>
          <a:p>
            <a:endParaRPr lang="nl-BE" dirty="0">
              <a:solidFill>
                <a:srgbClr val="1B1B1B"/>
              </a:solidFill>
              <a:latin typeface="Cambria" panose="02040503050406030204" pitchFamily="18" charset="0"/>
            </a:endParaRPr>
          </a:p>
          <a:p>
            <a:r>
              <a:rPr lang="nl-BE" b="0" i="0" dirty="0">
                <a:solidFill>
                  <a:srgbClr val="1B1B1B"/>
                </a:solidFill>
                <a:effectLst/>
                <a:latin typeface="Cambria" panose="02040503050406030204" pitchFamily="18" charset="0"/>
              </a:rPr>
              <a:t>HSD17B14, </a:t>
            </a:r>
            <a:r>
              <a:rPr lang="nl-BE" b="0" i="0" dirty="0" err="1">
                <a:solidFill>
                  <a:srgbClr val="1B1B1B"/>
                </a:solidFill>
                <a:effectLst/>
                <a:latin typeface="Cambria" panose="02040503050406030204" pitchFamily="18" charset="0"/>
              </a:rPr>
              <a:t>which</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converts</a:t>
            </a:r>
            <a:r>
              <a:rPr lang="nl-BE" b="0" i="0" dirty="0">
                <a:solidFill>
                  <a:srgbClr val="1B1B1B"/>
                </a:solidFill>
                <a:effectLst/>
                <a:latin typeface="Cambria" panose="02040503050406030204" pitchFamily="18" charset="0"/>
              </a:rPr>
              <a:t> 17</a:t>
            </a:r>
            <a:r>
              <a:rPr lang="el-GR" b="0" i="0" dirty="0">
                <a:solidFill>
                  <a:srgbClr val="1B1B1B"/>
                </a:solidFill>
                <a:effectLst/>
                <a:latin typeface="Cambria" panose="02040503050406030204" pitchFamily="18" charset="0"/>
              </a:rPr>
              <a:t>β-</a:t>
            </a:r>
            <a:r>
              <a:rPr lang="nl-BE" b="0" i="0" dirty="0">
                <a:solidFill>
                  <a:srgbClr val="1B1B1B"/>
                </a:solidFill>
                <a:effectLst/>
                <a:latin typeface="Cambria" panose="02040503050406030204" pitchFamily="18" charset="0"/>
              </a:rPr>
              <a:t>estradiol </a:t>
            </a:r>
            <a:r>
              <a:rPr lang="nl-BE" b="0" i="0" dirty="0" err="1">
                <a:solidFill>
                  <a:srgbClr val="1B1B1B"/>
                </a:solidFill>
                <a:effectLst/>
                <a:latin typeface="Cambria" panose="02040503050406030204" pitchFamily="18" charset="0"/>
              </a:rPr>
              <a:t>to</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estrone</a:t>
            </a:r>
            <a:r>
              <a:rPr lang="nl-BE" b="0" i="0" dirty="0">
                <a:solidFill>
                  <a:srgbClr val="1B1B1B"/>
                </a:solidFill>
                <a:effectLst/>
                <a:latin typeface="Cambria" panose="02040503050406030204" pitchFamily="18" charset="0"/>
              </a:rPr>
              <a:t>, is </a:t>
            </a:r>
            <a:r>
              <a:rPr lang="nl-BE" b="0" i="0" dirty="0" err="1">
                <a:solidFill>
                  <a:srgbClr val="1B1B1B"/>
                </a:solidFill>
                <a:effectLst/>
                <a:latin typeface="Cambria" panose="02040503050406030204" pitchFamily="18" charset="0"/>
              </a:rPr>
              <a:t>higher</a:t>
            </a:r>
            <a:r>
              <a:rPr lang="nl-BE" b="0" i="0" dirty="0">
                <a:solidFill>
                  <a:srgbClr val="1B1B1B"/>
                </a:solidFill>
                <a:effectLst/>
                <a:latin typeface="Cambria" panose="02040503050406030204" pitchFamily="18" charset="0"/>
              </a:rPr>
              <a:t> in </a:t>
            </a:r>
            <a:r>
              <a:rPr lang="nl-BE" b="0" i="0" dirty="0" err="1">
                <a:solidFill>
                  <a:srgbClr val="1B1B1B"/>
                </a:solidFill>
                <a:effectLst/>
                <a:latin typeface="Cambria" panose="02040503050406030204" pitchFamily="18" charset="0"/>
              </a:rPr>
              <a:t>cancer</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than</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normal</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breast</a:t>
            </a:r>
            <a:r>
              <a:rPr lang="nl-BE" b="0" i="0" dirty="0">
                <a:solidFill>
                  <a:srgbClr val="1B1B1B"/>
                </a:solidFill>
                <a:effectLst/>
                <a:latin typeface="Cambria" panose="02040503050406030204" pitchFamily="18" charset="0"/>
              </a:rPr>
              <a:t> tissue </a:t>
            </a:r>
            <a:r>
              <a:rPr lang="nl-BE" b="0" i="0" dirty="0" err="1">
                <a:solidFill>
                  <a:srgbClr val="1B1B1B"/>
                </a:solidFill>
                <a:effectLst/>
                <a:latin typeface="Cambria" panose="02040503050406030204" pitchFamily="18" charset="0"/>
              </a:rPr>
              <a:t>and</a:t>
            </a:r>
            <a:r>
              <a:rPr lang="nl-BE" b="0" i="0" dirty="0">
                <a:solidFill>
                  <a:srgbClr val="1B1B1B"/>
                </a:solidFill>
                <a:effectLst/>
                <a:latin typeface="Cambria" panose="02040503050406030204" pitchFamily="18" charset="0"/>
              </a:rPr>
              <a:t> in </a:t>
            </a:r>
            <a:r>
              <a:rPr lang="nl-BE" b="0" i="0" dirty="0" err="1">
                <a:solidFill>
                  <a:srgbClr val="1B1B1B"/>
                </a:solidFill>
                <a:effectLst/>
                <a:latin typeface="Cambria" panose="02040503050406030204" pitchFamily="18" charset="0"/>
              </a:rPr>
              <a:t>metastatic</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than</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primary</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cancers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and</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associates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with</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earlier</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metastasis</a:t>
            </a:r>
            <a:r>
              <a:rPr lang="nl-BE" b="0" i="0" dirty="0">
                <a:solidFill>
                  <a:srgbClr val="1B1B1B"/>
                </a:solidFill>
                <a:effectLst/>
                <a:latin typeface="Cambria" panose="02040503050406030204" pitchFamily="18" charset="0"/>
              </a:rPr>
              <a:t>. </a:t>
            </a:r>
          </a:p>
          <a:p>
            <a:endParaRPr lang="nl-BE" dirty="0">
              <a:solidFill>
                <a:srgbClr val="1B1B1B"/>
              </a:solidFill>
              <a:latin typeface="Cambria" panose="02040503050406030204" pitchFamily="18" charset="0"/>
            </a:endParaRPr>
          </a:p>
          <a:p>
            <a:r>
              <a:rPr lang="nl-BE" b="0" i="0" dirty="0">
                <a:solidFill>
                  <a:srgbClr val="1B1B1B"/>
                </a:solidFill>
                <a:effectLst/>
                <a:latin typeface="Cambria" panose="02040503050406030204" pitchFamily="18" charset="0"/>
              </a:rPr>
              <a:t>Treatment </a:t>
            </a:r>
            <a:r>
              <a:rPr lang="nl-BE" b="0" i="0" dirty="0" err="1">
                <a:solidFill>
                  <a:srgbClr val="1B1B1B"/>
                </a:solidFill>
                <a:effectLst/>
                <a:latin typeface="Cambria" panose="02040503050406030204" pitchFamily="18" charset="0"/>
              </a:rPr>
              <a:t>with</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estrone</a:t>
            </a:r>
            <a:r>
              <a:rPr lang="nl-BE" b="0" i="0" dirty="0">
                <a:solidFill>
                  <a:srgbClr val="1B1B1B"/>
                </a:solidFill>
                <a:effectLst/>
                <a:latin typeface="Cambria" panose="02040503050406030204" pitchFamily="18" charset="0"/>
              </a:rPr>
              <a:t>, but </a:t>
            </a:r>
            <a:r>
              <a:rPr lang="nl-BE" b="0" i="0" dirty="0" err="1">
                <a:solidFill>
                  <a:srgbClr val="1B1B1B"/>
                </a:solidFill>
                <a:effectLst/>
                <a:latin typeface="Cambria" panose="02040503050406030204" pitchFamily="18" charset="0"/>
              </a:rPr>
              <a:t>not</a:t>
            </a:r>
            <a:r>
              <a:rPr lang="nl-BE" b="0" i="0" dirty="0">
                <a:solidFill>
                  <a:srgbClr val="1B1B1B"/>
                </a:solidFill>
                <a:effectLst/>
                <a:latin typeface="Cambria" panose="02040503050406030204" pitchFamily="18" charset="0"/>
              </a:rPr>
              <a:t> 17</a:t>
            </a:r>
            <a:r>
              <a:rPr lang="el-GR" b="0" i="0" dirty="0">
                <a:solidFill>
                  <a:srgbClr val="1B1B1B"/>
                </a:solidFill>
                <a:effectLst/>
                <a:latin typeface="Cambria" panose="02040503050406030204" pitchFamily="18" charset="0"/>
              </a:rPr>
              <a:t>β-</a:t>
            </a:r>
            <a:r>
              <a:rPr lang="nl-BE" b="0" i="0" dirty="0">
                <a:solidFill>
                  <a:srgbClr val="1B1B1B"/>
                </a:solidFill>
                <a:effectLst/>
                <a:latin typeface="Cambria" panose="02040503050406030204" pitchFamily="18" charset="0"/>
              </a:rPr>
              <a:t>estradiol, </a:t>
            </a:r>
            <a:r>
              <a:rPr lang="nl-BE" b="0" i="0" dirty="0" err="1">
                <a:solidFill>
                  <a:srgbClr val="1B1B1B"/>
                </a:solidFill>
                <a:effectLst/>
                <a:latin typeface="Cambria" panose="02040503050406030204" pitchFamily="18" charset="0"/>
              </a:rPr>
              <a:t>and</a:t>
            </a:r>
            <a:r>
              <a:rPr lang="nl-BE" b="0" i="0" dirty="0">
                <a:solidFill>
                  <a:srgbClr val="1B1B1B"/>
                </a:solidFill>
                <a:effectLst/>
                <a:latin typeface="Cambria" panose="02040503050406030204" pitchFamily="18" charset="0"/>
              </a:rPr>
              <a:t> HSD17B14 </a:t>
            </a:r>
            <a:r>
              <a:rPr lang="nl-BE" b="0" i="0" dirty="0" err="1">
                <a:solidFill>
                  <a:srgbClr val="1B1B1B"/>
                </a:solidFill>
                <a:effectLst/>
                <a:latin typeface="Cambria" panose="02040503050406030204" pitchFamily="18" charset="0"/>
              </a:rPr>
              <a:t>overexpression</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both</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stimulate</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an</a:t>
            </a:r>
            <a:r>
              <a:rPr lang="nl-BE" b="0" i="0" dirty="0">
                <a:solidFill>
                  <a:srgbClr val="1B1B1B"/>
                </a:solidFill>
                <a:effectLst/>
                <a:latin typeface="Cambria" panose="02040503050406030204" pitchFamily="18" charset="0"/>
              </a:rPr>
              <a:t> EMT, </a:t>
            </a:r>
            <a:r>
              <a:rPr lang="nl-BE" b="0" i="0" dirty="0" err="1">
                <a:solidFill>
                  <a:srgbClr val="1B1B1B"/>
                </a:solidFill>
                <a:effectLst/>
                <a:latin typeface="Cambria" panose="02040503050406030204" pitchFamily="18" charset="0"/>
              </a:rPr>
              <a:t>matrigel</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invasion</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and</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lung</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bone</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and</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liver</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metastasis</a:t>
            </a:r>
            <a:r>
              <a:rPr lang="nl-BE" b="0" i="0" dirty="0">
                <a:solidFill>
                  <a:srgbClr val="1B1B1B"/>
                </a:solidFill>
                <a:effectLst/>
                <a:latin typeface="Cambria" panose="02040503050406030204" pitchFamily="18" charset="0"/>
              </a:rPr>
              <a:t> in </a:t>
            </a:r>
            <a:r>
              <a:rPr lang="nl-BE" b="0" i="0" dirty="0" err="1">
                <a:solidFill>
                  <a:srgbClr val="1B1B1B"/>
                </a:solidFill>
                <a:effectLst/>
                <a:latin typeface="Cambria" panose="02040503050406030204" pitchFamily="18" charset="0"/>
              </a:rPr>
              <a:t>estrogen</a:t>
            </a:r>
            <a:r>
              <a:rPr lang="nl-BE" b="0" i="0" dirty="0">
                <a:solidFill>
                  <a:srgbClr val="1B1B1B"/>
                </a:solidFill>
                <a:effectLst/>
                <a:latin typeface="Cambria" panose="02040503050406030204" pitchFamily="18" charset="0"/>
              </a:rPr>
              <a:t>-receptor-</a:t>
            </a:r>
            <a:r>
              <a:rPr lang="nl-BE" b="0" i="0" dirty="0" err="1">
                <a:solidFill>
                  <a:srgbClr val="1B1B1B"/>
                </a:solidFill>
                <a:effectLst/>
                <a:latin typeface="Cambria" panose="02040503050406030204" pitchFamily="18" charset="0"/>
              </a:rPr>
              <a:t>positive</a:t>
            </a:r>
            <a:r>
              <a:rPr lang="nl-BE" b="0" i="0" dirty="0">
                <a:solidFill>
                  <a:srgbClr val="1B1B1B"/>
                </a:solidFill>
                <a:effectLst/>
                <a:latin typeface="Cambria" panose="02040503050406030204" pitchFamily="18" charset="0"/>
              </a:rPr>
              <a:t> (ER+) </a:t>
            </a:r>
            <a:r>
              <a:rPr lang="nl-BE" b="0" i="0" dirty="0" err="1">
                <a:solidFill>
                  <a:srgbClr val="1B1B1B"/>
                </a:solidFill>
                <a:effectLst/>
                <a:latin typeface="Cambria" panose="02040503050406030204" pitchFamily="18" charset="0"/>
              </a:rPr>
              <a:t>breast</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cancer</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models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while</a:t>
            </a:r>
            <a:r>
              <a:rPr lang="nl-BE" b="0" i="0" dirty="0">
                <a:solidFill>
                  <a:srgbClr val="1B1B1B"/>
                </a:solidFill>
                <a:effectLst/>
                <a:latin typeface="Cambria" panose="02040503050406030204" pitchFamily="18" charset="0"/>
              </a:rPr>
              <a:t> HSD17B14 knockdown </a:t>
            </a:r>
            <a:r>
              <a:rPr lang="nl-BE" b="0" i="0" dirty="0" err="1">
                <a:solidFill>
                  <a:srgbClr val="1B1B1B"/>
                </a:solidFill>
                <a:effectLst/>
                <a:latin typeface="Cambria" panose="02040503050406030204" pitchFamily="18" charset="0"/>
              </a:rPr>
              <a:t>reverses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the</a:t>
            </a:r>
            <a:r>
              <a:rPr lang="nl-BE" b="0" i="0" dirty="0">
                <a:solidFill>
                  <a:srgbClr val="1B1B1B"/>
                </a:solidFill>
                <a:effectLst/>
                <a:latin typeface="Cambria" panose="02040503050406030204" pitchFamily="18" charset="0"/>
              </a:rPr>
              <a:t> EMT. </a:t>
            </a:r>
          </a:p>
          <a:p>
            <a:endParaRPr lang="nl-BE" dirty="0">
              <a:solidFill>
                <a:srgbClr val="1B1B1B"/>
              </a:solidFill>
              <a:latin typeface="Cambria" panose="02040503050406030204" pitchFamily="18" charset="0"/>
            </a:endParaRPr>
          </a:p>
          <a:p>
            <a:r>
              <a:rPr lang="nl-BE" b="0" i="0" dirty="0" err="1">
                <a:solidFill>
                  <a:srgbClr val="1B1B1B"/>
                </a:solidFill>
                <a:effectLst/>
                <a:latin typeface="Cambria" panose="02040503050406030204" pitchFamily="18" charset="0"/>
              </a:rPr>
              <a:t>Estrone:ER</a:t>
            </a:r>
            <a:r>
              <a:rPr lang="el-GR" b="0" i="0" dirty="0">
                <a:solidFill>
                  <a:srgbClr val="1B1B1B"/>
                </a:solidFill>
                <a:effectLst/>
                <a:latin typeface="Cambria" panose="02040503050406030204" pitchFamily="18" charset="0"/>
              </a:rPr>
              <a:t>α </a:t>
            </a:r>
            <a:r>
              <a:rPr lang="nl-BE" b="0" i="0" dirty="0" err="1">
                <a:solidFill>
                  <a:srgbClr val="1B1B1B"/>
                </a:solidFill>
                <a:effectLst/>
                <a:latin typeface="Cambria" panose="02040503050406030204" pitchFamily="18" charset="0"/>
              </a:rPr>
              <a:t>recruits</a:t>
            </a:r>
            <a:r>
              <a:rPr lang="nl-BE" b="0" i="0" dirty="0">
                <a:solidFill>
                  <a:srgbClr val="1B1B1B"/>
                </a:solidFill>
                <a:effectLst/>
                <a:latin typeface="Cambria" panose="02040503050406030204" pitchFamily="18" charset="0"/>
              </a:rPr>
              <a:t> CBP/p300 </a:t>
            </a:r>
            <a:r>
              <a:rPr lang="nl-BE" b="0" i="0" dirty="0" err="1">
                <a:solidFill>
                  <a:srgbClr val="1B1B1B"/>
                </a:solidFill>
                <a:effectLst/>
                <a:latin typeface="Cambria" panose="02040503050406030204" pitchFamily="18" charset="0"/>
              </a:rPr>
              <a:t>to</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the</a:t>
            </a:r>
            <a:r>
              <a:rPr lang="nl-BE" b="0" i="0" dirty="0">
                <a:solidFill>
                  <a:srgbClr val="1B1B1B"/>
                </a:solidFill>
                <a:effectLst/>
                <a:latin typeface="Cambria" panose="02040503050406030204" pitchFamily="18" charset="0"/>
              </a:rPr>
              <a:t> </a:t>
            </a:r>
            <a:r>
              <a:rPr lang="nl-BE" b="0" i="1" dirty="0">
                <a:solidFill>
                  <a:srgbClr val="1B1B1B"/>
                </a:solidFill>
                <a:effectLst/>
                <a:latin typeface="Cambria" panose="02040503050406030204" pitchFamily="18" charset="0"/>
              </a:rPr>
              <a:t>SNAI2</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promoter</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to</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induce</a:t>
            </a:r>
            <a:r>
              <a:rPr lang="nl-BE" b="0" i="0" dirty="0">
                <a:solidFill>
                  <a:srgbClr val="1B1B1B"/>
                </a:solidFill>
                <a:effectLst/>
                <a:latin typeface="Cambria" panose="02040503050406030204" pitchFamily="18" charset="0"/>
              </a:rPr>
              <a:t> </a:t>
            </a:r>
            <a:r>
              <a:rPr lang="nl-BE" b="0" i="1" dirty="0">
                <a:solidFill>
                  <a:srgbClr val="1B1B1B"/>
                </a:solidFill>
                <a:effectLst/>
                <a:latin typeface="Cambria" panose="02040503050406030204" pitchFamily="18" charset="0"/>
              </a:rPr>
              <a:t>SNAI2</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and</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stimulate</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an</a:t>
            </a:r>
            <a:r>
              <a:rPr lang="nl-BE" b="0" i="0" dirty="0">
                <a:solidFill>
                  <a:srgbClr val="1B1B1B"/>
                </a:solidFill>
                <a:effectLst/>
                <a:latin typeface="Cambria" panose="02040503050406030204" pitchFamily="18" charset="0"/>
              </a:rPr>
              <a:t> EMT, </a:t>
            </a:r>
            <a:r>
              <a:rPr lang="nl-BE" b="0" i="0" dirty="0" err="1">
                <a:solidFill>
                  <a:srgbClr val="1B1B1B"/>
                </a:solidFill>
                <a:effectLst/>
                <a:latin typeface="Cambria" panose="02040503050406030204" pitchFamily="18" charset="0"/>
              </a:rPr>
              <a:t>while</a:t>
            </a:r>
            <a:r>
              <a:rPr lang="nl-BE" b="0" i="0" dirty="0">
                <a:solidFill>
                  <a:srgbClr val="1B1B1B"/>
                </a:solidFill>
                <a:effectLst/>
                <a:latin typeface="Cambria" panose="02040503050406030204" pitchFamily="18" charset="0"/>
              </a:rPr>
              <a:t> 17</a:t>
            </a:r>
            <a:r>
              <a:rPr lang="el-GR" b="0" i="0" dirty="0">
                <a:solidFill>
                  <a:srgbClr val="1B1B1B"/>
                </a:solidFill>
                <a:effectLst/>
                <a:latin typeface="Cambria" panose="02040503050406030204" pitchFamily="18" charset="0"/>
              </a:rPr>
              <a:t>β-</a:t>
            </a:r>
            <a:r>
              <a:rPr lang="nl-BE" b="0" i="0" dirty="0" err="1">
                <a:solidFill>
                  <a:srgbClr val="1B1B1B"/>
                </a:solidFill>
                <a:effectLst/>
                <a:latin typeface="Cambria" panose="02040503050406030204" pitchFamily="18" charset="0"/>
              </a:rPr>
              <a:t>estradiol:ER</a:t>
            </a:r>
            <a:r>
              <a:rPr lang="el-GR" b="0" i="0" dirty="0">
                <a:solidFill>
                  <a:srgbClr val="1B1B1B"/>
                </a:solidFill>
                <a:effectLst/>
                <a:latin typeface="Cambria" panose="02040503050406030204" pitchFamily="18" charset="0"/>
              </a:rPr>
              <a:t>α </a:t>
            </a:r>
            <a:r>
              <a:rPr lang="nl-BE" b="0" i="0" dirty="0" err="1">
                <a:solidFill>
                  <a:srgbClr val="1B1B1B"/>
                </a:solidFill>
                <a:effectLst/>
                <a:latin typeface="Cambria" panose="02040503050406030204" pitchFamily="18" charset="0"/>
              </a:rPr>
              <a:t>recruits</a:t>
            </a:r>
            <a:r>
              <a:rPr lang="nl-BE" b="0" i="0" dirty="0">
                <a:solidFill>
                  <a:srgbClr val="1B1B1B"/>
                </a:solidFill>
                <a:effectLst/>
                <a:latin typeface="Cambria" panose="02040503050406030204" pitchFamily="18" charset="0"/>
              </a:rPr>
              <a:t> co-</a:t>
            </a:r>
            <a:r>
              <a:rPr lang="nl-BE" b="0" i="0" dirty="0" err="1">
                <a:solidFill>
                  <a:srgbClr val="1B1B1B"/>
                </a:solidFill>
                <a:effectLst/>
                <a:latin typeface="Cambria" panose="02040503050406030204" pitchFamily="18" charset="0"/>
              </a:rPr>
              <a:t>repressors</a:t>
            </a:r>
            <a:r>
              <a:rPr lang="nl-BE" b="0" i="0" dirty="0">
                <a:solidFill>
                  <a:srgbClr val="1B1B1B"/>
                </a:solidFill>
                <a:effectLst/>
                <a:latin typeface="Cambria" panose="02040503050406030204" pitchFamily="18" charset="0"/>
              </a:rPr>
              <a:t> HDAC1 </a:t>
            </a:r>
            <a:r>
              <a:rPr lang="nl-BE" b="0" i="0" dirty="0" err="1">
                <a:solidFill>
                  <a:srgbClr val="1B1B1B"/>
                </a:solidFill>
                <a:effectLst/>
                <a:latin typeface="Cambria" panose="02040503050406030204" pitchFamily="18" charset="0"/>
              </a:rPr>
              <a:t>and</a:t>
            </a:r>
            <a:r>
              <a:rPr lang="nl-BE" b="0" i="0" dirty="0">
                <a:solidFill>
                  <a:srgbClr val="1B1B1B"/>
                </a:solidFill>
                <a:effectLst/>
                <a:latin typeface="Cambria" panose="02040503050406030204" pitchFamily="18" charset="0"/>
              </a:rPr>
              <a:t> NCOR1 </a:t>
            </a:r>
            <a:r>
              <a:rPr lang="nl-BE" b="0" i="0" dirty="0" err="1">
                <a:solidFill>
                  <a:srgbClr val="1B1B1B"/>
                </a:solidFill>
                <a:effectLst/>
                <a:latin typeface="Cambria" panose="02040503050406030204" pitchFamily="18" charset="0"/>
              </a:rPr>
              <a:t>to</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this</a:t>
            </a:r>
            <a:r>
              <a:rPr lang="nl-BE" b="0" i="0" dirty="0">
                <a:solidFill>
                  <a:srgbClr val="1B1B1B"/>
                </a:solidFill>
                <a:effectLst/>
                <a:latin typeface="Cambria" panose="02040503050406030204" pitchFamily="18" charset="0"/>
              </a:rPr>
              <a:t> site. Present </a:t>
            </a:r>
            <a:r>
              <a:rPr lang="nl-BE" b="0" i="0" dirty="0" err="1">
                <a:solidFill>
                  <a:srgbClr val="1B1B1B"/>
                </a:solidFill>
                <a:effectLst/>
                <a:latin typeface="Cambria" panose="02040503050406030204" pitchFamily="18" charset="0"/>
              </a:rPr>
              <a:t>work</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reveals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novel</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differences</a:t>
            </a:r>
            <a:r>
              <a:rPr lang="nl-BE" b="0" i="0" dirty="0">
                <a:solidFill>
                  <a:srgbClr val="1B1B1B"/>
                </a:solidFill>
                <a:effectLst/>
                <a:latin typeface="Cambria" panose="02040503050406030204" pitchFamily="18" charset="0"/>
              </a:rPr>
              <a:t> in gene </a:t>
            </a:r>
            <a:r>
              <a:rPr lang="nl-BE" b="0" i="0" dirty="0" err="1">
                <a:solidFill>
                  <a:srgbClr val="1B1B1B"/>
                </a:solidFill>
                <a:effectLst/>
                <a:latin typeface="Cambria" panose="02040503050406030204" pitchFamily="18" charset="0"/>
              </a:rPr>
              <a:t>regulation</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by</a:t>
            </a:r>
            <a:r>
              <a:rPr lang="nl-BE" b="0" i="0" dirty="0">
                <a:solidFill>
                  <a:srgbClr val="1B1B1B"/>
                </a:solidFill>
                <a:effectLst/>
                <a:latin typeface="Cambria" panose="02040503050406030204" pitchFamily="18" charset="0"/>
              </a:rPr>
              <a:t> these </a:t>
            </a:r>
            <a:r>
              <a:rPr lang="nl-BE" b="0" i="0" dirty="0" err="1">
                <a:solidFill>
                  <a:srgbClr val="1B1B1B"/>
                </a:solidFill>
                <a:effectLst/>
                <a:latin typeface="Cambria" panose="02040503050406030204" pitchFamily="18" charset="0"/>
              </a:rPr>
              <a:t>estrogens</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and</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the</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importance</a:t>
            </a:r>
            <a:r>
              <a:rPr lang="nl-BE" b="0" i="0" dirty="0">
                <a:solidFill>
                  <a:srgbClr val="1B1B1B"/>
                </a:solidFill>
                <a:effectLst/>
                <a:latin typeface="Cambria" panose="02040503050406030204" pitchFamily="18" charset="0"/>
              </a:rPr>
              <a:t> of </a:t>
            </a:r>
            <a:r>
              <a:rPr lang="nl-BE" b="0" i="0" dirty="0" err="1">
                <a:solidFill>
                  <a:srgbClr val="1B1B1B"/>
                </a:solidFill>
                <a:effectLst/>
                <a:latin typeface="Cambria" panose="02040503050406030204" pitchFamily="18" charset="0"/>
              </a:rPr>
              <a:t>estrone</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to</a:t>
            </a:r>
            <a:r>
              <a:rPr lang="nl-BE" b="0" i="0" dirty="0">
                <a:solidFill>
                  <a:srgbClr val="1B1B1B"/>
                </a:solidFill>
                <a:effectLst/>
                <a:latin typeface="Cambria" panose="02040503050406030204" pitchFamily="18" charset="0"/>
              </a:rPr>
              <a:t> ER+ </a:t>
            </a:r>
            <a:r>
              <a:rPr lang="nl-BE" b="0" i="0" dirty="0" err="1">
                <a:solidFill>
                  <a:srgbClr val="1B1B1B"/>
                </a:solidFill>
                <a:effectLst/>
                <a:latin typeface="Cambria" panose="02040503050406030204" pitchFamily="18" charset="0"/>
              </a:rPr>
              <a:t>breast</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cancer</a:t>
            </a:r>
            <a:r>
              <a:rPr lang="nl-BE" b="0" i="0" dirty="0">
                <a:solidFill>
                  <a:srgbClr val="1B1B1B"/>
                </a:solidFill>
                <a:effectLst/>
                <a:latin typeface="Cambria" panose="02040503050406030204" pitchFamily="18" charset="0"/>
              </a:rPr>
              <a:t> </a:t>
            </a:r>
            <a:r>
              <a:rPr lang="nl-BE" b="0" i="0" dirty="0" err="1">
                <a:solidFill>
                  <a:srgbClr val="1B1B1B"/>
                </a:solidFill>
                <a:effectLst/>
                <a:latin typeface="Cambria" panose="02040503050406030204" pitchFamily="18" charset="0"/>
              </a:rPr>
              <a:t>progression</a:t>
            </a:r>
            <a:r>
              <a:rPr lang="nl-BE" b="0" i="0" dirty="0">
                <a:solidFill>
                  <a:srgbClr val="1B1B1B"/>
                </a:solidFill>
                <a:effectLst/>
                <a:latin typeface="Cambria" panose="02040503050406030204" pitchFamily="18" charset="0"/>
              </a:rPr>
              <a:t>. </a:t>
            </a:r>
            <a:endParaRPr lang="nl-BE" dirty="0"/>
          </a:p>
        </p:txBody>
      </p:sp>
      <p:sp>
        <p:nvSpPr>
          <p:cNvPr id="2" name="Tekstvak 1">
            <a:extLst>
              <a:ext uri="{FF2B5EF4-FFF2-40B4-BE49-F238E27FC236}">
                <a16:creationId xmlns:a16="http://schemas.microsoft.com/office/drawing/2014/main" id="{4DD35E13-73F5-4841-4B2A-6D348CC6A4BC}"/>
              </a:ext>
            </a:extLst>
          </p:cNvPr>
          <p:cNvSpPr txBox="1"/>
          <p:nvPr/>
        </p:nvSpPr>
        <p:spPr>
          <a:xfrm>
            <a:off x="1173192" y="5934974"/>
            <a:ext cx="9100868" cy="646331"/>
          </a:xfrm>
          <a:prstGeom prst="rect">
            <a:avLst/>
          </a:prstGeom>
          <a:noFill/>
        </p:spPr>
        <p:txBody>
          <a:bodyPr wrap="square" rtlCol="0">
            <a:spAutoFit/>
          </a:bodyPr>
          <a:lstStyle/>
          <a:p>
            <a:r>
              <a:rPr lang="nl-BE" dirty="0" err="1"/>
              <a:t>Domenico</a:t>
            </a:r>
            <a:r>
              <a:rPr lang="nl-BE" dirty="0"/>
              <a:t> </a:t>
            </a:r>
            <a:r>
              <a:rPr lang="nl-BE" dirty="0" err="1"/>
              <a:t>Ribatti</a:t>
            </a:r>
            <a:r>
              <a:rPr lang="nl-BE" dirty="0"/>
              <a:t> et al. </a:t>
            </a:r>
            <a:r>
              <a:rPr lang="nl-BE" dirty="0" err="1"/>
              <a:t>Translational</a:t>
            </a:r>
            <a:r>
              <a:rPr lang="nl-BE" dirty="0"/>
              <a:t> </a:t>
            </a:r>
            <a:r>
              <a:rPr lang="nl-BE" dirty="0" err="1"/>
              <a:t>Oncology</a:t>
            </a:r>
            <a:r>
              <a:rPr lang="nl-BE" dirty="0"/>
              <a:t> 13 2020</a:t>
            </a:r>
          </a:p>
          <a:p>
            <a:r>
              <a:rPr lang="nl-BE" dirty="0" err="1"/>
              <a:t>Maiko</a:t>
            </a:r>
            <a:r>
              <a:rPr lang="nl-BE" dirty="0"/>
              <a:t> </a:t>
            </a:r>
            <a:r>
              <a:rPr lang="nl-BE" dirty="0" err="1"/>
              <a:t>Sho</a:t>
            </a:r>
            <a:r>
              <a:rPr lang="nl-BE" dirty="0"/>
              <a:t> et al. Nature review </a:t>
            </a:r>
            <a:r>
              <a:rPr lang="nl-BE" dirty="0" err="1"/>
              <a:t>endocrinology</a:t>
            </a:r>
            <a:r>
              <a:rPr lang="nl-BE" dirty="0"/>
              <a:t> 22 2026 166-176</a:t>
            </a:r>
          </a:p>
        </p:txBody>
      </p:sp>
    </p:spTree>
    <p:extLst>
      <p:ext uri="{BB962C8B-B14F-4D97-AF65-F5344CB8AC3E}">
        <p14:creationId xmlns:p14="http://schemas.microsoft.com/office/powerpoint/2010/main" val="885055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DA124-FE37-73F9-38C9-8D6E50B40FE2}"/>
            </a:ext>
          </a:extLst>
        </p:cNvPr>
        <p:cNvGrpSpPr/>
        <p:nvPr/>
      </p:nvGrpSpPr>
      <p:grpSpPr>
        <a:xfrm>
          <a:off x="0" y="0"/>
          <a:ext cx="0" cy="0"/>
          <a:chOff x="0" y="0"/>
          <a:chExt cx="0" cy="0"/>
        </a:xfrm>
      </p:grpSpPr>
      <p:pic>
        <p:nvPicPr>
          <p:cNvPr id="5" name="Afbeelding 4" descr="Afbeelding met tekst, schermopname, Lettertype, ontwerp&#10;&#10;Door AI gegenereerde inhoud is mogelijk onjuist.">
            <a:extLst>
              <a:ext uri="{FF2B5EF4-FFF2-40B4-BE49-F238E27FC236}">
                <a16:creationId xmlns:a16="http://schemas.microsoft.com/office/drawing/2014/main" id="{5B3C719A-5C17-A9DD-77BC-B20919CC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429" y="263362"/>
            <a:ext cx="6655142" cy="6331275"/>
          </a:xfrm>
          <a:prstGeom prst="rect">
            <a:avLst/>
          </a:prstGeom>
        </p:spPr>
      </p:pic>
    </p:spTree>
    <p:extLst>
      <p:ext uri="{BB962C8B-B14F-4D97-AF65-F5344CB8AC3E}">
        <p14:creationId xmlns:p14="http://schemas.microsoft.com/office/powerpoint/2010/main" val="3606433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07DAC-6222-0BF8-AA41-CCCBBFAA78F0}"/>
            </a:ext>
          </a:extLst>
        </p:cNvPr>
        <p:cNvGrpSpPr/>
        <p:nvPr/>
      </p:nvGrpSpPr>
      <p:grpSpPr>
        <a:xfrm>
          <a:off x="0" y="0"/>
          <a:ext cx="0" cy="0"/>
          <a:chOff x="0" y="0"/>
          <a:chExt cx="0" cy="0"/>
        </a:xfrm>
      </p:grpSpPr>
      <p:pic>
        <p:nvPicPr>
          <p:cNvPr id="3" name="Afbeelding 2" descr="Afbeelding met tekst, schermopname, lijn, diagram&#10;&#10;Door AI gegenereerde inhoud is mogelijk onjuist.">
            <a:extLst>
              <a:ext uri="{FF2B5EF4-FFF2-40B4-BE49-F238E27FC236}">
                <a16:creationId xmlns:a16="http://schemas.microsoft.com/office/drawing/2014/main" id="{62498653-E978-A210-0E46-A7CBF10CE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698" y="2114482"/>
            <a:ext cx="9187131" cy="2629035"/>
          </a:xfrm>
          <a:prstGeom prst="rect">
            <a:avLst/>
          </a:prstGeom>
        </p:spPr>
      </p:pic>
    </p:spTree>
    <p:extLst>
      <p:ext uri="{BB962C8B-B14F-4D97-AF65-F5344CB8AC3E}">
        <p14:creationId xmlns:p14="http://schemas.microsoft.com/office/powerpoint/2010/main" val="4251628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15A3-7696-A6B4-5ABA-AE26FE825C5B}"/>
            </a:ext>
          </a:extLst>
        </p:cNvPr>
        <p:cNvGrpSpPr/>
        <p:nvPr/>
      </p:nvGrpSpPr>
      <p:grpSpPr>
        <a:xfrm>
          <a:off x="0" y="0"/>
          <a:ext cx="0" cy="0"/>
          <a:chOff x="0" y="0"/>
          <a:chExt cx="0" cy="0"/>
        </a:xfrm>
      </p:grpSpPr>
      <p:pic>
        <p:nvPicPr>
          <p:cNvPr id="3" name="Afbeelding 2" descr="Afbeelding met kaart, diagram, paars&#10;&#10;Door AI gegenereerde inhoud is mogelijk onjuist.">
            <a:extLst>
              <a:ext uri="{FF2B5EF4-FFF2-40B4-BE49-F238E27FC236}">
                <a16:creationId xmlns:a16="http://schemas.microsoft.com/office/drawing/2014/main" id="{1D8654B2-E6F9-2BEB-8DDA-2F14DE503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62" y="1254013"/>
            <a:ext cx="10343072" cy="4349974"/>
          </a:xfrm>
          <a:prstGeom prst="rect">
            <a:avLst/>
          </a:prstGeom>
        </p:spPr>
      </p:pic>
    </p:spTree>
    <p:extLst>
      <p:ext uri="{BB962C8B-B14F-4D97-AF65-F5344CB8AC3E}">
        <p14:creationId xmlns:p14="http://schemas.microsoft.com/office/powerpoint/2010/main" val="2205498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16D24-CBDE-71BF-3EF3-9AF99B694713}"/>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9FCE8519-D6B5-E001-A17B-8DC4A8C67090}"/>
              </a:ext>
            </a:extLst>
          </p:cNvPr>
          <p:cNvPicPr>
            <a:picLocks noChangeAspect="1"/>
          </p:cNvPicPr>
          <p:nvPr/>
        </p:nvPicPr>
        <p:blipFill>
          <a:blip r:embed="rId2"/>
          <a:stretch>
            <a:fillRect/>
          </a:stretch>
        </p:blipFill>
        <p:spPr>
          <a:xfrm>
            <a:off x="881350" y="242371"/>
            <a:ext cx="10091450" cy="6147411"/>
          </a:xfrm>
          <a:prstGeom prst="rect">
            <a:avLst/>
          </a:prstGeom>
        </p:spPr>
      </p:pic>
    </p:spTree>
    <p:extLst>
      <p:ext uri="{BB962C8B-B14F-4D97-AF65-F5344CB8AC3E}">
        <p14:creationId xmlns:p14="http://schemas.microsoft.com/office/powerpoint/2010/main" val="3101409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8">
            <a:extLst>
              <a:ext uri="{FF2B5EF4-FFF2-40B4-BE49-F238E27FC236}">
                <a16:creationId xmlns:a16="http://schemas.microsoft.com/office/drawing/2014/main" id="{A8BCB4F6-1EEC-12C8-9B87-23FB6FB8DF8C}"/>
              </a:ext>
            </a:extLst>
          </p:cNvPr>
          <p:cNvGrpSpPr>
            <a:grpSpLocks/>
          </p:cNvGrpSpPr>
          <p:nvPr/>
        </p:nvGrpSpPr>
        <p:grpSpPr bwMode="auto">
          <a:xfrm>
            <a:off x="2092325" y="2038351"/>
            <a:ext cx="6364288" cy="3148013"/>
            <a:chOff x="91522" y="1344707"/>
            <a:chExt cx="9546411" cy="4720485"/>
          </a:xfrm>
        </p:grpSpPr>
        <p:pic>
          <p:nvPicPr>
            <p:cNvPr id="109576" name="Picture 4">
              <a:extLst>
                <a:ext uri="{FF2B5EF4-FFF2-40B4-BE49-F238E27FC236}">
                  <a16:creationId xmlns:a16="http://schemas.microsoft.com/office/drawing/2014/main" id="{6378E0C5-2868-9962-7599-F066E5AA0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2" y="1344707"/>
              <a:ext cx="9546411" cy="472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8C84194-A051-DC58-1C48-8118FD51585E}"/>
                </a:ext>
              </a:extLst>
            </p:cNvPr>
            <p:cNvSpPr txBox="1"/>
            <p:nvPr/>
          </p:nvSpPr>
          <p:spPr>
            <a:xfrm>
              <a:off x="2984735" y="4948748"/>
              <a:ext cx="3233730" cy="354692"/>
            </a:xfrm>
            <a:prstGeom prst="rect">
              <a:avLst/>
            </a:prstGeom>
            <a:solidFill>
              <a:schemeClr val="bg1"/>
            </a:solidFill>
          </p:spPr>
          <p:txBody>
            <a:bodyPr>
              <a:spAutoFit/>
            </a:bodyPr>
            <a:lstStyle/>
            <a:p>
              <a:pPr algn="r">
                <a:defRPr/>
              </a:pPr>
              <a:r>
                <a:rPr lang="en-US" sz="933" b="1" dirty="0">
                  <a:solidFill>
                    <a:srgbClr val="00B050"/>
                  </a:solidFill>
                </a:rPr>
                <a:t> ← Lower rate in CE/BZA users</a:t>
              </a:r>
            </a:p>
          </p:txBody>
        </p:sp>
        <p:sp>
          <p:nvSpPr>
            <p:cNvPr id="6" name="TextBox 5">
              <a:extLst>
                <a:ext uri="{FF2B5EF4-FFF2-40B4-BE49-F238E27FC236}">
                  <a16:creationId xmlns:a16="http://schemas.microsoft.com/office/drawing/2014/main" id="{D6C9322E-F99C-7C5F-FDD3-3C0DC7FC1561}"/>
                </a:ext>
              </a:extLst>
            </p:cNvPr>
            <p:cNvSpPr txBox="1"/>
            <p:nvPr/>
          </p:nvSpPr>
          <p:spPr>
            <a:xfrm>
              <a:off x="6392296" y="4948748"/>
              <a:ext cx="3233730" cy="354692"/>
            </a:xfrm>
            <a:prstGeom prst="rect">
              <a:avLst/>
            </a:prstGeom>
            <a:solidFill>
              <a:schemeClr val="bg1"/>
            </a:solidFill>
          </p:spPr>
          <p:txBody>
            <a:bodyPr>
              <a:spAutoFit/>
            </a:bodyPr>
            <a:lstStyle/>
            <a:p>
              <a:pPr>
                <a:defRPr/>
              </a:pPr>
              <a:r>
                <a:rPr lang="en-US" sz="933" b="1" dirty="0">
                  <a:solidFill>
                    <a:srgbClr val="FF0000"/>
                  </a:solidFill>
                </a:rPr>
                <a:t> Higher rate in CE/BZA users →</a:t>
              </a:r>
            </a:p>
          </p:txBody>
        </p:sp>
      </p:grpSp>
      <p:sp>
        <p:nvSpPr>
          <p:cNvPr id="7" name="Title 1">
            <a:extLst>
              <a:ext uri="{FF2B5EF4-FFF2-40B4-BE49-F238E27FC236}">
                <a16:creationId xmlns:a16="http://schemas.microsoft.com/office/drawing/2014/main" id="{EB6FCC11-A64E-A915-C9C6-3C5E6F00EC13}"/>
              </a:ext>
            </a:extLst>
          </p:cNvPr>
          <p:cNvSpPr txBox="1">
            <a:spLocks/>
          </p:cNvSpPr>
          <p:nvPr/>
        </p:nvSpPr>
        <p:spPr>
          <a:xfrm>
            <a:off x="2032001" y="1663701"/>
            <a:ext cx="7559675" cy="752475"/>
          </a:xfrm>
          <a:prstGeom prst="rect">
            <a:avLst/>
          </a:prstGeom>
        </p:spPr>
        <p:txBody>
          <a:bodyPr lIns="60960" tIns="30480" rIns="60960" bIns="3048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endParaRPr lang="en-US" sz="2133" i="1" dirty="0">
              <a:solidFill>
                <a:srgbClr val="0000C9"/>
              </a:solidFill>
              <a:latin typeface="+mn-lt"/>
            </a:endParaRPr>
          </a:p>
        </p:txBody>
      </p:sp>
      <p:sp>
        <p:nvSpPr>
          <p:cNvPr id="45060" name="Title 1">
            <a:extLst>
              <a:ext uri="{FF2B5EF4-FFF2-40B4-BE49-F238E27FC236}">
                <a16:creationId xmlns:a16="http://schemas.microsoft.com/office/drawing/2014/main" id="{E261531B-C233-C8B0-6D4D-90B419F3008F}"/>
              </a:ext>
            </a:extLst>
          </p:cNvPr>
          <p:cNvSpPr>
            <a:spLocks noGrp="1" noChangeArrowheads="1"/>
          </p:cNvSpPr>
          <p:nvPr>
            <p:ph type="title"/>
          </p:nvPr>
        </p:nvSpPr>
        <p:spPr>
          <a:xfrm>
            <a:off x="2452688" y="815975"/>
            <a:ext cx="6718300" cy="488950"/>
          </a:xfrm>
        </p:spPr>
        <p:txBody>
          <a:bodyPr>
            <a:normAutofit fontScale="90000"/>
          </a:bodyPr>
          <a:lstStyle/>
          <a:p>
            <a:pPr>
              <a:defRPr/>
            </a:pPr>
            <a:r>
              <a:rPr lang="en-GB" altLang="nl-BE" sz="2844" dirty="0" err="1">
                <a:latin typeface="Arial" panose="020B0604020202020204" pitchFamily="34" charset="0"/>
                <a:cs typeface="Arial" panose="020B0604020202020204" pitchFamily="34" charset="0"/>
              </a:rPr>
              <a:t>Duavive</a:t>
            </a:r>
            <a:r>
              <a:rPr lang="en-GB" altLang="nl-BE" sz="2844" dirty="0">
                <a:latin typeface="Arial" panose="020B0604020202020204" pitchFamily="34" charset="0"/>
                <a:cs typeface="Arial" panose="020B0604020202020204" pitchFamily="34" charset="0"/>
              </a:rPr>
              <a:t>: PASS: Pooled Incidence Rate Ratios for all study outcomes</a:t>
            </a:r>
          </a:p>
        </p:txBody>
      </p:sp>
      <p:sp>
        <p:nvSpPr>
          <p:cNvPr id="3" name="TextBox 2">
            <a:extLst>
              <a:ext uri="{FF2B5EF4-FFF2-40B4-BE49-F238E27FC236}">
                <a16:creationId xmlns:a16="http://schemas.microsoft.com/office/drawing/2014/main" id="{C057940E-47DE-903C-01A6-01F8259743B0}"/>
              </a:ext>
            </a:extLst>
          </p:cNvPr>
          <p:cNvSpPr txBox="1"/>
          <p:nvPr/>
        </p:nvSpPr>
        <p:spPr>
          <a:xfrm>
            <a:off x="8186738" y="2038351"/>
            <a:ext cx="1827212" cy="1077913"/>
          </a:xfrm>
          <a:prstGeom prst="rect">
            <a:avLst/>
          </a:prstGeom>
          <a:solidFill>
            <a:schemeClr val="bg1">
              <a:lumMod val="85000"/>
            </a:schemeClr>
          </a:solidFill>
          <a:ln>
            <a:solidFill>
              <a:schemeClr val="accent1"/>
            </a:solidFill>
          </a:ln>
        </p:spPr>
        <p:txBody>
          <a:bodyPr>
            <a:spAutoFit/>
          </a:bodyPr>
          <a:lstStyle/>
          <a:p>
            <a:pPr algn="ctr">
              <a:defRPr/>
            </a:pPr>
            <a:r>
              <a:rPr lang="en-US" sz="1067" dirty="0">
                <a:solidFill>
                  <a:schemeClr val="tx2"/>
                </a:solidFill>
              </a:rPr>
              <a:t>The rate of </a:t>
            </a:r>
            <a:r>
              <a:rPr lang="en-US" sz="1067" dirty="0">
                <a:solidFill>
                  <a:schemeClr val="accent1"/>
                </a:solidFill>
              </a:rPr>
              <a:t>endometrial</a:t>
            </a:r>
          </a:p>
          <a:p>
            <a:pPr algn="ctr">
              <a:defRPr/>
            </a:pPr>
            <a:r>
              <a:rPr lang="en-US" sz="1067" dirty="0">
                <a:solidFill>
                  <a:schemeClr val="accent1"/>
                </a:solidFill>
              </a:rPr>
              <a:t>cancer </a:t>
            </a:r>
            <a:r>
              <a:rPr lang="en-US" sz="1067" dirty="0">
                <a:solidFill>
                  <a:schemeClr val="tx2"/>
                </a:solidFill>
              </a:rPr>
              <a:t>or</a:t>
            </a:r>
            <a:r>
              <a:rPr lang="en-US" sz="1067" dirty="0">
                <a:solidFill>
                  <a:schemeClr val="accent1"/>
                </a:solidFill>
              </a:rPr>
              <a:t> hyperplasia</a:t>
            </a:r>
          </a:p>
          <a:p>
            <a:pPr algn="ctr">
              <a:defRPr/>
            </a:pPr>
            <a:r>
              <a:rPr lang="en-US" sz="1067" dirty="0">
                <a:solidFill>
                  <a:schemeClr val="tx2"/>
                </a:solidFill>
              </a:rPr>
              <a:t>was </a:t>
            </a:r>
            <a:r>
              <a:rPr lang="en-US" sz="1067" u="sng" dirty="0">
                <a:solidFill>
                  <a:schemeClr val="tx2"/>
                </a:solidFill>
              </a:rPr>
              <a:t>lower</a:t>
            </a:r>
            <a:r>
              <a:rPr lang="en-US" sz="1067" dirty="0">
                <a:solidFill>
                  <a:schemeClr val="tx2"/>
                </a:solidFill>
              </a:rPr>
              <a:t> than the</a:t>
            </a:r>
          </a:p>
          <a:p>
            <a:pPr algn="ctr">
              <a:defRPr/>
            </a:pPr>
            <a:r>
              <a:rPr lang="en-US" sz="1067" dirty="0">
                <a:solidFill>
                  <a:schemeClr val="tx2"/>
                </a:solidFill>
              </a:rPr>
              <a:t>rate expected in a</a:t>
            </a:r>
          </a:p>
          <a:p>
            <a:pPr algn="ctr">
              <a:defRPr/>
            </a:pPr>
            <a:r>
              <a:rPr lang="en-US" sz="1067" dirty="0">
                <a:solidFill>
                  <a:schemeClr val="tx2"/>
                </a:solidFill>
              </a:rPr>
              <a:t>comparable untreated population</a:t>
            </a:r>
          </a:p>
        </p:txBody>
      </p:sp>
      <p:sp>
        <p:nvSpPr>
          <p:cNvPr id="8" name="TextBox 7">
            <a:extLst>
              <a:ext uri="{FF2B5EF4-FFF2-40B4-BE49-F238E27FC236}">
                <a16:creationId xmlns:a16="http://schemas.microsoft.com/office/drawing/2014/main" id="{DB16579A-280F-EADB-01F8-6ABAD398BB68}"/>
              </a:ext>
            </a:extLst>
          </p:cNvPr>
          <p:cNvSpPr txBox="1"/>
          <p:nvPr/>
        </p:nvSpPr>
        <p:spPr>
          <a:xfrm>
            <a:off x="8186738" y="3430589"/>
            <a:ext cx="1827212" cy="1241425"/>
          </a:xfrm>
          <a:prstGeom prst="rect">
            <a:avLst/>
          </a:prstGeom>
          <a:solidFill>
            <a:schemeClr val="bg1">
              <a:lumMod val="85000"/>
            </a:schemeClr>
          </a:solidFill>
          <a:ln>
            <a:solidFill>
              <a:schemeClr val="accent3"/>
            </a:solidFill>
          </a:ln>
        </p:spPr>
        <p:txBody>
          <a:bodyPr>
            <a:spAutoFit/>
          </a:bodyPr>
          <a:lstStyle/>
          <a:p>
            <a:pPr algn="ctr">
              <a:defRPr/>
            </a:pPr>
            <a:r>
              <a:rPr lang="en-US" sz="1067" dirty="0">
                <a:solidFill>
                  <a:schemeClr val="tx2"/>
                </a:solidFill>
              </a:rPr>
              <a:t>The rate of </a:t>
            </a:r>
            <a:r>
              <a:rPr lang="en-US" sz="1067" b="1" dirty="0">
                <a:solidFill>
                  <a:schemeClr val="accent3"/>
                </a:solidFill>
              </a:rPr>
              <a:t>any</a:t>
            </a:r>
          </a:p>
          <a:p>
            <a:pPr algn="ctr">
              <a:defRPr/>
            </a:pPr>
            <a:r>
              <a:rPr lang="en-US" sz="1067" b="1" dirty="0">
                <a:solidFill>
                  <a:schemeClr val="accent3"/>
                </a:solidFill>
              </a:rPr>
              <a:t>cancer</a:t>
            </a:r>
            <a:r>
              <a:rPr lang="en-US" sz="1067" b="1" dirty="0">
                <a:solidFill>
                  <a:schemeClr val="accent1"/>
                </a:solidFill>
              </a:rPr>
              <a:t> </a:t>
            </a:r>
            <a:r>
              <a:rPr lang="en-US" sz="1067" b="1" dirty="0">
                <a:solidFill>
                  <a:schemeClr val="tx2"/>
                </a:solidFill>
              </a:rPr>
              <a:t>or</a:t>
            </a:r>
            <a:r>
              <a:rPr lang="en-US" sz="1067" b="1" dirty="0">
                <a:solidFill>
                  <a:schemeClr val="accent1"/>
                </a:solidFill>
              </a:rPr>
              <a:t> </a:t>
            </a:r>
            <a:r>
              <a:rPr lang="en-US" sz="1067" b="1" dirty="0">
                <a:solidFill>
                  <a:schemeClr val="accent3"/>
                </a:solidFill>
              </a:rPr>
              <a:t>acute CV outcomes</a:t>
            </a:r>
          </a:p>
          <a:p>
            <a:pPr algn="ctr">
              <a:defRPr/>
            </a:pPr>
            <a:r>
              <a:rPr lang="en-US" sz="1067" dirty="0">
                <a:solidFill>
                  <a:schemeClr val="tx2"/>
                </a:solidFill>
              </a:rPr>
              <a:t>was </a:t>
            </a:r>
            <a:r>
              <a:rPr lang="en-US" sz="1067" u="sng" dirty="0">
                <a:solidFill>
                  <a:schemeClr val="tx2"/>
                </a:solidFill>
              </a:rPr>
              <a:t>lower</a:t>
            </a:r>
            <a:r>
              <a:rPr lang="en-US" sz="1067" dirty="0">
                <a:solidFill>
                  <a:schemeClr val="tx2"/>
                </a:solidFill>
              </a:rPr>
              <a:t> than the</a:t>
            </a:r>
          </a:p>
          <a:p>
            <a:pPr algn="ctr">
              <a:defRPr/>
            </a:pPr>
            <a:r>
              <a:rPr lang="en-US" sz="1067" dirty="0">
                <a:solidFill>
                  <a:schemeClr val="tx2"/>
                </a:solidFill>
              </a:rPr>
              <a:t>rate expected in a</a:t>
            </a:r>
          </a:p>
          <a:p>
            <a:pPr algn="ctr">
              <a:defRPr/>
            </a:pPr>
            <a:r>
              <a:rPr lang="en-US" sz="1067" dirty="0">
                <a:solidFill>
                  <a:schemeClr val="tx2"/>
                </a:solidFill>
              </a:rPr>
              <a:t>comparable untreated population</a:t>
            </a:r>
          </a:p>
        </p:txBody>
      </p:sp>
      <p:sp>
        <p:nvSpPr>
          <p:cNvPr id="45063" name="TextBox 9">
            <a:extLst>
              <a:ext uri="{FF2B5EF4-FFF2-40B4-BE49-F238E27FC236}">
                <a16:creationId xmlns:a16="http://schemas.microsoft.com/office/drawing/2014/main" id="{D79DAAA8-3AC1-102F-BBD0-E34D5A6F523C}"/>
              </a:ext>
            </a:extLst>
          </p:cNvPr>
          <p:cNvSpPr txBox="1">
            <a:spLocks noChangeArrowheads="1"/>
          </p:cNvSpPr>
          <p:nvPr/>
        </p:nvSpPr>
        <p:spPr bwMode="auto">
          <a:xfrm>
            <a:off x="2254251" y="5254625"/>
            <a:ext cx="6461125" cy="338138"/>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GB" altLang="nl-BE" sz="533">
                <a:latin typeface="Arial" panose="020B0604020202020204" pitchFamily="34" charset="0"/>
              </a:rPr>
              <a:t>CE/BZA=conjugated estrogens/bazedoxifene; E+P HT=estrogen + progestogen hormone therapy. </a:t>
            </a:r>
          </a:p>
          <a:p>
            <a:pPr>
              <a:spcBef>
                <a:spcPct val="0"/>
              </a:spcBef>
              <a:buFontTx/>
              <a:buNone/>
              <a:defRPr/>
            </a:pPr>
            <a:r>
              <a:rPr lang="en-GB" altLang="nl-BE" sz="533">
                <a:latin typeface="Arial" panose="020B0604020202020204" pitchFamily="34" charset="0"/>
              </a:rPr>
              <a:t>1. Pfizer. Post Authorization Safety Study (PASS) of CE/BZA in the US. Final Study Report: </a:t>
            </a:r>
            <a:r>
              <a:rPr lang="en-GB" altLang="nl-BE" sz="533">
                <a:latin typeface="Arial" panose="020B0604020202020204" pitchFamily="34" charset="0"/>
                <a:hlinkClick r:id="rId4"/>
              </a:rPr>
              <a:t>https://www.encepp.eu/encepp/openAttachment/documents.otherDocument-1/46639;jsessionid=oVW03JKE9Bw0mPI9WK5mN9y502QlpUYAkyHbb6syIdzMA06I6SZd!-594103221</a:t>
            </a:r>
            <a:r>
              <a:rPr lang="en-GB" altLang="nl-BE" sz="533">
                <a:latin typeface="Arial" panose="020B0604020202020204" pitchFamily="34" charset="0"/>
              </a:rPr>
              <a:t> [Accessed August 2022] </a:t>
            </a:r>
            <a:endParaRPr lang="en-GB" altLang="nl-BE" sz="16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59" y="452807"/>
            <a:ext cx="10630077" cy="712113"/>
          </a:xfrm>
        </p:spPr>
        <p:txBody>
          <a:bodyPr/>
          <a:lstStyle/>
          <a:p>
            <a:r>
              <a:rPr lang="en-GB" sz="2400" spc="0" dirty="0"/>
              <a:t>Veoza: </a:t>
            </a:r>
            <a:r>
              <a:rPr lang="en-GB" sz="2400" spc="0" dirty="0" err="1"/>
              <a:t>KND</a:t>
            </a:r>
            <a:r>
              <a:rPr lang="en-GB" sz="2400" cap="none" spc="0" dirty="0" err="1"/>
              <a:t>y</a:t>
            </a:r>
            <a:r>
              <a:rPr lang="en-GB" sz="2400" spc="0" dirty="0"/>
              <a:t> neurons: where are they and what do they express?</a:t>
            </a:r>
            <a:r>
              <a:rPr lang="en-GB" sz="2400" spc="0" baseline="30000" dirty="0"/>
              <a:t>1,2</a:t>
            </a:r>
          </a:p>
        </p:txBody>
      </p:sp>
      <p:sp>
        <p:nvSpPr>
          <p:cNvPr id="3" name="Content Placeholder 2"/>
          <p:cNvSpPr>
            <a:spLocks noGrp="1"/>
          </p:cNvSpPr>
          <p:nvPr>
            <p:ph idx="1"/>
          </p:nvPr>
        </p:nvSpPr>
        <p:spPr>
          <a:xfrm>
            <a:off x="441325" y="1443600"/>
            <a:ext cx="5246280" cy="4375150"/>
          </a:xfrm>
        </p:spPr>
        <p:txBody>
          <a:bodyPr/>
          <a:lstStyle/>
          <a:p>
            <a:r>
              <a:rPr lang="en-GB" sz="2000" dirty="0"/>
              <a:t>The link between oestrogen withdrawal and hot flushes are KNDy neurons, neurons in the human infundibular nucleus (arcuate nucleus in rodents) of the hypothalamus that co-express:</a:t>
            </a:r>
          </a:p>
          <a:p>
            <a:pPr marL="496888" indent="-265113">
              <a:buClr>
                <a:schemeClr val="tx1"/>
              </a:buClr>
              <a:buFont typeface="System Font Regular"/>
              <a:buChar char="–"/>
            </a:pPr>
            <a:r>
              <a:rPr lang="en-GB" sz="2000" b="1" dirty="0">
                <a:solidFill>
                  <a:schemeClr val="accent1"/>
                </a:solidFill>
              </a:rPr>
              <a:t>K</a:t>
            </a:r>
            <a:r>
              <a:rPr lang="en-GB" sz="2000" dirty="0"/>
              <a:t>isspeptin</a:t>
            </a:r>
          </a:p>
          <a:p>
            <a:pPr marL="496888" indent="-265113">
              <a:buClr>
                <a:schemeClr val="tx1"/>
              </a:buClr>
              <a:buFont typeface="System Font Regular"/>
              <a:buChar char="–"/>
            </a:pPr>
            <a:r>
              <a:rPr lang="en-GB" sz="2000" b="1" dirty="0">
                <a:solidFill>
                  <a:schemeClr val="accent1"/>
                </a:solidFill>
              </a:rPr>
              <a:t>N</a:t>
            </a:r>
            <a:r>
              <a:rPr lang="en-GB" sz="2000" dirty="0"/>
              <a:t>eurokinin B</a:t>
            </a:r>
          </a:p>
          <a:p>
            <a:pPr marL="496888" indent="-265113">
              <a:buClr>
                <a:schemeClr val="tx1"/>
              </a:buClr>
              <a:buFont typeface="System Font Regular"/>
              <a:buChar char="–"/>
            </a:pPr>
            <a:r>
              <a:rPr lang="en-GB" sz="2000" b="1" dirty="0">
                <a:solidFill>
                  <a:schemeClr val="accent1"/>
                </a:solidFill>
              </a:rPr>
              <a:t>D</a:t>
            </a:r>
            <a:r>
              <a:rPr lang="en-GB" sz="2000" dirty="0"/>
              <a:t>ynorphin</a:t>
            </a:r>
          </a:p>
          <a:p>
            <a:pPr marL="496888" indent="-265113">
              <a:buFont typeface="System Font Regular"/>
              <a:buChar char="–"/>
            </a:pPr>
            <a:endParaRPr lang="en-GB" sz="2000" dirty="0"/>
          </a:p>
          <a:p>
            <a:r>
              <a:rPr lang="en-GB" sz="2000" dirty="0"/>
              <a:t>Also contain oestrogen receptors</a:t>
            </a:r>
          </a:p>
        </p:txBody>
      </p:sp>
      <p:sp>
        <p:nvSpPr>
          <p:cNvPr id="5" name="Footer Placeholder 4">
            <a:extLst>
              <a:ext uri="{FF2B5EF4-FFF2-40B4-BE49-F238E27FC236}">
                <a16:creationId xmlns:a16="http://schemas.microsoft.com/office/drawing/2014/main" id="{1B037C90-4563-C765-CFDA-78331D1E0BC0}"/>
              </a:ext>
            </a:extLst>
          </p:cNvPr>
          <p:cNvSpPr>
            <a:spLocks noGrp="1"/>
          </p:cNvSpPr>
          <p:nvPr>
            <p:ph type="ftr" sz="quarter" idx="10"/>
          </p:nvPr>
        </p:nvSpPr>
        <p:spPr>
          <a:xfrm>
            <a:off x="446400" y="6013634"/>
            <a:ext cx="1051116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ER⍺, oestrogen receptor alpha; </a:t>
            </a:r>
            <a:r>
              <a:rPr kumimoji="0" lang="en-GB" sz="1000" b="0" i="0" u="none" strike="noStrike" kern="1200" cap="none" spc="0" normalizeH="0" baseline="0" noProof="0" dirty="0" err="1">
                <a:ln>
                  <a:noFill/>
                </a:ln>
                <a:solidFill>
                  <a:srgbClr val="404140"/>
                </a:solidFill>
                <a:effectLst/>
                <a:uLnTx/>
                <a:uFillTx/>
                <a:latin typeface="Arial" panose="020B0604020202020204"/>
                <a:ea typeface="+mn-ea"/>
                <a:cs typeface="+mn-cs"/>
              </a:rPr>
              <a:t>KNDy</a:t>
            </a: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 kisspeptin, neurokinin B and dynorphin; NK3R, neurokinin-3 receptor; NKB, neurokinin B.</a:t>
            </a:r>
            <a:b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b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1. </a:t>
            </a:r>
            <a:r>
              <a:rPr kumimoji="0" lang="en-GB" sz="1000" b="0" i="0" u="none" strike="noStrike" kern="1200" cap="none" spc="0" normalizeH="0" baseline="0" noProof="0" dirty="0" err="1">
                <a:ln>
                  <a:noFill/>
                </a:ln>
                <a:solidFill>
                  <a:srgbClr val="404140"/>
                </a:solidFill>
                <a:effectLst/>
                <a:uLnTx/>
                <a:uFillTx/>
                <a:latin typeface="Arial" panose="020B0604020202020204"/>
                <a:ea typeface="+mn-ea"/>
                <a:cs typeface="+mn-cs"/>
              </a:rPr>
              <a:t>Skorupskaite</a:t>
            </a: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 K, et al. Hum </a:t>
            </a:r>
            <a:r>
              <a:rPr kumimoji="0" lang="en-GB" sz="1000" b="0" i="0" u="none" strike="noStrike" kern="1200" cap="none" spc="0" normalizeH="0" baseline="0" noProof="0" dirty="0" err="1">
                <a:ln>
                  <a:noFill/>
                </a:ln>
                <a:solidFill>
                  <a:srgbClr val="404140"/>
                </a:solidFill>
                <a:effectLst/>
                <a:uLnTx/>
                <a:uFillTx/>
                <a:latin typeface="Arial" panose="020B0604020202020204"/>
                <a:ea typeface="+mn-ea"/>
                <a:cs typeface="+mn-cs"/>
              </a:rPr>
              <a:t>Reprod</a:t>
            </a: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 Update. 2014;20(4):485–500;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2. </a:t>
            </a:r>
            <a:r>
              <a:rPr kumimoji="0" lang="en-GB" sz="1000" b="0" i="0" u="none" strike="noStrike" kern="1200" cap="none" spc="0" normalizeH="0" baseline="0" noProof="0" dirty="0" err="1">
                <a:ln>
                  <a:noFill/>
                </a:ln>
                <a:solidFill>
                  <a:srgbClr val="404140"/>
                </a:solidFill>
                <a:effectLst/>
                <a:uLnTx/>
                <a:uFillTx/>
                <a:latin typeface="Arial" panose="020B0604020202020204"/>
                <a:ea typeface="+mn-ea"/>
                <a:cs typeface="+mn-cs"/>
              </a:rPr>
              <a:t>Depypere</a:t>
            </a: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 H, et al. Expert </a:t>
            </a:r>
            <a:r>
              <a:rPr kumimoji="0" lang="en-GB" sz="1000" b="0" i="0" u="none" strike="noStrike" kern="1200" cap="none" spc="0" normalizeH="0" baseline="0" noProof="0" dirty="0" err="1">
                <a:ln>
                  <a:noFill/>
                </a:ln>
                <a:solidFill>
                  <a:srgbClr val="404140"/>
                </a:solidFill>
                <a:effectLst/>
                <a:uLnTx/>
                <a:uFillTx/>
                <a:latin typeface="Arial" panose="020B0604020202020204"/>
                <a:ea typeface="+mn-ea"/>
                <a:cs typeface="+mn-cs"/>
              </a:rPr>
              <a:t>Opin</a:t>
            </a: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 </a:t>
            </a:r>
            <a:r>
              <a:rPr kumimoji="0" lang="en-GB" sz="1000" b="0" i="0" u="none" strike="noStrike" kern="1200" cap="none" spc="0" normalizeH="0" baseline="0" noProof="0" dirty="0" err="1">
                <a:ln>
                  <a:noFill/>
                </a:ln>
                <a:solidFill>
                  <a:srgbClr val="404140"/>
                </a:solidFill>
                <a:effectLst/>
                <a:uLnTx/>
                <a:uFillTx/>
                <a:latin typeface="Arial" panose="020B0604020202020204"/>
                <a:ea typeface="+mn-ea"/>
                <a:cs typeface="+mn-cs"/>
              </a:rPr>
              <a:t>Investig</a:t>
            </a:r>
            <a:r>
              <a:rPr kumimoji="0" lang="en-GB" sz="1000" b="0" i="0" u="none" strike="noStrike" kern="1200" cap="none" spc="0" normalizeH="0" baseline="0" noProof="0" dirty="0">
                <a:ln>
                  <a:noFill/>
                </a:ln>
                <a:solidFill>
                  <a:srgbClr val="404140"/>
                </a:solidFill>
                <a:effectLst/>
                <a:uLnTx/>
                <a:uFillTx/>
                <a:latin typeface="Arial" panose="020B0604020202020204"/>
                <a:ea typeface="+mn-ea"/>
                <a:cs typeface="+mn-cs"/>
              </a:rPr>
              <a:t> Drugs. 2021;30(7):681–94. </a:t>
            </a:r>
          </a:p>
        </p:txBody>
      </p:sp>
      <p:sp>
        <p:nvSpPr>
          <p:cNvPr id="8" name="TextBox 7">
            <a:extLst>
              <a:ext uri="{FF2B5EF4-FFF2-40B4-BE49-F238E27FC236}">
                <a16:creationId xmlns:a16="http://schemas.microsoft.com/office/drawing/2014/main" id="{F6121F51-3DB9-ADDF-13CB-227476B51D09}"/>
              </a:ext>
            </a:extLst>
          </p:cNvPr>
          <p:cNvSpPr txBox="1"/>
          <p:nvPr/>
        </p:nvSpPr>
        <p:spPr>
          <a:xfrm>
            <a:off x="9697505" y="2317251"/>
            <a:ext cx="2277580" cy="12671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546A"/>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6B35B541-9B7D-FF5A-C588-6F56900E2CE7}"/>
              </a:ext>
            </a:extLst>
          </p:cNvPr>
          <p:cNvSpPr txBox="1">
            <a:spLocks/>
          </p:cNvSpPr>
          <p:nvPr/>
        </p:nvSpPr>
        <p:spPr>
          <a:xfrm>
            <a:off x="8418502" y="5491918"/>
            <a:ext cx="3255183" cy="245609"/>
          </a:xfrm>
          <a:prstGeom prst="rect">
            <a:avLst/>
          </a:prstGeom>
        </p:spPr>
        <p:txBody>
          <a:bodyPr vert="horz" lIns="0" tIns="60960" rIns="121920" bIns="0" rtlCol="0" anchor="t">
            <a:noAutofit/>
          </a:bodyPr>
          <a:lstStyle>
            <a:lvl1pPr marL="0" indent="0" algn="l" defTabSz="685783" rtl="0" eaLnBrk="1" latinLnBrk="0" hangingPunct="1">
              <a:lnSpc>
                <a:spcPct val="90000"/>
              </a:lnSpc>
              <a:spcBef>
                <a:spcPts val="750"/>
              </a:spcBef>
              <a:buFont typeface="Arial" panose="020B0604020202020204" pitchFamily="34" charset="0"/>
              <a:buNone/>
              <a:defRPr sz="800" kern="1200">
                <a:solidFill>
                  <a:schemeClr val="bg1">
                    <a:lumMod val="50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750" kern="1200">
                <a:solidFill>
                  <a:schemeClr val="accent6">
                    <a:lumMod val="50000"/>
                  </a:schemeClr>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750" kern="1200">
                <a:solidFill>
                  <a:schemeClr val="accent6">
                    <a:lumMod val="50000"/>
                  </a:schemeClr>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750" kern="1200">
                <a:solidFill>
                  <a:schemeClr val="accent6">
                    <a:lumMod val="50000"/>
                  </a:schemeClr>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750" kern="1200">
                <a:solidFill>
                  <a:schemeClr val="accent6">
                    <a:lumMod val="50000"/>
                  </a:schemeClr>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rgbClr val="404140"/>
                </a:solidFill>
                <a:effectLst/>
                <a:uLnTx/>
                <a:uFillTx/>
                <a:latin typeface="Arial" panose="020B0604020202020204" pitchFamily="34" charset="0"/>
                <a:ea typeface="+mn-ea"/>
                <a:cs typeface="Arial" panose="020B0604020202020204" pitchFamily="34" charset="0"/>
              </a:rPr>
              <a:t>Adapted from </a:t>
            </a:r>
            <a:r>
              <a:rPr kumimoji="0" lang="en-GB" sz="800" b="0" i="0" u="none" strike="noStrike" kern="1200" cap="none" spc="0" normalizeH="0" baseline="0" noProof="0" dirty="0" err="1">
                <a:ln>
                  <a:noFill/>
                </a:ln>
                <a:solidFill>
                  <a:srgbClr val="404140"/>
                </a:solidFill>
                <a:effectLst/>
                <a:uLnTx/>
                <a:uFillTx/>
                <a:latin typeface="Arial" panose="020B0604020202020204" pitchFamily="34" charset="0"/>
                <a:ea typeface="+mn-ea"/>
                <a:cs typeface="Arial" panose="020B0604020202020204" pitchFamily="34" charset="0"/>
              </a:rPr>
              <a:t>Depypere</a:t>
            </a:r>
            <a:r>
              <a:rPr kumimoji="0" lang="en-GB" sz="800" b="0" i="0" u="none" strike="noStrike" kern="1200" cap="none" spc="0" normalizeH="0" baseline="0" noProof="0" dirty="0">
                <a:ln>
                  <a:noFill/>
                </a:ln>
                <a:solidFill>
                  <a:srgbClr val="404140"/>
                </a:solidFill>
                <a:effectLst/>
                <a:uLnTx/>
                <a:uFillTx/>
                <a:latin typeface="Arial" panose="020B0604020202020204" pitchFamily="34" charset="0"/>
                <a:ea typeface="+mn-ea"/>
                <a:cs typeface="Arial" panose="020B0604020202020204" pitchFamily="34" charset="0"/>
              </a:rPr>
              <a:t> H, et al. 2021.</a:t>
            </a:r>
            <a:r>
              <a:rPr kumimoji="0" lang="en-GB" sz="800" b="0" i="0" u="none" strike="noStrike" kern="1200" cap="none" spc="0" normalizeH="0" baseline="30000" noProof="0" dirty="0">
                <a:ln>
                  <a:noFill/>
                </a:ln>
                <a:solidFill>
                  <a:srgbClr val="404140"/>
                </a:solidFill>
                <a:effectLst/>
                <a:uLnTx/>
                <a:uFillTx/>
                <a:latin typeface="Arial" panose="020B0604020202020204" pitchFamily="34" charset="0"/>
                <a:ea typeface="+mn-ea"/>
                <a:cs typeface="Arial" panose="020B0604020202020204" pitchFamily="34" charset="0"/>
              </a:rPr>
              <a:t>2</a:t>
            </a:r>
            <a:endParaRPr kumimoji="0" lang="en-GB" sz="800" b="0" i="0" u="none" strike="noStrike" kern="1200" cap="none" spc="0" normalizeH="0" baseline="0" noProof="0" dirty="0">
              <a:ln>
                <a:noFill/>
              </a:ln>
              <a:solidFill>
                <a:srgbClr val="404140"/>
              </a:solidFill>
              <a:effectLst/>
              <a:uLnTx/>
              <a:uFillTx/>
              <a:latin typeface="Arial" panose="020B0604020202020204" pitchFamily="34" charset="0"/>
              <a:ea typeface="+mn-ea"/>
              <a:cs typeface="Arial" panose="020B0604020202020204" pitchFamily="34" charset="0"/>
            </a:endParaRPr>
          </a:p>
        </p:txBody>
      </p:sp>
      <p:sp>
        <p:nvSpPr>
          <p:cNvPr id="4" name="Oval 3">
            <a:extLst>
              <a:ext uri="{FF2B5EF4-FFF2-40B4-BE49-F238E27FC236}">
                <a16:creationId xmlns:a16="http://schemas.microsoft.com/office/drawing/2014/main" id="{D0A46245-C424-0477-479B-260B63D4B61A}"/>
              </a:ext>
            </a:extLst>
          </p:cNvPr>
          <p:cNvSpPr>
            <a:spLocks noChangeAspect="1"/>
          </p:cNvSpPr>
          <p:nvPr/>
        </p:nvSpPr>
        <p:spPr>
          <a:xfrm>
            <a:off x="6803417" y="1672663"/>
            <a:ext cx="4902621" cy="3692825"/>
          </a:xfrm>
          <a:prstGeom prst="ellipse">
            <a:avLst/>
          </a:prstGeom>
          <a:solidFill>
            <a:srgbClr val="E4E7F2"/>
          </a:solidFill>
          <a:ln w="381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5A782CA9-C040-0587-82BE-14A63B9FD3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83679" y="2409093"/>
            <a:ext cx="2933961" cy="2595846"/>
          </a:xfrm>
          <a:prstGeom prst="rect">
            <a:avLst/>
          </a:prstGeom>
        </p:spPr>
      </p:pic>
      <p:sp>
        <p:nvSpPr>
          <p:cNvPr id="15" name="TextBox 14">
            <a:extLst>
              <a:ext uri="{FF2B5EF4-FFF2-40B4-BE49-F238E27FC236}">
                <a16:creationId xmlns:a16="http://schemas.microsoft.com/office/drawing/2014/main" id="{E9AB4B2C-E78A-7F12-D9E8-0214FD50B3CD}"/>
              </a:ext>
            </a:extLst>
          </p:cNvPr>
          <p:cNvSpPr txBox="1"/>
          <p:nvPr/>
        </p:nvSpPr>
        <p:spPr>
          <a:xfrm>
            <a:off x="8344325" y="1878510"/>
            <a:ext cx="1754215" cy="35356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04140"/>
                </a:solidFill>
                <a:effectLst/>
                <a:uLnTx/>
                <a:uFillTx/>
                <a:latin typeface="Arial" panose="020B0604020202020204"/>
                <a:ea typeface="+mn-ea"/>
                <a:cs typeface="+mn-cs"/>
              </a:rPr>
              <a:t>Hypothalamus</a:t>
            </a:r>
          </a:p>
        </p:txBody>
      </p:sp>
      <p:sp>
        <p:nvSpPr>
          <p:cNvPr id="19" name="TextBox 18">
            <a:extLst>
              <a:ext uri="{FF2B5EF4-FFF2-40B4-BE49-F238E27FC236}">
                <a16:creationId xmlns:a16="http://schemas.microsoft.com/office/drawing/2014/main" id="{927CC86F-745B-A7AB-CBC0-843E37F51EF4}"/>
              </a:ext>
            </a:extLst>
          </p:cNvPr>
          <p:cNvSpPr txBox="1"/>
          <p:nvPr/>
        </p:nvSpPr>
        <p:spPr>
          <a:xfrm>
            <a:off x="10036185" y="2798002"/>
            <a:ext cx="914400" cy="9144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451"/>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968A8D11-D7D6-8F8E-5643-A43F1097964E}"/>
              </a:ext>
            </a:extLst>
          </p:cNvPr>
          <p:cNvSpPr txBox="1"/>
          <p:nvPr/>
        </p:nvSpPr>
        <p:spPr>
          <a:xfrm>
            <a:off x="10036185" y="2798002"/>
            <a:ext cx="914400" cy="9144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451"/>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46D1C29E-11D6-BC07-CA1B-C68A9D5651A7}"/>
              </a:ext>
            </a:extLst>
          </p:cNvPr>
          <p:cNvSpPr/>
          <p:nvPr/>
        </p:nvSpPr>
        <p:spPr>
          <a:xfrm>
            <a:off x="9412462" y="4394239"/>
            <a:ext cx="648428" cy="157070"/>
          </a:xfrm>
          <a:prstGeom prst="rect">
            <a:avLst/>
          </a:prstGeom>
          <a:solidFill>
            <a:srgbClr val="E4E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3017B088-AAFA-8E2A-D07F-345B536D03A5}"/>
              </a:ext>
            </a:extLst>
          </p:cNvPr>
          <p:cNvSpPr txBox="1"/>
          <p:nvPr/>
        </p:nvSpPr>
        <p:spPr>
          <a:xfrm>
            <a:off x="9361119" y="4330523"/>
            <a:ext cx="108939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595B"/>
                </a:solidFill>
                <a:effectLst/>
                <a:uLnTx/>
                <a:uFillTx/>
                <a:latin typeface="Arial" panose="020B0604020202020204"/>
                <a:ea typeface="+mn-ea"/>
                <a:cs typeface="+mn-cs"/>
              </a:rPr>
              <a:t>Oestrogen</a:t>
            </a:r>
          </a:p>
        </p:txBody>
      </p:sp>
      <p:sp>
        <p:nvSpPr>
          <p:cNvPr id="23" name="TextBox 22">
            <a:extLst>
              <a:ext uri="{FF2B5EF4-FFF2-40B4-BE49-F238E27FC236}">
                <a16:creationId xmlns:a16="http://schemas.microsoft.com/office/drawing/2014/main" id="{BCF668DE-19A8-0377-E2B9-6591BEE9A847}"/>
              </a:ext>
            </a:extLst>
          </p:cNvPr>
          <p:cNvSpPr txBox="1"/>
          <p:nvPr/>
        </p:nvSpPr>
        <p:spPr>
          <a:xfrm>
            <a:off x="7881869" y="2335847"/>
            <a:ext cx="2277580" cy="12671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546A"/>
                </a:solidFill>
                <a:effectLst/>
                <a:uLnTx/>
                <a:uFillTx/>
                <a:latin typeface="Arial" panose="020B0604020202020204"/>
                <a:ea typeface="+mn-ea"/>
                <a:cs typeface="+mn-cs"/>
              </a:rPr>
              <a:t>KNDy neuron</a:t>
            </a:r>
          </a:p>
        </p:txBody>
      </p:sp>
      <p:sp>
        <p:nvSpPr>
          <p:cNvPr id="26" name="TextBox 25">
            <a:extLst>
              <a:ext uri="{FF2B5EF4-FFF2-40B4-BE49-F238E27FC236}">
                <a16:creationId xmlns:a16="http://schemas.microsoft.com/office/drawing/2014/main" id="{30FD522C-EDC8-F5F5-CFCB-13AC229BABC5}"/>
              </a:ext>
            </a:extLst>
          </p:cNvPr>
          <p:cNvSpPr txBox="1"/>
          <p:nvPr/>
        </p:nvSpPr>
        <p:spPr>
          <a:xfrm>
            <a:off x="7727371" y="4210991"/>
            <a:ext cx="740908" cy="338554"/>
          </a:xfrm>
          <a:prstGeom prst="rect">
            <a:avLst/>
          </a:prstGeom>
          <a:solidFill>
            <a:srgbClr val="E4E7F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546A"/>
                </a:solidFill>
                <a:effectLst/>
                <a:uLnTx/>
                <a:uFillTx/>
                <a:latin typeface="Arial" panose="020B0604020202020204"/>
                <a:ea typeface="+mn-ea"/>
                <a:cs typeface="+mn-cs"/>
              </a:rPr>
              <a:t>NK3R</a:t>
            </a:r>
          </a:p>
        </p:txBody>
      </p:sp>
      <p:sp>
        <p:nvSpPr>
          <p:cNvPr id="27" name="TextBox 26">
            <a:extLst>
              <a:ext uri="{FF2B5EF4-FFF2-40B4-BE49-F238E27FC236}">
                <a16:creationId xmlns:a16="http://schemas.microsoft.com/office/drawing/2014/main" id="{AA0F93FF-1396-5BC5-0809-E2BD02A5FBF6}"/>
              </a:ext>
            </a:extLst>
          </p:cNvPr>
          <p:cNvSpPr txBox="1"/>
          <p:nvPr/>
        </p:nvSpPr>
        <p:spPr>
          <a:xfrm>
            <a:off x="7371338" y="3312685"/>
            <a:ext cx="627095" cy="338554"/>
          </a:xfrm>
          <a:prstGeom prst="rect">
            <a:avLst/>
          </a:prstGeom>
          <a:solidFill>
            <a:srgbClr val="E4E7F2"/>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546A"/>
                </a:solidFill>
                <a:effectLst/>
                <a:uLnTx/>
                <a:uFillTx/>
                <a:latin typeface="Arial" panose="020B0604020202020204"/>
                <a:ea typeface="+mn-ea"/>
                <a:cs typeface="+mn-cs"/>
              </a:rPr>
              <a:t>NKB</a:t>
            </a:r>
          </a:p>
        </p:txBody>
      </p:sp>
      <p:sp>
        <p:nvSpPr>
          <p:cNvPr id="28" name="TextBox 27">
            <a:extLst>
              <a:ext uri="{FF2B5EF4-FFF2-40B4-BE49-F238E27FC236}">
                <a16:creationId xmlns:a16="http://schemas.microsoft.com/office/drawing/2014/main" id="{A7ECF984-1A36-C74D-C899-0AEA9EA1F304}"/>
              </a:ext>
            </a:extLst>
          </p:cNvPr>
          <p:cNvSpPr txBox="1"/>
          <p:nvPr/>
        </p:nvSpPr>
        <p:spPr>
          <a:xfrm>
            <a:off x="9407103" y="4299619"/>
            <a:ext cx="1210588" cy="338554"/>
          </a:xfrm>
          <a:prstGeom prst="rect">
            <a:avLst/>
          </a:prstGeom>
          <a:solidFill>
            <a:srgbClr val="E4E7F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546A"/>
                </a:solidFill>
                <a:effectLst/>
                <a:uLnTx/>
                <a:uFillTx/>
                <a:latin typeface="Arial" panose="020B0604020202020204"/>
                <a:ea typeface="+mn-ea"/>
                <a:cs typeface="+mn-cs"/>
              </a:rPr>
              <a:t>Oestrogen</a:t>
            </a:r>
          </a:p>
        </p:txBody>
      </p:sp>
      <p:sp>
        <p:nvSpPr>
          <p:cNvPr id="29" name="TextBox 28">
            <a:extLst>
              <a:ext uri="{FF2B5EF4-FFF2-40B4-BE49-F238E27FC236}">
                <a16:creationId xmlns:a16="http://schemas.microsoft.com/office/drawing/2014/main" id="{708B3F24-B21B-CF49-4584-320399EA5E9C}"/>
              </a:ext>
            </a:extLst>
          </p:cNvPr>
          <p:cNvSpPr txBox="1"/>
          <p:nvPr/>
        </p:nvSpPr>
        <p:spPr>
          <a:xfrm>
            <a:off x="9592036" y="3662197"/>
            <a:ext cx="595035" cy="338554"/>
          </a:xfrm>
          <a:prstGeom prst="rect">
            <a:avLst/>
          </a:prstGeom>
          <a:solidFill>
            <a:srgbClr val="E4E7F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546A"/>
                </a:solidFill>
                <a:effectLst/>
                <a:uLnTx/>
                <a:uFillTx/>
                <a:latin typeface="Arial" panose="020B0604020202020204"/>
                <a:ea typeface="+mn-ea"/>
                <a:cs typeface="+mn-cs"/>
              </a:rPr>
              <a:t>ER</a:t>
            </a:r>
            <a:r>
              <a:rPr kumimoji="0" lang="el-GR" sz="1600" b="1" i="0" u="none" strike="noStrike" kern="1200" cap="none" spc="0" normalizeH="0" baseline="0" noProof="0" dirty="0">
                <a:ln>
                  <a:noFill/>
                </a:ln>
                <a:solidFill>
                  <a:srgbClr val="44546A"/>
                </a:solidFill>
                <a:effectLst/>
                <a:uLnTx/>
                <a:uFillTx/>
                <a:latin typeface="Arial" panose="020B0604020202020204"/>
                <a:ea typeface="+mn-ea"/>
                <a:cs typeface="+mn-cs"/>
              </a:rPr>
              <a:t>α</a:t>
            </a:r>
            <a:endParaRPr kumimoji="0" lang="en-GB" sz="1600" b="1" i="0" u="none" strike="noStrike" kern="1200" cap="none" spc="0" normalizeH="0" baseline="0" noProof="0" dirty="0">
              <a:ln>
                <a:noFill/>
              </a:ln>
              <a:solidFill>
                <a:srgbClr val="44546A"/>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E7E2AEAE-F331-6D8E-CB29-6D6EAFC4E310}"/>
              </a:ext>
            </a:extLst>
          </p:cNvPr>
          <p:cNvSpPr/>
          <p:nvPr/>
        </p:nvSpPr>
        <p:spPr>
          <a:xfrm>
            <a:off x="8628606" y="3199714"/>
            <a:ext cx="111062" cy="86055"/>
          </a:xfrm>
          <a:prstGeom prst="rect">
            <a:avLst/>
          </a:prstGeom>
          <a:solidFill>
            <a:srgbClr val="E4E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Free-form: Shape 20">
            <a:extLst>
              <a:ext uri="{FF2B5EF4-FFF2-40B4-BE49-F238E27FC236}">
                <a16:creationId xmlns:a16="http://schemas.microsoft.com/office/drawing/2014/main" id="{09D1FE3F-0ECF-DEAA-1188-B4002D7D4E91}"/>
              </a:ext>
            </a:extLst>
          </p:cNvPr>
          <p:cNvSpPr/>
          <p:nvPr/>
        </p:nvSpPr>
        <p:spPr>
          <a:xfrm>
            <a:off x="8628606" y="3206756"/>
            <a:ext cx="111062" cy="71970"/>
          </a:xfrm>
          <a:custGeom>
            <a:avLst/>
            <a:gdLst>
              <a:gd name="connsiteX0" fmla="*/ 0 w 297656"/>
              <a:gd name="connsiteY0" fmla="*/ 2382 h 192883"/>
              <a:gd name="connsiteX1" fmla="*/ 150019 w 297656"/>
              <a:gd name="connsiteY1" fmla="*/ 192882 h 192883"/>
              <a:gd name="connsiteX2" fmla="*/ 297656 w 297656"/>
              <a:gd name="connsiteY2" fmla="*/ 0 h 192883"/>
              <a:gd name="connsiteX0" fmla="*/ 0 w 297663"/>
              <a:gd name="connsiteY0" fmla="*/ 2382 h 192883"/>
              <a:gd name="connsiteX1" fmla="*/ 150019 w 297663"/>
              <a:gd name="connsiteY1" fmla="*/ 192882 h 192883"/>
              <a:gd name="connsiteX2" fmla="*/ 297656 w 297663"/>
              <a:gd name="connsiteY2" fmla="*/ 0 h 192883"/>
              <a:gd name="connsiteX0" fmla="*/ 0 w 297663"/>
              <a:gd name="connsiteY0" fmla="*/ 2382 h 192885"/>
              <a:gd name="connsiteX1" fmla="*/ 150019 w 297663"/>
              <a:gd name="connsiteY1" fmla="*/ 192882 h 192885"/>
              <a:gd name="connsiteX2" fmla="*/ 297656 w 297663"/>
              <a:gd name="connsiteY2" fmla="*/ 0 h 192885"/>
              <a:gd name="connsiteX0" fmla="*/ 0 w 297656"/>
              <a:gd name="connsiteY0" fmla="*/ 2382 h 192885"/>
              <a:gd name="connsiteX1" fmla="*/ 150019 w 297656"/>
              <a:gd name="connsiteY1" fmla="*/ 192882 h 192885"/>
              <a:gd name="connsiteX2" fmla="*/ 297656 w 297656"/>
              <a:gd name="connsiteY2" fmla="*/ 0 h 192885"/>
            </a:gdLst>
            <a:ahLst/>
            <a:cxnLst>
              <a:cxn ang="0">
                <a:pos x="connsiteX0" y="connsiteY0"/>
              </a:cxn>
              <a:cxn ang="0">
                <a:pos x="connsiteX1" y="connsiteY1"/>
              </a:cxn>
              <a:cxn ang="0">
                <a:pos x="connsiteX2" y="connsiteY2"/>
              </a:cxn>
            </a:cxnLst>
            <a:rect l="l" t="t" r="r" b="b"/>
            <a:pathLst>
              <a:path w="297656" h="192885">
                <a:moveTo>
                  <a:pt x="0" y="2382"/>
                </a:moveTo>
                <a:cubicBezTo>
                  <a:pt x="16867" y="162124"/>
                  <a:pt x="100410" y="193279"/>
                  <a:pt x="150019" y="192882"/>
                </a:cubicBezTo>
                <a:cubicBezTo>
                  <a:pt x="199628" y="192485"/>
                  <a:pt x="284361" y="141486"/>
                  <a:pt x="297656" y="0"/>
                </a:cubicBezTo>
              </a:path>
            </a:pathLst>
          </a:custGeom>
          <a:ln w="19050">
            <a:solidFill>
              <a:srgbClr val="D53D9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1451"/>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C5A166C9-B292-4969-D331-828166F208B7}"/>
              </a:ext>
            </a:extLst>
          </p:cNvPr>
          <p:cNvSpPr/>
          <p:nvPr/>
        </p:nvSpPr>
        <p:spPr>
          <a:xfrm rot="18586616">
            <a:off x="8244759" y="3454573"/>
            <a:ext cx="111062" cy="86055"/>
          </a:xfrm>
          <a:prstGeom prst="rect">
            <a:avLst/>
          </a:prstGeom>
          <a:solidFill>
            <a:srgbClr val="E4E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Free-form: Shape 28">
            <a:extLst>
              <a:ext uri="{FF2B5EF4-FFF2-40B4-BE49-F238E27FC236}">
                <a16:creationId xmlns:a16="http://schemas.microsoft.com/office/drawing/2014/main" id="{77D529A4-8548-E887-D3B9-43AA00EBDC5D}"/>
              </a:ext>
            </a:extLst>
          </p:cNvPr>
          <p:cNvSpPr/>
          <p:nvPr/>
        </p:nvSpPr>
        <p:spPr>
          <a:xfrm rot="18600000">
            <a:off x="8242379" y="3463997"/>
            <a:ext cx="111062" cy="71970"/>
          </a:xfrm>
          <a:custGeom>
            <a:avLst/>
            <a:gdLst>
              <a:gd name="connsiteX0" fmla="*/ 0 w 297656"/>
              <a:gd name="connsiteY0" fmla="*/ 2382 h 192883"/>
              <a:gd name="connsiteX1" fmla="*/ 150019 w 297656"/>
              <a:gd name="connsiteY1" fmla="*/ 192882 h 192883"/>
              <a:gd name="connsiteX2" fmla="*/ 297656 w 297656"/>
              <a:gd name="connsiteY2" fmla="*/ 0 h 192883"/>
              <a:gd name="connsiteX0" fmla="*/ 0 w 297663"/>
              <a:gd name="connsiteY0" fmla="*/ 2382 h 192883"/>
              <a:gd name="connsiteX1" fmla="*/ 150019 w 297663"/>
              <a:gd name="connsiteY1" fmla="*/ 192882 h 192883"/>
              <a:gd name="connsiteX2" fmla="*/ 297656 w 297663"/>
              <a:gd name="connsiteY2" fmla="*/ 0 h 192883"/>
              <a:gd name="connsiteX0" fmla="*/ 0 w 297663"/>
              <a:gd name="connsiteY0" fmla="*/ 2382 h 192885"/>
              <a:gd name="connsiteX1" fmla="*/ 150019 w 297663"/>
              <a:gd name="connsiteY1" fmla="*/ 192882 h 192885"/>
              <a:gd name="connsiteX2" fmla="*/ 297656 w 297663"/>
              <a:gd name="connsiteY2" fmla="*/ 0 h 192885"/>
              <a:gd name="connsiteX0" fmla="*/ 0 w 297656"/>
              <a:gd name="connsiteY0" fmla="*/ 2382 h 192885"/>
              <a:gd name="connsiteX1" fmla="*/ 150019 w 297656"/>
              <a:gd name="connsiteY1" fmla="*/ 192882 h 192885"/>
              <a:gd name="connsiteX2" fmla="*/ 297656 w 297656"/>
              <a:gd name="connsiteY2" fmla="*/ 0 h 192885"/>
            </a:gdLst>
            <a:ahLst/>
            <a:cxnLst>
              <a:cxn ang="0">
                <a:pos x="connsiteX0" y="connsiteY0"/>
              </a:cxn>
              <a:cxn ang="0">
                <a:pos x="connsiteX1" y="connsiteY1"/>
              </a:cxn>
              <a:cxn ang="0">
                <a:pos x="connsiteX2" y="connsiteY2"/>
              </a:cxn>
            </a:cxnLst>
            <a:rect l="l" t="t" r="r" b="b"/>
            <a:pathLst>
              <a:path w="297656" h="192885">
                <a:moveTo>
                  <a:pt x="0" y="2382"/>
                </a:moveTo>
                <a:cubicBezTo>
                  <a:pt x="16867" y="162124"/>
                  <a:pt x="100410" y="193279"/>
                  <a:pt x="150019" y="192882"/>
                </a:cubicBezTo>
                <a:cubicBezTo>
                  <a:pt x="199628" y="192485"/>
                  <a:pt x="284361" y="141486"/>
                  <a:pt x="297656" y="0"/>
                </a:cubicBezTo>
              </a:path>
            </a:pathLst>
          </a:custGeom>
          <a:ln w="19050">
            <a:solidFill>
              <a:srgbClr val="D53D9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1451"/>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351FC2C9-5A9C-A7DB-930D-3A3CBEDE51CA}"/>
              </a:ext>
            </a:extLst>
          </p:cNvPr>
          <p:cNvSpPr/>
          <p:nvPr/>
        </p:nvSpPr>
        <p:spPr>
          <a:xfrm rot="14040000">
            <a:off x="8296132" y="4052813"/>
            <a:ext cx="185077" cy="86055"/>
          </a:xfrm>
          <a:prstGeom prst="rect">
            <a:avLst/>
          </a:prstGeom>
          <a:solidFill>
            <a:srgbClr val="E4E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 name="Free-form: Shape 34">
            <a:extLst>
              <a:ext uri="{FF2B5EF4-FFF2-40B4-BE49-F238E27FC236}">
                <a16:creationId xmlns:a16="http://schemas.microsoft.com/office/drawing/2014/main" id="{59EE8C26-4041-C42C-7F2F-466D5AC7A882}"/>
              </a:ext>
            </a:extLst>
          </p:cNvPr>
          <p:cNvSpPr/>
          <p:nvPr/>
        </p:nvSpPr>
        <p:spPr>
          <a:xfrm rot="14040000">
            <a:off x="8334787" y="4057361"/>
            <a:ext cx="111062" cy="71970"/>
          </a:xfrm>
          <a:custGeom>
            <a:avLst/>
            <a:gdLst>
              <a:gd name="connsiteX0" fmla="*/ 0 w 297656"/>
              <a:gd name="connsiteY0" fmla="*/ 2382 h 192883"/>
              <a:gd name="connsiteX1" fmla="*/ 150019 w 297656"/>
              <a:gd name="connsiteY1" fmla="*/ 192882 h 192883"/>
              <a:gd name="connsiteX2" fmla="*/ 297656 w 297656"/>
              <a:gd name="connsiteY2" fmla="*/ 0 h 192883"/>
              <a:gd name="connsiteX0" fmla="*/ 0 w 297663"/>
              <a:gd name="connsiteY0" fmla="*/ 2382 h 192883"/>
              <a:gd name="connsiteX1" fmla="*/ 150019 w 297663"/>
              <a:gd name="connsiteY1" fmla="*/ 192882 h 192883"/>
              <a:gd name="connsiteX2" fmla="*/ 297656 w 297663"/>
              <a:gd name="connsiteY2" fmla="*/ 0 h 192883"/>
              <a:gd name="connsiteX0" fmla="*/ 0 w 297663"/>
              <a:gd name="connsiteY0" fmla="*/ 2382 h 192885"/>
              <a:gd name="connsiteX1" fmla="*/ 150019 w 297663"/>
              <a:gd name="connsiteY1" fmla="*/ 192882 h 192885"/>
              <a:gd name="connsiteX2" fmla="*/ 297656 w 297663"/>
              <a:gd name="connsiteY2" fmla="*/ 0 h 192885"/>
              <a:gd name="connsiteX0" fmla="*/ 0 w 297656"/>
              <a:gd name="connsiteY0" fmla="*/ 2382 h 192885"/>
              <a:gd name="connsiteX1" fmla="*/ 150019 w 297656"/>
              <a:gd name="connsiteY1" fmla="*/ 192882 h 192885"/>
              <a:gd name="connsiteX2" fmla="*/ 297656 w 297656"/>
              <a:gd name="connsiteY2" fmla="*/ 0 h 192885"/>
            </a:gdLst>
            <a:ahLst/>
            <a:cxnLst>
              <a:cxn ang="0">
                <a:pos x="connsiteX0" y="connsiteY0"/>
              </a:cxn>
              <a:cxn ang="0">
                <a:pos x="connsiteX1" y="connsiteY1"/>
              </a:cxn>
              <a:cxn ang="0">
                <a:pos x="connsiteX2" y="connsiteY2"/>
              </a:cxn>
            </a:cxnLst>
            <a:rect l="l" t="t" r="r" b="b"/>
            <a:pathLst>
              <a:path w="297656" h="192885">
                <a:moveTo>
                  <a:pt x="0" y="2382"/>
                </a:moveTo>
                <a:cubicBezTo>
                  <a:pt x="16867" y="162124"/>
                  <a:pt x="100410" y="193279"/>
                  <a:pt x="150019" y="192882"/>
                </a:cubicBezTo>
                <a:cubicBezTo>
                  <a:pt x="199628" y="192485"/>
                  <a:pt x="284361" y="141486"/>
                  <a:pt x="297656" y="0"/>
                </a:cubicBezTo>
              </a:path>
            </a:pathLst>
          </a:custGeom>
          <a:ln w="19050">
            <a:solidFill>
              <a:srgbClr val="D53D9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1451"/>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8F932188-53BD-615E-3B82-6005FF55EF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91" t="3333" r="5436" b="65100"/>
          <a:stretch/>
        </p:blipFill>
        <p:spPr>
          <a:xfrm>
            <a:off x="6232488" y="1819622"/>
            <a:ext cx="1191749" cy="1213038"/>
          </a:xfrm>
          <a:prstGeom prst="ellipse">
            <a:avLst/>
          </a:prstGeom>
          <a:ln w="19050">
            <a:solidFill>
              <a:schemeClr val="accent2"/>
            </a:solidFill>
          </a:ln>
        </p:spPr>
      </p:pic>
    </p:spTree>
    <p:extLst>
      <p:ext uri="{BB962C8B-B14F-4D97-AF65-F5344CB8AC3E}">
        <p14:creationId xmlns:p14="http://schemas.microsoft.com/office/powerpoint/2010/main" val="3076470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626F4-A7AA-0C33-1CC6-710532097161}"/>
              </a:ext>
            </a:extLst>
          </p:cNvPr>
          <p:cNvSpPr>
            <a:spLocks noGrp="1"/>
          </p:cNvSpPr>
          <p:nvPr>
            <p:ph type="title"/>
          </p:nvPr>
        </p:nvSpPr>
        <p:spPr/>
        <p:txBody>
          <a:bodyPr>
            <a:noAutofit/>
          </a:bodyPr>
          <a:lstStyle/>
          <a:p>
            <a:r>
              <a:rPr lang="en-GB" sz="2400" spc="0" dirty="0">
                <a:latin typeface="Arial"/>
                <a:cs typeface="Arial"/>
              </a:rPr>
              <a:t>The effect of </a:t>
            </a:r>
            <a:r>
              <a:rPr lang="en-GB" sz="2400" dirty="0">
                <a:latin typeface="Arial"/>
                <a:cs typeface="Arial"/>
              </a:rPr>
              <a:t>fezolinetant </a:t>
            </a:r>
            <a:r>
              <a:rPr lang="en-GB" sz="2400" spc="0" dirty="0">
                <a:latin typeface="Arial"/>
                <a:cs typeface="Arial"/>
              </a:rPr>
              <a:t>on moderate to severe VMS </a:t>
            </a:r>
            <a:r>
              <a:rPr lang="en-GB" sz="2400" b="1" dirty="0">
                <a:solidFill>
                  <a:schemeClr val="accent1"/>
                </a:solidFill>
                <a:latin typeface="Arial"/>
                <a:cs typeface="Arial"/>
              </a:rPr>
              <a:t>frequency</a:t>
            </a:r>
            <a:r>
              <a:rPr lang="en-GB" sz="2400" spc="0" dirty="0">
                <a:latin typeface="Arial"/>
                <a:cs typeface="Arial"/>
              </a:rPr>
              <a:t> was sustained through 52 weeks</a:t>
            </a:r>
            <a:r>
              <a:rPr lang="en-GB" sz="2400" spc="0" baseline="30000" dirty="0">
                <a:latin typeface="Arial"/>
                <a:cs typeface="Arial"/>
              </a:rPr>
              <a:t>1,2</a:t>
            </a:r>
          </a:p>
        </p:txBody>
      </p:sp>
      <p:sp>
        <p:nvSpPr>
          <p:cNvPr id="30" name="Text Placeholder 29">
            <a:extLst>
              <a:ext uri="{FF2B5EF4-FFF2-40B4-BE49-F238E27FC236}">
                <a16:creationId xmlns:a16="http://schemas.microsoft.com/office/drawing/2014/main" id="{8589671D-208D-8BB7-540F-BD3747E8FFB5}"/>
              </a:ext>
            </a:extLst>
          </p:cNvPr>
          <p:cNvSpPr>
            <a:spLocks noGrp="1"/>
          </p:cNvSpPr>
          <p:nvPr>
            <p:ph type="body" sz="quarter" idx="4294967295"/>
          </p:nvPr>
        </p:nvSpPr>
        <p:spPr>
          <a:xfrm>
            <a:off x="612405" y="6123707"/>
            <a:ext cx="11341100" cy="406400"/>
          </a:xfrm>
        </p:spPr>
        <p:txBody>
          <a:bodyPr>
            <a:noAutofit/>
          </a:bodyPr>
          <a:lstStyle/>
          <a:p>
            <a:pPr marL="0" indent="0">
              <a:buNone/>
            </a:pPr>
            <a:r>
              <a:rPr lang="en-GB" sz="1000" b="1" dirty="0">
                <a:solidFill>
                  <a:schemeClr val="accent1"/>
                </a:solidFill>
              </a:rPr>
              <a:t>Mean change in the frequency and severity of moderate to severe VMS from baseline to each visit in the active treatment extension period was an exploratory endpoint. </a:t>
            </a:r>
            <a:br>
              <a:rPr lang="en-GB" sz="1000" b="1" dirty="0">
                <a:solidFill>
                  <a:schemeClr val="accent1"/>
                </a:solidFill>
              </a:rPr>
            </a:br>
            <a:r>
              <a:rPr lang="en-GB" sz="1000" b="1" dirty="0">
                <a:solidFill>
                  <a:schemeClr val="accent1"/>
                </a:solidFill>
              </a:rPr>
              <a:t>Assessments after the 12-week, placebo-controlled period were descriptive only.</a:t>
            </a:r>
            <a:r>
              <a:rPr lang="en-GB" sz="1000" b="1" baseline="30000" dirty="0">
                <a:solidFill>
                  <a:schemeClr val="accent1"/>
                </a:solidFill>
              </a:rPr>
              <a:t>1,2</a:t>
            </a:r>
            <a:br>
              <a:rPr lang="en-GB" sz="900" b="1" dirty="0">
                <a:solidFill>
                  <a:schemeClr val="accent2"/>
                </a:solidFill>
              </a:rPr>
            </a:br>
            <a:r>
              <a:rPr lang="nb-NO" sz="900" dirty="0">
                <a:solidFill>
                  <a:schemeClr val="tx2"/>
                </a:solidFill>
              </a:rPr>
              <a:t>SE, standard </a:t>
            </a:r>
            <a:r>
              <a:rPr lang="en-GB" sz="900" dirty="0">
                <a:solidFill>
                  <a:schemeClr val="tx2"/>
                </a:solidFill>
              </a:rPr>
              <a:t>error</a:t>
            </a:r>
            <a:r>
              <a:rPr lang="nb-NO" sz="900" dirty="0">
                <a:solidFill>
                  <a:schemeClr val="tx2"/>
                </a:solidFill>
              </a:rPr>
              <a:t>; VMS, vasomotor symptoms. </a:t>
            </a:r>
            <a:br>
              <a:rPr lang="nb-NO" sz="900" dirty="0">
                <a:solidFill>
                  <a:schemeClr val="tx2"/>
                </a:solidFill>
              </a:rPr>
            </a:br>
            <a:r>
              <a:rPr lang="en-GB" sz="900" dirty="0">
                <a:solidFill>
                  <a:schemeClr val="tx2"/>
                </a:solidFill>
              </a:rPr>
              <a:t>1. Lederman S, et al. Lancet. 2023;401</a:t>
            </a:r>
            <a:r>
              <a:rPr lang="en-US" sz="900" dirty="0">
                <a:solidFill>
                  <a:schemeClr val="tx2"/>
                </a:solidFill>
              </a:rPr>
              <a:t>(10382)</a:t>
            </a:r>
            <a:r>
              <a:rPr lang="en-GB" sz="900" dirty="0">
                <a:solidFill>
                  <a:schemeClr val="tx2"/>
                </a:solidFill>
              </a:rPr>
              <a:t>:1091–102; 2. Johnson KA, et al. J Clin Endocrinol Metab. 2023;108(8):1981–97.</a:t>
            </a:r>
          </a:p>
        </p:txBody>
      </p:sp>
      <p:grpSp>
        <p:nvGrpSpPr>
          <p:cNvPr id="24" name="Group 23">
            <a:extLst>
              <a:ext uri="{FF2B5EF4-FFF2-40B4-BE49-F238E27FC236}">
                <a16:creationId xmlns:a16="http://schemas.microsoft.com/office/drawing/2014/main" id="{BA638F59-F05D-5172-80BE-6D51A6876718}"/>
              </a:ext>
            </a:extLst>
          </p:cNvPr>
          <p:cNvGrpSpPr/>
          <p:nvPr/>
        </p:nvGrpSpPr>
        <p:grpSpPr>
          <a:xfrm>
            <a:off x="612405" y="1557413"/>
            <a:ext cx="10961746" cy="4489637"/>
            <a:chOff x="1010465" y="1163687"/>
            <a:chExt cx="10961746" cy="4489637"/>
          </a:xfrm>
        </p:grpSpPr>
        <p:cxnSp>
          <p:nvCxnSpPr>
            <p:cNvPr id="2" name="Straight Connector 1">
              <a:extLst>
                <a:ext uri="{FF2B5EF4-FFF2-40B4-BE49-F238E27FC236}">
                  <a16:creationId xmlns:a16="http://schemas.microsoft.com/office/drawing/2014/main" id="{AAEC1C0E-5366-7A7A-4A7E-36AE9C768FFE}"/>
                </a:ext>
              </a:extLst>
            </p:cNvPr>
            <p:cNvCxnSpPr>
              <a:cxnSpLocks/>
            </p:cNvCxnSpPr>
            <p:nvPr/>
          </p:nvCxnSpPr>
          <p:spPr>
            <a:xfrm>
              <a:off x="3790957" y="2425597"/>
              <a:ext cx="0" cy="2982118"/>
            </a:xfrm>
            <a:prstGeom prst="line">
              <a:avLst/>
            </a:prstGeom>
            <a:ln w="1270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A7DBD7-E0F5-D15A-5053-FDE5D668C2BB}"/>
                </a:ext>
              </a:extLst>
            </p:cNvPr>
            <p:cNvCxnSpPr>
              <a:cxnSpLocks/>
            </p:cNvCxnSpPr>
            <p:nvPr/>
          </p:nvCxnSpPr>
          <p:spPr>
            <a:xfrm flipV="1">
              <a:off x="10718339" y="1875985"/>
              <a:ext cx="0" cy="3132000"/>
            </a:xfrm>
            <a:prstGeom prst="line">
              <a:avLst/>
            </a:prstGeom>
            <a:ln w="1270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A78736-88DE-987C-0804-D632BF7D70ED}"/>
                </a:ext>
              </a:extLst>
            </p:cNvPr>
            <p:cNvSpPr txBox="1"/>
            <p:nvPr/>
          </p:nvSpPr>
          <p:spPr>
            <a:xfrm>
              <a:off x="4804006" y="1292781"/>
              <a:ext cx="108857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1F1451"/>
                  </a:solidFill>
                  <a:effectLst/>
                  <a:uLnTx/>
                  <a:uFillTx/>
                  <a:latin typeface="Arial" panose="020B0604020202020204"/>
                  <a:ea typeface="+mn-ea"/>
                  <a:cs typeface="+mn-cs"/>
                </a:rPr>
                <a:t>SKYLIGHT 1</a:t>
              </a:r>
            </a:p>
          </p:txBody>
        </p:sp>
        <p:sp>
          <p:nvSpPr>
            <p:cNvPr id="14" name="TextBox 13">
              <a:extLst>
                <a:ext uri="{FF2B5EF4-FFF2-40B4-BE49-F238E27FC236}">
                  <a16:creationId xmlns:a16="http://schemas.microsoft.com/office/drawing/2014/main" id="{559E4CE9-ACC8-B7E1-7D08-6FEA097CB1F6}"/>
                </a:ext>
              </a:extLst>
            </p:cNvPr>
            <p:cNvSpPr txBox="1"/>
            <p:nvPr/>
          </p:nvSpPr>
          <p:spPr>
            <a:xfrm>
              <a:off x="4804006" y="2197023"/>
              <a:ext cx="108857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1F1451"/>
                  </a:solidFill>
                  <a:effectLst/>
                  <a:uLnTx/>
                  <a:uFillTx/>
                  <a:latin typeface="Arial" panose="020B0604020202020204"/>
                  <a:ea typeface="+mn-ea"/>
                  <a:cs typeface="+mn-cs"/>
                </a:rPr>
                <a:t>SKYLIGHT 2</a:t>
              </a:r>
            </a:p>
          </p:txBody>
        </p:sp>
        <p:sp>
          <p:nvSpPr>
            <p:cNvPr id="16" name="TextBox 15">
              <a:extLst>
                <a:ext uri="{FF2B5EF4-FFF2-40B4-BE49-F238E27FC236}">
                  <a16:creationId xmlns:a16="http://schemas.microsoft.com/office/drawing/2014/main" id="{77CBDCA6-5EFF-9EF7-5F3D-33D00C8E8AA5}"/>
                </a:ext>
              </a:extLst>
            </p:cNvPr>
            <p:cNvSpPr txBox="1"/>
            <p:nvPr/>
          </p:nvSpPr>
          <p:spPr>
            <a:xfrm rot="16200000">
              <a:off x="-179864" y="3200626"/>
              <a:ext cx="26884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04140"/>
                  </a:solidFill>
                  <a:effectLst/>
                  <a:uLnTx/>
                  <a:uFillTx/>
                  <a:latin typeface="Arial" panose="020B0604020202020204"/>
                  <a:ea typeface="+mn-ea"/>
                  <a:cs typeface="+mn-cs"/>
                </a:rPr>
                <a:t>Daily mean frequency (SE)</a:t>
              </a:r>
            </a:p>
          </p:txBody>
        </p:sp>
        <p:sp>
          <p:nvSpPr>
            <p:cNvPr id="17" name="TextBox 16">
              <a:extLst>
                <a:ext uri="{FF2B5EF4-FFF2-40B4-BE49-F238E27FC236}">
                  <a16:creationId xmlns:a16="http://schemas.microsoft.com/office/drawing/2014/main" id="{BE1554BC-CAF2-76B2-D7B9-FA9ADB658776}"/>
                </a:ext>
              </a:extLst>
            </p:cNvPr>
            <p:cNvSpPr txBox="1"/>
            <p:nvPr/>
          </p:nvSpPr>
          <p:spPr>
            <a:xfrm>
              <a:off x="5708442" y="5290767"/>
              <a:ext cx="10885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04140"/>
                  </a:solidFill>
                  <a:effectLst/>
                  <a:uLnTx/>
                  <a:uFillTx/>
                  <a:latin typeface="Arial" panose="020B0604020202020204"/>
                  <a:ea typeface="+mn-ea"/>
                  <a:cs typeface="+mn-cs"/>
                </a:rPr>
                <a:t>Weeks</a:t>
              </a:r>
            </a:p>
          </p:txBody>
        </p:sp>
        <p:sp>
          <p:nvSpPr>
            <p:cNvPr id="27" name="Arrow: Pentagon 26">
              <a:extLst>
                <a:ext uri="{FF2B5EF4-FFF2-40B4-BE49-F238E27FC236}">
                  <a16:creationId xmlns:a16="http://schemas.microsoft.com/office/drawing/2014/main" id="{D606F96F-84DC-0A37-61C6-7CD9EAB2F7B6}"/>
                </a:ext>
              </a:extLst>
            </p:cNvPr>
            <p:cNvSpPr/>
            <p:nvPr/>
          </p:nvSpPr>
          <p:spPr>
            <a:xfrm rot="5400000">
              <a:off x="10080517" y="1515852"/>
              <a:ext cx="1283268" cy="1923177"/>
            </a:xfrm>
            <a:prstGeom prst="homePlate">
              <a:avLst/>
            </a:prstGeom>
            <a:solidFill>
              <a:schemeClr val="accent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B091EB4D-0042-6AB9-4433-2A225D0AB517}"/>
                </a:ext>
              </a:extLst>
            </p:cNvPr>
            <p:cNvSpPr txBox="1"/>
            <p:nvPr/>
          </p:nvSpPr>
          <p:spPr>
            <a:xfrm>
              <a:off x="9812143" y="1851227"/>
              <a:ext cx="183743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Improvement sustained through </a:t>
              </a:r>
              <a:br>
                <a:rPr kumimoji="0" lang="en-GB" sz="10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rPr>
                <a:t>52</a:t>
              </a: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weeks</a:t>
              </a:r>
              <a:endParaRPr kumimoji="0" lang="en-GB" sz="1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3FCCEAB0-2CE6-95AB-F43A-7B056F432FDF}"/>
                </a:ext>
              </a:extLst>
            </p:cNvPr>
            <p:cNvGrpSpPr/>
            <p:nvPr/>
          </p:nvGrpSpPr>
          <p:grpSpPr>
            <a:xfrm>
              <a:off x="2923500" y="2310609"/>
              <a:ext cx="1791072" cy="742475"/>
              <a:chOff x="3076669" y="2567514"/>
              <a:chExt cx="1791072" cy="742475"/>
            </a:xfrm>
          </p:grpSpPr>
          <p:sp>
            <p:nvSpPr>
              <p:cNvPr id="3" name="Rectangle: Rounded Corners 2">
                <a:extLst>
                  <a:ext uri="{FF2B5EF4-FFF2-40B4-BE49-F238E27FC236}">
                    <a16:creationId xmlns:a16="http://schemas.microsoft.com/office/drawing/2014/main" id="{CCA11767-7092-35C6-5670-7ACFABCE69CE}"/>
                  </a:ext>
                </a:extLst>
              </p:cNvPr>
              <p:cNvSpPr/>
              <p:nvPr/>
            </p:nvSpPr>
            <p:spPr>
              <a:xfrm rot="5400000">
                <a:off x="3592599" y="2098259"/>
                <a:ext cx="738665" cy="1677176"/>
              </a:xfrm>
              <a:prstGeom prst="roundRect">
                <a:avLst/>
              </a:prstGeom>
              <a:solidFill>
                <a:schemeClr val="tx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384F804-9745-36DE-513C-0CA6034AA0F6}"/>
                  </a:ext>
                </a:extLst>
              </p:cNvPr>
              <p:cNvSpPr txBox="1"/>
              <p:nvPr/>
            </p:nvSpPr>
            <p:spPr>
              <a:xfrm>
                <a:off x="3076669" y="2571325"/>
                <a:ext cx="1791072"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Re-randomised to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VEOZA 45 mg </a:t>
                </a:r>
                <a:b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at Week 12</a:t>
                </a:r>
                <a:endPar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6" name="Text Placeholder 2">
              <a:extLst>
                <a:ext uri="{FF2B5EF4-FFF2-40B4-BE49-F238E27FC236}">
                  <a16:creationId xmlns:a16="http://schemas.microsoft.com/office/drawing/2014/main" id="{4D0C5CF5-F691-0B28-17BE-AC19CCAC5C5D}"/>
                </a:ext>
              </a:extLst>
            </p:cNvPr>
            <p:cNvSpPr txBox="1">
              <a:spLocks/>
            </p:cNvSpPr>
            <p:nvPr/>
          </p:nvSpPr>
          <p:spPr>
            <a:xfrm>
              <a:off x="9296069" y="5407715"/>
              <a:ext cx="2676142" cy="245609"/>
            </a:xfrm>
            <a:prstGeom prst="rect">
              <a:avLst/>
            </a:prstGeom>
          </p:spPr>
          <p:txBody>
            <a:bodyPr vert="horz" lIns="0" tIns="60960" rIns="121920" bIns="0" rtlCol="0" anchor="t">
              <a:noAutofit/>
            </a:bodyPr>
            <a:lstStyle>
              <a:lvl1pPr marL="0" indent="0" algn="l" defTabSz="685783" rtl="0" eaLnBrk="1" latinLnBrk="0" hangingPunct="1">
                <a:lnSpc>
                  <a:spcPct val="90000"/>
                </a:lnSpc>
                <a:spcBef>
                  <a:spcPts val="750"/>
                </a:spcBef>
                <a:buFont typeface="Arial" panose="020B0604020202020204" pitchFamily="34" charset="0"/>
                <a:buNone/>
                <a:defRPr sz="800" kern="1200">
                  <a:solidFill>
                    <a:schemeClr val="bg1">
                      <a:lumMod val="50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750" kern="1200">
                  <a:solidFill>
                    <a:schemeClr val="accent6">
                      <a:lumMod val="50000"/>
                    </a:schemeClr>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750" kern="1200">
                  <a:solidFill>
                    <a:schemeClr val="accent6">
                      <a:lumMod val="50000"/>
                    </a:schemeClr>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750" kern="1200">
                  <a:solidFill>
                    <a:schemeClr val="accent6">
                      <a:lumMod val="50000"/>
                    </a:schemeClr>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750" kern="1200">
                  <a:solidFill>
                    <a:schemeClr val="accent6">
                      <a:lumMod val="50000"/>
                    </a:schemeClr>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rgbClr val="404140"/>
                  </a:solidFill>
                  <a:effectLst/>
                  <a:uLnTx/>
                  <a:uFillTx/>
                  <a:latin typeface="Arial" panose="020B0604020202020204" pitchFamily="34" charset="0"/>
                  <a:ea typeface="+mn-ea"/>
                  <a:cs typeface="Arial" panose="020B0604020202020204" pitchFamily="34" charset="0"/>
                </a:rPr>
                <a:t>Adapted from Lederman S. 2023;</a:t>
              </a:r>
              <a:r>
                <a:rPr kumimoji="0" lang="en-GB" sz="800" b="0" i="0" u="none" strike="noStrike" kern="1200" cap="none" spc="0" normalizeH="0" baseline="30000" noProof="0" dirty="0">
                  <a:ln>
                    <a:noFill/>
                  </a:ln>
                  <a:solidFill>
                    <a:srgbClr val="404140"/>
                  </a:solidFill>
                  <a:effectLst/>
                  <a:uLnTx/>
                  <a:uFillTx/>
                  <a:latin typeface="Arial" panose="020B0604020202020204" pitchFamily="34" charset="0"/>
                  <a:ea typeface="+mn-ea"/>
                  <a:cs typeface="Arial" panose="020B0604020202020204" pitchFamily="34" charset="0"/>
                </a:rPr>
                <a:t>1 </a:t>
              </a:r>
              <a:r>
                <a:rPr kumimoji="0" lang="en-GB" sz="800" b="0" i="0" u="none" strike="noStrike" kern="1200" cap="none" spc="0" normalizeH="0" baseline="0" noProof="0" dirty="0">
                  <a:ln>
                    <a:noFill/>
                  </a:ln>
                  <a:solidFill>
                    <a:srgbClr val="404140"/>
                  </a:solidFill>
                  <a:effectLst/>
                  <a:uLnTx/>
                  <a:uFillTx/>
                  <a:latin typeface="Arial" panose="020B0604020202020204" pitchFamily="34" charset="0"/>
                  <a:ea typeface="+mn-ea"/>
                  <a:cs typeface="Arial" panose="020B0604020202020204" pitchFamily="34" charset="0"/>
                </a:rPr>
                <a:t>Johnson KA. 2023.</a:t>
              </a:r>
              <a:r>
                <a:rPr kumimoji="0" lang="en-GB" sz="800" b="0" i="0" u="none" strike="noStrike" kern="1200" cap="none" spc="0" normalizeH="0" baseline="30000" noProof="0" dirty="0">
                  <a:ln>
                    <a:noFill/>
                  </a:ln>
                  <a:solidFill>
                    <a:srgbClr val="404140"/>
                  </a:solidFill>
                  <a:effectLst/>
                  <a:uLnTx/>
                  <a:uFillTx/>
                  <a:latin typeface="Arial" panose="020B0604020202020204" pitchFamily="34" charset="0"/>
                  <a:ea typeface="+mn-ea"/>
                  <a:cs typeface="Arial" panose="020B0604020202020204" pitchFamily="34" charset="0"/>
                </a:rPr>
                <a:t>2</a:t>
              </a:r>
              <a:endParaRPr kumimoji="0" lang="en-US" sz="800" b="0" i="0" u="none" strike="noStrike" kern="1200" cap="none" spc="0" normalizeH="0" baseline="30000" noProof="0" dirty="0">
                <a:ln>
                  <a:noFill/>
                </a:ln>
                <a:solidFill>
                  <a:srgbClr val="404140"/>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7FFFB8FD-6655-C42C-29F1-7F14018D3EA1}"/>
                </a:ext>
              </a:extLst>
            </p:cNvPr>
            <p:cNvGrpSpPr/>
            <p:nvPr/>
          </p:nvGrpSpPr>
          <p:grpSpPr>
            <a:xfrm>
              <a:off x="4060721" y="4853342"/>
              <a:ext cx="116083" cy="288000"/>
              <a:chOff x="2398758" y="5287618"/>
              <a:chExt cx="116083" cy="252000"/>
            </a:xfrm>
            <a:solidFill>
              <a:schemeClr val="bg1"/>
            </a:solidFill>
          </p:grpSpPr>
          <p:sp>
            <p:nvSpPr>
              <p:cNvPr id="10" name="Rectangle 9">
                <a:extLst>
                  <a:ext uri="{FF2B5EF4-FFF2-40B4-BE49-F238E27FC236}">
                    <a16:creationId xmlns:a16="http://schemas.microsoft.com/office/drawing/2014/main" id="{2C6DC29F-6749-E52B-7A36-E131508E60D8}"/>
                  </a:ext>
                </a:extLst>
              </p:cNvPr>
              <p:cNvSpPr/>
              <p:nvPr/>
            </p:nvSpPr>
            <p:spPr>
              <a:xfrm rot="1622113">
                <a:off x="2433513" y="5287618"/>
                <a:ext cx="45719" cy="25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FC4F5B58-65EF-5D68-0A0F-10419E0DE431}"/>
                  </a:ext>
                </a:extLst>
              </p:cNvPr>
              <p:cNvGrpSpPr/>
              <p:nvPr/>
            </p:nvGrpSpPr>
            <p:grpSpPr>
              <a:xfrm>
                <a:off x="2398758" y="5322257"/>
                <a:ext cx="116083" cy="193490"/>
                <a:chOff x="575143" y="2051581"/>
                <a:chExt cx="116083" cy="193490"/>
              </a:xfrm>
              <a:grpFill/>
            </p:grpSpPr>
            <p:cxnSp>
              <p:nvCxnSpPr>
                <p:cNvPr id="12" name="Straight Connector 11">
                  <a:extLst>
                    <a:ext uri="{FF2B5EF4-FFF2-40B4-BE49-F238E27FC236}">
                      <a16:creationId xmlns:a16="http://schemas.microsoft.com/office/drawing/2014/main" id="{4ECF4736-5DD2-C558-1F5A-892C529BDFE3}"/>
                    </a:ext>
                  </a:extLst>
                </p:cNvPr>
                <p:cNvCxnSpPr>
                  <a:cxnSpLocks/>
                </p:cNvCxnSpPr>
                <p:nvPr/>
              </p:nvCxnSpPr>
              <p:spPr>
                <a:xfrm flipH="1">
                  <a:off x="604100" y="2101071"/>
                  <a:ext cx="87126" cy="144000"/>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FE2BB4-77C6-54B8-8E45-FF203163CE94}"/>
                    </a:ext>
                  </a:extLst>
                </p:cNvPr>
                <p:cNvCxnSpPr>
                  <a:cxnSpLocks/>
                </p:cNvCxnSpPr>
                <p:nvPr/>
              </p:nvCxnSpPr>
              <p:spPr>
                <a:xfrm flipH="1">
                  <a:off x="575143" y="2051581"/>
                  <a:ext cx="87126" cy="144000"/>
                </a:xfrm>
                <a:prstGeom prst="line">
                  <a:avLst/>
                </a:prstGeom>
                <a:grpFill/>
                <a:ln w="19050">
                  <a:solidFill>
                    <a:schemeClr val="tx2"/>
                  </a:solidFill>
                </a:ln>
              </p:spPr>
              <p:style>
                <a:lnRef idx="1">
                  <a:schemeClr val="accent1"/>
                </a:lnRef>
                <a:fillRef idx="0">
                  <a:schemeClr val="accent1"/>
                </a:fillRef>
                <a:effectRef idx="0">
                  <a:schemeClr val="accent1"/>
                </a:effectRef>
                <a:fontRef idx="minor">
                  <a:schemeClr val="tx1"/>
                </a:fontRef>
              </p:style>
            </p:cxnSp>
          </p:grpSp>
        </p:grpSp>
        <p:graphicFrame>
          <p:nvGraphicFramePr>
            <p:cNvPr id="18" name="Chart 17">
              <a:extLst>
                <a:ext uri="{FF2B5EF4-FFF2-40B4-BE49-F238E27FC236}">
                  <a16:creationId xmlns:a16="http://schemas.microsoft.com/office/drawing/2014/main" id="{DDEDDE21-BDA9-EB24-C9EF-1044BB89EE8B}"/>
                </a:ext>
              </a:extLst>
            </p:cNvPr>
            <p:cNvGraphicFramePr>
              <a:graphicFrameLocks/>
            </p:cNvGraphicFramePr>
            <p:nvPr/>
          </p:nvGraphicFramePr>
          <p:xfrm>
            <a:off x="1451279" y="1163687"/>
            <a:ext cx="9472488" cy="4182818"/>
          </p:xfrm>
          <a:graphic>
            <a:graphicData uri="http://schemas.openxmlformats.org/drawingml/2006/chart">
              <c:chart xmlns:c="http://schemas.openxmlformats.org/drawingml/2006/chart" xmlns:r="http://schemas.openxmlformats.org/officeDocument/2006/relationships" r:id="rId3"/>
            </a:graphicData>
          </a:graphic>
        </p:graphicFrame>
        <p:sp>
          <p:nvSpPr>
            <p:cNvPr id="20" name="Arrow: Pentagon 19">
              <a:extLst>
                <a:ext uri="{FF2B5EF4-FFF2-40B4-BE49-F238E27FC236}">
                  <a16:creationId xmlns:a16="http://schemas.microsoft.com/office/drawing/2014/main" id="{BD1629D6-C613-07E6-3F34-E1C3EE3C70E1}"/>
                </a:ext>
              </a:extLst>
            </p:cNvPr>
            <p:cNvSpPr/>
            <p:nvPr/>
          </p:nvSpPr>
          <p:spPr>
            <a:xfrm rot="5400000">
              <a:off x="1707161" y="1318454"/>
              <a:ext cx="787014" cy="770161"/>
            </a:xfrm>
            <a:prstGeom prst="homePlate">
              <a:avLst/>
            </a:prstGeom>
            <a:solidFill>
              <a:schemeClr val="accent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3977B073-E339-9A54-BB38-3EFFE843746A}"/>
                </a:ext>
              </a:extLst>
            </p:cNvPr>
            <p:cNvSpPr txBox="1"/>
            <p:nvPr/>
          </p:nvSpPr>
          <p:spPr>
            <a:xfrm>
              <a:off x="1586852" y="1280809"/>
              <a:ext cx="102763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panose="020B0604020202020204"/>
                  <a:ea typeface="+mn-ea"/>
                  <a:cs typeface="+mn-cs"/>
                </a:rPr>
                <a:t>Reduction in</a:t>
              </a:r>
              <a:br>
                <a:rPr kumimoji="0" lang="en-GB" sz="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rPr>
                <a:t>Week 1</a:t>
              </a:r>
            </a:p>
          </p:txBody>
        </p:sp>
      </p:grpSp>
      <p:sp>
        <p:nvSpPr>
          <p:cNvPr id="48" name="TextBox 1">
            <a:extLst>
              <a:ext uri="{FF2B5EF4-FFF2-40B4-BE49-F238E27FC236}">
                <a16:creationId xmlns:a16="http://schemas.microsoft.com/office/drawing/2014/main" id="{A4FDD232-ABBB-7868-F01F-6F78BC6B5E5F}"/>
              </a:ext>
            </a:extLst>
          </p:cNvPr>
          <p:cNvSpPr txBox="1"/>
          <p:nvPr/>
        </p:nvSpPr>
        <p:spPr>
          <a:xfrm>
            <a:off x="2544284" y="2667394"/>
            <a:ext cx="1758567" cy="856056"/>
          </a:xfrm>
          <a:prstGeom prst="rect">
            <a:avLst/>
          </a:prstGeom>
          <a:solidFill>
            <a:schemeClr val="accent1"/>
          </a:solidFill>
          <a:ln>
            <a:solidFill>
              <a:srgbClr val="5667AE"/>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bg1"/>
                </a:solidFill>
              </a:rPr>
              <a:t>Re-randomized  to Fezolinetant 45  mg at week 12</a:t>
            </a:r>
          </a:p>
        </p:txBody>
      </p:sp>
    </p:spTree>
    <p:extLst>
      <p:ext uri="{BB962C8B-B14F-4D97-AF65-F5344CB8AC3E}">
        <p14:creationId xmlns:p14="http://schemas.microsoft.com/office/powerpoint/2010/main" val="410338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Female Hormones: What Do We Know?</a:t>
            </a:r>
          </a:p>
        </p:txBody>
      </p:sp>
      <p:sp>
        <p:nvSpPr>
          <p:cNvPr id="3" name="Content Placeholder 2"/>
          <p:cNvSpPr>
            <a:spLocks noGrp="1"/>
          </p:cNvSpPr>
          <p:nvPr>
            <p:ph idx="1"/>
          </p:nvPr>
        </p:nvSpPr>
        <p:spPr>
          <a:xfrm>
            <a:off x="403860" y="1690688"/>
            <a:ext cx="10949940" cy="4802187"/>
          </a:xfrm>
        </p:spPr>
        <p:txBody>
          <a:bodyPr>
            <a:normAutofit/>
          </a:bodyPr>
          <a:lstStyle/>
          <a:p>
            <a:r>
              <a:rPr lang="en-GB" dirty="0" err="1"/>
              <a:t>Ralationship</a:t>
            </a:r>
            <a:r>
              <a:rPr lang="en-GB" dirty="0"/>
              <a:t> with </a:t>
            </a:r>
            <a:r>
              <a:rPr lang="en-GB" dirty="0" err="1"/>
              <a:t>estradiol</a:t>
            </a:r>
            <a:r>
              <a:rPr lang="en-GB" dirty="0"/>
              <a:t> is complex and not fully understood</a:t>
            </a:r>
          </a:p>
          <a:p>
            <a:r>
              <a:rPr dirty="0"/>
              <a:t>Estrogen &amp; progesterone receptors in </a:t>
            </a:r>
            <a:r>
              <a:rPr dirty="0" err="1"/>
              <a:t>otic</a:t>
            </a:r>
            <a:r>
              <a:rPr dirty="0"/>
              <a:t> bone</a:t>
            </a:r>
          </a:p>
          <a:p>
            <a:r>
              <a:rPr dirty="0"/>
              <a:t>Possible effects on bone remodeling</a:t>
            </a:r>
            <a:endParaRPr lang="nl-BE" dirty="0"/>
          </a:p>
          <a:p>
            <a:pPr lvl="1"/>
            <a:r>
              <a:rPr lang="en-GB" dirty="0"/>
              <a:t>E2: ↑OPG ↓ RANKL  →     ↑ osteoblast  ↓ osteoclast activity</a:t>
            </a:r>
          </a:p>
          <a:p>
            <a:pPr lvl="1"/>
            <a:r>
              <a:rPr lang="en-GB" dirty="0"/>
              <a:t>        BUT: effects in </a:t>
            </a:r>
            <a:r>
              <a:rPr lang="en-GB" dirty="0" err="1"/>
              <a:t>otosclerotic</a:t>
            </a:r>
            <a:r>
              <a:rPr lang="en-GB" dirty="0"/>
              <a:t> capsule = unclear </a:t>
            </a:r>
          </a:p>
          <a:p>
            <a:pPr lvl="1"/>
            <a:r>
              <a:rPr lang="en-GB" dirty="0"/>
              <a:t>Prolactin : may ↓OPG ↑ RANKL</a:t>
            </a:r>
          </a:p>
          <a:p>
            <a:pPr lvl="1"/>
            <a:r>
              <a:rPr lang="en-GB" dirty="0"/>
              <a:t>Hypothesis / prolactin : E2 could modulate RANKL/OPG</a:t>
            </a:r>
          </a:p>
          <a:p>
            <a:pPr lvl="1"/>
            <a:r>
              <a:rPr lang="nl-BE" dirty="0"/>
              <a:t>BUT: </a:t>
            </a:r>
            <a:r>
              <a:rPr lang="nl-BE" dirty="0" err="1"/>
              <a:t>evidence</a:t>
            </a:r>
            <a:r>
              <a:rPr lang="nl-BE" dirty="0"/>
              <a:t> = </a:t>
            </a:r>
            <a:r>
              <a:rPr lang="nl-BE" dirty="0" err="1"/>
              <a:t>weak</a:t>
            </a:r>
            <a:r>
              <a:rPr lang="nl-BE" dirty="0"/>
              <a:t> / </a:t>
            </a:r>
            <a:r>
              <a:rPr lang="nl-BE" dirty="0" err="1"/>
              <a:t>inconsitent</a:t>
            </a:r>
            <a:endParaRPr dirty="0"/>
          </a:p>
          <a:p>
            <a:r>
              <a:rPr dirty="0"/>
              <a:t>Possible </a:t>
            </a:r>
            <a:r>
              <a:rPr lang="nl-BE" dirty="0" err="1"/>
              <a:t>positive</a:t>
            </a:r>
            <a:r>
              <a:rPr lang="nl-BE" dirty="0"/>
              <a:t> </a:t>
            </a:r>
            <a:r>
              <a:rPr dirty="0"/>
              <a:t>effects on ossicular ligament elasticity</a:t>
            </a:r>
          </a:p>
          <a:p>
            <a:r>
              <a:rPr dirty="0"/>
              <a:t>Hormones likely modulate, not cause disease</a:t>
            </a:r>
          </a:p>
        </p:txBody>
      </p:sp>
    </p:spTree>
    <p:extLst>
      <p:ext uri="{BB962C8B-B14F-4D97-AF65-F5344CB8AC3E}">
        <p14:creationId xmlns:p14="http://schemas.microsoft.com/office/powerpoint/2010/main" val="4029536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75157-7BE7-EB63-74D7-5F81B90E0F23}"/>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D77CC8A-EF41-1820-A6DE-32AB808A4051}"/>
              </a:ext>
            </a:extLst>
          </p:cNvPr>
          <p:cNvSpPr txBox="1"/>
          <p:nvPr/>
        </p:nvSpPr>
        <p:spPr>
          <a:xfrm>
            <a:off x="786384" y="649224"/>
            <a:ext cx="9116568" cy="1200329"/>
          </a:xfrm>
          <a:prstGeom prst="rect">
            <a:avLst/>
          </a:prstGeom>
          <a:noFill/>
        </p:spPr>
        <p:txBody>
          <a:bodyPr wrap="square" rtlCol="0">
            <a:spAutoFit/>
          </a:bodyPr>
          <a:lstStyle/>
          <a:p>
            <a:r>
              <a:rPr lang="nl-BE" dirty="0" err="1"/>
              <a:t>Estetrol</a:t>
            </a:r>
            <a:r>
              <a:rPr lang="nl-BE" dirty="0"/>
              <a:t> </a:t>
            </a:r>
            <a:r>
              <a:rPr lang="nl-BE" dirty="0" err="1"/>
              <a:t>based</a:t>
            </a:r>
            <a:endParaRPr lang="nl-BE" dirty="0"/>
          </a:p>
          <a:p>
            <a:endParaRPr lang="nl-BE" dirty="0"/>
          </a:p>
          <a:p>
            <a:r>
              <a:rPr lang="nl-BE" dirty="0" err="1"/>
              <a:t>Nuclear</a:t>
            </a:r>
            <a:r>
              <a:rPr lang="nl-BE" dirty="0"/>
              <a:t> </a:t>
            </a:r>
            <a:r>
              <a:rPr lang="nl-BE" dirty="0" err="1"/>
              <a:t>estrogen</a:t>
            </a:r>
            <a:r>
              <a:rPr lang="nl-BE" dirty="0"/>
              <a:t> receptor modulator</a:t>
            </a:r>
          </a:p>
          <a:p>
            <a:r>
              <a:rPr lang="nl-BE" dirty="0" err="1"/>
              <a:t>Membrane</a:t>
            </a:r>
            <a:r>
              <a:rPr lang="nl-BE" dirty="0"/>
              <a:t> receptor inhibitor </a:t>
            </a:r>
          </a:p>
        </p:txBody>
      </p:sp>
    </p:spTree>
    <p:extLst>
      <p:ext uri="{BB962C8B-B14F-4D97-AF65-F5344CB8AC3E}">
        <p14:creationId xmlns:p14="http://schemas.microsoft.com/office/powerpoint/2010/main" val="320159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bject 2">
            <a:extLst>
              <a:ext uri="{FF2B5EF4-FFF2-40B4-BE49-F238E27FC236}">
                <a16:creationId xmlns:a16="http://schemas.microsoft.com/office/drawing/2014/main" id="{F283C860-AFF3-4100-BFE1-8F022693BAF5}"/>
              </a:ext>
            </a:extLst>
          </p:cNvPr>
          <p:cNvSpPr/>
          <p:nvPr/>
        </p:nvSpPr>
        <p:spPr>
          <a:xfrm>
            <a:off x="0" y="0"/>
            <a:ext cx="12191999" cy="1543050"/>
          </a:xfrm>
          <a:custGeom>
            <a:avLst/>
            <a:gdLst/>
            <a:ahLst/>
            <a:cxnLst/>
            <a:rect l="l" t="t" r="r" b="b"/>
            <a:pathLst>
              <a:path w="9144000" h="1196340">
                <a:moveTo>
                  <a:pt x="0" y="1196339"/>
                </a:moveTo>
                <a:lnTo>
                  <a:pt x="9144000" y="1196339"/>
                </a:lnTo>
                <a:lnTo>
                  <a:pt x="9144000" y="0"/>
                </a:lnTo>
                <a:lnTo>
                  <a:pt x="0" y="0"/>
                </a:lnTo>
                <a:lnTo>
                  <a:pt x="0" y="1196339"/>
                </a:lnTo>
                <a:close/>
              </a:path>
            </a:pathLst>
          </a:custGeom>
          <a:solidFill>
            <a:srgbClr val="6FBED0"/>
          </a:solidFill>
        </p:spPr>
        <p:txBody>
          <a:bodyPr wrap="square" lIns="0" tIns="0" rIns="0" bIns="0" rtlCol="0"/>
          <a:lstStyle/>
          <a:p>
            <a:endParaRPr sz="2400"/>
          </a:p>
        </p:txBody>
      </p:sp>
      <p:sp>
        <p:nvSpPr>
          <p:cNvPr id="2" name="Title 1"/>
          <p:cNvSpPr>
            <a:spLocks noGrp="1"/>
          </p:cNvSpPr>
          <p:nvPr>
            <p:ph type="title"/>
          </p:nvPr>
        </p:nvSpPr>
        <p:spPr>
          <a:xfrm>
            <a:off x="112255" y="339970"/>
            <a:ext cx="11540732" cy="968453"/>
          </a:xfrm>
        </p:spPr>
        <p:txBody>
          <a:bodyPr>
            <a:normAutofit fontScale="90000"/>
          </a:bodyPr>
          <a:lstStyle/>
          <a:p>
            <a:pPr algn="ctr"/>
            <a:r>
              <a:rPr lang="en-US" dirty="0"/>
              <a:t>E4 </a:t>
            </a:r>
            <a:r>
              <a:rPr lang="hu-HU" dirty="0"/>
              <a:t>– </a:t>
            </a:r>
            <a:r>
              <a:rPr lang="aa-ET" dirty="0"/>
              <a:t>a </a:t>
            </a:r>
            <a:r>
              <a:rPr lang="aa-ET" b="1" u="sng" dirty="0"/>
              <a:t>N</a:t>
            </a:r>
            <a:r>
              <a:rPr lang="aa-ET" dirty="0"/>
              <a:t>atural </a:t>
            </a:r>
            <a:r>
              <a:rPr lang="aa-ET" b="1" u="sng" dirty="0"/>
              <a:t>E</a:t>
            </a:r>
            <a:r>
              <a:rPr lang="aa-ET" dirty="0"/>
              <a:t>strogen with </a:t>
            </a:r>
            <a:r>
              <a:rPr lang="aa-ET" b="1" u="sng" dirty="0"/>
              <a:t>S</a:t>
            </a:r>
            <a:r>
              <a:rPr lang="aa-ET" dirty="0"/>
              <a:t>elective act</a:t>
            </a:r>
            <a:r>
              <a:rPr lang="nl-BE" dirty="0" err="1"/>
              <a:t>io</a:t>
            </a:r>
            <a:r>
              <a:rPr lang="aa-ET" dirty="0"/>
              <a:t>n in </a:t>
            </a:r>
            <a:r>
              <a:rPr lang="aa-ET" b="1" u="sng" dirty="0"/>
              <a:t>T</a:t>
            </a:r>
            <a:r>
              <a:rPr lang="aa-ET" dirty="0"/>
              <a:t>issues supported by </a:t>
            </a:r>
            <a:r>
              <a:rPr lang="en-US" dirty="0"/>
              <a:t>a unique mode of action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756" r="4779"/>
          <a:stretch/>
        </p:blipFill>
        <p:spPr>
          <a:xfrm>
            <a:off x="7046443" y="2087381"/>
            <a:ext cx="5001581" cy="3412031"/>
          </a:xfrm>
          <a:prstGeom prst="rect">
            <a:avLst/>
          </a:prstGeom>
        </p:spPr>
      </p:pic>
      <p:sp>
        <p:nvSpPr>
          <p:cNvPr id="7" name="TextBox 6"/>
          <p:cNvSpPr txBox="1"/>
          <p:nvPr/>
        </p:nvSpPr>
        <p:spPr>
          <a:xfrm>
            <a:off x="-35370" y="6460409"/>
            <a:ext cx="9607387" cy="400110"/>
          </a:xfrm>
          <a:prstGeom prst="rect">
            <a:avLst/>
          </a:prstGeom>
          <a:noFill/>
        </p:spPr>
        <p:txBody>
          <a:bodyPr wrap="square" rtlCol="0">
            <a:spAutoFit/>
          </a:bodyPr>
          <a:lstStyle/>
          <a:p>
            <a:r>
              <a:rPr lang="da-DK" sz="1000" baseline="30000" dirty="0">
                <a:solidFill>
                  <a:schemeClr val="tx1">
                    <a:lumMod val="75000"/>
                  </a:schemeClr>
                </a:solidFill>
                <a:ea typeface="Roboto" panose="02000000000000000000" pitchFamily="2" charset="0"/>
                <a:cs typeface="Roboto" panose="02000000000000000000" pitchFamily="2" charset="0"/>
              </a:rPr>
              <a:t>1</a:t>
            </a:r>
            <a:r>
              <a:rPr lang="da-DK" sz="1000" dirty="0">
                <a:solidFill>
                  <a:schemeClr val="tx1">
                    <a:lumMod val="75000"/>
                  </a:schemeClr>
                </a:solidFill>
                <a:ea typeface="Roboto" panose="02000000000000000000" pitchFamily="2" charset="0"/>
                <a:cs typeface="Roboto" panose="02000000000000000000" pitchFamily="2" charset="0"/>
              </a:rPr>
              <a:t> Abot et al. </a:t>
            </a:r>
            <a:r>
              <a:rPr lang="da-DK" sz="1000" dirty="0">
                <a:ea typeface="Roboto" panose="02000000000000000000" pitchFamily="2" charset="0"/>
                <a:cs typeface="Roboto" panose="02000000000000000000" pitchFamily="2" charset="0"/>
              </a:rPr>
              <a:t>EMBO Mol Med 2014 | </a:t>
            </a:r>
            <a:r>
              <a:rPr lang="da-DK" sz="1000" baseline="30000" dirty="0">
                <a:ea typeface="Roboto" panose="02000000000000000000" pitchFamily="2" charset="0"/>
                <a:cs typeface="Roboto" panose="02000000000000000000" pitchFamily="2" charset="0"/>
              </a:rPr>
              <a:t>2</a:t>
            </a:r>
            <a:r>
              <a:rPr lang="en-US" sz="1000" dirty="0">
                <a:ea typeface="Roboto" panose="02000000000000000000" pitchFamily="2" charset="0"/>
                <a:cs typeface="Roboto" panose="02000000000000000000" pitchFamily="2" charset="0"/>
              </a:rPr>
              <a:t>Foidart JM et al. In: Brinton RD et al. (eds.) 2019.  Sex Steroids’ Effects on Brain, Heart and Vessels. ISGE Series |</a:t>
            </a:r>
            <a:r>
              <a:rPr lang="da-DK" sz="1000" baseline="30000" dirty="0">
                <a:ea typeface="Roboto" panose="02000000000000000000" pitchFamily="2" charset="0"/>
                <a:cs typeface="Roboto" panose="02000000000000000000" pitchFamily="2" charset="0"/>
              </a:rPr>
              <a:t>3</a:t>
            </a:r>
            <a:r>
              <a:rPr lang="da-DK" sz="1000" dirty="0">
                <a:ea typeface="Roboto" panose="02000000000000000000" pitchFamily="2" charset="0"/>
                <a:cs typeface="Roboto" panose="02000000000000000000" pitchFamily="2" charset="0"/>
              </a:rPr>
              <a:t>Arnal JF et al. Physiol Rev 2017 | </a:t>
            </a:r>
            <a:r>
              <a:rPr lang="da-DK" sz="1000" baseline="30000" dirty="0">
                <a:ea typeface="Roboto" panose="02000000000000000000" pitchFamily="2" charset="0"/>
                <a:cs typeface="Roboto" panose="02000000000000000000" pitchFamily="2" charset="0"/>
              </a:rPr>
              <a:t>4</a:t>
            </a:r>
            <a:r>
              <a:rPr lang="da-DK" sz="1000" dirty="0">
                <a:ea typeface="Roboto" panose="02000000000000000000" pitchFamily="2" charset="0"/>
                <a:cs typeface="Roboto" panose="02000000000000000000" pitchFamily="2" charset="0"/>
              </a:rPr>
              <a:t>Giretti et al. Front Endocrinol (Lausanne) 2014 | </a:t>
            </a:r>
            <a:r>
              <a:rPr lang="da-DK" sz="1000" baseline="30000" dirty="0">
                <a:ea typeface="Roboto" panose="02000000000000000000" pitchFamily="2" charset="0"/>
                <a:cs typeface="Roboto" panose="02000000000000000000" pitchFamily="2" charset="0"/>
              </a:rPr>
              <a:t>5</a:t>
            </a:r>
            <a:r>
              <a:rPr lang="da-DK" sz="1000" dirty="0">
                <a:ea typeface="Roboto" panose="02000000000000000000" pitchFamily="2" charset="0"/>
                <a:cs typeface="Roboto" panose="02000000000000000000" pitchFamily="2" charset="0"/>
              </a:rPr>
              <a:t>Gérard et al. J Endocrinol 2015 | </a:t>
            </a:r>
            <a:r>
              <a:rPr lang="da-DK" sz="1000" baseline="30000" dirty="0">
                <a:ea typeface="Roboto" panose="02000000000000000000" pitchFamily="2" charset="0"/>
                <a:cs typeface="Roboto" panose="02000000000000000000" pitchFamily="2" charset="0"/>
              </a:rPr>
              <a:t>6</a:t>
            </a:r>
            <a:r>
              <a:rPr lang="da-DK" sz="1000" dirty="0">
                <a:ea typeface="Roboto" panose="02000000000000000000" pitchFamily="2" charset="0"/>
                <a:cs typeface="Roboto" panose="02000000000000000000" pitchFamily="2" charset="0"/>
              </a:rPr>
              <a:t>Singer CF et al. Carcinogenesis 2014 | </a:t>
            </a:r>
            <a:r>
              <a:rPr lang="da-DK" sz="1000" baseline="30000" dirty="0">
                <a:ea typeface="Roboto" panose="02000000000000000000" pitchFamily="2" charset="0"/>
                <a:cs typeface="Roboto" panose="02000000000000000000" pitchFamily="2" charset="0"/>
              </a:rPr>
              <a:t>7</a:t>
            </a:r>
            <a:r>
              <a:rPr lang="en-US" sz="1000" dirty="0" err="1">
                <a:ea typeface="Roboto" panose="02000000000000000000" pitchFamily="2" charset="0"/>
                <a:cs typeface="Roboto" panose="02000000000000000000" pitchFamily="2" charset="0"/>
              </a:rPr>
              <a:t>Visser</a:t>
            </a:r>
            <a:r>
              <a:rPr lang="en-US" sz="1000" dirty="0">
                <a:ea typeface="Roboto" panose="02000000000000000000" pitchFamily="2" charset="0"/>
                <a:cs typeface="Roboto" panose="02000000000000000000" pitchFamily="2" charset="0"/>
              </a:rPr>
              <a:t> M et al. </a:t>
            </a:r>
            <a:r>
              <a:rPr lang="en-GB" sz="1000" dirty="0" err="1">
                <a:ea typeface="Roboto" panose="02000000000000000000" pitchFamily="2" charset="0"/>
                <a:cs typeface="Roboto" panose="02000000000000000000" pitchFamily="2" charset="0"/>
              </a:rPr>
              <a:t>Horm</a:t>
            </a:r>
            <a:r>
              <a:rPr lang="en-GB" sz="1000" dirty="0">
                <a:ea typeface="Roboto" panose="02000000000000000000" pitchFamily="2" charset="0"/>
                <a:cs typeface="Roboto" panose="02000000000000000000" pitchFamily="2" charset="0"/>
              </a:rPr>
              <a:t> </a:t>
            </a:r>
            <a:r>
              <a:rPr lang="en-GB" sz="1000" dirty="0" err="1">
                <a:ea typeface="Roboto" panose="02000000000000000000" pitchFamily="2" charset="0"/>
                <a:cs typeface="Roboto" panose="02000000000000000000" pitchFamily="2" charset="0"/>
              </a:rPr>
              <a:t>Mol</a:t>
            </a:r>
            <a:r>
              <a:rPr lang="en-GB" sz="1000" dirty="0">
                <a:ea typeface="Roboto" panose="02000000000000000000" pitchFamily="2" charset="0"/>
                <a:cs typeface="Roboto" panose="02000000000000000000" pitchFamily="2" charset="0"/>
              </a:rPr>
              <a:t> </a:t>
            </a:r>
            <a:r>
              <a:rPr lang="en-GB" sz="1000" dirty="0" err="1">
                <a:ea typeface="Roboto" panose="02000000000000000000" pitchFamily="2" charset="0"/>
                <a:cs typeface="Roboto" panose="02000000000000000000" pitchFamily="2" charset="0"/>
              </a:rPr>
              <a:t>Biol</a:t>
            </a:r>
            <a:r>
              <a:rPr lang="en-GB" sz="1000" dirty="0">
                <a:ea typeface="Roboto" panose="02000000000000000000" pitchFamily="2" charset="0"/>
                <a:cs typeface="Roboto" panose="02000000000000000000" pitchFamily="2" charset="0"/>
              </a:rPr>
              <a:t> </a:t>
            </a:r>
            <a:r>
              <a:rPr lang="en-GB" sz="1000" dirty="0" err="1">
                <a:ea typeface="Roboto" panose="02000000000000000000" pitchFamily="2" charset="0"/>
                <a:cs typeface="Roboto" panose="02000000000000000000" pitchFamily="2" charset="0"/>
              </a:rPr>
              <a:t>Clin</a:t>
            </a:r>
            <a:r>
              <a:rPr lang="en-GB" sz="1000" dirty="0">
                <a:ea typeface="Roboto" panose="02000000000000000000" pitchFamily="2" charset="0"/>
                <a:cs typeface="Roboto" panose="02000000000000000000" pitchFamily="2" charset="0"/>
              </a:rPr>
              <a:t> Invest 2012</a:t>
            </a:r>
            <a:endParaRPr lang="en-US" sz="1000" dirty="0">
              <a:ea typeface="Roboto" panose="02000000000000000000" pitchFamily="2" charset="0"/>
              <a:cs typeface="Roboto" panose="02000000000000000000" pitchFamily="2" charset="0"/>
            </a:endParaRPr>
          </a:p>
        </p:txBody>
      </p:sp>
      <p:sp>
        <p:nvSpPr>
          <p:cNvPr id="8" name="Title 1"/>
          <p:cNvSpPr txBox="1">
            <a:spLocks/>
          </p:cNvSpPr>
          <p:nvPr/>
        </p:nvSpPr>
        <p:spPr>
          <a:xfrm>
            <a:off x="-101029" y="1728097"/>
            <a:ext cx="7671459" cy="438564"/>
          </a:xfrm>
          <a:prstGeom prst="rect">
            <a:avLst/>
          </a:prstGeom>
        </p:spPr>
        <p:txBody>
          <a:bodyPr vert="horz" wrap="square" lIns="121920" tIns="60960" rIns="121920" bIns="60960" rtlCol="0" anchor="ctr" anchorCtr="0">
            <a:noAutofit/>
          </a:bodyPr>
          <a:lstStyle>
            <a:lvl1pPr algn="l" defTabSz="457200" rtl="0" eaLnBrk="1" latinLnBrk="0" hangingPunct="1">
              <a:spcBef>
                <a:spcPct val="0"/>
              </a:spcBef>
              <a:buNone/>
              <a:defRPr sz="2800" kern="1200">
                <a:solidFill>
                  <a:schemeClr val="bg1"/>
                </a:solidFill>
                <a:latin typeface="Neutraface Text Book" charset="0"/>
                <a:ea typeface="Neutraface Text Book" charset="0"/>
                <a:cs typeface="Neutraface Text Book" charset="0"/>
              </a:defRPr>
            </a:lvl1pPr>
          </a:lstStyle>
          <a:p>
            <a:pPr marL="478355"/>
            <a:r>
              <a:rPr lang="en-US" sz="2667" dirty="0">
                <a:solidFill>
                  <a:srgbClr val="6F2761"/>
                </a:solidFill>
                <a:latin typeface="Neutraface Text Demi" charset="0"/>
                <a:ea typeface="Neutraface Text Demi" charset="0"/>
                <a:cs typeface="Neutraface Text Demi" charset="0"/>
              </a:rPr>
              <a:t>E4 acts differently depending on the tissue</a:t>
            </a:r>
          </a:p>
        </p:txBody>
      </p:sp>
      <p:grpSp>
        <p:nvGrpSpPr>
          <p:cNvPr id="59" name="Group 58"/>
          <p:cNvGrpSpPr/>
          <p:nvPr/>
        </p:nvGrpSpPr>
        <p:grpSpPr>
          <a:xfrm>
            <a:off x="116630" y="3986831"/>
            <a:ext cx="8059472" cy="1962389"/>
            <a:chOff x="84191" y="3257729"/>
            <a:chExt cx="6044604" cy="1471792"/>
          </a:xfrm>
        </p:grpSpPr>
        <p:sp>
          <p:nvSpPr>
            <p:cNvPr id="33" name="Rectangle 32"/>
            <p:cNvSpPr/>
            <p:nvPr/>
          </p:nvSpPr>
          <p:spPr>
            <a:xfrm>
              <a:off x="388451" y="3402416"/>
              <a:ext cx="4362955" cy="1327105"/>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p:nvSpPr>
          <p:spPr>
            <a:xfrm>
              <a:off x="84191" y="3407447"/>
              <a:ext cx="2818320" cy="330908"/>
            </a:xfrm>
            <a:prstGeom prst="rect">
              <a:avLst/>
            </a:prstGeom>
          </p:spPr>
          <p:txBody>
            <a:bodyPr wrap="none">
              <a:spAutoFit/>
            </a:bodyPr>
            <a:lstStyle/>
            <a:p>
              <a:pPr marL="353475" lvl="1"/>
              <a:r>
                <a:rPr lang="en-US" sz="2267" b="1" dirty="0">
                  <a:solidFill>
                    <a:srgbClr val="00B050"/>
                  </a:solidFill>
                  <a:latin typeface="Neutraface Text Demi" charset="0"/>
                  <a:ea typeface="Neutraface Text Demi" charset="0"/>
                  <a:cs typeface="Neutraface Text Demi" charset="0"/>
                </a:rPr>
                <a:t>Agonist </a:t>
              </a:r>
              <a:r>
                <a:rPr lang="en-US" sz="2267" dirty="0">
                  <a:solidFill>
                    <a:srgbClr val="00B050"/>
                  </a:solidFill>
                  <a:latin typeface="Neutraface Text Demi" charset="0"/>
                  <a:ea typeface="Neutraface Text Demi" charset="0"/>
                  <a:cs typeface="Neutraface Text Demi" charset="0"/>
                </a:rPr>
                <a:t>on the nuclear ERα</a:t>
              </a:r>
            </a:p>
          </p:txBody>
        </p:sp>
        <p:sp>
          <p:nvSpPr>
            <p:cNvPr id="22" name="Rectangle 21"/>
            <p:cNvSpPr/>
            <p:nvPr/>
          </p:nvSpPr>
          <p:spPr>
            <a:xfrm>
              <a:off x="84191" y="3786108"/>
              <a:ext cx="4667216" cy="869277"/>
            </a:xfrm>
            <a:prstGeom prst="rect">
              <a:avLst/>
            </a:prstGeom>
          </p:spPr>
          <p:txBody>
            <a:bodyPr wrap="square">
              <a:spAutoFit/>
            </a:bodyPr>
            <a:lstStyle/>
            <a:p>
              <a:pPr marL="594769" lvl="1" indent="-241294">
                <a:buClr>
                  <a:schemeClr val="accent6">
                    <a:lumMod val="50000"/>
                  </a:schemeClr>
                </a:buClr>
                <a:buFont typeface="Wingdings" panose="05000000000000000000" pitchFamily="2" charset="2"/>
                <a:buChar char="ü"/>
              </a:pPr>
              <a:r>
                <a:rPr lang="en-US" sz="1733" dirty="0">
                  <a:solidFill>
                    <a:srgbClr val="6C6D6E"/>
                  </a:solidFill>
                </a:rPr>
                <a:t>E4 activates the nuclear estrogen receptor</a:t>
              </a:r>
              <a:r>
                <a:rPr lang="en-US" sz="1733" baseline="30000" dirty="0">
                  <a:solidFill>
                    <a:srgbClr val="6C6D6E"/>
                  </a:solidFill>
                </a:rPr>
                <a:t>1,2,3 </a:t>
              </a:r>
            </a:p>
            <a:p>
              <a:pPr marL="594769" lvl="1" indent="-241294">
                <a:buClr>
                  <a:schemeClr val="accent6">
                    <a:lumMod val="50000"/>
                  </a:schemeClr>
                </a:buClr>
                <a:buFont typeface="Wingdings" panose="05000000000000000000" pitchFamily="2" charset="2"/>
                <a:buChar char="ü"/>
              </a:pPr>
              <a:r>
                <a:rPr lang="en-US" sz="1733" dirty="0">
                  <a:solidFill>
                    <a:srgbClr val="6C6D6E"/>
                  </a:solidFill>
                </a:rPr>
                <a:t>E4 has important estrogenic activity</a:t>
              </a:r>
              <a:r>
                <a:rPr lang="aa-ET" sz="1733" dirty="0">
                  <a:solidFill>
                    <a:srgbClr val="6C6D6E"/>
                  </a:solidFill>
                </a:rPr>
                <a:t> on the vagina, endometrium, bone, and cardiovascular system to provide beneficial effects</a:t>
              </a:r>
              <a:r>
                <a:rPr lang="en-US" sz="1733" baseline="30000" dirty="0">
                  <a:solidFill>
                    <a:srgbClr val="6C6D6E"/>
                  </a:solidFill>
                </a:rPr>
                <a:t>1</a:t>
              </a:r>
              <a:r>
                <a:rPr lang="aa-ET" sz="1733" baseline="30000" dirty="0">
                  <a:solidFill>
                    <a:srgbClr val="6C6D6E"/>
                  </a:solidFill>
                </a:rPr>
                <a:t>-3</a:t>
              </a:r>
              <a:endParaRPr lang="en-US" sz="1733" baseline="30000" dirty="0">
                <a:solidFill>
                  <a:srgbClr val="6C6D6E"/>
                </a:solidFill>
              </a:endParaRPr>
            </a:p>
          </p:txBody>
        </p:sp>
        <p:cxnSp>
          <p:nvCxnSpPr>
            <p:cNvPr id="38" name="Elbow Connector 37"/>
            <p:cNvCxnSpPr>
              <a:stCxn id="33" idx="3"/>
            </p:cNvCxnSpPr>
            <p:nvPr/>
          </p:nvCxnSpPr>
          <p:spPr>
            <a:xfrm flipV="1">
              <a:off x="4751406" y="3257729"/>
              <a:ext cx="1377389" cy="808240"/>
            </a:xfrm>
            <a:prstGeom prst="bentConnector3">
              <a:avLst>
                <a:gd name="adj1" fmla="val 32773"/>
              </a:avLst>
            </a:prstGeom>
            <a:ln>
              <a:solidFill>
                <a:schemeClr val="accent6">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501572" y="2266621"/>
            <a:ext cx="5833636" cy="1412726"/>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8" name="Group 27"/>
          <p:cNvGrpSpPr/>
          <p:nvPr/>
        </p:nvGrpSpPr>
        <p:grpSpPr>
          <a:xfrm>
            <a:off x="143976" y="2290394"/>
            <a:ext cx="6300120" cy="1546051"/>
            <a:chOff x="84191" y="1883584"/>
            <a:chExt cx="4572000" cy="1159538"/>
          </a:xfrm>
        </p:grpSpPr>
        <p:sp>
          <p:nvSpPr>
            <p:cNvPr id="9" name="Rectangle 8"/>
            <p:cNvSpPr/>
            <p:nvPr/>
          </p:nvSpPr>
          <p:spPr>
            <a:xfrm>
              <a:off x="84191" y="1883584"/>
              <a:ext cx="3313125" cy="330908"/>
            </a:xfrm>
            <a:prstGeom prst="rect">
              <a:avLst/>
            </a:prstGeom>
          </p:spPr>
          <p:txBody>
            <a:bodyPr wrap="none">
              <a:spAutoFit/>
            </a:bodyPr>
            <a:lstStyle/>
            <a:p>
              <a:pPr marL="353475" lvl="1"/>
              <a:r>
                <a:rPr lang="en-US" sz="2267" b="1" dirty="0">
                  <a:solidFill>
                    <a:srgbClr val="FF0000"/>
                  </a:solidFill>
                  <a:latin typeface="Neutraface Text Demi" charset="0"/>
                  <a:ea typeface="Neutraface Text Demi" charset="0"/>
                  <a:cs typeface="Neutraface Text Demi" charset="0"/>
                </a:rPr>
                <a:t>Antagonist </a:t>
              </a:r>
              <a:r>
                <a:rPr lang="en-US" sz="2267" dirty="0">
                  <a:solidFill>
                    <a:srgbClr val="FF0000"/>
                  </a:solidFill>
                  <a:latin typeface="Neutraface Text Demi" charset="0"/>
                  <a:ea typeface="Neutraface Text Demi" charset="0"/>
                  <a:cs typeface="Neutraface Text Demi" charset="0"/>
                </a:rPr>
                <a:t>on the membrane ERα</a:t>
              </a:r>
              <a:endParaRPr lang="en-US" sz="2267" baseline="30000" dirty="0">
                <a:solidFill>
                  <a:srgbClr val="FF0000"/>
                </a:solidFill>
                <a:latin typeface="Neutraface Text Demi" charset="0"/>
                <a:ea typeface="Neutraface Text Demi" charset="0"/>
                <a:cs typeface="Neutraface Text Demi" charset="0"/>
              </a:endParaRPr>
            </a:p>
          </p:txBody>
        </p:sp>
        <p:sp>
          <p:nvSpPr>
            <p:cNvPr id="21" name="Rectangle 20"/>
            <p:cNvSpPr/>
            <p:nvPr/>
          </p:nvSpPr>
          <p:spPr>
            <a:xfrm>
              <a:off x="84191" y="2240498"/>
              <a:ext cx="4572000" cy="802624"/>
            </a:xfrm>
            <a:prstGeom prst="rect">
              <a:avLst/>
            </a:prstGeom>
          </p:spPr>
          <p:txBody>
            <a:bodyPr>
              <a:spAutoFit/>
            </a:bodyPr>
            <a:lstStyle/>
            <a:p>
              <a:pPr marL="594769" lvl="1" indent="-241294">
                <a:buClr>
                  <a:schemeClr val="accent6">
                    <a:lumMod val="50000"/>
                  </a:schemeClr>
                </a:buClr>
                <a:buFont typeface="Wingdings" panose="05000000000000000000" pitchFamily="2" charset="2"/>
                <a:buChar char="ü"/>
              </a:pPr>
              <a:r>
                <a:rPr lang="en-US" sz="1733" dirty="0">
                  <a:solidFill>
                    <a:srgbClr val="6C6D6E"/>
                  </a:solidFill>
                </a:rPr>
                <a:t>E4 blocks the membrane estrogen receptor</a:t>
              </a:r>
              <a:r>
                <a:rPr lang="en-US" sz="1733" baseline="30000" dirty="0">
                  <a:solidFill>
                    <a:srgbClr val="6C6D6E"/>
                  </a:solidFill>
                </a:rPr>
                <a:t>1</a:t>
              </a:r>
              <a:r>
                <a:rPr lang="aa-ET" sz="1733" baseline="30000" dirty="0">
                  <a:solidFill>
                    <a:srgbClr val="6C6D6E"/>
                  </a:solidFill>
                </a:rPr>
                <a:t>-3</a:t>
              </a:r>
              <a:endParaRPr lang="en-US" sz="1733" baseline="30000" dirty="0">
                <a:solidFill>
                  <a:srgbClr val="6C6D6E"/>
                </a:solidFill>
              </a:endParaRPr>
            </a:p>
            <a:p>
              <a:pPr marL="594769" lvl="1" indent="-241294">
                <a:buClr>
                  <a:schemeClr val="accent6">
                    <a:lumMod val="50000"/>
                  </a:schemeClr>
                </a:buClr>
                <a:buFont typeface="Wingdings" panose="05000000000000000000" pitchFamily="2" charset="2"/>
                <a:buChar char="ü"/>
              </a:pPr>
              <a:r>
                <a:rPr lang="en-US" sz="1733" dirty="0">
                  <a:solidFill>
                    <a:srgbClr val="6C6D6E"/>
                  </a:solidFill>
                </a:rPr>
                <a:t>E4 has a neutral effect on the liver unlike other estrogens</a:t>
              </a:r>
              <a:r>
                <a:rPr lang="en-US" sz="1733" baseline="30000" dirty="0">
                  <a:solidFill>
                    <a:srgbClr val="6C6D6E"/>
                  </a:solidFill>
                </a:rPr>
                <a:t>1</a:t>
              </a:r>
              <a:r>
                <a:rPr lang="aa-ET" sz="1733" baseline="30000" dirty="0">
                  <a:solidFill>
                    <a:srgbClr val="6C6D6E"/>
                  </a:solidFill>
                </a:rPr>
                <a:t>-3</a:t>
              </a:r>
            </a:p>
            <a:p>
              <a:pPr marL="594769" lvl="1" indent="-241294">
                <a:buClr>
                  <a:schemeClr val="accent6">
                    <a:lumMod val="50000"/>
                  </a:schemeClr>
                </a:buClr>
                <a:buFont typeface="Wingdings" panose="05000000000000000000" pitchFamily="2" charset="2"/>
                <a:buChar char="ü"/>
              </a:pPr>
              <a:r>
                <a:rPr lang="en-US" sz="1733" dirty="0">
                  <a:solidFill>
                    <a:srgbClr val="6C6D6E"/>
                  </a:solidFill>
                </a:rPr>
                <a:t>E4 has a </a:t>
              </a:r>
              <a:r>
                <a:rPr lang="aa-ET" sz="1733" dirty="0">
                  <a:solidFill>
                    <a:srgbClr val="6C6D6E"/>
                  </a:solidFill>
                </a:rPr>
                <a:t>low impact on normal and malignant breast</a:t>
              </a:r>
              <a:r>
                <a:rPr lang="aa-ET" sz="1733" baseline="30000" dirty="0">
                  <a:solidFill>
                    <a:srgbClr val="6C6D6E"/>
                  </a:solidFill>
                </a:rPr>
                <a:t>4-7</a:t>
              </a:r>
              <a:endParaRPr lang="hu-HU" sz="1733" baseline="30000" dirty="0">
                <a:solidFill>
                  <a:srgbClr val="6C6D6E"/>
                </a:solidFill>
              </a:endParaRPr>
            </a:p>
            <a:p>
              <a:pPr marL="594769" lvl="1" indent="-241294">
                <a:buClr>
                  <a:schemeClr val="accent6">
                    <a:lumMod val="50000"/>
                  </a:schemeClr>
                </a:buClr>
                <a:buFont typeface="Wingdings" panose="05000000000000000000" pitchFamily="2" charset="2"/>
                <a:buChar char="ü"/>
              </a:pPr>
              <a:endParaRPr lang="hu-HU" sz="1733" baseline="30000" dirty="0">
                <a:solidFill>
                  <a:srgbClr val="6C6D6E"/>
                </a:solidFill>
              </a:endParaRPr>
            </a:p>
          </p:txBody>
        </p:sp>
      </p:grpSp>
      <p:cxnSp>
        <p:nvCxnSpPr>
          <p:cNvPr id="41" name="Elbow Connector 40"/>
          <p:cNvCxnSpPr>
            <a:cxnSpLocks/>
            <a:stCxn id="29" idx="3"/>
          </p:cNvCxnSpPr>
          <p:nvPr/>
        </p:nvCxnSpPr>
        <p:spPr>
          <a:xfrm>
            <a:off x="6335208" y="2972984"/>
            <a:ext cx="2469266" cy="408930"/>
          </a:xfrm>
          <a:prstGeom prst="bentConnector3">
            <a:avLst>
              <a:gd name="adj1" fmla="val 50000"/>
            </a:avLst>
          </a:prstGeom>
          <a:ln>
            <a:solidFill>
              <a:schemeClr val="accent6">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7065434" y="4536555"/>
            <a:ext cx="905933" cy="66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54" name="Group 53"/>
          <p:cNvGrpSpPr/>
          <p:nvPr/>
        </p:nvGrpSpPr>
        <p:grpSpPr>
          <a:xfrm>
            <a:off x="8240381" y="2939717"/>
            <a:ext cx="3373229" cy="2367056"/>
            <a:chOff x="6136539" y="2623989"/>
            <a:chExt cx="2529922" cy="1775292"/>
          </a:xfrm>
        </p:grpSpPr>
        <p:sp>
          <p:nvSpPr>
            <p:cNvPr id="3" name="TextBox 2"/>
            <p:cNvSpPr txBox="1"/>
            <p:nvPr/>
          </p:nvSpPr>
          <p:spPr>
            <a:xfrm>
              <a:off x="6136539" y="3138579"/>
              <a:ext cx="720000" cy="216000"/>
            </a:xfrm>
            <a:prstGeom prst="rect">
              <a:avLst/>
            </a:prstGeom>
            <a:solidFill>
              <a:schemeClr val="bg1">
                <a:lumMod val="65000"/>
              </a:schemeClr>
            </a:solidFill>
          </p:spPr>
          <p:txBody>
            <a:bodyPr wrap="square" lIns="0" tIns="0" rIns="0" bIns="0" rtlCol="0" anchor="ctr">
              <a:noAutofit/>
            </a:bodyPr>
            <a:lstStyle/>
            <a:p>
              <a:pPr algn="ctr">
                <a:lnSpc>
                  <a:spcPct val="80000"/>
                </a:lnSpc>
              </a:pPr>
              <a:r>
                <a:rPr lang="en-US" sz="1067" dirty="0">
                  <a:solidFill>
                    <a:schemeClr val="bg1"/>
                  </a:solidFill>
                  <a:latin typeface="Arial Narrow" panose="020B0606020202030204" pitchFamily="34" charset="0"/>
                </a:rPr>
                <a:t>Nuclear effects</a:t>
              </a:r>
            </a:p>
            <a:p>
              <a:pPr algn="ctr">
                <a:lnSpc>
                  <a:spcPct val="80000"/>
                </a:lnSpc>
              </a:pPr>
              <a:r>
                <a:rPr lang="en-US" sz="800" dirty="0">
                  <a:solidFill>
                    <a:schemeClr val="bg1"/>
                  </a:solidFill>
                  <a:latin typeface="Arial Narrow" panose="020B0606020202030204" pitchFamily="34" charset="0"/>
                </a:rPr>
                <a:t>(transcription)</a:t>
              </a:r>
            </a:p>
          </p:txBody>
        </p:sp>
        <p:sp>
          <p:nvSpPr>
            <p:cNvPr id="17" name="TextBox 16"/>
            <p:cNvSpPr txBox="1"/>
            <p:nvPr/>
          </p:nvSpPr>
          <p:spPr>
            <a:xfrm>
              <a:off x="6603357" y="2691631"/>
              <a:ext cx="828000" cy="216000"/>
            </a:xfrm>
            <a:prstGeom prst="rect">
              <a:avLst/>
            </a:prstGeom>
            <a:solidFill>
              <a:schemeClr val="bg1">
                <a:lumMod val="65000"/>
              </a:schemeClr>
            </a:solidFill>
          </p:spPr>
          <p:txBody>
            <a:bodyPr wrap="square" lIns="0" tIns="0" rIns="0" bIns="0" rtlCol="0" anchor="ctr">
              <a:noAutofit/>
            </a:bodyPr>
            <a:lstStyle/>
            <a:p>
              <a:pPr algn="ctr">
                <a:lnSpc>
                  <a:spcPct val="80000"/>
                </a:lnSpc>
              </a:pPr>
              <a:r>
                <a:rPr lang="en-US" sz="1067" dirty="0">
                  <a:solidFill>
                    <a:schemeClr val="bg1"/>
                  </a:solidFill>
                  <a:latin typeface="Arial Narrow" panose="020B0606020202030204" pitchFamily="34" charset="0"/>
                </a:rPr>
                <a:t>Membrane effects</a:t>
              </a:r>
            </a:p>
            <a:p>
              <a:pPr algn="ctr">
                <a:lnSpc>
                  <a:spcPct val="80000"/>
                </a:lnSpc>
              </a:pPr>
              <a:r>
                <a:rPr lang="en-US" sz="800" dirty="0">
                  <a:solidFill>
                    <a:schemeClr val="bg1"/>
                  </a:solidFill>
                  <a:latin typeface="Arial Narrow" panose="020B0606020202030204" pitchFamily="34" charset="0"/>
                </a:rPr>
                <a:t>(NO, kinases) </a:t>
              </a:r>
            </a:p>
          </p:txBody>
        </p:sp>
        <p:sp>
          <p:nvSpPr>
            <p:cNvPr id="10" name="Oval 9"/>
            <p:cNvSpPr/>
            <p:nvPr/>
          </p:nvSpPr>
          <p:spPr>
            <a:xfrm>
              <a:off x="6561519" y="3411746"/>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33" dirty="0">
                  <a:latin typeface="Arial Narrow" panose="020B0606020202030204" pitchFamily="34" charset="0"/>
                </a:rPr>
                <a:t>E4</a:t>
              </a:r>
            </a:p>
          </p:txBody>
        </p:sp>
        <p:sp>
          <p:nvSpPr>
            <p:cNvPr id="24" name="Oval 23"/>
            <p:cNvSpPr/>
            <p:nvPr/>
          </p:nvSpPr>
          <p:spPr>
            <a:xfrm>
              <a:off x="6747256" y="3414922"/>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33" dirty="0">
                  <a:effectLst>
                    <a:outerShdw blurRad="50800" dist="38100" dir="2700000" algn="tl" rotWithShape="0">
                      <a:prstClr val="black">
                        <a:alpha val="40000"/>
                      </a:prstClr>
                    </a:outerShdw>
                  </a:effectLst>
                  <a:latin typeface="Arial Narrow" panose="020B0606020202030204" pitchFamily="34" charset="0"/>
                </a:rPr>
                <a:t>E4</a:t>
              </a:r>
            </a:p>
          </p:txBody>
        </p:sp>
        <p:sp>
          <p:nvSpPr>
            <p:cNvPr id="25" name="Oval 24"/>
            <p:cNvSpPr/>
            <p:nvPr/>
          </p:nvSpPr>
          <p:spPr>
            <a:xfrm>
              <a:off x="6563107" y="3414922"/>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33" dirty="0">
                  <a:effectLst>
                    <a:outerShdw blurRad="50800" dist="38100" dir="2700000" algn="tl" rotWithShape="0">
                      <a:prstClr val="black">
                        <a:alpha val="40000"/>
                      </a:prstClr>
                    </a:outerShdw>
                  </a:effectLst>
                  <a:latin typeface="Arial Narrow" panose="020B0606020202030204" pitchFamily="34" charset="0"/>
                </a:rPr>
                <a:t>E4</a:t>
              </a:r>
            </a:p>
          </p:txBody>
        </p:sp>
        <p:sp>
          <p:nvSpPr>
            <p:cNvPr id="27" name="Oval 26"/>
            <p:cNvSpPr/>
            <p:nvPr/>
          </p:nvSpPr>
          <p:spPr>
            <a:xfrm>
              <a:off x="8396670" y="2950859"/>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33" dirty="0">
                  <a:effectLst>
                    <a:outerShdw blurRad="50800" dist="38100" dir="2700000" algn="tl" rotWithShape="0">
                      <a:prstClr val="black">
                        <a:alpha val="40000"/>
                      </a:prstClr>
                    </a:outerShdw>
                  </a:effectLst>
                  <a:latin typeface="Arial Narrow" panose="020B0606020202030204" pitchFamily="34" charset="0"/>
                </a:rPr>
                <a:t>E4</a:t>
              </a:r>
            </a:p>
          </p:txBody>
        </p:sp>
        <p:sp>
          <p:nvSpPr>
            <p:cNvPr id="39" name="TextBox 38"/>
            <p:cNvSpPr txBox="1"/>
            <p:nvPr/>
          </p:nvSpPr>
          <p:spPr>
            <a:xfrm>
              <a:off x="6559129" y="3864685"/>
              <a:ext cx="325438" cy="123111"/>
            </a:xfrm>
            <a:prstGeom prst="roundRect">
              <a:avLst/>
            </a:prstGeom>
            <a:solidFill>
              <a:srgbClr val="F99F83"/>
            </a:solidFill>
          </p:spPr>
          <p:txBody>
            <a:bodyPr wrap="none" lIns="48000" tIns="0" rIns="48000" bIns="192000" rtlCol="0">
              <a:noAutofit/>
            </a:bodyPr>
            <a:lstStyle/>
            <a:p>
              <a:pPr algn="ctr"/>
              <a:r>
                <a:rPr lang="en-US" sz="1067" dirty="0">
                  <a:solidFill>
                    <a:schemeClr val="accent5">
                      <a:lumMod val="20000"/>
                      <a:lumOff val="80000"/>
                    </a:schemeClr>
                  </a:solidFill>
                  <a:latin typeface="Arial Narrow" panose="020B0606020202030204" pitchFamily="34" charset="0"/>
                </a:rPr>
                <a:t>Nucleus</a:t>
              </a:r>
            </a:p>
          </p:txBody>
        </p:sp>
        <p:grpSp>
          <p:nvGrpSpPr>
            <p:cNvPr id="42" name="Group 41"/>
            <p:cNvGrpSpPr/>
            <p:nvPr/>
          </p:nvGrpSpPr>
          <p:grpSpPr>
            <a:xfrm>
              <a:off x="7462203" y="2623989"/>
              <a:ext cx="432445" cy="89609"/>
              <a:chOff x="4737100" y="2631428"/>
              <a:chExt cx="649384" cy="119712"/>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917" t="41340" r="20834"/>
              <a:stretch/>
            </p:blipFill>
            <p:spPr bwMode="auto">
              <a:xfrm>
                <a:off x="4737100" y="2651407"/>
                <a:ext cx="544513" cy="9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4803870" y="2631428"/>
                <a:ext cx="582614" cy="102857"/>
              </a:xfrm>
              <a:prstGeom prst="rect">
                <a:avLst/>
              </a:prstGeom>
              <a:noFill/>
            </p:spPr>
            <p:txBody>
              <a:bodyPr wrap="square" lIns="0" tIns="0" rIns="0" bIns="0" rtlCol="0">
                <a:spAutoFit/>
              </a:bodyPr>
              <a:lstStyle/>
              <a:p>
                <a:r>
                  <a:rPr lang="en-US" sz="667" dirty="0"/>
                  <a:t>caveolins</a:t>
                </a:r>
              </a:p>
            </p:txBody>
          </p:sp>
        </p:grpSp>
        <p:grpSp>
          <p:nvGrpSpPr>
            <p:cNvPr id="43" name="Group 42"/>
            <p:cNvGrpSpPr/>
            <p:nvPr/>
          </p:nvGrpSpPr>
          <p:grpSpPr>
            <a:xfrm>
              <a:off x="7682294" y="2703040"/>
              <a:ext cx="145370" cy="148930"/>
              <a:chOff x="7682294" y="2703040"/>
              <a:chExt cx="145370" cy="148930"/>
            </a:xfrm>
          </p:grpSpPr>
          <p:sp>
            <p:nvSpPr>
              <p:cNvPr id="26" name="Oval 25"/>
              <p:cNvSpPr/>
              <p:nvPr/>
            </p:nvSpPr>
            <p:spPr>
              <a:xfrm>
                <a:off x="7682294" y="2707970"/>
                <a:ext cx="144000" cy="144000"/>
              </a:xfrm>
              <a:prstGeom prst="ellipse">
                <a:avLst/>
              </a:prstGeom>
              <a:solidFill>
                <a:schemeClr val="accent2">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33" dirty="0">
                  <a:latin typeface="Arial Narrow" panose="020B0606020202030204" pitchFamily="34" charset="0"/>
                </a:endParaRPr>
              </a:p>
            </p:txBody>
          </p:sp>
          <p:grpSp>
            <p:nvGrpSpPr>
              <p:cNvPr id="19" name="Group 18"/>
              <p:cNvGrpSpPr/>
              <p:nvPr/>
            </p:nvGrpSpPr>
            <p:grpSpPr>
              <a:xfrm>
                <a:off x="7682294" y="2703040"/>
                <a:ext cx="144000" cy="144000"/>
                <a:chOff x="8013166" y="3407991"/>
                <a:chExt cx="144000" cy="144000"/>
              </a:xfrm>
            </p:grpSpPr>
            <p:sp>
              <p:nvSpPr>
                <p:cNvPr id="18" name="Rounded Rectangle 17"/>
                <p:cNvSpPr/>
                <p:nvPr/>
              </p:nvSpPr>
              <p:spPr>
                <a:xfrm rot="18913526">
                  <a:off x="8013166" y="3465590"/>
                  <a:ext cx="144000" cy="32400"/>
                </a:xfrm>
                <a:prstGeom prst="roundRect">
                  <a:avLst/>
                </a:prstGeom>
                <a:solidFill>
                  <a:srgbClr val="CC0000"/>
                </a:solidFill>
                <a:ln w="12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Rounded Rectangle 33"/>
                <p:cNvSpPr/>
                <p:nvPr/>
              </p:nvSpPr>
              <p:spPr>
                <a:xfrm rot="2800957">
                  <a:off x="8016353" y="3463791"/>
                  <a:ext cx="144000" cy="32400"/>
                </a:xfrm>
                <a:prstGeom prst="roundRect">
                  <a:avLst/>
                </a:prstGeom>
                <a:solidFill>
                  <a:srgbClr val="CC0000"/>
                </a:solidFill>
                <a:ln w="12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37" name="Group 36"/>
              <p:cNvGrpSpPr/>
              <p:nvPr/>
            </p:nvGrpSpPr>
            <p:grpSpPr>
              <a:xfrm>
                <a:off x="7683664" y="2707970"/>
                <a:ext cx="144000" cy="144000"/>
                <a:chOff x="7134974" y="3143124"/>
                <a:chExt cx="144000" cy="144000"/>
              </a:xfrm>
            </p:grpSpPr>
            <p:sp>
              <p:nvSpPr>
                <p:cNvPr id="36" name="Oval 35"/>
                <p:cNvSpPr>
                  <a:spLocks noChangeAspect="1"/>
                </p:cNvSpPr>
                <p:nvPr/>
              </p:nvSpPr>
              <p:spPr>
                <a:xfrm>
                  <a:off x="7151349" y="3165888"/>
                  <a:ext cx="104899" cy="108000"/>
                </a:xfrm>
                <a:prstGeom prst="ellipse">
                  <a:avLst/>
                </a:prstGeom>
                <a:solidFill>
                  <a:schemeClr val="accent2">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33" dirty="0">
                    <a:effectLst>
                      <a:outerShdw blurRad="50800" dist="38100" dir="2700000" algn="tl" rotWithShape="0">
                        <a:prstClr val="black">
                          <a:alpha val="40000"/>
                        </a:prstClr>
                      </a:outerShdw>
                    </a:effectLst>
                    <a:latin typeface="Arial Narrow" panose="020B0606020202030204" pitchFamily="34" charset="0"/>
                  </a:endParaRPr>
                </a:p>
              </p:txBody>
            </p:sp>
            <p:sp>
              <p:nvSpPr>
                <p:cNvPr id="31" name="Oval 30"/>
                <p:cNvSpPr/>
                <p:nvPr/>
              </p:nvSpPr>
              <p:spPr>
                <a:xfrm>
                  <a:off x="7134974" y="3143124"/>
                  <a:ext cx="144000" cy="1440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33" dirty="0">
                      <a:effectLst>
                        <a:outerShdw blurRad="50800" dist="38100" dir="2700000" algn="tl" rotWithShape="0">
                          <a:prstClr val="black">
                            <a:alpha val="40000"/>
                          </a:prstClr>
                        </a:outerShdw>
                      </a:effectLst>
                      <a:latin typeface="Arial Narrow" panose="020B0606020202030204" pitchFamily="34" charset="0"/>
                    </a:rPr>
                    <a:t>E4</a:t>
                  </a:r>
                </a:p>
              </p:txBody>
            </p:sp>
          </p:grpSp>
        </p:grpSp>
        <p:grpSp>
          <p:nvGrpSpPr>
            <p:cNvPr id="46" name="Group 45"/>
            <p:cNvGrpSpPr/>
            <p:nvPr/>
          </p:nvGrpSpPr>
          <p:grpSpPr>
            <a:xfrm rot="6370920">
              <a:off x="8458808" y="3602890"/>
              <a:ext cx="330904" cy="84403"/>
              <a:chOff x="4737100" y="2644436"/>
              <a:chExt cx="613615" cy="106704"/>
            </a:xfrm>
          </p:grpSpPr>
          <p:pic>
            <p:nvPicPr>
              <p:cNvPr id="4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917" t="41340" r="20834"/>
              <a:stretch/>
            </p:blipFill>
            <p:spPr bwMode="auto">
              <a:xfrm>
                <a:off x="4737100" y="2651407"/>
                <a:ext cx="544513" cy="9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4768100" y="2644436"/>
                <a:ext cx="582615" cy="97336"/>
              </a:xfrm>
              <a:prstGeom prst="rect">
                <a:avLst/>
              </a:prstGeom>
              <a:noFill/>
            </p:spPr>
            <p:txBody>
              <a:bodyPr wrap="square" lIns="0" tIns="0" rIns="0" bIns="0" rtlCol="0">
                <a:spAutoFit/>
              </a:bodyPr>
              <a:lstStyle/>
              <a:p>
                <a:r>
                  <a:rPr lang="en-US" sz="667" dirty="0"/>
                  <a:t>caveolins</a:t>
                </a:r>
              </a:p>
            </p:txBody>
          </p:sp>
        </p:grpSp>
        <p:grpSp>
          <p:nvGrpSpPr>
            <p:cNvPr id="49" name="Group 48"/>
            <p:cNvGrpSpPr/>
            <p:nvPr/>
          </p:nvGrpSpPr>
          <p:grpSpPr>
            <a:xfrm>
              <a:off x="7817034" y="3693179"/>
              <a:ext cx="506275" cy="251881"/>
              <a:chOff x="7817034" y="3693179"/>
              <a:chExt cx="506275" cy="251881"/>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78097">
                <a:off x="7832403" y="3693179"/>
                <a:ext cx="487904" cy="21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rot="20140089">
                <a:off x="7817034" y="3751257"/>
                <a:ext cx="506275" cy="193803"/>
              </a:xfrm>
              <a:prstGeom prst="rect">
                <a:avLst/>
              </a:prstGeom>
              <a:noFill/>
            </p:spPr>
            <p:txBody>
              <a:bodyPr wrap="square" lIns="0" tIns="0" rIns="0" bIns="0" rtlCol="0">
                <a:spAutoFit/>
              </a:bodyPr>
              <a:lstStyle/>
              <a:p>
                <a:pPr algn="ctr">
                  <a:lnSpc>
                    <a:spcPct val="90000"/>
                  </a:lnSpc>
                </a:pPr>
                <a:r>
                  <a:rPr lang="en-US" sz="933" dirty="0"/>
                  <a:t>Membrane transport</a:t>
                </a:r>
              </a:p>
            </p:txBody>
          </p:sp>
        </p:grpSp>
        <p:grpSp>
          <p:nvGrpSpPr>
            <p:cNvPr id="55" name="Group 54"/>
            <p:cNvGrpSpPr/>
            <p:nvPr/>
          </p:nvGrpSpPr>
          <p:grpSpPr>
            <a:xfrm>
              <a:off x="7388296" y="3582287"/>
              <a:ext cx="459622" cy="143732"/>
              <a:chOff x="5981865" y="4465499"/>
              <a:chExt cx="698496" cy="197978"/>
            </a:xfrm>
          </p:grpSpPr>
          <p:pic>
            <p:nvPicPr>
              <p:cNvPr id="5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3383" y="4465499"/>
                <a:ext cx="449907" cy="19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5981865" y="4485824"/>
                <a:ext cx="698496" cy="148311"/>
              </a:xfrm>
              <a:prstGeom prst="rect">
                <a:avLst/>
              </a:prstGeom>
              <a:noFill/>
            </p:spPr>
            <p:txBody>
              <a:bodyPr wrap="square" lIns="0" tIns="0" rIns="0" bIns="0" rtlCol="0">
                <a:spAutoFit/>
              </a:bodyPr>
              <a:lstStyle/>
              <a:p>
                <a:pPr algn="ctr"/>
                <a:r>
                  <a:rPr lang="en-US" sz="933" dirty="0"/>
                  <a:t>Golgi</a:t>
                </a:r>
              </a:p>
            </p:txBody>
          </p:sp>
        </p:grpSp>
        <p:grpSp>
          <p:nvGrpSpPr>
            <p:cNvPr id="45" name="Group 44"/>
            <p:cNvGrpSpPr/>
            <p:nvPr/>
          </p:nvGrpSpPr>
          <p:grpSpPr>
            <a:xfrm>
              <a:off x="7572375" y="4040799"/>
              <a:ext cx="765356" cy="358482"/>
              <a:chOff x="7572375" y="4040799"/>
              <a:chExt cx="765356" cy="358482"/>
            </a:xfrm>
          </p:grpSpPr>
          <p:pic>
            <p:nvPicPr>
              <p:cNvPr id="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2375" y="4040799"/>
                <a:ext cx="567039" cy="222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6136" t="6383" r="20642" b="55123"/>
              <a:stretch/>
            </p:blipFill>
            <p:spPr bwMode="auto">
              <a:xfrm rot="13363327">
                <a:off x="8023893" y="4056786"/>
                <a:ext cx="313838" cy="34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1895" t="19969" r="20641" b="55123"/>
              <a:stretch/>
            </p:blipFill>
            <p:spPr bwMode="auto">
              <a:xfrm rot="13363327">
                <a:off x="7895960" y="4165327"/>
                <a:ext cx="175773" cy="191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Box 52"/>
              <p:cNvSpPr txBox="1"/>
              <p:nvPr/>
            </p:nvSpPr>
            <p:spPr>
              <a:xfrm>
                <a:off x="7583102" y="4074971"/>
                <a:ext cx="560773" cy="166199"/>
              </a:xfrm>
              <a:prstGeom prst="rect">
                <a:avLst/>
              </a:prstGeom>
              <a:noFill/>
            </p:spPr>
            <p:txBody>
              <a:bodyPr wrap="square" lIns="0" tIns="0" rIns="0" bIns="0" rtlCol="0">
                <a:spAutoFit/>
              </a:bodyPr>
              <a:lstStyle/>
              <a:p>
                <a:pPr algn="ctr">
                  <a:lnSpc>
                    <a:spcPct val="90000"/>
                  </a:lnSpc>
                </a:pPr>
                <a:r>
                  <a:rPr lang="en-US" sz="800" dirty="0"/>
                  <a:t>Palmitoylation</a:t>
                </a:r>
              </a:p>
              <a:p>
                <a:pPr algn="ctr">
                  <a:lnSpc>
                    <a:spcPct val="90000"/>
                  </a:lnSpc>
                </a:pPr>
                <a:r>
                  <a:rPr lang="en-US" sz="800" dirty="0"/>
                  <a:t>DHHC 7/21</a:t>
                </a:r>
              </a:p>
            </p:txBody>
          </p:sp>
        </p:grpSp>
      </p:grpSp>
      <p:sp>
        <p:nvSpPr>
          <p:cNvPr id="58" name="TextBox 57">
            <a:extLst>
              <a:ext uri="{FF2B5EF4-FFF2-40B4-BE49-F238E27FC236}">
                <a16:creationId xmlns:a16="http://schemas.microsoft.com/office/drawing/2014/main" id="{A4C9D2AD-672B-4D35-96AB-333F83F22549}"/>
              </a:ext>
            </a:extLst>
          </p:cNvPr>
          <p:cNvSpPr txBox="1"/>
          <p:nvPr/>
        </p:nvSpPr>
        <p:spPr>
          <a:xfrm>
            <a:off x="-35370" y="6048117"/>
            <a:ext cx="12192000" cy="400110"/>
          </a:xfrm>
          <a:prstGeom prst="rect">
            <a:avLst/>
          </a:prstGeom>
          <a:noFill/>
        </p:spPr>
        <p:txBody>
          <a:bodyPr wrap="square" rtlCol="0">
            <a:spAutoFit/>
          </a:bodyPr>
          <a:lstStyle/>
          <a:p>
            <a:r>
              <a:rPr lang="nl-BE" sz="1000" dirty="0"/>
              <a:t>E</a:t>
            </a:r>
            <a:r>
              <a:rPr lang="aa-ET" sz="1000" dirty="0"/>
              <a:t>R: es</a:t>
            </a:r>
            <a:r>
              <a:rPr lang="nl-BE" sz="1000" dirty="0"/>
              <a:t>t</a:t>
            </a:r>
            <a:r>
              <a:rPr lang="aa-ET" sz="1000" dirty="0"/>
              <a:t>r</a:t>
            </a:r>
            <a:r>
              <a:rPr lang="nl-BE" sz="1000" dirty="0"/>
              <a:t>o</a:t>
            </a:r>
            <a:r>
              <a:rPr lang="aa-ET" sz="1000" dirty="0"/>
              <a:t>g</a:t>
            </a:r>
            <a:r>
              <a:rPr lang="nl-BE" sz="1000" dirty="0"/>
              <a:t>e</a:t>
            </a:r>
            <a:r>
              <a:rPr lang="aa-ET" sz="1000" dirty="0"/>
              <a:t>n </a:t>
            </a:r>
            <a:r>
              <a:rPr lang="nl-BE" sz="1000" dirty="0"/>
              <a:t>r</a:t>
            </a:r>
            <a:r>
              <a:rPr lang="aa-ET" sz="1000" dirty="0"/>
              <a:t>e</a:t>
            </a:r>
            <a:r>
              <a:rPr lang="nl-BE" sz="1000" dirty="0"/>
              <a:t>c</a:t>
            </a:r>
            <a:r>
              <a:rPr lang="aa-ET" sz="1000" dirty="0"/>
              <a:t>e</a:t>
            </a:r>
            <a:r>
              <a:rPr lang="nl-BE" sz="1000" dirty="0"/>
              <a:t>p</a:t>
            </a:r>
            <a:r>
              <a:rPr lang="aa-ET" sz="1000" dirty="0"/>
              <a:t>t</a:t>
            </a:r>
            <a:r>
              <a:rPr lang="nl-BE" sz="1000" dirty="0"/>
              <a:t>o</a:t>
            </a:r>
            <a:r>
              <a:rPr lang="aa-ET" sz="1000" dirty="0"/>
              <a:t>r; E4: </a:t>
            </a:r>
            <a:r>
              <a:rPr lang="aa-ET" sz="1000" dirty="0" err="1"/>
              <a:t>estetrol</a:t>
            </a:r>
            <a:r>
              <a:rPr lang="aa-ET" sz="1000" dirty="0"/>
              <a:t>; NO: nitric oxide; G: glucose, </a:t>
            </a:r>
            <a:r>
              <a:rPr lang="aa-ET" sz="1000" dirty="0" err="1"/>
              <a:t>Src</a:t>
            </a:r>
            <a:r>
              <a:rPr lang="aa-ET" sz="1000" dirty="0"/>
              <a:t>: tyrosine-protein kinase; </a:t>
            </a:r>
            <a:r>
              <a:rPr lang="aa-ET" sz="1000" dirty="0" err="1"/>
              <a:t>eNOS</a:t>
            </a:r>
            <a:r>
              <a:rPr lang="aa-ET" sz="1000" dirty="0"/>
              <a:t>: endothelial nitric oxide synthase; PI3K: </a:t>
            </a:r>
            <a:r>
              <a:rPr lang="aa-ET" sz="1000" dirty="0" err="1"/>
              <a:t>phosphatidylinosit</a:t>
            </a:r>
            <a:r>
              <a:rPr lang="nl-BE" sz="1000" dirty="0"/>
              <a:t>o</a:t>
            </a:r>
            <a:r>
              <a:rPr lang="aa-ET" sz="1000" dirty="0"/>
              <a:t>l 3-kinase; AKT: protein kinase B; MAPK: mitogen-activated protein kinase; DHHC 7/21: </a:t>
            </a:r>
            <a:r>
              <a:rPr lang="aa-ET" sz="1000" dirty="0" err="1"/>
              <a:t>palmitoylacyltranferases</a:t>
            </a:r>
            <a:r>
              <a:rPr lang="aa-ET" sz="1000" dirty="0"/>
              <a:t> for sex steroid receptors</a:t>
            </a:r>
            <a:endParaRPr lang="nl-BE" sz="1000" dirty="0"/>
          </a:p>
        </p:txBody>
      </p:sp>
      <p:sp>
        <p:nvSpPr>
          <p:cNvPr id="11" name="Plus Sign 10">
            <a:extLst>
              <a:ext uri="{FF2B5EF4-FFF2-40B4-BE49-F238E27FC236}">
                <a16:creationId xmlns:a16="http://schemas.microsoft.com/office/drawing/2014/main" id="{5A3E538F-B208-49D5-BFB9-11F7CA1FEA09}"/>
              </a:ext>
            </a:extLst>
          </p:cNvPr>
          <p:cNvSpPr/>
          <p:nvPr/>
        </p:nvSpPr>
        <p:spPr>
          <a:xfrm>
            <a:off x="6450867" y="4724505"/>
            <a:ext cx="326296" cy="307046"/>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Minus Sign 11">
            <a:extLst>
              <a:ext uri="{FF2B5EF4-FFF2-40B4-BE49-F238E27FC236}">
                <a16:creationId xmlns:a16="http://schemas.microsoft.com/office/drawing/2014/main" id="{62098E67-AF93-4F1A-8671-49EF04F14FB3}"/>
              </a:ext>
            </a:extLst>
          </p:cNvPr>
          <p:cNvSpPr/>
          <p:nvPr/>
        </p:nvSpPr>
        <p:spPr>
          <a:xfrm flipV="1">
            <a:off x="6713376" y="2675551"/>
            <a:ext cx="318079" cy="245109"/>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696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2BD57-25CC-509B-2317-D9F381C3E04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26B2C0C0-2807-EDAB-6DCF-815BBE22AF75}"/>
              </a:ext>
            </a:extLst>
          </p:cNvPr>
          <p:cNvSpPr txBox="1"/>
          <p:nvPr/>
        </p:nvSpPr>
        <p:spPr>
          <a:xfrm>
            <a:off x="584543" y="1617868"/>
            <a:ext cx="8649394" cy="2585323"/>
          </a:xfrm>
          <a:prstGeom prst="rect">
            <a:avLst/>
          </a:prstGeom>
          <a:noFill/>
        </p:spPr>
        <p:txBody>
          <a:bodyPr wrap="square" rtlCol="0">
            <a:spAutoFit/>
          </a:bodyPr>
          <a:lstStyle/>
          <a:p>
            <a:r>
              <a:rPr lang="nl-BE" dirty="0"/>
              <a:t>47 </a:t>
            </a:r>
            <a:r>
              <a:rPr lang="nl-BE" dirty="0" err="1"/>
              <a:t>year</a:t>
            </a:r>
            <a:r>
              <a:rPr lang="nl-BE" dirty="0"/>
              <a:t> </a:t>
            </a:r>
            <a:r>
              <a:rPr lang="nl-BE" dirty="0" err="1"/>
              <a:t>old</a:t>
            </a:r>
            <a:r>
              <a:rPr lang="nl-BE" dirty="0"/>
              <a:t> lady </a:t>
            </a:r>
            <a:r>
              <a:rPr lang="nl-BE" dirty="0" err="1"/>
              <a:t>with</a:t>
            </a:r>
            <a:r>
              <a:rPr lang="nl-BE" dirty="0"/>
              <a:t> significant </a:t>
            </a:r>
            <a:r>
              <a:rPr lang="nl-BE" dirty="0" err="1"/>
              <a:t>complaints</a:t>
            </a:r>
            <a:r>
              <a:rPr lang="nl-BE" dirty="0"/>
              <a:t> – vasomotor </a:t>
            </a:r>
            <a:r>
              <a:rPr lang="nl-BE" dirty="0" err="1"/>
              <a:t>symptoms</a:t>
            </a:r>
            <a:r>
              <a:rPr lang="nl-BE" dirty="0"/>
              <a:t>, </a:t>
            </a:r>
            <a:r>
              <a:rPr lang="nl-BE" dirty="0" err="1"/>
              <a:t>stiffness</a:t>
            </a:r>
            <a:r>
              <a:rPr lang="nl-BE" dirty="0"/>
              <a:t>, </a:t>
            </a:r>
            <a:r>
              <a:rPr lang="nl-BE" dirty="0" err="1"/>
              <a:t>brain</a:t>
            </a:r>
            <a:r>
              <a:rPr lang="nl-BE" dirty="0"/>
              <a:t> </a:t>
            </a:r>
            <a:r>
              <a:rPr lang="nl-BE" dirty="0" err="1"/>
              <a:t>fog</a:t>
            </a:r>
            <a:r>
              <a:rPr lang="nl-BE" dirty="0"/>
              <a:t>. </a:t>
            </a:r>
          </a:p>
          <a:p>
            <a:r>
              <a:rPr lang="nl-BE" dirty="0"/>
              <a:t>Was </a:t>
            </a:r>
            <a:r>
              <a:rPr lang="nl-BE" dirty="0" err="1"/>
              <a:t>treated</a:t>
            </a:r>
            <a:r>
              <a:rPr lang="nl-BE" dirty="0"/>
              <a:t> </a:t>
            </a:r>
            <a:r>
              <a:rPr lang="nl-BE" dirty="0" err="1"/>
              <a:t>with</a:t>
            </a:r>
            <a:r>
              <a:rPr lang="nl-BE" dirty="0"/>
              <a:t> </a:t>
            </a:r>
            <a:r>
              <a:rPr lang="nl-BE" dirty="0" err="1"/>
              <a:t>surgery</a:t>
            </a:r>
            <a:r>
              <a:rPr lang="nl-BE" dirty="0"/>
              <a:t>/</a:t>
            </a:r>
            <a:r>
              <a:rPr lang="nl-BE" dirty="0" err="1"/>
              <a:t>radiotherapy</a:t>
            </a:r>
            <a:r>
              <a:rPr lang="nl-BE" dirty="0"/>
              <a:t>/</a:t>
            </a:r>
            <a:r>
              <a:rPr lang="nl-BE" dirty="0" err="1"/>
              <a:t>chemotherapy</a:t>
            </a:r>
            <a:r>
              <a:rPr lang="nl-BE" dirty="0"/>
              <a:t> </a:t>
            </a:r>
            <a:r>
              <a:rPr lang="nl-BE" dirty="0" err="1"/>
              <a:t>for</a:t>
            </a:r>
            <a:r>
              <a:rPr lang="nl-BE" dirty="0"/>
              <a:t> triple </a:t>
            </a:r>
            <a:r>
              <a:rPr lang="nl-BE" dirty="0" err="1"/>
              <a:t>negative</a:t>
            </a:r>
            <a:r>
              <a:rPr lang="nl-BE" dirty="0"/>
              <a:t> </a:t>
            </a:r>
            <a:r>
              <a:rPr lang="nl-BE" dirty="0" err="1"/>
              <a:t>breastcancer</a:t>
            </a:r>
            <a:endParaRPr lang="nl-BE" dirty="0"/>
          </a:p>
          <a:p>
            <a:r>
              <a:rPr lang="nl-BE" dirty="0" err="1"/>
              <a:t>Mother</a:t>
            </a:r>
            <a:r>
              <a:rPr lang="nl-BE" dirty="0"/>
              <a:t> </a:t>
            </a:r>
            <a:r>
              <a:rPr lang="nl-BE" dirty="0" err="1"/>
              <a:t>breast</a:t>
            </a:r>
            <a:r>
              <a:rPr lang="nl-BE" dirty="0"/>
              <a:t> </a:t>
            </a:r>
            <a:r>
              <a:rPr lang="nl-BE" dirty="0" err="1"/>
              <a:t>cancer</a:t>
            </a:r>
            <a:r>
              <a:rPr lang="nl-BE" dirty="0"/>
              <a:t> at </a:t>
            </a:r>
            <a:r>
              <a:rPr lang="nl-BE" dirty="0" err="1"/>
              <a:t>the</a:t>
            </a:r>
            <a:r>
              <a:rPr lang="nl-BE" dirty="0"/>
              <a:t> </a:t>
            </a:r>
            <a:r>
              <a:rPr lang="nl-BE" dirty="0" err="1"/>
              <a:t>age</a:t>
            </a:r>
            <a:r>
              <a:rPr lang="nl-BE" dirty="0"/>
              <a:t> of 68 </a:t>
            </a:r>
            <a:r>
              <a:rPr lang="nl-BE" dirty="0" err="1"/>
              <a:t>years</a:t>
            </a:r>
            <a:r>
              <a:rPr lang="nl-BE" dirty="0"/>
              <a:t> of </a:t>
            </a:r>
            <a:r>
              <a:rPr lang="nl-BE" dirty="0" err="1"/>
              <a:t>age</a:t>
            </a:r>
            <a:endParaRPr lang="nl-BE" dirty="0"/>
          </a:p>
          <a:p>
            <a:r>
              <a:rPr lang="nl-BE" dirty="0" err="1"/>
              <a:t>Two</a:t>
            </a:r>
            <a:r>
              <a:rPr lang="nl-BE" dirty="0"/>
              <a:t> </a:t>
            </a:r>
            <a:r>
              <a:rPr lang="nl-BE" dirty="0" err="1"/>
              <a:t>childeren</a:t>
            </a:r>
            <a:endParaRPr lang="nl-BE" dirty="0"/>
          </a:p>
          <a:p>
            <a:r>
              <a:rPr lang="nl-BE" dirty="0"/>
              <a:t>Last </a:t>
            </a:r>
            <a:r>
              <a:rPr lang="nl-BE" dirty="0" err="1"/>
              <a:t>menstruation</a:t>
            </a:r>
            <a:r>
              <a:rPr lang="nl-BE" dirty="0"/>
              <a:t> 8 </a:t>
            </a:r>
            <a:r>
              <a:rPr lang="nl-BE" dirty="0" err="1"/>
              <a:t>months</a:t>
            </a:r>
            <a:r>
              <a:rPr lang="nl-BE" dirty="0"/>
              <a:t> </a:t>
            </a:r>
            <a:r>
              <a:rPr lang="nl-BE" dirty="0" err="1"/>
              <a:t>ago</a:t>
            </a:r>
            <a:r>
              <a:rPr lang="nl-BE" dirty="0"/>
              <a:t> </a:t>
            </a:r>
            <a:r>
              <a:rPr lang="nl-BE" dirty="0" err="1"/>
              <a:t>stopped</a:t>
            </a:r>
            <a:r>
              <a:rPr lang="nl-BE" dirty="0"/>
              <a:t> </a:t>
            </a:r>
            <a:r>
              <a:rPr lang="nl-BE" dirty="0" err="1"/>
              <a:t>during</a:t>
            </a:r>
            <a:r>
              <a:rPr lang="nl-BE" dirty="0"/>
              <a:t> </a:t>
            </a:r>
            <a:r>
              <a:rPr lang="nl-BE" dirty="0" err="1"/>
              <a:t>secund</a:t>
            </a:r>
            <a:r>
              <a:rPr lang="nl-BE" dirty="0"/>
              <a:t> </a:t>
            </a:r>
            <a:r>
              <a:rPr lang="nl-BE" dirty="0" err="1"/>
              <a:t>chemotherapy</a:t>
            </a:r>
            <a:r>
              <a:rPr lang="nl-BE" dirty="0"/>
              <a:t> </a:t>
            </a:r>
            <a:r>
              <a:rPr lang="nl-BE" dirty="0" err="1"/>
              <a:t>administration</a:t>
            </a:r>
            <a:endParaRPr lang="nl-BE" dirty="0"/>
          </a:p>
          <a:p>
            <a:endParaRPr lang="nl-BE" dirty="0"/>
          </a:p>
          <a:p>
            <a:endParaRPr lang="nl-BE" dirty="0"/>
          </a:p>
          <a:p>
            <a:r>
              <a:rPr lang="nl-BE" dirty="0"/>
              <a:t>Treatment </a:t>
            </a:r>
            <a:r>
              <a:rPr lang="nl-BE" dirty="0" err="1"/>
              <a:t>possibilities</a:t>
            </a:r>
            <a:r>
              <a:rPr lang="nl-BE" dirty="0"/>
              <a:t>?</a:t>
            </a:r>
          </a:p>
        </p:txBody>
      </p:sp>
      <p:pic>
        <p:nvPicPr>
          <p:cNvPr id="3" name="Image 3" descr="The Belgian Menopause Society - Gunaikeia">
            <a:extLst>
              <a:ext uri="{FF2B5EF4-FFF2-40B4-BE49-F238E27FC236}">
                <a16:creationId xmlns:a16="http://schemas.microsoft.com/office/drawing/2014/main" id="{6EE4D3FC-51F8-7DD5-E532-E244C85491CA}"/>
              </a:ext>
            </a:extLst>
          </p:cNvPr>
          <p:cNvPicPr>
            <a:picLocks noChangeAspect="1"/>
          </p:cNvPicPr>
          <p:nvPr/>
        </p:nvPicPr>
        <p:blipFill>
          <a:blip r:embed="rId2"/>
          <a:stretch>
            <a:fillRect/>
          </a:stretch>
        </p:blipFill>
        <p:spPr>
          <a:xfrm>
            <a:off x="9069373" y="2913710"/>
            <a:ext cx="2743199" cy="1869033"/>
          </a:xfrm>
          <a:prstGeom prst="rect">
            <a:avLst/>
          </a:prstGeom>
        </p:spPr>
      </p:pic>
      <p:sp>
        <p:nvSpPr>
          <p:cNvPr id="4" name="ZoneTexte 3">
            <a:extLst>
              <a:ext uri="{FF2B5EF4-FFF2-40B4-BE49-F238E27FC236}">
                <a16:creationId xmlns:a16="http://schemas.microsoft.com/office/drawing/2014/main" id="{4DB2DF7D-9833-3759-5F50-8D9595001856}"/>
              </a:ext>
            </a:extLst>
          </p:cNvPr>
          <p:cNvSpPr txBox="1"/>
          <p:nvPr/>
        </p:nvSpPr>
        <p:spPr>
          <a:xfrm>
            <a:off x="589935" y="663677"/>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baseline="0">
                <a:latin typeface="Aptos"/>
              </a:rPr>
              <a:t>Case </a:t>
            </a:r>
            <a:r>
              <a:rPr lang="fr-FR">
                <a:latin typeface="Aptos"/>
              </a:rPr>
              <a:t>13</a:t>
            </a:r>
            <a:endParaRPr lang="fr-FR"/>
          </a:p>
          <a:p>
            <a:pPr algn="ctr"/>
            <a:endParaRPr lang="fr-FR"/>
          </a:p>
        </p:txBody>
      </p:sp>
    </p:spTree>
    <p:extLst>
      <p:ext uri="{BB962C8B-B14F-4D97-AF65-F5344CB8AC3E}">
        <p14:creationId xmlns:p14="http://schemas.microsoft.com/office/powerpoint/2010/main" val="1687412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D3858-3E37-4E93-B344-136A70358D5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80CD4D3-C3AB-589A-012B-6966C0BA4838}"/>
              </a:ext>
            </a:extLst>
          </p:cNvPr>
          <p:cNvSpPr txBox="1"/>
          <p:nvPr/>
        </p:nvSpPr>
        <p:spPr>
          <a:xfrm>
            <a:off x="868679" y="649224"/>
            <a:ext cx="8649394" cy="1477328"/>
          </a:xfrm>
          <a:prstGeom prst="rect">
            <a:avLst/>
          </a:prstGeom>
          <a:noFill/>
        </p:spPr>
        <p:txBody>
          <a:bodyPr wrap="square" rtlCol="0">
            <a:spAutoFit/>
          </a:bodyPr>
          <a:lstStyle/>
          <a:p>
            <a:r>
              <a:rPr lang="nl-BE" dirty="0"/>
              <a:t>Treatment </a:t>
            </a:r>
            <a:r>
              <a:rPr lang="nl-BE" dirty="0" err="1"/>
              <a:t>possibilities</a:t>
            </a:r>
            <a:r>
              <a:rPr lang="nl-BE" dirty="0"/>
              <a:t>?</a:t>
            </a:r>
          </a:p>
          <a:p>
            <a:endParaRPr lang="nl-BE" dirty="0"/>
          </a:p>
          <a:p>
            <a:r>
              <a:rPr lang="nl-BE" dirty="0" err="1"/>
              <a:t>Veoza</a:t>
            </a:r>
            <a:endParaRPr lang="nl-BE" dirty="0"/>
          </a:p>
          <a:p>
            <a:r>
              <a:rPr lang="nl-BE" dirty="0" err="1"/>
              <a:t>Livial</a:t>
            </a:r>
            <a:endParaRPr lang="nl-BE" dirty="0"/>
          </a:p>
          <a:p>
            <a:r>
              <a:rPr lang="nl-BE" dirty="0" err="1"/>
              <a:t>Hormone</a:t>
            </a:r>
            <a:r>
              <a:rPr lang="nl-BE" dirty="0"/>
              <a:t> </a:t>
            </a:r>
            <a:r>
              <a:rPr lang="nl-BE" dirty="0" err="1"/>
              <a:t>therapy</a:t>
            </a:r>
            <a:endParaRPr lang="nl-BE" dirty="0"/>
          </a:p>
        </p:txBody>
      </p:sp>
    </p:spTree>
    <p:extLst>
      <p:ext uri="{BB962C8B-B14F-4D97-AF65-F5344CB8AC3E}">
        <p14:creationId xmlns:p14="http://schemas.microsoft.com/office/powerpoint/2010/main" val="36196640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EFC3-A8D1-0E32-6419-EFBCD24D69A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51DAAFFE-4F73-4D5F-32B2-5A4AAC7D61D4}"/>
              </a:ext>
            </a:extLst>
          </p:cNvPr>
          <p:cNvSpPr txBox="1"/>
          <p:nvPr/>
        </p:nvSpPr>
        <p:spPr>
          <a:xfrm>
            <a:off x="868679" y="1718482"/>
            <a:ext cx="8649394" cy="2585323"/>
          </a:xfrm>
          <a:prstGeom prst="rect">
            <a:avLst/>
          </a:prstGeom>
          <a:noFill/>
        </p:spPr>
        <p:txBody>
          <a:bodyPr wrap="square" rtlCol="0">
            <a:spAutoFit/>
          </a:bodyPr>
          <a:lstStyle/>
          <a:p>
            <a:r>
              <a:rPr lang="nl-BE" dirty="0"/>
              <a:t>52 </a:t>
            </a:r>
            <a:r>
              <a:rPr lang="nl-BE" dirty="0" err="1"/>
              <a:t>year</a:t>
            </a:r>
            <a:r>
              <a:rPr lang="nl-BE" dirty="0"/>
              <a:t> </a:t>
            </a:r>
            <a:r>
              <a:rPr lang="nl-BE" dirty="0" err="1"/>
              <a:t>old</a:t>
            </a:r>
            <a:r>
              <a:rPr lang="nl-BE" dirty="0"/>
              <a:t> lady </a:t>
            </a:r>
            <a:r>
              <a:rPr lang="nl-BE" dirty="0" err="1"/>
              <a:t>with</a:t>
            </a:r>
            <a:r>
              <a:rPr lang="nl-BE" dirty="0"/>
              <a:t> significant </a:t>
            </a:r>
            <a:r>
              <a:rPr lang="nl-BE" dirty="0" err="1"/>
              <a:t>complaints</a:t>
            </a:r>
            <a:r>
              <a:rPr lang="nl-BE" dirty="0"/>
              <a:t> – vasomotor </a:t>
            </a:r>
            <a:r>
              <a:rPr lang="nl-BE" dirty="0" err="1"/>
              <a:t>symptoms</a:t>
            </a:r>
            <a:r>
              <a:rPr lang="nl-BE" dirty="0"/>
              <a:t>, </a:t>
            </a:r>
            <a:r>
              <a:rPr lang="nl-BE" dirty="0" err="1"/>
              <a:t>stiffness</a:t>
            </a:r>
            <a:r>
              <a:rPr lang="nl-BE" dirty="0"/>
              <a:t>, </a:t>
            </a:r>
            <a:r>
              <a:rPr lang="nl-BE" dirty="0" err="1"/>
              <a:t>brain</a:t>
            </a:r>
            <a:r>
              <a:rPr lang="nl-BE" dirty="0"/>
              <a:t> </a:t>
            </a:r>
            <a:r>
              <a:rPr lang="nl-BE" dirty="0" err="1"/>
              <a:t>fog</a:t>
            </a:r>
            <a:r>
              <a:rPr lang="nl-BE" dirty="0"/>
              <a:t>. </a:t>
            </a:r>
          </a:p>
          <a:p>
            <a:r>
              <a:rPr lang="nl-BE" dirty="0"/>
              <a:t>Was </a:t>
            </a:r>
            <a:r>
              <a:rPr lang="nl-BE" dirty="0" err="1"/>
              <a:t>treated</a:t>
            </a:r>
            <a:r>
              <a:rPr lang="nl-BE" dirty="0"/>
              <a:t> </a:t>
            </a:r>
            <a:r>
              <a:rPr lang="nl-BE" dirty="0" err="1"/>
              <a:t>with</a:t>
            </a:r>
            <a:r>
              <a:rPr lang="nl-BE" dirty="0"/>
              <a:t> </a:t>
            </a:r>
            <a:r>
              <a:rPr lang="nl-BE" dirty="0" err="1"/>
              <a:t>surgery</a:t>
            </a:r>
            <a:r>
              <a:rPr lang="nl-BE" dirty="0"/>
              <a:t>/</a:t>
            </a:r>
            <a:r>
              <a:rPr lang="nl-BE" dirty="0" err="1"/>
              <a:t>radiotherapy</a:t>
            </a:r>
            <a:r>
              <a:rPr lang="nl-BE" dirty="0"/>
              <a:t> </a:t>
            </a:r>
            <a:r>
              <a:rPr lang="nl-BE" dirty="0" err="1"/>
              <a:t>for</a:t>
            </a:r>
            <a:r>
              <a:rPr lang="nl-BE" dirty="0"/>
              <a:t> DCIS at </a:t>
            </a:r>
            <a:r>
              <a:rPr lang="nl-BE" dirty="0" err="1"/>
              <a:t>the</a:t>
            </a:r>
            <a:r>
              <a:rPr lang="nl-BE" dirty="0"/>
              <a:t> </a:t>
            </a:r>
            <a:r>
              <a:rPr lang="nl-BE" dirty="0" err="1"/>
              <a:t>age</a:t>
            </a:r>
            <a:r>
              <a:rPr lang="nl-BE" dirty="0"/>
              <a:t> of 45.</a:t>
            </a:r>
          </a:p>
          <a:p>
            <a:r>
              <a:rPr lang="nl-BE" dirty="0" err="1"/>
              <a:t>Regular</a:t>
            </a:r>
            <a:r>
              <a:rPr lang="nl-BE" dirty="0"/>
              <a:t> </a:t>
            </a:r>
            <a:r>
              <a:rPr lang="nl-BE" dirty="0" err="1"/>
              <a:t>cycles</a:t>
            </a:r>
            <a:r>
              <a:rPr lang="nl-BE" dirty="0"/>
              <a:t> </a:t>
            </a:r>
            <a:r>
              <a:rPr lang="nl-BE" dirty="0" err="1"/>
              <a:t>from</a:t>
            </a:r>
            <a:r>
              <a:rPr lang="nl-BE" dirty="0"/>
              <a:t> 45 y </a:t>
            </a:r>
            <a:r>
              <a:rPr lang="nl-BE" dirty="0" err="1"/>
              <a:t>until</a:t>
            </a:r>
            <a:r>
              <a:rPr lang="nl-BE" dirty="0"/>
              <a:t> 50 </a:t>
            </a:r>
            <a:r>
              <a:rPr lang="nl-BE" dirty="0" err="1"/>
              <a:t>years</a:t>
            </a:r>
            <a:r>
              <a:rPr lang="nl-BE" dirty="0"/>
              <a:t> of </a:t>
            </a:r>
            <a:r>
              <a:rPr lang="nl-BE" dirty="0" err="1"/>
              <a:t>age</a:t>
            </a:r>
            <a:r>
              <a:rPr lang="nl-BE" dirty="0"/>
              <a:t>.</a:t>
            </a:r>
          </a:p>
          <a:p>
            <a:r>
              <a:rPr lang="nl-BE" dirty="0" err="1"/>
              <a:t>Two</a:t>
            </a:r>
            <a:r>
              <a:rPr lang="nl-BE" dirty="0"/>
              <a:t> </a:t>
            </a:r>
            <a:r>
              <a:rPr lang="nl-BE" dirty="0" err="1"/>
              <a:t>childeren</a:t>
            </a:r>
            <a:endParaRPr lang="nl-BE" dirty="0"/>
          </a:p>
          <a:p>
            <a:r>
              <a:rPr lang="nl-BE" dirty="0" err="1"/>
              <a:t>Now</a:t>
            </a:r>
            <a:r>
              <a:rPr lang="nl-BE" dirty="0"/>
              <a:t> </a:t>
            </a:r>
            <a:r>
              <a:rPr lang="nl-BE" dirty="0" err="1"/>
              <a:t>complaints</a:t>
            </a:r>
            <a:r>
              <a:rPr lang="nl-BE" dirty="0"/>
              <a:t> </a:t>
            </a:r>
            <a:r>
              <a:rPr lang="nl-BE" dirty="0" err="1"/>
              <a:t>started</a:t>
            </a:r>
            <a:r>
              <a:rPr lang="nl-BE" dirty="0"/>
              <a:t> 8 </a:t>
            </a:r>
            <a:r>
              <a:rPr lang="nl-BE" dirty="0" err="1"/>
              <a:t>months</a:t>
            </a:r>
            <a:r>
              <a:rPr lang="nl-BE" dirty="0"/>
              <a:t> </a:t>
            </a:r>
            <a:r>
              <a:rPr lang="nl-BE" dirty="0" err="1"/>
              <a:t>ago</a:t>
            </a:r>
            <a:r>
              <a:rPr lang="nl-BE" dirty="0"/>
              <a:t>. Bloodtest </a:t>
            </a:r>
            <a:r>
              <a:rPr lang="nl-BE" dirty="0" err="1"/>
              <a:t>confirms</a:t>
            </a:r>
            <a:r>
              <a:rPr lang="nl-BE" dirty="0"/>
              <a:t> </a:t>
            </a:r>
            <a:r>
              <a:rPr lang="nl-BE" dirty="0" err="1"/>
              <a:t>menopause</a:t>
            </a:r>
            <a:r>
              <a:rPr lang="nl-BE"/>
              <a:t>.</a:t>
            </a:r>
            <a:endParaRPr lang="nl-BE" dirty="0"/>
          </a:p>
          <a:p>
            <a:endParaRPr lang="nl-BE" dirty="0"/>
          </a:p>
          <a:p>
            <a:endParaRPr lang="nl-BE" dirty="0"/>
          </a:p>
          <a:p>
            <a:r>
              <a:rPr lang="nl-BE" dirty="0"/>
              <a:t>Treatment </a:t>
            </a:r>
            <a:r>
              <a:rPr lang="nl-BE" dirty="0" err="1"/>
              <a:t>possibilities</a:t>
            </a:r>
            <a:r>
              <a:rPr lang="nl-BE" dirty="0"/>
              <a:t>?</a:t>
            </a:r>
          </a:p>
        </p:txBody>
      </p:sp>
      <p:sp>
        <p:nvSpPr>
          <p:cNvPr id="2" name="ZoneTexte 1">
            <a:extLst>
              <a:ext uri="{FF2B5EF4-FFF2-40B4-BE49-F238E27FC236}">
                <a16:creationId xmlns:a16="http://schemas.microsoft.com/office/drawing/2014/main" id="{BBE83130-E43C-4A04-0FB4-DD32F6CF981A}"/>
              </a:ext>
            </a:extLst>
          </p:cNvPr>
          <p:cNvSpPr txBox="1"/>
          <p:nvPr/>
        </p:nvSpPr>
        <p:spPr>
          <a:xfrm>
            <a:off x="872613" y="626806"/>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b="0" i="0" u="none" strike="noStrike" baseline="0">
                <a:solidFill>
                  <a:srgbClr val="000000"/>
                </a:solidFill>
                <a:latin typeface="Aptos"/>
              </a:rPr>
              <a:t>Case </a:t>
            </a:r>
            <a:r>
              <a:rPr lang="fr-FR">
                <a:solidFill>
                  <a:srgbClr val="000000"/>
                </a:solidFill>
                <a:latin typeface="Aptos"/>
              </a:rPr>
              <a:t>14</a:t>
            </a:r>
            <a:endParaRPr lang="fr-FR"/>
          </a:p>
          <a:p>
            <a:pPr algn="ctr"/>
            <a:endParaRPr lang="fr-FR"/>
          </a:p>
        </p:txBody>
      </p:sp>
      <p:pic>
        <p:nvPicPr>
          <p:cNvPr id="4" name="Image 3" descr="The Belgian Menopause Society - Gunaikeia">
            <a:extLst>
              <a:ext uri="{FF2B5EF4-FFF2-40B4-BE49-F238E27FC236}">
                <a16:creationId xmlns:a16="http://schemas.microsoft.com/office/drawing/2014/main" id="{56FCB4C4-ED55-D9B6-D228-15CC6AE8FD38}"/>
              </a:ext>
            </a:extLst>
          </p:cNvPr>
          <p:cNvPicPr>
            <a:picLocks noChangeAspect="1"/>
          </p:cNvPicPr>
          <p:nvPr/>
        </p:nvPicPr>
        <p:blipFill>
          <a:blip r:embed="rId2"/>
          <a:stretch>
            <a:fillRect/>
          </a:stretch>
        </p:blipFill>
        <p:spPr>
          <a:xfrm>
            <a:off x="8936604" y="3645"/>
            <a:ext cx="2743199" cy="1869033"/>
          </a:xfrm>
          <a:prstGeom prst="rect">
            <a:avLst/>
          </a:prstGeom>
        </p:spPr>
      </p:pic>
    </p:spTree>
    <p:extLst>
      <p:ext uri="{BB962C8B-B14F-4D97-AF65-F5344CB8AC3E}">
        <p14:creationId xmlns:p14="http://schemas.microsoft.com/office/powerpoint/2010/main" val="2379257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706C-85C6-3BEE-D2F6-4F6D2A7ECFB0}"/>
              </a:ext>
            </a:extLst>
          </p:cNvPr>
          <p:cNvSpPr>
            <a:spLocks noGrp="1"/>
          </p:cNvSpPr>
          <p:nvPr>
            <p:ph type="title"/>
          </p:nvPr>
        </p:nvSpPr>
        <p:spPr/>
        <p:txBody>
          <a:bodyPr/>
          <a:lstStyle/>
          <a:p>
            <a:r>
              <a:rPr lang="en-US" sz="2800" dirty="0">
                <a:latin typeface="Aptos"/>
              </a:rPr>
              <a:t>Case  15 </a:t>
            </a:r>
            <a:r>
              <a:rPr lang="en-US" sz="2800" dirty="0" err="1">
                <a:latin typeface="Aptos"/>
              </a:rPr>
              <a:t>Mme</a:t>
            </a:r>
            <a:r>
              <a:rPr lang="en-US" sz="2800" dirty="0">
                <a:latin typeface="Aptos"/>
              </a:rPr>
              <a:t> BO  (DN1974)  51 years </a:t>
            </a:r>
          </a:p>
        </p:txBody>
      </p:sp>
      <p:sp>
        <p:nvSpPr>
          <p:cNvPr id="3" name="Content Placeholder 2">
            <a:extLst>
              <a:ext uri="{FF2B5EF4-FFF2-40B4-BE49-F238E27FC236}">
                <a16:creationId xmlns:a16="http://schemas.microsoft.com/office/drawing/2014/main" id="{B42DA9A7-9297-2513-DB26-942377441E14}"/>
              </a:ext>
            </a:extLst>
          </p:cNvPr>
          <p:cNvSpPr>
            <a:spLocks noGrp="1"/>
          </p:cNvSpPr>
          <p:nvPr>
            <p:ph idx="1"/>
          </p:nvPr>
        </p:nvSpPr>
        <p:spPr/>
        <p:txBody>
          <a:bodyPr vert="horz" lIns="91440" tIns="45720" rIns="91440" bIns="45720" rtlCol="0" anchor="t">
            <a:normAutofit/>
          </a:bodyPr>
          <a:lstStyle/>
          <a:p>
            <a:r>
              <a:rPr lang="en-US">
                <a:ea typeface="+mn-lt"/>
                <a:cs typeface="+mn-lt"/>
              </a:rPr>
              <a:t> </a:t>
            </a:r>
            <a:r>
              <a:rPr lang="en" sz="2100">
                <a:solidFill>
                  <a:srgbClr val="1F1F1F"/>
                </a:solidFill>
                <a:highlight>
                  <a:srgbClr val="F8F9FA"/>
                </a:highlight>
                <a:latin typeface="Consolas"/>
                <a:ea typeface="+mn-lt"/>
                <a:cs typeface="+mn-lt"/>
              </a:rPr>
              <a:t>Medical and surgical history: - </a:t>
            </a:r>
            <a:r>
              <a:rPr lang="en" sz="2100">
                <a:solidFill>
                  <a:srgbClr val="FF0000"/>
                </a:solidFill>
                <a:highlight>
                  <a:srgbClr val="F8F9FA"/>
                </a:highlight>
                <a:latin typeface="Consolas"/>
                <a:ea typeface="+mn-lt"/>
                <a:cs typeface="+mn-lt"/>
              </a:rPr>
              <a:t>Intra-parenchymal </a:t>
            </a:r>
            <a:r>
              <a:rPr lang="en" sz="2100" u="sng">
                <a:solidFill>
                  <a:srgbClr val="FF0000"/>
                </a:solidFill>
                <a:highlight>
                  <a:srgbClr val="F8F9FA"/>
                </a:highlight>
                <a:latin typeface="Consolas"/>
                <a:ea typeface="+mn-lt"/>
                <a:cs typeface="+mn-lt"/>
              </a:rPr>
              <a:t>hemorrhagic stroke</a:t>
            </a:r>
            <a:r>
              <a:rPr lang="en" sz="2100">
                <a:solidFill>
                  <a:srgbClr val="1F1F1F"/>
                </a:solidFill>
                <a:highlight>
                  <a:srgbClr val="F8F9FA"/>
                </a:highlight>
                <a:latin typeface="Consolas"/>
                <a:ea typeface="+mn-lt"/>
                <a:cs typeface="+mn-lt"/>
              </a:rPr>
              <a:t> 2023 ,related to secondary hypertension due to primary hyperaldosteronism (low renin, high aldosterone without evidence of adenoma or adrenal hyperplasia on dedicated CT scan) </a:t>
            </a:r>
            <a:endParaRPr lang="en-US">
              <a:solidFill>
                <a:srgbClr val="000000"/>
              </a:solidFill>
              <a:latin typeface="Aptos" panose="020B0004020202020204"/>
              <a:ea typeface="+mn-lt"/>
              <a:cs typeface="+mn-lt"/>
            </a:endParaRPr>
          </a:p>
          <a:p>
            <a:r>
              <a:rPr lang="en" sz="2100">
                <a:solidFill>
                  <a:srgbClr val="FF0000"/>
                </a:solidFill>
                <a:highlight>
                  <a:srgbClr val="F8F9FA"/>
                </a:highlight>
                <a:latin typeface="Consolas"/>
                <a:ea typeface="+mn-lt"/>
                <a:cs typeface="+mn-lt"/>
              </a:rPr>
              <a:t>- Hypertension - Dyslipidemia </a:t>
            </a:r>
            <a:endParaRPr lang="en" sz="2100">
              <a:solidFill>
                <a:srgbClr val="1F1F1F"/>
              </a:solidFill>
              <a:highlight>
                <a:srgbClr val="F8F9FA"/>
              </a:highlight>
              <a:latin typeface="Consolas"/>
              <a:ea typeface="+mn-lt"/>
              <a:cs typeface="+mn-lt"/>
            </a:endParaRPr>
          </a:p>
          <a:p>
            <a:r>
              <a:rPr lang="en" sz="2100">
                <a:solidFill>
                  <a:srgbClr val="1F1F1F"/>
                </a:solidFill>
                <a:highlight>
                  <a:srgbClr val="F8F9FA"/>
                </a:highlight>
                <a:latin typeface="Consolas"/>
                <a:ea typeface="+mn-lt"/>
                <a:cs typeface="+mn-lt"/>
              </a:rPr>
              <a:t>Resection of a </a:t>
            </a:r>
            <a:r>
              <a:rPr lang="en" sz="2100">
                <a:solidFill>
                  <a:srgbClr val="FF0000"/>
                </a:solidFill>
                <a:highlight>
                  <a:srgbClr val="F8F9FA"/>
                </a:highlight>
                <a:latin typeface="Consolas"/>
                <a:ea typeface="+mn-lt"/>
                <a:cs typeface="+mn-lt"/>
              </a:rPr>
              <a:t>cerebellar tumor in childhood</a:t>
            </a:r>
            <a:r>
              <a:rPr lang="en" sz="2100">
                <a:solidFill>
                  <a:srgbClr val="1F1F1F"/>
                </a:solidFill>
                <a:highlight>
                  <a:srgbClr val="F8F9FA"/>
                </a:highlight>
                <a:latin typeface="Consolas"/>
                <a:ea typeface="+mn-lt"/>
                <a:cs typeface="+mn-lt"/>
              </a:rPr>
              <a:t>. </a:t>
            </a:r>
            <a:endParaRPr lang="en-US">
              <a:solidFill>
                <a:srgbClr val="000000"/>
              </a:solidFill>
              <a:latin typeface="Aptos" panose="020B0004020202020204"/>
              <a:ea typeface="+mn-lt"/>
              <a:cs typeface="+mn-lt"/>
            </a:endParaRPr>
          </a:p>
          <a:p>
            <a:r>
              <a:rPr lang="en" sz="2100">
                <a:solidFill>
                  <a:srgbClr val="1F1F1F"/>
                </a:solidFill>
                <a:highlight>
                  <a:srgbClr val="F8F9FA"/>
                </a:highlight>
                <a:latin typeface="Consolas"/>
                <a:ea typeface="+mn-lt"/>
                <a:cs typeface="+mn-lt"/>
              </a:rPr>
              <a:t>G2P2 no gestational diabetes/hypertension </a:t>
            </a:r>
            <a:endParaRPr lang="en-US">
              <a:solidFill>
                <a:srgbClr val="000000"/>
              </a:solidFill>
              <a:latin typeface="Aptos" panose="020B0004020202020204"/>
              <a:ea typeface="+mn-lt"/>
              <a:cs typeface="+mn-lt"/>
            </a:endParaRPr>
          </a:p>
          <a:p>
            <a:r>
              <a:rPr lang="en" sz="2100">
                <a:solidFill>
                  <a:srgbClr val="1F1F1F"/>
                </a:solidFill>
                <a:highlight>
                  <a:srgbClr val="F8F9FA"/>
                </a:highlight>
                <a:latin typeface="Consolas"/>
                <a:ea typeface="+mn-lt"/>
                <a:cs typeface="+mn-lt"/>
              </a:rPr>
              <a:t> 2018: </a:t>
            </a:r>
            <a:r>
              <a:rPr lang="en" sz="2100">
                <a:solidFill>
                  <a:srgbClr val="FF0000"/>
                </a:solidFill>
                <a:highlight>
                  <a:srgbClr val="F8F9FA"/>
                </a:highlight>
                <a:latin typeface="Consolas"/>
                <a:ea typeface="+mn-lt"/>
                <a:cs typeface="+mn-lt"/>
              </a:rPr>
              <a:t>endometriosis with several surgical interventions, including a hysterectomy with post-hysterectomy hemorrhagic shock</a:t>
            </a:r>
            <a:r>
              <a:rPr lang="en" sz="2100">
                <a:solidFill>
                  <a:srgbClr val="1F1F1F"/>
                </a:solidFill>
                <a:highlight>
                  <a:srgbClr val="F8F9FA"/>
                </a:highlight>
                <a:latin typeface="Consolas"/>
                <a:ea typeface="+mn-lt"/>
                <a:cs typeface="+mn-lt"/>
              </a:rPr>
              <a:t>.</a:t>
            </a:r>
            <a:endParaRPr lang="en-US"/>
          </a:p>
        </p:txBody>
      </p:sp>
      <p:pic>
        <p:nvPicPr>
          <p:cNvPr id="5" name="Image 3" descr="The Belgian Menopause Society - Gunaikeia">
            <a:extLst>
              <a:ext uri="{FF2B5EF4-FFF2-40B4-BE49-F238E27FC236}">
                <a16:creationId xmlns:a16="http://schemas.microsoft.com/office/drawing/2014/main" id="{D2165457-B75D-3969-76EE-7D0F1C79715A}"/>
              </a:ext>
            </a:extLst>
          </p:cNvPr>
          <p:cNvPicPr>
            <a:picLocks noChangeAspect="1"/>
          </p:cNvPicPr>
          <p:nvPr/>
        </p:nvPicPr>
        <p:blipFill>
          <a:blip r:embed="rId2"/>
          <a:stretch>
            <a:fillRect/>
          </a:stretch>
        </p:blipFill>
        <p:spPr>
          <a:xfrm>
            <a:off x="8936604" y="3645"/>
            <a:ext cx="2743199" cy="1869033"/>
          </a:xfrm>
          <a:prstGeom prst="rect">
            <a:avLst/>
          </a:prstGeom>
        </p:spPr>
      </p:pic>
    </p:spTree>
    <p:extLst>
      <p:ext uri="{BB962C8B-B14F-4D97-AF65-F5344CB8AC3E}">
        <p14:creationId xmlns:p14="http://schemas.microsoft.com/office/powerpoint/2010/main" val="15978532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DBB3-A4FF-F031-2BE1-63DD0751D8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65A5F7-6C4D-D4AF-B6ED-ED0D870B51B6}"/>
              </a:ext>
            </a:extLst>
          </p:cNvPr>
          <p:cNvSpPr>
            <a:spLocks noGrp="1"/>
          </p:cNvSpPr>
          <p:nvPr>
            <p:ph idx="1"/>
          </p:nvPr>
        </p:nvSpPr>
        <p:spPr/>
        <p:txBody>
          <a:bodyPr vert="horz" lIns="91440" tIns="45720" rIns="91440" bIns="45720" rtlCol="0" anchor="t">
            <a:normAutofit/>
          </a:bodyPr>
          <a:lstStyle/>
          <a:p>
            <a:r>
              <a:rPr lang="en" sz="2100">
                <a:solidFill>
                  <a:srgbClr val="1F1F1F"/>
                </a:solidFill>
                <a:highlight>
                  <a:srgbClr val="F8F9FA"/>
                </a:highlight>
                <a:latin typeface="Consolas"/>
              </a:rPr>
              <a:t>Chronic treatment: - Aldactone 50 mg once daily - </a:t>
            </a:r>
            <a:r>
              <a:rPr lang="en" sz="2100" err="1">
                <a:solidFill>
                  <a:srgbClr val="1F1F1F"/>
                </a:solidFill>
                <a:highlight>
                  <a:srgbClr val="F8F9FA"/>
                </a:highlight>
                <a:latin typeface="Consolas"/>
              </a:rPr>
              <a:t>Myrosor</a:t>
            </a:r>
            <a:r>
              <a:rPr lang="en" sz="2100">
                <a:solidFill>
                  <a:srgbClr val="1F1F1F"/>
                </a:solidFill>
                <a:highlight>
                  <a:srgbClr val="F8F9FA"/>
                </a:highlight>
                <a:latin typeface="Consolas"/>
              </a:rPr>
              <a:t> 10 mg daily Lifestyle: Smoking: 0 Alcohol: 0 </a:t>
            </a:r>
            <a:endParaRPr lang="fr-FR"/>
          </a:p>
          <a:p>
            <a:r>
              <a:rPr lang="en" sz="2100">
                <a:solidFill>
                  <a:srgbClr val="1F1F1F"/>
                </a:solidFill>
                <a:highlight>
                  <a:srgbClr val="F8F9FA"/>
                </a:highlight>
                <a:latin typeface="Consolas"/>
              </a:rPr>
              <a:t>Sequelae of stroke (</a:t>
            </a:r>
            <a:r>
              <a:rPr lang="en" sz="2100">
                <a:solidFill>
                  <a:srgbClr val="FF0000"/>
                </a:solidFill>
                <a:highlight>
                  <a:srgbClr val="F8F9FA"/>
                </a:highlight>
                <a:latin typeface="Consolas"/>
              </a:rPr>
              <a:t>left hemiplegia + sometimes memory impairment)</a:t>
            </a:r>
            <a:r>
              <a:rPr lang="en" sz="2100">
                <a:solidFill>
                  <a:srgbClr val="1F1F1F"/>
                </a:solidFill>
                <a:highlight>
                  <a:srgbClr val="F8F9FA"/>
                </a:highlight>
                <a:latin typeface="Consolas"/>
              </a:rPr>
              <a:t> BMI 25 Blood test: 2025: TSH normal, cholesterol normal, fasting plasma glucose normal Cardiology consultation: 09/25
in order Last neurological assessment in 11/2025, normal blood pressure 125/85 Aldactone, which normalized blood pressure</a:t>
            </a:r>
            <a:endParaRPr lang="en"/>
          </a:p>
          <a:p>
            <a:endParaRPr lang="en" sz="2100">
              <a:solidFill>
                <a:srgbClr val="1F1F1F"/>
              </a:solidFill>
              <a:highlight>
                <a:srgbClr val="F8F9FA"/>
              </a:highlight>
              <a:latin typeface="Consolas"/>
            </a:endParaRPr>
          </a:p>
        </p:txBody>
      </p:sp>
    </p:spTree>
    <p:extLst>
      <p:ext uri="{BB962C8B-B14F-4D97-AF65-F5344CB8AC3E}">
        <p14:creationId xmlns:p14="http://schemas.microsoft.com/office/powerpoint/2010/main" val="854579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9B21-0777-90B7-6BFB-1E770496C9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3486EB-08CB-37CC-0313-3F836DBA5406}"/>
              </a:ext>
            </a:extLst>
          </p:cNvPr>
          <p:cNvSpPr>
            <a:spLocks noGrp="1"/>
          </p:cNvSpPr>
          <p:nvPr>
            <p:ph idx="1"/>
          </p:nvPr>
        </p:nvSpPr>
        <p:spPr/>
        <p:txBody>
          <a:bodyPr vert="horz" lIns="91440" tIns="45720" rIns="91440" bIns="45720" rtlCol="0" anchor="t">
            <a:normAutofit/>
          </a:bodyPr>
          <a:lstStyle/>
          <a:p>
            <a:r>
              <a:rPr lang="en" sz="2100">
                <a:solidFill>
                  <a:srgbClr val="1F1F1F"/>
                </a:solidFill>
                <a:highlight>
                  <a:srgbClr val="F8F9FA"/>
                </a:highlight>
                <a:latin typeface="Consolas"/>
              </a:rPr>
              <a:t>Clinical presentation: Hemorrhagic stroke due to secondary hypertension
primary hyperaldosteronism in 2023. </a:t>
            </a:r>
            <a:endParaRPr lang="en-US">
              <a:solidFill>
                <a:srgbClr val="000000"/>
              </a:solidFill>
              <a:latin typeface="Aptos" panose="020B0004020202020204"/>
            </a:endParaRPr>
          </a:p>
          <a:p>
            <a:r>
              <a:rPr lang="en" sz="2100">
                <a:solidFill>
                  <a:srgbClr val="FF0000"/>
                </a:solidFill>
                <a:highlight>
                  <a:srgbClr val="F8F9FA"/>
                </a:highlight>
                <a:latin typeface="Consolas"/>
              </a:rPr>
              <a:t>Was taking </a:t>
            </a:r>
            <a:r>
              <a:rPr lang="en" sz="2100" err="1">
                <a:solidFill>
                  <a:srgbClr val="FF0000"/>
                </a:solidFill>
                <a:highlight>
                  <a:srgbClr val="F8F9FA"/>
                </a:highlight>
                <a:latin typeface="Consolas"/>
              </a:rPr>
              <a:t>oestrogen</a:t>
            </a:r>
            <a:r>
              <a:rPr lang="en" sz="2100">
                <a:solidFill>
                  <a:srgbClr val="FF0000"/>
                </a:solidFill>
                <a:highlight>
                  <a:srgbClr val="F8F9FA"/>
                </a:highlight>
                <a:latin typeface="Consolas"/>
              </a:rPr>
              <a:t> gel  and </a:t>
            </a:r>
            <a:r>
              <a:rPr lang="en" sz="2100" err="1">
                <a:solidFill>
                  <a:srgbClr val="FF0000"/>
                </a:solidFill>
                <a:highlight>
                  <a:srgbClr val="F8F9FA"/>
                </a:highlight>
                <a:latin typeface="Consolas"/>
              </a:rPr>
              <a:t>Progesteron</a:t>
            </a:r>
            <a:r>
              <a:rPr lang="en" sz="2100">
                <a:solidFill>
                  <a:srgbClr val="FF0000"/>
                </a:solidFill>
                <a:highlight>
                  <a:srgbClr val="F8F9FA"/>
                </a:highlight>
                <a:latin typeface="Consolas"/>
              </a:rPr>
              <a:t> --&gt; stopped following the stroke.</a:t>
            </a:r>
            <a:endParaRPr lang="en-US">
              <a:solidFill>
                <a:srgbClr val="FF0000"/>
              </a:solidFill>
              <a:latin typeface="Aptos" panose="020B0004020202020204"/>
            </a:endParaRPr>
          </a:p>
          <a:p>
            <a:r>
              <a:rPr lang="en" sz="2100">
                <a:solidFill>
                  <a:srgbClr val="FF0000"/>
                </a:solidFill>
                <a:highlight>
                  <a:srgbClr val="F8F9FA"/>
                </a:highlight>
                <a:latin typeface="Consolas"/>
              </a:rPr>
              <a:t>Restarted gel a month ago (on her own) because she couldn't stand not sleeping anymore.</a:t>
            </a:r>
            <a:r>
              <a:rPr lang="en" sz="2100">
                <a:solidFill>
                  <a:srgbClr val="1F1F1F"/>
                </a:solidFill>
                <a:highlight>
                  <a:srgbClr val="F8F9FA"/>
                </a:highlight>
                <a:latin typeface="Consolas"/>
              </a:rPr>
              <a:t> </a:t>
            </a:r>
            <a:endParaRPr lang="en-US">
              <a:solidFill>
                <a:srgbClr val="000000"/>
              </a:solidFill>
              <a:latin typeface="Aptos" panose="020B0004020202020204"/>
            </a:endParaRPr>
          </a:p>
          <a:p>
            <a:r>
              <a:rPr lang="en" sz="2100">
                <a:solidFill>
                  <a:srgbClr val="1F1F1F"/>
                </a:solidFill>
                <a:highlight>
                  <a:srgbClr val="F8F9FA"/>
                </a:highlight>
                <a:latin typeface="Consolas"/>
              </a:rPr>
              <a:t>Especially nocturnal dysmorphic disorder and rumination. </a:t>
            </a:r>
            <a:endParaRPr lang="en-US">
              <a:solidFill>
                <a:srgbClr val="000000"/>
              </a:solidFill>
              <a:latin typeface="Aptos" panose="020B0004020202020204"/>
            </a:endParaRPr>
          </a:p>
          <a:p>
            <a:r>
              <a:rPr lang="en" sz="2100">
                <a:solidFill>
                  <a:srgbClr val="1F1F1F"/>
                </a:solidFill>
                <a:highlight>
                  <a:srgbClr val="F8F9FA"/>
                </a:highlight>
                <a:latin typeface="Consolas"/>
              </a:rPr>
              <a:t>Arthralgia in her hands. </a:t>
            </a:r>
            <a:endParaRPr lang="en-US">
              <a:solidFill>
                <a:srgbClr val="000000"/>
              </a:solidFill>
              <a:latin typeface="Aptos" panose="020B0004020202020204"/>
            </a:endParaRPr>
          </a:p>
          <a:p>
            <a:r>
              <a:rPr lang="en" sz="2100">
                <a:solidFill>
                  <a:srgbClr val="1F1F1F"/>
                </a:solidFill>
                <a:highlight>
                  <a:srgbClr val="F8F9FA"/>
                </a:highlight>
                <a:latin typeface="Consolas"/>
              </a:rPr>
              <a:t>Since restarting gel, her sleep has improved significantly.</a:t>
            </a:r>
            <a:endParaRPr lang="en-US">
              <a:solidFill>
                <a:srgbClr val="000000"/>
              </a:solidFill>
              <a:latin typeface="Aptos" panose="020B0004020202020204"/>
            </a:endParaRPr>
          </a:p>
          <a:p>
            <a:r>
              <a:rPr lang="en" sz="2100">
                <a:solidFill>
                  <a:srgbClr val="1F1F1F"/>
                </a:solidFill>
                <a:highlight>
                  <a:srgbClr val="F8F9FA"/>
                </a:highlight>
                <a:latin typeface="Consolas"/>
              </a:rPr>
              <a:t>Gynecological exam unremarkable. Heart rate and sleep studies normal.</a:t>
            </a:r>
            <a:endParaRPr lang="en-US"/>
          </a:p>
        </p:txBody>
      </p:sp>
    </p:spTree>
    <p:extLst>
      <p:ext uri="{BB962C8B-B14F-4D97-AF65-F5344CB8AC3E}">
        <p14:creationId xmlns:p14="http://schemas.microsoft.com/office/powerpoint/2010/main" val="3605370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7E2D-6819-5E65-837D-C8E62085CF69}"/>
              </a:ext>
            </a:extLst>
          </p:cNvPr>
          <p:cNvSpPr>
            <a:spLocks noGrp="1"/>
          </p:cNvSpPr>
          <p:nvPr>
            <p:ph type="title"/>
          </p:nvPr>
        </p:nvSpPr>
        <p:spPr/>
        <p:txBody>
          <a:bodyPr/>
          <a:lstStyle/>
          <a:p>
            <a:r>
              <a:rPr lang="en-US"/>
              <a:t>Discussion Treatment post stroke ? </a:t>
            </a:r>
          </a:p>
        </p:txBody>
      </p:sp>
      <p:sp>
        <p:nvSpPr>
          <p:cNvPr id="3" name="Content Placeholder 2">
            <a:extLst>
              <a:ext uri="{FF2B5EF4-FFF2-40B4-BE49-F238E27FC236}">
                <a16:creationId xmlns:a16="http://schemas.microsoft.com/office/drawing/2014/main" id="{CBE64E6C-F200-350C-C281-888967F07060}"/>
              </a:ext>
            </a:extLst>
          </p:cNvPr>
          <p:cNvSpPr>
            <a:spLocks noGrp="1"/>
          </p:cNvSpPr>
          <p:nvPr>
            <p:ph idx="1"/>
          </p:nvPr>
        </p:nvSpPr>
        <p:spPr/>
        <p:txBody>
          <a:bodyPr vert="horz" lIns="91440" tIns="45720" rIns="91440" bIns="45720" rtlCol="0" anchor="t">
            <a:normAutofit/>
          </a:bodyPr>
          <a:lstStyle/>
          <a:p>
            <a:r>
              <a:rPr lang="en" sz="2100">
                <a:solidFill>
                  <a:srgbClr val="1F1F1F"/>
                </a:solidFill>
                <a:highlight>
                  <a:srgbClr val="F8F9FA"/>
                </a:highlight>
                <a:latin typeface="Consolas"/>
              </a:rPr>
              <a:t>Agreement to resume her </a:t>
            </a:r>
            <a:r>
              <a:rPr lang="en" sz="2100" err="1">
                <a:solidFill>
                  <a:srgbClr val="1F1F1F"/>
                </a:solidFill>
                <a:highlight>
                  <a:srgbClr val="F8F9FA"/>
                </a:highlight>
                <a:latin typeface="Consolas"/>
              </a:rPr>
              <a:t>estrogel</a:t>
            </a:r>
            <a:r>
              <a:rPr lang="en" sz="2100">
                <a:solidFill>
                  <a:srgbClr val="1F1F1F"/>
                </a:solidFill>
                <a:highlight>
                  <a:srgbClr val="F8F9FA"/>
                </a:highlight>
                <a:latin typeface="Consolas"/>
              </a:rPr>
              <a:t> alone, given that her hypertension was resolved by treatment of her primary hyperaldosteronism? - If estrogen gel is not an option, what treatment should be offered to the patient?</a:t>
            </a:r>
            <a:endParaRPr lang="en-US"/>
          </a:p>
        </p:txBody>
      </p:sp>
    </p:spTree>
    <p:extLst>
      <p:ext uri="{BB962C8B-B14F-4D97-AF65-F5344CB8AC3E}">
        <p14:creationId xmlns:p14="http://schemas.microsoft.com/office/powerpoint/2010/main" val="1488613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D0C3-2666-8627-7470-5E04932C6905}"/>
              </a:ext>
            </a:extLst>
          </p:cNvPr>
          <p:cNvSpPr>
            <a:spLocks noGrp="1"/>
          </p:cNvSpPr>
          <p:nvPr>
            <p:ph type="title"/>
          </p:nvPr>
        </p:nvSpPr>
        <p:spPr/>
        <p:txBody>
          <a:bodyPr/>
          <a:lstStyle/>
          <a:p>
            <a:r>
              <a:rPr lang="en-US"/>
              <a:t>Discussion </a:t>
            </a:r>
          </a:p>
        </p:txBody>
      </p:sp>
      <p:sp>
        <p:nvSpPr>
          <p:cNvPr id="3" name="Content Placeholder 2">
            <a:extLst>
              <a:ext uri="{FF2B5EF4-FFF2-40B4-BE49-F238E27FC236}">
                <a16:creationId xmlns:a16="http://schemas.microsoft.com/office/drawing/2014/main" id="{C32DC339-1F03-E7ED-28A2-F04882F8C3CE}"/>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t>Relation MHT – Stroke (before &amp; after stroke)</a:t>
            </a:r>
          </a:p>
          <a:p>
            <a:pPr marL="514350" indent="-514350">
              <a:buAutoNum type="arabicPeriod"/>
            </a:pPr>
            <a:r>
              <a:rPr lang="en-US"/>
              <a:t>Endometriosis &amp; menopause &amp; MHT </a:t>
            </a:r>
          </a:p>
        </p:txBody>
      </p:sp>
    </p:spTree>
    <p:extLst>
      <p:ext uri="{BB962C8B-B14F-4D97-AF65-F5344CB8AC3E}">
        <p14:creationId xmlns:p14="http://schemas.microsoft.com/office/powerpoint/2010/main" val="336302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Pregnancy</a:t>
            </a:r>
          </a:p>
        </p:txBody>
      </p:sp>
      <p:sp>
        <p:nvSpPr>
          <p:cNvPr id="3" name="Content Placeholder 2"/>
          <p:cNvSpPr>
            <a:spLocks noGrp="1"/>
          </p:cNvSpPr>
          <p:nvPr>
            <p:ph idx="1"/>
          </p:nvPr>
        </p:nvSpPr>
        <p:spPr/>
        <p:txBody>
          <a:bodyPr/>
          <a:lstStyle/>
          <a:p>
            <a:r>
              <a:rPr lang="nl-BE" dirty="0" err="1"/>
              <a:t>Controversy</a:t>
            </a:r>
            <a:r>
              <a:rPr lang="nl-BE" dirty="0"/>
              <a:t> </a:t>
            </a:r>
            <a:r>
              <a:rPr lang="nl-BE" dirty="0" err="1"/>
              <a:t>wether</a:t>
            </a:r>
            <a:r>
              <a:rPr lang="nl-BE" dirty="0"/>
              <a:t> </a:t>
            </a:r>
            <a:r>
              <a:rPr lang="nl-BE" dirty="0" err="1"/>
              <a:t>pregnancy</a:t>
            </a:r>
            <a:r>
              <a:rPr lang="nl-BE" dirty="0"/>
              <a:t> /E2 exposure = </a:t>
            </a:r>
            <a:r>
              <a:rPr lang="nl-BE" dirty="0" err="1"/>
              <a:t>causative</a:t>
            </a:r>
            <a:r>
              <a:rPr lang="nl-BE" dirty="0"/>
              <a:t> factor</a:t>
            </a:r>
          </a:p>
          <a:p>
            <a:r>
              <a:rPr dirty="0"/>
              <a:t>Historical belief: worsening during pregnancy</a:t>
            </a:r>
            <a:endParaRPr lang="nl-BE" dirty="0"/>
          </a:p>
          <a:p>
            <a:pPr lvl="1"/>
            <a:r>
              <a:rPr lang="en-GB" dirty="0"/>
              <a:t>Based on surveys</a:t>
            </a:r>
            <a:r>
              <a:rPr lang="nl-BE" dirty="0"/>
              <a:t> : </a:t>
            </a:r>
            <a:r>
              <a:rPr lang="nl-BE" dirty="0" err="1"/>
              <a:t>subjective</a:t>
            </a:r>
            <a:r>
              <a:rPr lang="nl-BE" dirty="0"/>
              <a:t> hearing </a:t>
            </a:r>
            <a:r>
              <a:rPr lang="nl-BE" dirty="0" err="1"/>
              <a:t>loss</a:t>
            </a:r>
            <a:r>
              <a:rPr lang="nl-BE" dirty="0"/>
              <a:t> </a:t>
            </a:r>
            <a:r>
              <a:rPr lang="nl-BE" dirty="0" err="1"/>
              <a:t>around</a:t>
            </a:r>
            <a:r>
              <a:rPr lang="nl-BE" dirty="0"/>
              <a:t> </a:t>
            </a:r>
            <a:r>
              <a:rPr lang="nl-BE" dirty="0" err="1"/>
              <a:t>pregnancy</a:t>
            </a:r>
            <a:endParaRPr dirty="0"/>
          </a:p>
          <a:p>
            <a:r>
              <a:rPr dirty="0"/>
              <a:t>Modern data: no strong link with onset/progression</a:t>
            </a:r>
          </a:p>
          <a:p>
            <a:r>
              <a:rPr dirty="0"/>
              <a:t>Likely transient </a:t>
            </a:r>
            <a:r>
              <a:rPr lang="nl-BE" dirty="0"/>
              <a:t>changes in </a:t>
            </a:r>
            <a:r>
              <a:rPr lang="nl-BE" dirty="0" err="1"/>
              <a:t>ossicular</a:t>
            </a:r>
            <a:r>
              <a:rPr lang="nl-BE" dirty="0"/>
              <a:t> </a:t>
            </a:r>
            <a:r>
              <a:rPr lang="nl-BE" dirty="0" err="1"/>
              <a:t>mechanics</a:t>
            </a:r>
            <a:endParaRPr dirty="0"/>
          </a:p>
          <a:p>
            <a:r>
              <a:rPr lang="nl-BE" dirty="0" err="1"/>
              <a:t>Subjective</a:t>
            </a:r>
            <a:r>
              <a:rPr lang="nl-BE" dirty="0"/>
              <a:t> </a:t>
            </a:r>
            <a:r>
              <a:rPr lang="nl-BE" dirty="0" err="1"/>
              <a:t>fluctuation</a:t>
            </a:r>
            <a:r>
              <a:rPr dirty="0"/>
              <a:t> ≠ true disease progression</a:t>
            </a:r>
            <a:endParaRPr lang="nl-BE" dirty="0"/>
          </a:p>
          <a:p>
            <a:r>
              <a:rPr lang="en-GB" dirty="0"/>
              <a:t>Hormones probably do not affect </a:t>
            </a:r>
            <a:r>
              <a:rPr lang="en-GB" dirty="0" err="1"/>
              <a:t>ottosclerotic</a:t>
            </a:r>
            <a:r>
              <a:rPr lang="en-GB" dirty="0"/>
              <a:t> lesion itself</a:t>
            </a:r>
            <a:endParaRPr dirty="0"/>
          </a:p>
        </p:txBody>
      </p:sp>
    </p:spTree>
    <p:extLst>
      <p:ext uri="{BB962C8B-B14F-4D97-AF65-F5344CB8AC3E}">
        <p14:creationId xmlns:p14="http://schemas.microsoft.com/office/powerpoint/2010/main" val="12665955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7DDA-3DAA-87BA-FE5A-2849B9919306}"/>
              </a:ext>
            </a:extLst>
          </p:cNvPr>
          <p:cNvSpPr>
            <a:spLocks noGrp="1"/>
          </p:cNvSpPr>
          <p:nvPr>
            <p:ph type="title"/>
          </p:nvPr>
        </p:nvSpPr>
        <p:spPr/>
        <p:txBody>
          <a:bodyPr>
            <a:normAutofit/>
          </a:bodyPr>
          <a:lstStyle/>
          <a:p>
            <a:r>
              <a:rPr lang="en-US" sz="2400" b="1">
                <a:solidFill>
                  <a:srgbClr val="212121"/>
                </a:solidFill>
                <a:highlight>
                  <a:srgbClr val="FFFFFF"/>
                </a:highlight>
                <a:latin typeface="Merriweather"/>
              </a:rPr>
              <a:t>Postmenopausal hormone therapy and risk of stroke: The Heart and Estrogen-progestin Replacement Study (HERS)</a:t>
            </a:r>
            <a:endParaRPr lang="en-US" sz="2400"/>
          </a:p>
          <a:p>
            <a:endParaRPr lang="en-US"/>
          </a:p>
        </p:txBody>
      </p:sp>
      <p:sp>
        <p:nvSpPr>
          <p:cNvPr id="3" name="Content Placeholder 2">
            <a:extLst>
              <a:ext uri="{FF2B5EF4-FFF2-40B4-BE49-F238E27FC236}">
                <a16:creationId xmlns:a16="http://schemas.microsoft.com/office/drawing/2014/main" id="{462A48EC-B695-075D-6560-BA9EB3359A36}"/>
              </a:ext>
            </a:extLst>
          </p:cNvPr>
          <p:cNvSpPr>
            <a:spLocks noGrp="1"/>
          </p:cNvSpPr>
          <p:nvPr>
            <p:ph idx="1"/>
          </p:nvPr>
        </p:nvSpPr>
        <p:spPr>
          <a:xfrm>
            <a:off x="838200" y="1297305"/>
            <a:ext cx="10515600" cy="5489258"/>
          </a:xfrm>
        </p:spPr>
        <p:txBody>
          <a:bodyPr vert="horz" lIns="91440" tIns="45720" rIns="91440" bIns="45720" rtlCol="0" anchor="t">
            <a:normAutofit fontScale="85000" lnSpcReduction="10000"/>
          </a:bodyPr>
          <a:lstStyle/>
          <a:p>
            <a:endParaRPr lang="en-US" sz="2400">
              <a:solidFill>
                <a:srgbClr val="212121"/>
              </a:solidFill>
              <a:highlight>
                <a:srgbClr val="FFFFFF"/>
              </a:highlight>
            </a:endParaRPr>
          </a:p>
          <a:p>
            <a:r>
              <a:rPr lang="en-US" sz="2400">
                <a:solidFill>
                  <a:srgbClr val="212121"/>
                </a:solidFill>
                <a:highlight>
                  <a:srgbClr val="FFFFFF"/>
                </a:highlight>
                <a:ea typeface="+mn-lt"/>
                <a:cs typeface="+mn-lt"/>
              </a:rPr>
              <a:t>Secondary coronary heart disease prevention trial.</a:t>
            </a:r>
            <a:endParaRPr lang="en-US" sz="2400">
              <a:solidFill>
                <a:srgbClr val="000000"/>
              </a:solidFill>
              <a:ea typeface="+mn-lt"/>
              <a:cs typeface="+mn-lt"/>
            </a:endParaRPr>
          </a:p>
          <a:p>
            <a:r>
              <a:rPr lang="en-US" sz="2400" b="1">
                <a:solidFill>
                  <a:srgbClr val="212121"/>
                </a:solidFill>
                <a:highlight>
                  <a:srgbClr val="FFFFFF"/>
                </a:highlight>
                <a:ea typeface="+mn-lt"/>
                <a:cs typeface="+mn-lt"/>
              </a:rPr>
              <a:t>Methods and results: </a:t>
            </a:r>
            <a:r>
              <a:rPr lang="en-US" sz="2400">
                <a:solidFill>
                  <a:srgbClr val="212121"/>
                </a:solidFill>
                <a:highlight>
                  <a:srgbClr val="FFFFFF"/>
                </a:highlight>
                <a:ea typeface="+mn-lt"/>
                <a:cs typeface="+mn-lt"/>
              </a:rPr>
              <a:t>Postmenopausal women (n=2763) </a:t>
            </a:r>
            <a:r>
              <a:rPr lang="en-US" sz="2400" err="1">
                <a:solidFill>
                  <a:srgbClr val="212121"/>
                </a:solidFill>
                <a:highlight>
                  <a:srgbClr val="FFFFFF"/>
                </a:highlight>
                <a:ea typeface="+mn-lt"/>
                <a:cs typeface="+mn-lt"/>
              </a:rPr>
              <a:t>randomised</a:t>
            </a:r>
            <a:r>
              <a:rPr lang="en-US" sz="2400">
                <a:solidFill>
                  <a:srgbClr val="212121"/>
                </a:solidFill>
                <a:highlight>
                  <a:srgbClr val="FFFFFF"/>
                </a:highlight>
                <a:ea typeface="+mn-lt"/>
                <a:cs typeface="+mn-lt"/>
              </a:rPr>
              <a:t> to CEE +MPA or placebo. </a:t>
            </a:r>
            <a:endParaRPr lang="en-US" sz="2400">
              <a:solidFill>
                <a:srgbClr val="000000"/>
              </a:solidFill>
              <a:ea typeface="+mn-lt"/>
              <a:cs typeface="+mn-lt"/>
            </a:endParaRPr>
          </a:p>
          <a:p>
            <a:r>
              <a:rPr lang="en-US" sz="2400">
                <a:solidFill>
                  <a:srgbClr val="212121"/>
                </a:solidFill>
                <a:highlight>
                  <a:srgbClr val="FFFFFF"/>
                </a:highlight>
                <a:ea typeface="+mn-lt"/>
                <a:cs typeface="+mn-lt"/>
              </a:rPr>
              <a:t>1ary outcomes: stroke incidence &amp; stroke death during a mean follow-up of 4.1 years. </a:t>
            </a:r>
            <a:endParaRPr lang="en-US" sz="2400">
              <a:solidFill>
                <a:srgbClr val="000000"/>
              </a:solidFill>
              <a:ea typeface="+mn-lt"/>
              <a:cs typeface="+mn-lt"/>
            </a:endParaRPr>
          </a:p>
          <a:p>
            <a:r>
              <a:rPr lang="en-US" sz="2400">
                <a:solidFill>
                  <a:srgbClr val="212121"/>
                </a:solidFill>
                <a:highlight>
                  <a:srgbClr val="FFFFFF"/>
                </a:highlight>
                <a:ea typeface="+mn-lt"/>
                <a:cs typeface="+mn-lt"/>
              </a:rPr>
              <a:t> 149 women (5%) had 1 or more strokes, 85% of which were ischemic, resulting in 26 deaths.</a:t>
            </a:r>
            <a:endParaRPr lang="en-US" sz="2400">
              <a:solidFill>
                <a:srgbClr val="000000"/>
              </a:solidFill>
              <a:ea typeface="+mn-lt"/>
              <a:cs typeface="+mn-lt"/>
            </a:endParaRPr>
          </a:p>
          <a:p>
            <a:r>
              <a:rPr lang="en-US" sz="2400">
                <a:solidFill>
                  <a:srgbClr val="FF0000"/>
                </a:solidFill>
                <a:highlight>
                  <a:srgbClr val="FFFFFF"/>
                </a:highlight>
                <a:ea typeface="+mn-lt"/>
                <a:cs typeface="+mn-lt"/>
              </a:rPr>
              <a:t>HT  was not significantly associated </a:t>
            </a:r>
            <a:r>
              <a:rPr lang="en-US" sz="2400">
                <a:solidFill>
                  <a:srgbClr val="212121"/>
                </a:solidFill>
                <a:highlight>
                  <a:srgbClr val="FFFFFF"/>
                </a:highlight>
                <a:ea typeface="+mn-lt"/>
                <a:cs typeface="+mn-lt"/>
              </a:rPr>
              <a:t>with risk of </a:t>
            </a:r>
            <a:r>
              <a:rPr lang="en-US" sz="2400">
                <a:solidFill>
                  <a:srgbClr val="FF0000"/>
                </a:solidFill>
                <a:highlight>
                  <a:srgbClr val="FFFFFF"/>
                </a:highlight>
                <a:ea typeface="+mn-lt"/>
                <a:cs typeface="+mn-lt"/>
              </a:rPr>
              <a:t>nonfatal stroke</a:t>
            </a:r>
            <a:r>
              <a:rPr lang="en-US" sz="2400">
                <a:solidFill>
                  <a:srgbClr val="212121"/>
                </a:solidFill>
                <a:highlight>
                  <a:srgbClr val="FFFFFF"/>
                </a:highlight>
                <a:ea typeface="+mn-lt"/>
                <a:cs typeface="+mn-lt"/>
              </a:rPr>
              <a:t> : RH 1.18; 95% CI 0.83 - 1.66), or fatal stroke (RH 1.61; 95% CI 0.73 to 3.55), or transient ischemic attack (RH 0.90; 95% CI 0.57 to 1.42). </a:t>
            </a:r>
            <a:endParaRPr lang="en-US" sz="2400">
              <a:solidFill>
                <a:srgbClr val="000000"/>
              </a:solidFill>
              <a:ea typeface="+mn-lt"/>
              <a:cs typeface="+mn-lt"/>
            </a:endParaRPr>
          </a:p>
          <a:p>
            <a:r>
              <a:rPr lang="en-US" sz="2400">
                <a:solidFill>
                  <a:srgbClr val="212121"/>
                </a:solidFill>
                <a:highlight>
                  <a:srgbClr val="FFFFFF"/>
                </a:highlight>
                <a:ea typeface="+mn-lt"/>
                <a:cs typeface="+mn-lt"/>
              </a:rPr>
              <a:t>Independent predictors of stroke events:  increasing age, hypertension, diabetes, current cigarette smoking, and atrial fibrillation. Black women were at increased risk compared with white women, and unexpectedly, body mass index was inversely associated with stroke risk.</a:t>
            </a:r>
            <a:endParaRPr lang="en-US" sz="2400"/>
          </a:p>
          <a:p>
            <a:r>
              <a:rPr lang="en-US" sz="2400" b="1">
                <a:solidFill>
                  <a:srgbClr val="FF0000"/>
                </a:solidFill>
                <a:highlight>
                  <a:srgbClr val="FFFFFF"/>
                </a:highlight>
                <a:ea typeface="+mn-lt"/>
                <a:cs typeface="+mn-lt"/>
              </a:rPr>
              <a:t>Conclusions: HT (CEE + MPA) </a:t>
            </a:r>
            <a:r>
              <a:rPr lang="en-US" sz="2400">
                <a:solidFill>
                  <a:srgbClr val="FF0000"/>
                </a:solidFill>
                <a:highlight>
                  <a:srgbClr val="FFFFFF"/>
                </a:highlight>
                <a:ea typeface="+mn-lt"/>
                <a:cs typeface="+mn-lt"/>
              </a:rPr>
              <a:t>had no significant effect on the risk for stroke among postmenopausal women with coronary disease.</a:t>
            </a:r>
            <a:endParaRPr lang="en-US" sz="2400">
              <a:solidFill>
                <a:srgbClr val="FF0000"/>
              </a:solidFill>
            </a:endParaRPr>
          </a:p>
          <a:p>
            <a:endParaRPr lang="en-US" sz="1200">
              <a:solidFill>
                <a:srgbClr val="212121"/>
              </a:solidFill>
              <a:highlight>
                <a:srgbClr val="FFFFFF"/>
              </a:highlight>
            </a:endParaRPr>
          </a:p>
          <a:p>
            <a:endParaRPr lang="en-US" sz="1200">
              <a:solidFill>
                <a:srgbClr val="212121"/>
              </a:solidFill>
              <a:highlight>
                <a:srgbClr val="FFFFFF"/>
              </a:highlight>
            </a:endParaRPr>
          </a:p>
          <a:p>
            <a:r>
              <a:rPr lang="en-US" sz="1800">
                <a:solidFill>
                  <a:srgbClr val="212121"/>
                </a:solidFill>
                <a:highlight>
                  <a:srgbClr val="FFFFFF"/>
                </a:highlight>
                <a:ea typeface="+mn-lt"/>
                <a:cs typeface="+mn-lt"/>
              </a:rPr>
              <a:t>Simon JA, et al  Postmenopausal hormone therapy and risk of stroke: The Heart and Estrogen-progestin Replacement Study (HERS). Circulation. </a:t>
            </a:r>
            <a:r>
              <a:rPr lang="en-US" sz="1800">
                <a:solidFill>
                  <a:srgbClr val="FF0000"/>
                </a:solidFill>
                <a:highlight>
                  <a:srgbClr val="FFFFFF"/>
                </a:highlight>
                <a:ea typeface="+mn-lt"/>
                <a:cs typeface="+mn-lt"/>
              </a:rPr>
              <a:t>2001 </a:t>
            </a:r>
            <a:r>
              <a:rPr lang="en-US" sz="1800">
                <a:solidFill>
                  <a:srgbClr val="212121"/>
                </a:solidFill>
                <a:highlight>
                  <a:srgbClr val="FFFFFF"/>
                </a:highlight>
                <a:ea typeface="+mn-lt"/>
                <a:cs typeface="+mn-lt"/>
              </a:rPr>
              <a:t>Feb 6;103(5):638-42. </a:t>
            </a:r>
            <a:r>
              <a:rPr lang="en-US" sz="1800" err="1">
                <a:solidFill>
                  <a:srgbClr val="212121"/>
                </a:solidFill>
                <a:highlight>
                  <a:srgbClr val="FFFFFF"/>
                </a:highlight>
                <a:ea typeface="+mn-lt"/>
                <a:cs typeface="+mn-lt"/>
              </a:rPr>
              <a:t>doi</a:t>
            </a:r>
            <a:r>
              <a:rPr lang="en-US" sz="1800">
                <a:solidFill>
                  <a:srgbClr val="212121"/>
                </a:solidFill>
                <a:highlight>
                  <a:srgbClr val="FFFFFF"/>
                </a:highlight>
                <a:ea typeface="+mn-lt"/>
                <a:cs typeface="+mn-lt"/>
              </a:rPr>
              <a:t>: 10.1161/01.cir.103.5.638. PMID: 11156873.</a:t>
            </a:r>
            <a:endParaRPr lang="en-US" sz="1800">
              <a:solidFill>
                <a:srgbClr val="212121"/>
              </a:solidFill>
              <a:highlight>
                <a:srgbClr val="FFFFFF"/>
              </a:highlight>
            </a:endParaRPr>
          </a:p>
          <a:p>
            <a:endParaRPr lang="en-US"/>
          </a:p>
        </p:txBody>
      </p:sp>
    </p:spTree>
    <p:extLst>
      <p:ext uri="{BB962C8B-B14F-4D97-AF65-F5344CB8AC3E}">
        <p14:creationId xmlns:p14="http://schemas.microsoft.com/office/powerpoint/2010/main" val="24438085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FBD6-8C68-75B3-4DAA-58327D632E74}"/>
              </a:ext>
            </a:extLst>
          </p:cNvPr>
          <p:cNvSpPr>
            <a:spLocks noGrp="1"/>
          </p:cNvSpPr>
          <p:nvPr>
            <p:ph type="title"/>
          </p:nvPr>
        </p:nvSpPr>
        <p:spPr>
          <a:xfrm>
            <a:off x="838200" y="365125"/>
            <a:ext cx="10515600" cy="502603"/>
          </a:xfrm>
        </p:spPr>
        <p:txBody>
          <a:bodyPr>
            <a:normAutofit fontScale="90000"/>
          </a:bodyPr>
          <a:lstStyle/>
          <a:p>
            <a:r>
              <a:rPr lang="en-US" sz="2800" b="1">
                <a:solidFill>
                  <a:srgbClr val="1A1A1A"/>
                </a:solidFill>
                <a:highlight>
                  <a:srgbClr val="FFFFFF"/>
                </a:highlight>
              </a:rPr>
              <a:t>A Clinical Trial of Estrogen-Replacement Therapy after Ischemic Stroke</a:t>
            </a:r>
            <a:endParaRPr lang="en-US" sz="2800"/>
          </a:p>
          <a:p>
            <a:endParaRPr lang="en-US"/>
          </a:p>
        </p:txBody>
      </p:sp>
      <p:sp>
        <p:nvSpPr>
          <p:cNvPr id="3" name="Content Placeholder 2">
            <a:extLst>
              <a:ext uri="{FF2B5EF4-FFF2-40B4-BE49-F238E27FC236}">
                <a16:creationId xmlns:a16="http://schemas.microsoft.com/office/drawing/2014/main" id="{204F3E00-E563-D681-2543-BA6311E14724}"/>
              </a:ext>
            </a:extLst>
          </p:cNvPr>
          <p:cNvSpPr>
            <a:spLocks noGrp="1"/>
          </p:cNvSpPr>
          <p:nvPr>
            <p:ph idx="1"/>
          </p:nvPr>
        </p:nvSpPr>
        <p:spPr>
          <a:xfrm>
            <a:off x="838200" y="860425"/>
            <a:ext cx="10515600" cy="5316538"/>
          </a:xfrm>
        </p:spPr>
        <p:txBody>
          <a:bodyPr vert="horz" lIns="91440" tIns="45720" rIns="91440" bIns="45720" rtlCol="0" anchor="t">
            <a:normAutofit fontScale="92500" lnSpcReduction="10000"/>
          </a:bodyPr>
          <a:lstStyle/>
          <a:p>
            <a:r>
              <a:rPr lang="en-US" sz="2000">
                <a:solidFill>
                  <a:srgbClr val="4D4D4D"/>
                </a:solidFill>
                <a:highlight>
                  <a:srgbClr val="FFFFFF"/>
                </a:highlight>
                <a:ea typeface="+mn-lt"/>
                <a:cs typeface="+mn-lt"/>
              </a:rPr>
              <a:t>RCT double-blind, placebo-controlled trial of estrogen therapy (1 mg of estradiol-17β per day) in </a:t>
            </a:r>
            <a:r>
              <a:rPr lang="en-US" sz="2000">
                <a:solidFill>
                  <a:srgbClr val="FF0000"/>
                </a:solidFill>
                <a:highlight>
                  <a:srgbClr val="FFFFFF"/>
                </a:highlight>
                <a:ea typeface="+mn-lt"/>
                <a:cs typeface="+mn-lt"/>
              </a:rPr>
              <a:t>664 postmenopausal women (mean age, 71 years) who had recently had an </a:t>
            </a:r>
            <a:r>
              <a:rPr lang="en-US" sz="2000" u="sng">
                <a:solidFill>
                  <a:srgbClr val="FF0000"/>
                </a:solidFill>
                <a:highlight>
                  <a:srgbClr val="FFFFFF"/>
                </a:highlight>
                <a:ea typeface="+mn-lt"/>
                <a:cs typeface="+mn-lt"/>
              </a:rPr>
              <a:t>ischemic stroke or transient ischemic attack</a:t>
            </a:r>
            <a:r>
              <a:rPr lang="en-US" sz="2000">
                <a:solidFill>
                  <a:srgbClr val="FF0000"/>
                </a:solidFill>
                <a:highlight>
                  <a:srgbClr val="FFFFFF"/>
                </a:highlight>
                <a:ea typeface="+mn-lt"/>
                <a:cs typeface="+mn-lt"/>
              </a:rPr>
              <a:t>. </a:t>
            </a:r>
            <a:r>
              <a:rPr lang="en-US" sz="2000">
                <a:solidFill>
                  <a:srgbClr val="4D4D4D"/>
                </a:solidFill>
                <a:highlight>
                  <a:srgbClr val="FFFFFF"/>
                </a:highlight>
                <a:ea typeface="+mn-lt"/>
                <a:cs typeface="+mn-lt"/>
              </a:rPr>
              <a:t>Women were recruited from 21 hospitals in the United States and were followed for the occurrence of stroke or death.</a:t>
            </a:r>
            <a:endParaRPr lang="en-US" sz="2000"/>
          </a:p>
          <a:p>
            <a:r>
              <a:rPr lang="en-US" sz="2000" b="1" cap="all">
                <a:solidFill>
                  <a:srgbClr val="1A1A1A"/>
                </a:solidFill>
              </a:rPr>
              <a:t>Results</a:t>
            </a:r>
            <a:endParaRPr lang="en-US" sz="2000"/>
          </a:p>
          <a:p>
            <a:r>
              <a:rPr lang="en-US" sz="2000">
                <a:solidFill>
                  <a:srgbClr val="4D4D4D"/>
                </a:solidFill>
                <a:highlight>
                  <a:srgbClr val="FFFFFF"/>
                </a:highlight>
                <a:ea typeface="+mn-lt"/>
                <a:cs typeface="+mn-lt"/>
              </a:rPr>
              <a:t>Mean follow-up period of 2.8 years, there were 99 strokes or deaths among the women in the estradiol group, and 93 among those in the placebo group (</a:t>
            </a:r>
            <a:r>
              <a:rPr lang="en-US" sz="2000">
                <a:solidFill>
                  <a:srgbClr val="FF0000"/>
                </a:solidFill>
                <a:highlight>
                  <a:srgbClr val="FFFFFF"/>
                </a:highlight>
                <a:ea typeface="+mn-lt"/>
                <a:cs typeface="+mn-lt"/>
              </a:rPr>
              <a:t>RR  estradiol group, 1.1; 95%CI  0.8 to 1.4</a:t>
            </a:r>
            <a:r>
              <a:rPr lang="en-US" sz="2000">
                <a:solidFill>
                  <a:srgbClr val="4D4D4D"/>
                </a:solidFill>
                <a:highlight>
                  <a:srgbClr val="FFFFFF"/>
                </a:highlight>
                <a:ea typeface="+mn-lt"/>
                <a:cs typeface="+mn-lt"/>
              </a:rPr>
              <a:t>). </a:t>
            </a:r>
            <a:endParaRPr lang="en-US" sz="2000">
              <a:solidFill>
                <a:srgbClr val="000000"/>
              </a:solidFill>
              <a:ea typeface="+mn-lt"/>
              <a:cs typeface="+mn-lt"/>
            </a:endParaRPr>
          </a:p>
          <a:p>
            <a:r>
              <a:rPr lang="en-US" sz="2000">
                <a:solidFill>
                  <a:srgbClr val="4D4D4D"/>
                </a:solidFill>
                <a:highlight>
                  <a:srgbClr val="FFFFFF"/>
                </a:highlight>
                <a:ea typeface="+mn-lt"/>
                <a:cs typeface="+mn-lt"/>
              </a:rPr>
              <a:t>Estrogen therapy </a:t>
            </a:r>
            <a:r>
              <a:rPr lang="en-US" sz="2000">
                <a:solidFill>
                  <a:srgbClr val="FF0000"/>
                </a:solidFill>
                <a:highlight>
                  <a:srgbClr val="FFFFFF"/>
                </a:highlight>
                <a:ea typeface="+mn-lt"/>
                <a:cs typeface="+mn-lt"/>
              </a:rPr>
              <a:t>did not reduce the risk of death alone (RR, 1.2; 95 %CI 0.8 to 1.8)</a:t>
            </a:r>
            <a:r>
              <a:rPr lang="en-US" sz="2000">
                <a:solidFill>
                  <a:srgbClr val="4D4D4D"/>
                </a:solidFill>
                <a:highlight>
                  <a:srgbClr val="FFFFFF"/>
                </a:highlight>
                <a:ea typeface="+mn-lt"/>
                <a:cs typeface="+mn-lt"/>
              </a:rPr>
              <a:t> or the risk of nonfatal stroke (RR, 1.0; 95 %CI , 0.7 to 1.4). The women who were </a:t>
            </a:r>
            <a:r>
              <a:rPr lang="en-US" sz="2000">
                <a:solidFill>
                  <a:srgbClr val="FF0000"/>
                </a:solidFill>
                <a:highlight>
                  <a:srgbClr val="FFFFFF"/>
                </a:highlight>
                <a:ea typeface="+mn-lt"/>
                <a:cs typeface="+mn-lt"/>
              </a:rPr>
              <a:t>randomly assigned to receive estrogen therapy had a higher risk of </a:t>
            </a:r>
            <a:r>
              <a:rPr lang="en-US" sz="2000" b="1" u="sng">
                <a:solidFill>
                  <a:srgbClr val="FF0000"/>
                </a:solidFill>
                <a:highlight>
                  <a:srgbClr val="FFFFFF"/>
                </a:highlight>
                <a:ea typeface="+mn-lt"/>
                <a:cs typeface="+mn-lt"/>
              </a:rPr>
              <a:t>fatal stroke </a:t>
            </a:r>
            <a:r>
              <a:rPr lang="en-US" sz="2000" u="sng">
                <a:solidFill>
                  <a:srgbClr val="FF0000"/>
                </a:solidFill>
                <a:highlight>
                  <a:srgbClr val="FFFFFF"/>
                </a:highlight>
                <a:ea typeface="+mn-lt"/>
                <a:cs typeface="+mn-lt"/>
              </a:rPr>
              <a:t>(relative risk, 2.9; 95 %CI, 0.9 to 9.0)</a:t>
            </a:r>
            <a:r>
              <a:rPr lang="en-US" sz="2000">
                <a:solidFill>
                  <a:srgbClr val="FF0000"/>
                </a:solidFill>
                <a:highlight>
                  <a:srgbClr val="FFFFFF"/>
                </a:highlight>
                <a:ea typeface="+mn-lt"/>
                <a:cs typeface="+mn-lt"/>
              </a:rPr>
              <a:t>, and their nonfatal strokes were associated with slightly worse neurologic and functional deficits</a:t>
            </a:r>
            <a:r>
              <a:rPr lang="en-US" sz="2000">
                <a:solidFill>
                  <a:srgbClr val="4D4D4D"/>
                </a:solidFill>
                <a:highlight>
                  <a:srgbClr val="FFFFFF"/>
                </a:highlight>
                <a:ea typeface="+mn-lt"/>
                <a:cs typeface="+mn-lt"/>
              </a:rPr>
              <a:t>.</a:t>
            </a:r>
            <a:endParaRPr lang="en-US" sz="2000"/>
          </a:p>
          <a:p>
            <a:r>
              <a:rPr lang="en-US" sz="2000" b="1" i="1" cap="all">
                <a:solidFill>
                  <a:srgbClr val="1A1A1A"/>
                </a:solidFill>
              </a:rPr>
              <a:t>Conclusions</a:t>
            </a:r>
            <a:endParaRPr lang="en-US" sz="2000" i="1"/>
          </a:p>
          <a:p>
            <a:r>
              <a:rPr lang="en-US" sz="2000">
                <a:solidFill>
                  <a:srgbClr val="4D4D4D"/>
                </a:solidFill>
                <a:highlight>
                  <a:srgbClr val="FFFFFF"/>
                </a:highlight>
                <a:ea typeface="+mn-lt"/>
                <a:cs typeface="+mn-lt"/>
              </a:rPr>
              <a:t>Estradiol </a:t>
            </a:r>
            <a:r>
              <a:rPr lang="en-US" sz="2000">
                <a:solidFill>
                  <a:srgbClr val="FF0000"/>
                </a:solidFill>
                <a:highlight>
                  <a:srgbClr val="FFFFFF"/>
                </a:highlight>
                <a:ea typeface="+mn-lt"/>
                <a:cs typeface="+mn-lt"/>
              </a:rPr>
              <a:t>does not reduce mortality or the recurrence of stroke in postmenopausal women with cerebrovascular disease</a:t>
            </a:r>
            <a:r>
              <a:rPr lang="en-US" sz="2000">
                <a:solidFill>
                  <a:srgbClr val="4D4D4D"/>
                </a:solidFill>
                <a:highlight>
                  <a:srgbClr val="FFFFFF"/>
                </a:highlight>
                <a:ea typeface="+mn-lt"/>
                <a:cs typeface="+mn-lt"/>
              </a:rPr>
              <a:t>. This therapy should not be prescribed for the secondary prevention of cerebrovascular disease.</a:t>
            </a:r>
            <a:endParaRPr lang="en-US" sz="2000"/>
          </a:p>
          <a:p>
            <a:endParaRPr lang="en-US" sz="1400">
              <a:solidFill>
                <a:srgbClr val="4D4D4D"/>
              </a:solidFill>
              <a:highlight>
                <a:srgbClr val="FFFFFF"/>
              </a:highlight>
            </a:endParaRPr>
          </a:p>
          <a:p>
            <a:r>
              <a:rPr lang="en-US" sz="1200" b="1" err="1">
                <a:solidFill>
                  <a:srgbClr val="4D4D4D"/>
                </a:solidFill>
                <a:highlight>
                  <a:srgbClr val="FFFFFF"/>
                </a:highlight>
              </a:rPr>
              <a:t>Viscoli</a:t>
            </a:r>
            <a:r>
              <a:rPr lang="en-US" sz="1200" b="1">
                <a:solidFill>
                  <a:srgbClr val="4D4D4D"/>
                </a:solidFill>
                <a:highlight>
                  <a:srgbClr val="FFFFFF"/>
                </a:highlight>
              </a:rPr>
              <a:t> et al N Engl J Med</a:t>
            </a:r>
            <a:r>
              <a:rPr lang="en-US" sz="1200" b="1">
                <a:solidFill>
                  <a:srgbClr val="FF0000"/>
                </a:solidFill>
                <a:highlight>
                  <a:srgbClr val="FFFFFF"/>
                </a:highlight>
              </a:rPr>
              <a:t> 2001</a:t>
            </a:r>
            <a:r>
              <a:rPr lang="en-US" sz="1200" b="1">
                <a:solidFill>
                  <a:srgbClr val="4D4D4D"/>
                </a:solidFill>
                <a:highlight>
                  <a:srgbClr val="FFFFFF"/>
                </a:highlight>
              </a:rPr>
              <a:t>;345:1243-1249</a:t>
            </a:r>
            <a:endParaRPr lang="en-US" sz="1400">
              <a:solidFill>
                <a:srgbClr val="4D4D4D"/>
              </a:solidFill>
              <a:highlight>
                <a:srgbClr val="FFFFFF"/>
              </a:highlight>
            </a:endParaRPr>
          </a:p>
          <a:p>
            <a:endParaRPr lang="en-US"/>
          </a:p>
        </p:txBody>
      </p:sp>
    </p:spTree>
    <p:extLst>
      <p:ext uri="{BB962C8B-B14F-4D97-AF65-F5344CB8AC3E}">
        <p14:creationId xmlns:p14="http://schemas.microsoft.com/office/powerpoint/2010/main" val="32540407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882E8-B363-3A80-5024-86C7D191C90E}"/>
              </a:ext>
            </a:extLst>
          </p:cNvPr>
          <p:cNvPicPr>
            <a:picLocks noChangeAspect="1"/>
          </p:cNvPicPr>
          <p:nvPr/>
        </p:nvPicPr>
        <p:blipFill>
          <a:blip r:embed="rId2"/>
          <a:stretch>
            <a:fillRect/>
          </a:stretch>
        </p:blipFill>
        <p:spPr>
          <a:xfrm>
            <a:off x="1773555" y="1009650"/>
            <a:ext cx="8096250" cy="4838700"/>
          </a:xfrm>
          <a:prstGeom prst="rect">
            <a:avLst/>
          </a:prstGeom>
        </p:spPr>
      </p:pic>
      <p:sp>
        <p:nvSpPr>
          <p:cNvPr id="3" name="TextBox 2">
            <a:extLst>
              <a:ext uri="{FF2B5EF4-FFF2-40B4-BE49-F238E27FC236}">
                <a16:creationId xmlns:a16="http://schemas.microsoft.com/office/drawing/2014/main" id="{FE16693B-D773-5596-C644-0165B63BB9D3}"/>
              </a:ext>
            </a:extLst>
          </p:cNvPr>
          <p:cNvSpPr txBox="1"/>
          <p:nvPr/>
        </p:nvSpPr>
        <p:spPr>
          <a:xfrm>
            <a:off x="2053167" y="529166"/>
            <a:ext cx="79819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1A1A1A"/>
                </a:solidFill>
                <a:highlight>
                  <a:srgbClr val="FFFFFF"/>
                </a:highlight>
              </a:rPr>
              <a:t>A Clinical Trial of Estrogen-Replacement Therapy after Ischemic Stroke</a:t>
            </a:r>
            <a:endParaRPr lang="en-US"/>
          </a:p>
          <a:p>
            <a:pPr algn="l"/>
            <a:endParaRPr lang="en-US"/>
          </a:p>
        </p:txBody>
      </p:sp>
      <p:sp>
        <p:nvSpPr>
          <p:cNvPr id="4" name="TextBox 3">
            <a:extLst>
              <a:ext uri="{FF2B5EF4-FFF2-40B4-BE49-F238E27FC236}">
                <a16:creationId xmlns:a16="http://schemas.microsoft.com/office/drawing/2014/main" id="{2F14AF10-7CA0-3554-8816-C35042BD274F}"/>
              </a:ext>
            </a:extLst>
          </p:cNvPr>
          <p:cNvSpPr txBox="1"/>
          <p:nvPr/>
        </p:nvSpPr>
        <p:spPr>
          <a:xfrm>
            <a:off x="2053167" y="6233583"/>
            <a:ext cx="55202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err="1">
                <a:solidFill>
                  <a:srgbClr val="4D4D4D"/>
                </a:solidFill>
                <a:highlight>
                  <a:srgbClr val="FFFFFF"/>
                </a:highlight>
                <a:ea typeface="+mn-lt"/>
                <a:cs typeface="+mn-lt"/>
              </a:rPr>
              <a:t>Viscoli</a:t>
            </a:r>
            <a:r>
              <a:rPr lang="en-US" sz="1200" b="1">
                <a:solidFill>
                  <a:srgbClr val="4D4D4D"/>
                </a:solidFill>
                <a:highlight>
                  <a:srgbClr val="FFFFFF"/>
                </a:highlight>
                <a:ea typeface="+mn-lt"/>
                <a:cs typeface="+mn-lt"/>
              </a:rPr>
              <a:t> et al N Engl J Med 2001;345:1243-1249</a:t>
            </a:r>
            <a:endParaRPr lang="en-US"/>
          </a:p>
          <a:p>
            <a:br>
              <a:rPr lang="en-US"/>
            </a:br>
            <a:endParaRPr lang="en-US"/>
          </a:p>
        </p:txBody>
      </p:sp>
      <p:cxnSp>
        <p:nvCxnSpPr>
          <p:cNvPr id="6" name="Straight Arrow Connector 5">
            <a:extLst>
              <a:ext uri="{FF2B5EF4-FFF2-40B4-BE49-F238E27FC236}">
                <a16:creationId xmlns:a16="http://schemas.microsoft.com/office/drawing/2014/main" id="{6DCEE4E5-AFBE-7498-CD6E-0AF85CE2B2EB}"/>
              </a:ext>
            </a:extLst>
          </p:cNvPr>
          <p:cNvCxnSpPr/>
          <p:nvPr/>
        </p:nvCxnSpPr>
        <p:spPr>
          <a:xfrm flipH="1">
            <a:off x="5049520" y="3474719"/>
            <a:ext cx="538480" cy="27432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23302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48CD-326A-4316-7AE9-C1A5516BFF6F}"/>
              </a:ext>
            </a:extLst>
          </p:cNvPr>
          <p:cNvSpPr>
            <a:spLocks noGrp="1"/>
          </p:cNvSpPr>
          <p:nvPr>
            <p:ph type="title"/>
          </p:nvPr>
        </p:nvSpPr>
        <p:spPr/>
        <p:txBody>
          <a:bodyPr>
            <a:normAutofit/>
          </a:bodyPr>
          <a:lstStyle/>
          <a:p>
            <a:r>
              <a:rPr lang="en-US" sz="2400" b="1">
                <a:solidFill>
                  <a:srgbClr val="212121"/>
                </a:solidFill>
                <a:highlight>
                  <a:srgbClr val="FFFFFF"/>
                </a:highlight>
                <a:latin typeface="Merriweather"/>
              </a:rPr>
              <a:t>Effect of estrogen plus progestin on stroke in postmenopausal women: the WHI RCT</a:t>
            </a:r>
            <a:endParaRPr lang="en-US" sz="2400"/>
          </a:p>
          <a:p>
            <a:endParaRPr lang="en-US"/>
          </a:p>
        </p:txBody>
      </p:sp>
      <p:sp>
        <p:nvSpPr>
          <p:cNvPr id="3" name="Content Placeholder 2">
            <a:extLst>
              <a:ext uri="{FF2B5EF4-FFF2-40B4-BE49-F238E27FC236}">
                <a16:creationId xmlns:a16="http://schemas.microsoft.com/office/drawing/2014/main" id="{2A948272-1D31-CADE-DA77-F4976F6EBFFD}"/>
              </a:ext>
            </a:extLst>
          </p:cNvPr>
          <p:cNvSpPr>
            <a:spLocks noGrp="1"/>
          </p:cNvSpPr>
          <p:nvPr>
            <p:ph idx="1"/>
          </p:nvPr>
        </p:nvSpPr>
        <p:spPr/>
        <p:txBody>
          <a:bodyPr vert="horz" lIns="91440" tIns="45720" rIns="91440" bIns="45720" rtlCol="0" anchor="t">
            <a:normAutofit fontScale="85000" lnSpcReduction="10000"/>
          </a:bodyPr>
          <a:lstStyle/>
          <a:p>
            <a:r>
              <a:rPr lang="en-US" sz="2000">
                <a:solidFill>
                  <a:srgbClr val="212121"/>
                </a:solidFill>
                <a:highlight>
                  <a:srgbClr val="FFFFFF"/>
                </a:highlight>
                <a:ea typeface="+mn-lt"/>
                <a:cs typeface="+mn-lt"/>
              </a:rPr>
              <a:t>151 patients (1.8%) in the E+P and 107 (1.3%) in the placebo groups had strokes. </a:t>
            </a:r>
            <a:endParaRPr lang="en-US" sz="2000">
              <a:solidFill>
                <a:srgbClr val="000000"/>
              </a:solidFill>
              <a:ea typeface="+mn-lt"/>
              <a:cs typeface="+mn-lt"/>
            </a:endParaRPr>
          </a:p>
          <a:p>
            <a:r>
              <a:rPr lang="en-US" sz="2000">
                <a:solidFill>
                  <a:srgbClr val="212121"/>
                </a:solidFill>
                <a:highlight>
                  <a:srgbClr val="FFFFFF"/>
                </a:highlight>
                <a:ea typeface="+mn-lt"/>
                <a:cs typeface="+mn-lt"/>
              </a:rPr>
              <a:t>Overall 79.8% of strokes were ischemic. For combined ischemic and hemorrhagic strokes, the ITT HR for </a:t>
            </a:r>
            <a:r>
              <a:rPr lang="en-US" sz="2000">
                <a:solidFill>
                  <a:srgbClr val="FF0000"/>
                </a:solidFill>
                <a:highlight>
                  <a:srgbClr val="FFFFFF"/>
                </a:highlight>
                <a:ea typeface="+mn-lt"/>
                <a:cs typeface="+mn-lt"/>
              </a:rPr>
              <a:t>E+P vs placebo was 1.31 (95% CI, 1.02-1.68)</a:t>
            </a:r>
            <a:r>
              <a:rPr lang="en-US" sz="2000">
                <a:solidFill>
                  <a:srgbClr val="212121"/>
                </a:solidFill>
                <a:highlight>
                  <a:srgbClr val="FFFFFF"/>
                </a:highlight>
                <a:ea typeface="+mn-lt"/>
                <a:cs typeface="+mn-lt"/>
              </a:rPr>
              <a:t>; with adj for adherence, the HR was 1.50 (95% CI, 1.08-2.08). </a:t>
            </a:r>
            <a:endParaRPr lang="en-US" sz="2000">
              <a:solidFill>
                <a:srgbClr val="000000"/>
              </a:solidFill>
              <a:ea typeface="+mn-lt"/>
              <a:cs typeface="+mn-lt"/>
            </a:endParaRPr>
          </a:p>
          <a:p>
            <a:r>
              <a:rPr lang="en-US" sz="2000">
                <a:solidFill>
                  <a:srgbClr val="212121"/>
                </a:solidFill>
                <a:highlight>
                  <a:srgbClr val="FFFFFF"/>
                </a:highlight>
                <a:ea typeface="+mn-lt"/>
                <a:cs typeface="+mn-lt"/>
              </a:rPr>
              <a:t>The HR for </a:t>
            </a:r>
            <a:r>
              <a:rPr lang="en-US" sz="2000">
                <a:solidFill>
                  <a:srgbClr val="FF0000"/>
                </a:solidFill>
                <a:highlight>
                  <a:srgbClr val="FFFFFF"/>
                </a:highlight>
                <a:ea typeface="+mn-lt"/>
                <a:cs typeface="+mn-lt"/>
              </a:rPr>
              <a:t>ischemic stroke was 1.44 (95% CI, 1.09-1.90)</a:t>
            </a:r>
            <a:r>
              <a:rPr lang="en-US" sz="2000">
                <a:solidFill>
                  <a:srgbClr val="212121"/>
                </a:solidFill>
                <a:highlight>
                  <a:srgbClr val="FFFFFF"/>
                </a:highlight>
                <a:ea typeface="+mn-lt"/>
                <a:cs typeface="+mn-lt"/>
              </a:rPr>
              <a:t> and for hemorrhagic stroke, 0.82 (95% CI, 0.43-1.56). </a:t>
            </a:r>
            <a:endParaRPr lang="en-US" sz="2000">
              <a:solidFill>
                <a:srgbClr val="000000"/>
              </a:solidFill>
              <a:ea typeface="+mn-lt"/>
              <a:cs typeface="+mn-lt"/>
            </a:endParaRPr>
          </a:p>
          <a:p>
            <a:r>
              <a:rPr lang="en-US" sz="2000">
                <a:solidFill>
                  <a:srgbClr val="212121"/>
                </a:solidFill>
                <a:highlight>
                  <a:srgbClr val="FFFFFF"/>
                </a:highlight>
                <a:ea typeface="+mn-lt"/>
                <a:cs typeface="+mn-lt"/>
              </a:rPr>
              <a:t>Point estimates of the HRs indicate that excess risk of all stroke was apparent in all age groups, in all categories of baseline stroke risk, and in women with and without hypertension, prior history of CVD, use of hormones, statins, or aspirin. </a:t>
            </a:r>
            <a:endParaRPr lang="en-US" sz="2000">
              <a:solidFill>
                <a:srgbClr val="000000"/>
              </a:solidFill>
              <a:ea typeface="+mn-lt"/>
              <a:cs typeface="+mn-lt"/>
            </a:endParaRPr>
          </a:p>
          <a:p>
            <a:r>
              <a:rPr lang="en-US" sz="2000">
                <a:solidFill>
                  <a:srgbClr val="212121"/>
                </a:solidFill>
                <a:highlight>
                  <a:srgbClr val="FFFFFF"/>
                </a:highlight>
                <a:ea typeface="+mn-lt"/>
                <a:cs typeface="+mn-lt"/>
              </a:rPr>
              <a:t>Other risk factors for stroke, including smoking, blood pressure, diabetes, lower use of vitamin C supplements, blood-based biomarkers of inflammation, higher white blood cell count, and higher hematocrit levels did not modify the effect of estrogen plus progestin on stroke risk.</a:t>
            </a:r>
            <a:endParaRPr lang="en-US" sz="2000"/>
          </a:p>
          <a:p>
            <a:r>
              <a:rPr lang="en-US" sz="2000" b="1">
                <a:solidFill>
                  <a:srgbClr val="212121"/>
                </a:solidFill>
                <a:highlight>
                  <a:srgbClr val="FFFFFF"/>
                </a:highlight>
                <a:ea typeface="+mn-lt"/>
                <a:cs typeface="+mn-lt"/>
              </a:rPr>
              <a:t>Conclusions:</a:t>
            </a:r>
            <a:r>
              <a:rPr lang="en-US" sz="2000" b="1">
                <a:solidFill>
                  <a:srgbClr val="FF0000"/>
                </a:solidFill>
                <a:highlight>
                  <a:srgbClr val="FFFFFF"/>
                </a:highlight>
                <a:ea typeface="+mn-lt"/>
                <a:cs typeface="+mn-lt"/>
              </a:rPr>
              <a:t> </a:t>
            </a:r>
            <a:r>
              <a:rPr lang="en-US" sz="2000">
                <a:solidFill>
                  <a:srgbClr val="FF0000"/>
                </a:solidFill>
                <a:highlight>
                  <a:srgbClr val="FFFFFF"/>
                </a:highlight>
                <a:ea typeface="+mn-lt"/>
                <a:cs typeface="+mn-lt"/>
              </a:rPr>
              <a:t>E+P increases the risk of ischemic stroke in generally healthy postmenopausal women. </a:t>
            </a:r>
          </a:p>
          <a:p>
            <a:endParaRPr lang="en-US" sz="1800">
              <a:solidFill>
                <a:srgbClr val="212121"/>
              </a:solidFill>
              <a:highlight>
                <a:srgbClr val="FFFFFF"/>
              </a:highlight>
              <a:ea typeface="+mn-lt"/>
              <a:cs typeface="+mn-lt"/>
            </a:endParaRPr>
          </a:p>
          <a:p>
            <a:r>
              <a:rPr lang="en-US" sz="1800" err="1">
                <a:solidFill>
                  <a:srgbClr val="212121"/>
                </a:solidFill>
                <a:highlight>
                  <a:srgbClr val="FFFFFF"/>
                </a:highlight>
                <a:ea typeface="+mn-lt"/>
                <a:cs typeface="+mn-lt"/>
              </a:rPr>
              <a:t>Wassertheil</a:t>
            </a:r>
            <a:r>
              <a:rPr lang="en-US" sz="1800">
                <a:solidFill>
                  <a:srgbClr val="212121"/>
                </a:solidFill>
                <a:highlight>
                  <a:srgbClr val="FFFFFF"/>
                </a:highlight>
                <a:ea typeface="+mn-lt"/>
                <a:cs typeface="+mn-lt"/>
              </a:rPr>
              <a:t>-Smoller </a:t>
            </a:r>
            <a:r>
              <a:rPr lang="en-US" sz="1800" err="1">
                <a:solidFill>
                  <a:srgbClr val="212121"/>
                </a:solidFill>
                <a:highlight>
                  <a:srgbClr val="FFFFFF"/>
                </a:highlight>
                <a:ea typeface="+mn-lt"/>
                <a:cs typeface="+mn-lt"/>
              </a:rPr>
              <a:t>S,et</a:t>
            </a:r>
            <a:r>
              <a:rPr lang="en-US" sz="1800">
                <a:solidFill>
                  <a:srgbClr val="212121"/>
                </a:solidFill>
                <a:highlight>
                  <a:srgbClr val="FFFFFF"/>
                </a:highlight>
                <a:ea typeface="+mn-lt"/>
                <a:cs typeface="+mn-lt"/>
              </a:rPr>
              <a:t> al . Effect of estrogen plus progestin on stroke in postmenopausal women: the Women's Health Initiative: a randomized trial. JAMA. </a:t>
            </a:r>
            <a:r>
              <a:rPr lang="en-US" sz="1800">
                <a:solidFill>
                  <a:srgbClr val="FF0000"/>
                </a:solidFill>
                <a:highlight>
                  <a:srgbClr val="FFFFFF"/>
                </a:highlight>
                <a:ea typeface="+mn-lt"/>
                <a:cs typeface="+mn-lt"/>
              </a:rPr>
              <a:t>2003</a:t>
            </a:r>
            <a:r>
              <a:rPr lang="en-US" sz="1800">
                <a:solidFill>
                  <a:srgbClr val="212121"/>
                </a:solidFill>
                <a:highlight>
                  <a:srgbClr val="FFFFFF"/>
                </a:highlight>
                <a:ea typeface="+mn-lt"/>
                <a:cs typeface="+mn-lt"/>
              </a:rPr>
              <a:t> May 28;289(20):2673-84. </a:t>
            </a:r>
            <a:r>
              <a:rPr lang="en-US" sz="1800" err="1">
                <a:solidFill>
                  <a:srgbClr val="212121"/>
                </a:solidFill>
                <a:highlight>
                  <a:srgbClr val="FFFFFF"/>
                </a:highlight>
                <a:ea typeface="+mn-lt"/>
                <a:cs typeface="+mn-lt"/>
              </a:rPr>
              <a:t>doi</a:t>
            </a:r>
            <a:r>
              <a:rPr lang="en-US" sz="1800">
                <a:solidFill>
                  <a:srgbClr val="212121"/>
                </a:solidFill>
                <a:highlight>
                  <a:srgbClr val="FFFFFF"/>
                </a:highlight>
                <a:ea typeface="+mn-lt"/>
                <a:cs typeface="+mn-lt"/>
              </a:rPr>
              <a:t>: 10.1001/jama.289.20.2673. PMID: 12771114.</a:t>
            </a:r>
            <a:endParaRPr lang="en-US" sz="1800">
              <a:solidFill>
                <a:srgbClr val="212121"/>
              </a:solidFill>
              <a:highlight>
                <a:srgbClr val="FFFFFF"/>
              </a:highlight>
            </a:endParaRPr>
          </a:p>
          <a:p>
            <a:endParaRPr lang="en-US"/>
          </a:p>
        </p:txBody>
      </p:sp>
    </p:spTree>
    <p:extLst>
      <p:ext uri="{BB962C8B-B14F-4D97-AF65-F5344CB8AC3E}">
        <p14:creationId xmlns:p14="http://schemas.microsoft.com/office/powerpoint/2010/main" val="884290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C287DE3D-A243-4483-A1CA-D72B2B0025E1}"/>
              </a:ext>
            </a:extLst>
          </p:cNvPr>
          <p:cNvSpPr/>
          <p:nvPr>
            <p:custDataLst>
              <p:tags r:id="rId1"/>
            </p:custDataLst>
          </p:nvPr>
        </p:nvSpPr>
        <p:spPr>
          <a:xfrm>
            <a:off x="1524000" y="687388"/>
            <a:ext cx="9144000" cy="914400"/>
          </a:xfrm>
          <a:prstGeom prst="rect">
            <a:avLst/>
          </a:prstGeom>
          <a:solidFill>
            <a:srgbClr val="EEEEEE"/>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sz="1800">
              <a:solidFill>
                <a:schemeClr val="lt1"/>
              </a:solidFill>
              <a:latin typeface="+mn-lt"/>
              <a:ea typeface="+mn-ea"/>
              <a:sym typeface="Wingdings" charset="2"/>
            </a:endParaRPr>
          </a:p>
        </p:txBody>
      </p:sp>
      <p:sp>
        <p:nvSpPr>
          <p:cNvPr id="14339" name="Date Placeholder 3">
            <a:extLst>
              <a:ext uri="{FF2B5EF4-FFF2-40B4-BE49-F238E27FC236}">
                <a16:creationId xmlns:a16="http://schemas.microsoft.com/office/drawing/2014/main" id="{BC37F2F8-A7F4-05E9-3A7B-A8C4E19AE287}"/>
              </a:ext>
            </a:extLst>
          </p:cNvPr>
          <p:cNvSpPr>
            <a:spLocks noGrp="1" noChangeArrowheads="1"/>
          </p:cNvSpPr>
          <p:nvPr>
            <p:ph type="dt" sz="quarter" idx="11"/>
            <p:custDataLst>
              <p:tags r:id="rId2"/>
            </p:custDataLst>
          </p:nvPr>
        </p:nvSpPr>
        <p:spPr bwMode="auto">
          <a:xfrm>
            <a:off x="1524000" y="6223000"/>
            <a:ext cx="2540000" cy="63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63500" rIns="12700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SzPct val="100000"/>
              <a:buFontTx/>
              <a:buNone/>
            </a:pPr>
            <a:r>
              <a:rPr lang="en-US" altLang="en-US" sz="1100">
                <a:ln>
                  <a:noFill/>
                </a:ln>
                <a:solidFill>
                  <a:srgbClr val="999999"/>
                </a:solidFill>
                <a:latin typeface="Helvetica" panose="020B0604020202020204" pitchFamily="34" charset="0"/>
              </a:rPr>
              <a:t>Date of download:  3/23/2026</a:t>
            </a:r>
          </a:p>
        </p:txBody>
      </p:sp>
      <p:sp>
        <p:nvSpPr>
          <p:cNvPr id="16388" name="Footer Placeholder 4">
            <a:extLst>
              <a:ext uri="{FF2B5EF4-FFF2-40B4-BE49-F238E27FC236}">
                <a16:creationId xmlns:a16="http://schemas.microsoft.com/office/drawing/2014/main" id="{6A4F6393-24E9-413E-54CE-BA6D8C72C77C}"/>
              </a:ext>
            </a:extLst>
          </p:cNvPr>
          <p:cNvSpPr>
            <a:spLocks noGrp="1"/>
          </p:cNvSpPr>
          <p:nvPr>
            <p:ph type="ftr" idx="4294967295"/>
            <p:custDataLst>
              <p:tags r:id="rId3"/>
            </p:custDataLst>
          </p:nvPr>
        </p:nvSpPr>
        <p:spPr>
          <a:xfrm>
            <a:off x="4495800" y="6223000"/>
            <a:ext cx="3200400" cy="635000"/>
          </a:xfrm>
          <a:ln>
            <a:miter lim="800000"/>
          </a:ln>
        </p:spPr>
        <p:txBody>
          <a:bodyPr>
            <a:no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a:solidFill>
                  <a:srgbClr val="999999"/>
                </a:solidFill>
                <a:latin typeface="Helvetica" panose="020B0604020202020204" pitchFamily="34" charset="0"/>
              </a:rPr>
              <a:t>Copyright © 2003 American Medical Association. All rights reserved.</a:t>
            </a:r>
          </a:p>
        </p:txBody>
      </p:sp>
      <p:sp>
        <p:nvSpPr>
          <p:cNvPr id="16389" name="Text Placeholder 2">
            <a:extLst>
              <a:ext uri="{FF2B5EF4-FFF2-40B4-BE49-F238E27FC236}">
                <a16:creationId xmlns:a16="http://schemas.microsoft.com/office/drawing/2014/main" id="{5B41E5AE-BCF1-4EA8-A84C-DFECAA44D3CB}"/>
              </a:ext>
            </a:extLst>
          </p:cNvPr>
          <p:cNvSpPr txBox="1"/>
          <p:nvPr>
            <p:custDataLst>
              <p:tags r:id="rId4"/>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Effect of Estrogen Plus Progestin on Stroke in Postmenopausal Women: The Women's Health Initiative: A Randomized Trial</a:t>
            </a:r>
          </a:p>
        </p:txBody>
      </p:sp>
      <p:cxnSp>
        <p:nvCxnSpPr>
          <p:cNvPr id="14342" name="Straight Connector 8">
            <a:extLst>
              <a:ext uri="{FF2B5EF4-FFF2-40B4-BE49-F238E27FC236}">
                <a16:creationId xmlns:a16="http://schemas.microsoft.com/office/drawing/2014/main" id="{7F982989-D095-8FE4-25D3-9D50D63A44C7}"/>
              </a:ext>
            </a:extLst>
          </p:cNvPr>
          <p:cNvCxnSpPr>
            <a:cxnSpLocks noChangeShapeType="1"/>
          </p:cNvCxnSpPr>
          <p:nvPr>
            <p:custDataLst>
              <p:tags r:id="rId5"/>
            </p:custDataLst>
          </p:nvPr>
        </p:nvCxnSpPr>
        <p:spPr bwMode="auto">
          <a:xfrm flipV="1">
            <a:off x="1524000" y="6215064"/>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3A05D262-6DDC-4025-90FD-F1CEC9D03A0A}"/>
              </a:ext>
            </a:extLst>
          </p:cNvPr>
          <p:cNvSpPr txBox="1"/>
          <p:nvPr>
            <p:custDataLst>
              <p:tags r:id="rId6"/>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2003;289(20):2673-2684. doi:10.1001/jama.289.20.2673</a:t>
            </a:r>
          </a:p>
        </p:txBody>
      </p:sp>
      <p:sp>
        <p:nvSpPr>
          <p:cNvPr id="16392" name="Text Placeholder 2">
            <a:extLst>
              <a:ext uri="{FF2B5EF4-FFF2-40B4-BE49-F238E27FC236}">
                <a16:creationId xmlns:a16="http://schemas.microsoft.com/office/drawing/2014/main" id="{97A673CA-E38F-41CB-8E9A-8B0946582552}"/>
              </a:ext>
            </a:extLst>
          </p:cNvPr>
          <p:cNvSpPr txBox="1"/>
          <p:nvPr>
            <p:custDataLst>
              <p:tags r:id="rId7"/>
            </p:custDataLst>
          </p:nvPr>
        </p:nvSpPr>
        <p:spPr bwMode="auto">
          <a:xfrm>
            <a:off x="1524000" y="5575300"/>
            <a:ext cx="9144000" cy="635000"/>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endPar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endParaRPr>
          </a:p>
        </p:txBody>
      </p:sp>
      <p:sp>
        <p:nvSpPr>
          <p:cNvPr id="14345" name="TextBox 11">
            <a:extLst>
              <a:ext uri="{FF2B5EF4-FFF2-40B4-BE49-F238E27FC236}">
                <a16:creationId xmlns:a16="http://schemas.microsoft.com/office/drawing/2014/main" id="{0F36F788-B35D-1D12-A3C0-BBF74F38FFFF}"/>
              </a:ext>
            </a:extLst>
          </p:cNvPr>
          <p:cNvSpPr>
            <a:spLocks noChangeArrowheads="1"/>
          </p:cNvSpPr>
          <p:nvPr>
            <p:custDataLst>
              <p:tags r:id="rId8"/>
            </p:custDataLst>
          </p:nvPr>
        </p:nvSpPr>
        <p:spPr bwMode="auto">
          <a:xfrm>
            <a:off x="1524001" y="5305426"/>
            <a:ext cx="9153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3200"/>
          </a:p>
        </p:txBody>
      </p:sp>
      <p:cxnSp>
        <p:nvCxnSpPr>
          <p:cNvPr id="14346" name="Straight Connector 5">
            <a:extLst>
              <a:ext uri="{FF2B5EF4-FFF2-40B4-BE49-F238E27FC236}">
                <a16:creationId xmlns:a16="http://schemas.microsoft.com/office/drawing/2014/main" id="{965598C6-52F0-5EBB-0886-215872BE3FCF}"/>
              </a:ext>
            </a:extLst>
          </p:cNvPr>
          <p:cNvCxnSpPr>
            <a:cxnSpLocks noChangeShapeType="1"/>
          </p:cNvCxnSpPr>
          <p:nvPr>
            <p:custDataLst>
              <p:tags r:id="rId9"/>
            </p:custDataLst>
          </p:nvPr>
        </p:nvCxnSpPr>
        <p:spPr bwMode="auto">
          <a:xfrm>
            <a:off x="152400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a:extLst>
              <a:ext uri="{FF2B5EF4-FFF2-40B4-BE49-F238E27FC236}">
                <a16:creationId xmlns:a16="http://schemas.microsoft.com/office/drawing/2014/main" id="{C35D5A84-CBB8-1519-EC01-7054E6BA0658}"/>
              </a:ext>
            </a:extLst>
          </p:cNvPr>
          <p:cNvPicPr>
            <a:picLocks noChangeAspect="1" noChangeArrowheads="1"/>
          </p:cNvPicPr>
          <p:nvPr>
            <p:custDataLst>
              <p:tags r:id="rId10"/>
            </p:custDataLst>
          </p:nvPr>
        </p:nvPicPr>
        <p:blipFill>
          <a:blip r:embed="rId13">
            <a:extLst>
              <a:ext uri="{28A0092B-C50C-407E-A947-70E740481C1C}">
                <a14:useLocalDpi xmlns:a14="http://schemas.microsoft.com/office/drawing/2010/main" val="0"/>
              </a:ext>
            </a:extLst>
          </a:blip>
          <a:srcRect/>
          <a:stretch>
            <a:fillRect/>
          </a:stretch>
        </p:blipFill>
        <p:spPr bwMode="auto">
          <a:xfrm>
            <a:off x="1778000" y="101600"/>
            <a:ext cx="2286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D49A80D9-4237-FA80-7BA7-9564D2455BF6}"/>
              </a:ext>
            </a:extLst>
          </p:cNvPr>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a:stretch>
            <a:fillRect/>
          </a:stretch>
        </p:blipFill>
        <p:spPr bwMode="auto">
          <a:xfrm>
            <a:off x="1879600" y="1718735"/>
            <a:ext cx="7109883" cy="41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cxnSp>
        <p:nvCxnSpPr>
          <p:cNvPr id="2" name="Straight Arrow Connector 1">
            <a:extLst>
              <a:ext uri="{FF2B5EF4-FFF2-40B4-BE49-F238E27FC236}">
                <a16:creationId xmlns:a16="http://schemas.microsoft.com/office/drawing/2014/main" id="{FC91AF11-AD38-61E3-6420-BDB7DDEB7A47}"/>
              </a:ext>
            </a:extLst>
          </p:cNvPr>
          <p:cNvCxnSpPr/>
          <p:nvPr/>
        </p:nvCxnSpPr>
        <p:spPr>
          <a:xfrm flipH="1">
            <a:off x="9123680" y="2082799"/>
            <a:ext cx="538480" cy="27432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133082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D87-B94F-2EE5-31C3-552B773D2A8D}"/>
              </a:ext>
            </a:extLst>
          </p:cNvPr>
          <p:cNvSpPr>
            <a:spLocks noGrp="1"/>
          </p:cNvSpPr>
          <p:nvPr>
            <p:ph type="title"/>
          </p:nvPr>
        </p:nvSpPr>
        <p:spPr/>
        <p:txBody>
          <a:bodyPr>
            <a:normAutofit/>
          </a:bodyPr>
          <a:lstStyle/>
          <a:p>
            <a:r>
              <a:rPr lang="en-US" sz="2400" b="1">
                <a:solidFill>
                  <a:srgbClr val="FF0000"/>
                </a:solidFill>
                <a:highlight>
                  <a:srgbClr val="FFFFFF"/>
                </a:highlight>
                <a:latin typeface="Merriweather"/>
              </a:rPr>
              <a:t>Transdermal and oral</a:t>
            </a:r>
            <a:r>
              <a:rPr lang="en-US" sz="2400" b="1">
                <a:solidFill>
                  <a:srgbClr val="212121"/>
                </a:solidFill>
                <a:highlight>
                  <a:srgbClr val="FFFFFF"/>
                </a:highlight>
                <a:latin typeface="Merriweather"/>
              </a:rPr>
              <a:t> HRT and the risk of stroke: a nested case-control study</a:t>
            </a:r>
            <a:endParaRPr lang="en-US" sz="2400"/>
          </a:p>
          <a:p>
            <a:endParaRPr lang="en-US"/>
          </a:p>
        </p:txBody>
      </p:sp>
      <p:sp>
        <p:nvSpPr>
          <p:cNvPr id="3" name="Content Placeholder 2">
            <a:extLst>
              <a:ext uri="{FF2B5EF4-FFF2-40B4-BE49-F238E27FC236}">
                <a16:creationId xmlns:a16="http://schemas.microsoft.com/office/drawing/2014/main" id="{F611BC86-5B1D-BAC3-7571-7D7D3DF11A58}"/>
              </a:ext>
            </a:extLst>
          </p:cNvPr>
          <p:cNvSpPr>
            <a:spLocks noGrp="1"/>
          </p:cNvSpPr>
          <p:nvPr>
            <p:ph idx="1"/>
          </p:nvPr>
        </p:nvSpPr>
        <p:spPr>
          <a:xfrm>
            <a:off x="838200" y="1254125"/>
            <a:ext cx="10515600" cy="4351338"/>
          </a:xfrm>
        </p:spPr>
        <p:txBody>
          <a:bodyPr vert="horz" lIns="91440" tIns="45720" rIns="91440" bIns="45720" rtlCol="0" anchor="t">
            <a:noAutofit/>
          </a:bodyPr>
          <a:lstStyle/>
          <a:p>
            <a:r>
              <a:rPr lang="en-US" sz="2000">
                <a:solidFill>
                  <a:srgbClr val="212121"/>
                </a:solidFill>
                <a:highlight>
                  <a:srgbClr val="FFFFFF"/>
                </a:highlight>
                <a:ea typeface="+mn-lt"/>
                <a:cs typeface="+mn-lt"/>
              </a:rPr>
              <a:t>Population based nested case-control study. </a:t>
            </a:r>
            <a:endParaRPr lang="en-US" sz="2000">
              <a:solidFill>
                <a:srgbClr val="000000"/>
              </a:solidFill>
              <a:ea typeface="+mn-lt"/>
              <a:cs typeface="+mn-lt"/>
            </a:endParaRPr>
          </a:p>
          <a:p>
            <a:r>
              <a:rPr lang="en-US" sz="2000">
                <a:solidFill>
                  <a:srgbClr val="212121"/>
                </a:solidFill>
                <a:highlight>
                  <a:srgbClr val="FFFFFF"/>
                </a:highlight>
                <a:ea typeface="+mn-lt"/>
                <a:cs typeface="+mn-lt"/>
              </a:rPr>
              <a:t>Setting About 400 GP UK database </a:t>
            </a:r>
            <a:endParaRPr lang="en-US" sz="2000">
              <a:solidFill>
                <a:srgbClr val="000000"/>
              </a:solidFill>
              <a:ea typeface="+mn-lt"/>
              <a:cs typeface="+mn-lt"/>
            </a:endParaRPr>
          </a:p>
          <a:p>
            <a:r>
              <a:rPr lang="en-US" sz="2000">
                <a:solidFill>
                  <a:srgbClr val="212121"/>
                </a:solidFill>
                <a:highlight>
                  <a:srgbClr val="FFFFFF"/>
                </a:highlight>
                <a:ea typeface="+mn-lt"/>
                <a:cs typeface="+mn-lt"/>
              </a:rPr>
              <a:t>Women 50-79 years between 1 January 1987 and 31 October 2006</a:t>
            </a:r>
            <a:endParaRPr lang="en-US" sz="2000">
              <a:solidFill>
                <a:srgbClr val="000000"/>
              </a:solidFill>
              <a:ea typeface="+mn-lt"/>
              <a:cs typeface="+mn-lt"/>
            </a:endParaRPr>
          </a:p>
          <a:p>
            <a:r>
              <a:rPr lang="en-US" sz="2000">
                <a:solidFill>
                  <a:srgbClr val="212121"/>
                </a:solidFill>
                <a:highlight>
                  <a:srgbClr val="FFFFFF"/>
                </a:highlight>
                <a:ea typeface="+mn-lt"/>
                <a:cs typeface="+mn-lt"/>
              </a:rPr>
              <a:t>For each case of stroke occurring during follow-up, up to 4 controls selected from cohort members in the risk sets defined by the case. </a:t>
            </a:r>
            <a:endParaRPr lang="en-US" sz="2000">
              <a:solidFill>
                <a:srgbClr val="000000"/>
              </a:solidFill>
              <a:ea typeface="+mn-lt"/>
              <a:cs typeface="+mn-lt"/>
            </a:endParaRPr>
          </a:p>
          <a:p>
            <a:r>
              <a:rPr lang="en-US" sz="2000">
                <a:solidFill>
                  <a:srgbClr val="212121"/>
                </a:solidFill>
                <a:highlight>
                  <a:srgbClr val="FFFFFF"/>
                </a:highlight>
                <a:ea typeface="+mn-lt"/>
                <a:cs typeface="+mn-lt"/>
              </a:rPr>
              <a:t>Exposure to HRT: (</a:t>
            </a:r>
            <a:r>
              <a:rPr lang="en-US" sz="2000" err="1">
                <a:solidFill>
                  <a:srgbClr val="212121"/>
                </a:solidFill>
                <a:highlight>
                  <a:srgbClr val="FFFFFF"/>
                </a:highlight>
                <a:ea typeface="+mn-lt"/>
                <a:cs typeface="+mn-lt"/>
              </a:rPr>
              <a:t>oestrogens</a:t>
            </a:r>
            <a:r>
              <a:rPr lang="en-US" sz="2000">
                <a:solidFill>
                  <a:srgbClr val="212121"/>
                </a:solidFill>
                <a:highlight>
                  <a:srgbClr val="FFFFFF"/>
                </a:highlight>
                <a:ea typeface="+mn-lt"/>
                <a:cs typeface="+mn-lt"/>
              </a:rPr>
              <a:t> only, </a:t>
            </a:r>
            <a:r>
              <a:rPr lang="en-US" sz="2000" err="1">
                <a:solidFill>
                  <a:srgbClr val="212121"/>
                </a:solidFill>
                <a:highlight>
                  <a:srgbClr val="FFFFFF"/>
                </a:highlight>
                <a:ea typeface="+mn-lt"/>
                <a:cs typeface="+mn-lt"/>
              </a:rPr>
              <a:t>oestrogens</a:t>
            </a:r>
            <a:r>
              <a:rPr lang="en-US" sz="2000">
                <a:solidFill>
                  <a:srgbClr val="212121"/>
                </a:solidFill>
                <a:highlight>
                  <a:srgbClr val="FFFFFF"/>
                </a:highlight>
                <a:ea typeface="+mn-lt"/>
                <a:cs typeface="+mn-lt"/>
              </a:rPr>
              <a:t> plus progestogen, progestogen only, and tibolone, oral v transdermal and dose (high v low). </a:t>
            </a:r>
            <a:endParaRPr lang="en-US" sz="2000">
              <a:solidFill>
                <a:srgbClr val="000000"/>
              </a:solidFill>
              <a:ea typeface="+mn-lt"/>
              <a:cs typeface="+mn-lt"/>
            </a:endParaRPr>
          </a:p>
          <a:p>
            <a:r>
              <a:rPr lang="en-US" sz="2000">
                <a:solidFill>
                  <a:srgbClr val="212121"/>
                </a:solidFill>
                <a:highlight>
                  <a:srgbClr val="FFFFFF"/>
                </a:highlight>
                <a:ea typeface="+mn-lt"/>
                <a:cs typeface="+mn-lt"/>
              </a:rPr>
              <a:t>Main outcome measures </a:t>
            </a:r>
            <a:r>
              <a:rPr lang="en-US" sz="2000">
                <a:solidFill>
                  <a:srgbClr val="FF0000"/>
                </a:solidFill>
                <a:highlight>
                  <a:srgbClr val="FFFFFF"/>
                </a:highlight>
                <a:ea typeface="+mn-lt"/>
                <a:cs typeface="+mn-lt"/>
              </a:rPr>
              <a:t>Rate ratio of stroke associated with current use of oral and transdermal HRT compared with no use.</a:t>
            </a:r>
            <a:r>
              <a:rPr lang="en-US" sz="2000">
                <a:solidFill>
                  <a:srgbClr val="212121"/>
                </a:solidFill>
                <a:highlight>
                  <a:srgbClr val="FFFFFF"/>
                </a:highlight>
                <a:ea typeface="+mn-lt"/>
                <a:cs typeface="+mn-lt"/>
              </a:rPr>
              <a:t> Current use was considered as a prescription whose duration included the index date.</a:t>
            </a:r>
            <a:endParaRPr lang="en-US" sz="2000"/>
          </a:p>
          <a:p>
            <a:endParaRPr lang="en-US" sz="2000">
              <a:solidFill>
                <a:srgbClr val="212121"/>
              </a:solidFill>
              <a:highlight>
                <a:srgbClr val="FFFFFF"/>
              </a:highlight>
            </a:endParaRPr>
          </a:p>
          <a:p>
            <a:endParaRPr lang="en-US" sz="2000">
              <a:solidFill>
                <a:srgbClr val="212121"/>
              </a:solidFill>
              <a:highlight>
                <a:srgbClr val="FFFFFF"/>
              </a:highlight>
            </a:endParaRPr>
          </a:p>
          <a:p>
            <a:r>
              <a:rPr lang="en-US" sz="1800" err="1">
                <a:solidFill>
                  <a:srgbClr val="212121"/>
                </a:solidFill>
                <a:highlight>
                  <a:srgbClr val="FFFFFF"/>
                </a:highlight>
              </a:rPr>
              <a:t>Renoux</a:t>
            </a:r>
            <a:r>
              <a:rPr lang="en-US" sz="1800">
                <a:solidFill>
                  <a:srgbClr val="212121"/>
                </a:solidFill>
                <a:highlight>
                  <a:srgbClr val="FFFFFF"/>
                </a:highlight>
              </a:rPr>
              <a:t> C, et al  Transdermal and oral hormone replacement therapy and the risk of stroke: a </a:t>
            </a:r>
            <a:r>
              <a:rPr lang="en-US" sz="1800" err="1">
                <a:solidFill>
                  <a:srgbClr val="212121"/>
                </a:solidFill>
                <a:highlight>
                  <a:srgbClr val="FFFFFF"/>
                </a:highlight>
              </a:rPr>
              <a:t>nestedcase</a:t>
            </a:r>
            <a:r>
              <a:rPr lang="en-US" sz="1800">
                <a:solidFill>
                  <a:srgbClr val="212121"/>
                </a:solidFill>
                <a:highlight>
                  <a:srgbClr val="FFFFFF"/>
                </a:highlight>
              </a:rPr>
              <a:t>-control study. BMJ. 2010 Jun 3;340:c2519. </a:t>
            </a:r>
            <a:r>
              <a:rPr lang="en-US" sz="1800" err="1">
                <a:solidFill>
                  <a:srgbClr val="212121"/>
                </a:solidFill>
                <a:highlight>
                  <a:srgbClr val="FFFFFF"/>
                </a:highlight>
              </a:rPr>
              <a:t>doi</a:t>
            </a:r>
            <a:r>
              <a:rPr lang="en-US" sz="1800">
                <a:solidFill>
                  <a:srgbClr val="212121"/>
                </a:solidFill>
                <a:highlight>
                  <a:srgbClr val="FFFFFF"/>
                </a:highlight>
              </a:rPr>
              <a:t>: 10.1136/bmj.c2519. PMID: 20525678.</a:t>
            </a:r>
            <a:endParaRPr lang="en-US"/>
          </a:p>
          <a:p>
            <a:endParaRPr lang="en-US" sz="2000"/>
          </a:p>
        </p:txBody>
      </p:sp>
    </p:spTree>
    <p:extLst>
      <p:ext uri="{BB962C8B-B14F-4D97-AF65-F5344CB8AC3E}">
        <p14:creationId xmlns:p14="http://schemas.microsoft.com/office/powerpoint/2010/main" val="22202279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517B-4BB6-5EB0-7B3E-B5F496FAFC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B06F8-4928-76C8-7A0D-843708F175EB}"/>
              </a:ext>
            </a:extLst>
          </p:cNvPr>
          <p:cNvSpPr>
            <a:spLocks noGrp="1"/>
          </p:cNvSpPr>
          <p:nvPr>
            <p:ph type="title"/>
          </p:nvPr>
        </p:nvSpPr>
        <p:spPr/>
        <p:txBody>
          <a:bodyPr>
            <a:normAutofit/>
          </a:bodyPr>
          <a:lstStyle/>
          <a:p>
            <a:r>
              <a:rPr lang="en-US" sz="2400" b="1">
                <a:solidFill>
                  <a:srgbClr val="212121"/>
                </a:solidFill>
                <a:highlight>
                  <a:srgbClr val="FFFFFF"/>
                </a:highlight>
                <a:latin typeface="Merriweather"/>
              </a:rPr>
              <a:t>Transdermal and oral hormone replacement therapy and the risk of stroke: a nested case-control study</a:t>
            </a:r>
            <a:endParaRPr lang="en-US" sz="2400"/>
          </a:p>
          <a:p>
            <a:endParaRPr lang="en-US"/>
          </a:p>
        </p:txBody>
      </p:sp>
      <p:sp>
        <p:nvSpPr>
          <p:cNvPr id="3" name="Content Placeholder 2">
            <a:extLst>
              <a:ext uri="{FF2B5EF4-FFF2-40B4-BE49-F238E27FC236}">
                <a16:creationId xmlns:a16="http://schemas.microsoft.com/office/drawing/2014/main" id="{31C58172-EB09-B9F6-5E4D-AAA87A3C904D}"/>
              </a:ext>
            </a:extLst>
          </p:cNvPr>
          <p:cNvSpPr>
            <a:spLocks noGrp="1"/>
          </p:cNvSpPr>
          <p:nvPr>
            <p:ph idx="1"/>
          </p:nvPr>
        </p:nvSpPr>
        <p:spPr>
          <a:xfrm>
            <a:off x="711200" y="1243542"/>
            <a:ext cx="10515600" cy="4351338"/>
          </a:xfrm>
        </p:spPr>
        <p:txBody>
          <a:bodyPr vert="horz" lIns="91440" tIns="45720" rIns="91440" bIns="45720" rtlCol="0" anchor="t">
            <a:noAutofit/>
          </a:bodyPr>
          <a:lstStyle/>
          <a:p>
            <a:pPr marL="0" indent="0">
              <a:buNone/>
            </a:pPr>
            <a:endParaRPr lang="en-US" sz="2000">
              <a:solidFill>
                <a:srgbClr val="212121"/>
              </a:solidFill>
              <a:highlight>
                <a:srgbClr val="FFFFFF"/>
              </a:highlight>
            </a:endParaRPr>
          </a:p>
          <a:p>
            <a:r>
              <a:rPr lang="en-US" sz="2000" b="1">
                <a:solidFill>
                  <a:srgbClr val="212121"/>
                </a:solidFill>
                <a:highlight>
                  <a:srgbClr val="FFFFFF"/>
                </a:highlight>
                <a:ea typeface="+mn-lt"/>
                <a:cs typeface="+mn-lt"/>
              </a:rPr>
              <a:t>Results: </a:t>
            </a:r>
            <a:r>
              <a:rPr lang="en-US" sz="2000">
                <a:solidFill>
                  <a:srgbClr val="212121"/>
                </a:solidFill>
                <a:highlight>
                  <a:srgbClr val="FFFFFF"/>
                </a:highlight>
                <a:ea typeface="+mn-lt"/>
                <a:cs typeface="+mn-lt"/>
              </a:rPr>
              <a:t>There were </a:t>
            </a:r>
            <a:r>
              <a:rPr lang="en-US" sz="2000">
                <a:solidFill>
                  <a:srgbClr val="FF0000"/>
                </a:solidFill>
                <a:highlight>
                  <a:srgbClr val="FFFFFF"/>
                </a:highlight>
                <a:ea typeface="+mn-lt"/>
                <a:cs typeface="+mn-lt"/>
              </a:rPr>
              <a:t>15,710 cases of stroke matched to 59 958 controls. </a:t>
            </a:r>
            <a:endParaRPr lang="en-US" sz="2000">
              <a:solidFill>
                <a:srgbClr val="FF0000"/>
              </a:solidFill>
              <a:ea typeface="+mn-lt"/>
              <a:cs typeface="+mn-lt"/>
            </a:endParaRPr>
          </a:p>
          <a:p>
            <a:r>
              <a:rPr lang="en-US" sz="2000">
                <a:solidFill>
                  <a:srgbClr val="212121"/>
                </a:solidFill>
                <a:highlight>
                  <a:srgbClr val="FFFFFF"/>
                </a:highlight>
                <a:ea typeface="+mn-lt"/>
                <a:cs typeface="+mn-lt"/>
              </a:rPr>
              <a:t>The rate of stroke in the cohort was 2.85 per 1000 per year. </a:t>
            </a:r>
            <a:endParaRPr lang="en-US" sz="2000">
              <a:solidFill>
                <a:srgbClr val="000000"/>
              </a:solidFill>
              <a:ea typeface="+mn-lt"/>
              <a:cs typeface="+mn-lt"/>
            </a:endParaRPr>
          </a:p>
          <a:p>
            <a:r>
              <a:rPr lang="en-US" sz="2000">
                <a:solidFill>
                  <a:srgbClr val="212121"/>
                </a:solidFill>
                <a:highlight>
                  <a:srgbClr val="FFFFFF"/>
                </a:highlight>
                <a:ea typeface="+mn-lt"/>
                <a:cs typeface="+mn-lt"/>
              </a:rPr>
              <a:t>The adjusted rate ratio of stroke associated with current use of </a:t>
            </a:r>
            <a:r>
              <a:rPr lang="en-US" sz="2000">
                <a:solidFill>
                  <a:srgbClr val="00B050"/>
                </a:solidFill>
                <a:highlight>
                  <a:srgbClr val="FFFFFF"/>
                </a:highlight>
                <a:ea typeface="+mn-lt"/>
                <a:cs typeface="+mn-lt"/>
              </a:rPr>
              <a:t>transdermal HRT was 0.95 (95% CI 0.75 to 1.20</a:t>
            </a:r>
            <a:r>
              <a:rPr lang="en-US" sz="2000">
                <a:solidFill>
                  <a:srgbClr val="212121"/>
                </a:solidFill>
                <a:highlight>
                  <a:srgbClr val="FFFFFF"/>
                </a:highlight>
                <a:ea typeface="+mn-lt"/>
                <a:cs typeface="+mn-lt"/>
              </a:rPr>
              <a:t>) relative to no use. </a:t>
            </a:r>
            <a:endParaRPr lang="en-US" sz="2000">
              <a:solidFill>
                <a:srgbClr val="000000"/>
              </a:solidFill>
              <a:ea typeface="+mn-lt"/>
              <a:cs typeface="+mn-lt"/>
            </a:endParaRPr>
          </a:p>
          <a:p>
            <a:r>
              <a:rPr lang="en-US" sz="2000">
                <a:solidFill>
                  <a:srgbClr val="212121"/>
                </a:solidFill>
                <a:highlight>
                  <a:srgbClr val="FFFFFF"/>
                </a:highlight>
                <a:ea typeface="+mn-lt"/>
                <a:cs typeface="+mn-lt"/>
              </a:rPr>
              <a:t>The risk of stroke was </a:t>
            </a:r>
            <a:r>
              <a:rPr lang="en-US" sz="2000">
                <a:solidFill>
                  <a:srgbClr val="00B050"/>
                </a:solidFill>
                <a:highlight>
                  <a:srgbClr val="FFFFFF"/>
                </a:highlight>
                <a:ea typeface="+mn-lt"/>
                <a:cs typeface="+mn-lt"/>
              </a:rPr>
              <a:t>not increased with use of low </a:t>
            </a:r>
            <a:r>
              <a:rPr lang="en-US" sz="2000" err="1">
                <a:solidFill>
                  <a:srgbClr val="00B050"/>
                </a:solidFill>
                <a:highlight>
                  <a:srgbClr val="FFFFFF"/>
                </a:highlight>
                <a:ea typeface="+mn-lt"/>
                <a:cs typeface="+mn-lt"/>
              </a:rPr>
              <a:t>oestrogen</a:t>
            </a:r>
            <a:r>
              <a:rPr lang="en-US" sz="2000">
                <a:solidFill>
                  <a:srgbClr val="00B050"/>
                </a:solidFill>
                <a:highlight>
                  <a:srgbClr val="FFFFFF"/>
                </a:highlight>
                <a:ea typeface="+mn-lt"/>
                <a:cs typeface="+mn-lt"/>
              </a:rPr>
              <a:t> dose patches (rate ratio 0.81(0.62 to 1.05)) compared with no use</a:t>
            </a:r>
            <a:r>
              <a:rPr lang="en-US" sz="2000">
                <a:solidFill>
                  <a:srgbClr val="212121"/>
                </a:solidFill>
                <a:highlight>
                  <a:srgbClr val="FFFFFF"/>
                </a:highlight>
                <a:ea typeface="+mn-lt"/>
                <a:cs typeface="+mn-lt"/>
              </a:rPr>
              <a:t>, whereas the risk was </a:t>
            </a:r>
            <a:r>
              <a:rPr lang="en-US" sz="2000">
                <a:solidFill>
                  <a:srgbClr val="FF0000"/>
                </a:solidFill>
                <a:highlight>
                  <a:srgbClr val="FFFFFF"/>
                </a:highlight>
                <a:ea typeface="+mn-lt"/>
                <a:cs typeface="+mn-lt"/>
              </a:rPr>
              <a:t>increased with high dose patches (rate ratio 1.89 (1.15 to 3.11))</a:t>
            </a:r>
            <a:r>
              <a:rPr lang="en-US" sz="2000">
                <a:solidFill>
                  <a:srgbClr val="212121"/>
                </a:solidFill>
                <a:highlight>
                  <a:srgbClr val="FFFFFF"/>
                </a:highlight>
                <a:ea typeface="+mn-lt"/>
                <a:cs typeface="+mn-lt"/>
              </a:rPr>
              <a:t>. </a:t>
            </a:r>
            <a:endParaRPr lang="en-US" sz="2000">
              <a:solidFill>
                <a:srgbClr val="000000"/>
              </a:solidFill>
              <a:ea typeface="+mn-lt"/>
              <a:cs typeface="+mn-lt"/>
            </a:endParaRPr>
          </a:p>
          <a:p>
            <a:r>
              <a:rPr lang="en-US" sz="2000">
                <a:solidFill>
                  <a:srgbClr val="212121"/>
                </a:solidFill>
                <a:highlight>
                  <a:srgbClr val="FFFFFF"/>
                </a:highlight>
                <a:ea typeface="+mn-lt"/>
                <a:cs typeface="+mn-lt"/>
              </a:rPr>
              <a:t>Current users of </a:t>
            </a:r>
            <a:r>
              <a:rPr lang="en-US" sz="2000">
                <a:solidFill>
                  <a:srgbClr val="FF0000"/>
                </a:solidFill>
                <a:highlight>
                  <a:srgbClr val="FFFFFF"/>
                </a:highlight>
                <a:ea typeface="+mn-lt"/>
                <a:cs typeface="+mn-lt"/>
              </a:rPr>
              <a:t>oral HRT had a higher rate of stroke than non-users (rate ratio 1.28 (1.15 to 1.42)) with both low dose and high dose.</a:t>
            </a:r>
            <a:endParaRPr lang="en-US" sz="2000">
              <a:solidFill>
                <a:srgbClr val="FF0000"/>
              </a:solidFill>
            </a:endParaRPr>
          </a:p>
          <a:p>
            <a:r>
              <a:rPr lang="en-US" sz="2000" b="1">
                <a:solidFill>
                  <a:srgbClr val="212121"/>
                </a:solidFill>
                <a:highlight>
                  <a:srgbClr val="FFFFFF"/>
                </a:highlight>
                <a:ea typeface="+mn-lt"/>
                <a:cs typeface="+mn-lt"/>
              </a:rPr>
              <a:t>Conclusions: </a:t>
            </a:r>
            <a:r>
              <a:rPr lang="en-US" sz="2000">
                <a:solidFill>
                  <a:srgbClr val="212121"/>
                </a:solidFill>
                <a:highlight>
                  <a:srgbClr val="FFFFFF"/>
                </a:highlight>
                <a:ea typeface="+mn-lt"/>
                <a:cs typeface="+mn-lt"/>
              </a:rPr>
              <a:t>The use of transdermal HRT containing low doses of </a:t>
            </a:r>
            <a:r>
              <a:rPr lang="en-US" sz="2000" err="1">
                <a:solidFill>
                  <a:srgbClr val="212121"/>
                </a:solidFill>
                <a:highlight>
                  <a:srgbClr val="FFFFFF"/>
                </a:highlight>
                <a:ea typeface="+mn-lt"/>
                <a:cs typeface="+mn-lt"/>
              </a:rPr>
              <a:t>oestrogen</a:t>
            </a:r>
            <a:r>
              <a:rPr lang="en-US" sz="2000">
                <a:solidFill>
                  <a:srgbClr val="212121"/>
                </a:solidFill>
                <a:highlight>
                  <a:srgbClr val="FFFFFF"/>
                </a:highlight>
                <a:ea typeface="+mn-lt"/>
                <a:cs typeface="+mn-lt"/>
              </a:rPr>
              <a:t> does not seem to increase the risk of stroke. The presence of residual confounding, however, cannot be entirely excluded in the interpretation of this finding.</a:t>
            </a:r>
            <a:endParaRPr lang="en-US" sz="2000"/>
          </a:p>
          <a:p>
            <a:endParaRPr lang="en-US" sz="1800">
              <a:solidFill>
                <a:srgbClr val="212121"/>
              </a:solidFill>
              <a:highlight>
                <a:srgbClr val="FFFFFF"/>
              </a:highlight>
            </a:endParaRPr>
          </a:p>
          <a:p>
            <a:r>
              <a:rPr lang="en-US" sz="1800" err="1">
                <a:solidFill>
                  <a:srgbClr val="212121"/>
                </a:solidFill>
                <a:highlight>
                  <a:srgbClr val="FFFFFF"/>
                </a:highlight>
                <a:ea typeface="+mn-lt"/>
                <a:cs typeface="+mn-lt"/>
              </a:rPr>
              <a:t>Renoux</a:t>
            </a:r>
            <a:r>
              <a:rPr lang="en-US" sz="1800">
                <a:solidFill>
                  <a:srgbClr val="212121"/>
                </a:solidFill>
                <a:highlight>
                  <a:srgbClr val="FFFFFF"/>
                </a:highlight>
                <a:ea typeface="+mn-lt"/>
                <a:cs typeface="+mn-lt"/>
              </a:rPr>
              <a:t> C, et al  Transdermal and oral hormone replacement therapy and the risk of stroke: a nested case-control study. BMJ. 2010 Jun 3;340:c2519. </a:t>
            </a:r>
            <a:r>
              <a:rPr lang="en-US" sz="1800" err="1">
                <a:solidFill>
                  <a:srgbClr val="212121"/>
                </a:solidFill>
                <a:highlight>
                  <a:srgbClr val="FFFFFF"/>
                </a:highlight>
                <a:ea typeface="+mn-lt"/>
                <a:cs typeface="+mn-lt"/>
              </a:rPr>
              <a:t>doi</a:t>
            </a:r>
            <a:r>
              <a:rPr lang="en-US" sz="1800">
                <a:solidFill>
                  <a:srgbClr val="212121"/>
                </a:solidFill>
                <a:highlight>
                  <a:srgbClr val="FFFFFF"/>
                </a:highlight>
                <a:ea typeface="+mn-lt"/>
                <a:cs typeface="+mn-lt"/>
              </a:rPr>
              <a:t>: 10.1136/bmj.c2519. PMID: 20525678.</a:t>
            </a:r>
            <a:endParaRPr lang="en-US" sz="1800">
              <a:solidFill>
                <a:srgbClr val="212121"/>
              </a:solidFill>
              <a:highlight>
                <a:srgbClr val="FFFFFF"/>
              </a:highlight>
            </a:endParaRPr>
          </a:p>
          <a:p>
            <a:endParaRPr lang="en-US"/>
          </a:p>
        </p:txBody>
      </p:sp>
    </p:spTree>
    <p:extLst>
      <p:ext uri="{BB962C8B-B14F-4D97-AF65-F5344CB8AC3E}">
        <p14:creationId xmlns:p14="http://schemas.microsoft.com/office/powerpoint/2010/main" val="21897546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7BDB-C6C1-F2B7-BB55-CC2637F6CD0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2F743AA-E054-E0C3-D78E-E13904508399}"/>
              </a:ext>
            </a:extLst>
          </p:cNvPr>
          <p:cNvPicPr>
            <a:picLocks noGrp="1" noChangeAspect="1"/>
          </p:cNvPicPr>
          <p:nvPr>
            <p:ph idx="1"/>
          </p:nvPr>
        </p:nvPicPr>
        <p:blipFill>
          <a:blip r:embed="rId2"/>
          <a:stretch>
            <a:fillRect/>
          </a:stretch>
        </p:blipFill>
        <p:spPr>
          <a:xfrm>
            <a:off x="432858" y="178594"/>
            <a:ext cx="11569700" cy="5338233"/>
          </a:xfrm>
          <a:prstGeom prst="rect">
            <a:avLst/>
          </a:prstGeom>
        </p:spPr>
      </p:pic>
      <p:sp>
        <p:nvSpPr>
          <p:cNvPr id="5" name="TextBox 4">
            <a:extLst>
              <a:ext uri="{FF2B5EF4-FFF2-40B4-BE49-F238E27FC236}">
                <a16:creationId xmlns:a16="http://schemas.microsoft.com/office/drawing/2014/main" id="{C94F55E7-0063-7785-ECBA-82E35323B40A}"/>
              </a:ext>
            </a:extLst>
          </p:cNvPr>
          <p:cNvSpPr txBox="1"/>
          <p:nvPr/>
        </p:nvSpPr>
        <p:spPr>
          <a:xfrm>
            <a:off x="1185333" y="5757333"/>
            <a:ext cx="89873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212121"/>
                </a:solidFill>
                <a:highlight>
                  <a:srgbClr val="FFFFFF"/>
                </a:highlight>
              </a:rPr>
              <a:t>Renoux</a:t>
            </a:r>
            <a:r>
              <a:rPr lang="en-US">
                <a:solidFill>
                  <a:srgbClr val="212121"/>
                </a:solidFill>
                <a:highlight>
                  <a:srgbClr val="FFFFFF"/>
                </a:highlight>
              </a:rPr>
              <a:t> C, et al  Transdermal and oral hormone replacement therapy and the risk of stroke: </a:t>
            </a:r>
            <a:r>
              <a:rPr lang="en-US" err="1">
                <a:solidFill>
                  <a:srgbClr val="212121"/>
                </a:solidFill>
                <a:highlight>
                  <a:srgbClr val="FFFFFF"/>
                </a:highlight>
              </a:rPr>
              <a:t>anestedcase</a:t>
            </a:r>
            <a:r>
              <a:rPr lang="en-US">
                <a:solidFill>
                  <a:srgbClr val="212121"/>
                </a:solidFill>
                <a:highlight>
                  <a:srgbClr val="FFFFFF"/>
                </a:highlight>
              </a:rPr>
              <a:t>-control study. BMJ. 2010 Jun 3;340:c2519. </a:t>
            </a:r>
            <a:r>
              <a:rPr lang="en-US" err="1">
                <a:solidFill>
                  <a:srgbClr val="212121"/>
                </a:solidFill>
                <a:highlight>
                  <a:srgbClr val="FFFFFF"/>
                </a:highlight>
              </a:rPr>
              <a:t>doi</a:t>
            </a:r>
            <a:r>
              <a:rPr lang="en-US">
                <a:solidFill>
                  <a:srgbClr val="212121"/>
                </a:solidFill>
                <a:highlight>
                  <a:srgbClr val="FFFFFF"/>
                </a:highlight>
              </a:rPr>
              <a:t>: 10.1136/bmj.c2519. PMID: 20525678.</a:t>
            </a:r>
            <a:endParaRPr lang="en-US"/>
          </a:p>
        </p:txBody>
      </p:sp>
      <p:sp>
        <p:nvSpPr>
          <p:cNvPr id="6" name="Rectangle 5">
            <a:extLst>
              <a:ext uri="{FF2B5EF4-FFF2-40B4-BE49-F238E27FC236}">
                <a16:creationId xmlns:a16="http://schemas.microsoft.com/office/drawing/2014/main" id="{5107F182-9DAD-22E5-3526-5860781A7784}"/>
              </a:ext>
            </a:extLst>
          </p:cNvPr>
          <p:cNvSpPr/>
          <p:nvPr/>
        </p:nvSpPr>
        <p:spPr>
          <a:xfrm>
            <a:off x="10043583" y="2338916"/>
            <a:ext cx="1852083" cy="30691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072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D5F86-E6BD-25C1-3B5B-4AF1627C0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68234-1AE9-9F7C-BEBA-4CAD431BA28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493DA17-3A2A-035F-0F48-673A8E0CFD97}"/>
              </a:ext>
            </a:extLst>
          </p:cNvPr>
          <p:cNvPicPr>
            <a:picLocks noGrp="1" noChangeAspect="1"/>
          </p:cNvPicPr>
          <p:nvPr>
            <p:ph idx="1"/>
          </p:nvPr>
        </p:nvPicPr>
        <p:blipFill>
          <a:blip r:embed="rId2"/>
          <a:stretch>
            <a:fillRect/>
          </a:stretch>
        </p:blipFill>
        <p:spPr>
          <a:xfrm>
            <a:off x="432858" y="178594"/>
            <a:ext cx="11569700" cy="5338233"/>
          </a:xfrm>
          <a:prstGeom prst="rect">
            <a:avLst/>
          </a:prstGeom>
        </p:spPr>
      </p:pic>
      <p:sp>
        <p:nvSpPr>
          <p:cNvPr id="5" name="TextBox 4">
            <a:extLst>
              <a:ext uri="{FF2B5EF4-FFF2-40B4-BE49-F238E27FC236}">
                <a16:creationId xmlns:a16="http://schemas.microsoft.com/office/drawing/2014/main" id="{9DCC7590-A863-08F5-7796-3D606780DBC8}"/>
              </a:ext>
            </a:extLst>
          </p:cNvPr>
          <p:cNvSpPr txBox="1"/>
          <p:nvPr/>
        </p:nvSpPr>
        <p:spPr>
          <a:xfrm>
            <a:off x="1185333" y="5757333"/>
            <a:ext cx="89873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212121"/>
                </a:solidFill>
                <a:highlight>
                  <a:srgbClr val="FFFFFF"/>
                </a:highlight>
              </a:rPr>
              <a:t>Renoux</a:t>
            </a:r>
            <a:r>
              <a:rPr lang="en-US">
                <a:solidFill>
                  <a:srgbClr val="212121"/>
                </a:solidFill>
                <a:highlight>
                  <a:srgbClr val="FFFFFF"/>
                </a:highlight>
              </a:rPr>
              <a:t> C, et al  Transdermal and oral hormone replacement therapy and the risk of stroke: </a:t>
            </a:r>
            <a:r>
              <a:rPr lang="en-US" err="1">
                <a:solidFill>
                  <a:srgbClr val="212121"/>
                </a:solidFill>
                <a:highlight>
                  <a:srgbClr val="FFFFFF"/>
                </a:highlight>
              </a:rPr>
              <a:t>anestedcase</a:t>
            </a:r>
            <a:r>
              <a:rPr lang="en-US">
                <a:solidFill>
                  <a:srgbClr val="212121"/>
                </a:solidFill>
                <a:highlight>
                  <a:srgbClr val="FFFFFF"/>
                </a:highlight>
              </a:rPr>
              <a:t>-control study. BMJ. 2010 Jun 3;340:c2519. </a:t>
            </a:r>
            <a:r>
              <a:rPr lang="en-US" err="1">
                <a:solidFill>
                  <a:srgbClr val="212121"/>
                </a:solidFill>
                <a:highlight>
                  <a:srgbClr val="FFFFFF"/>
                </a:highlight>
              </a:rPr>
              <a:t>doi</a:t>
            </a:r>
            <a:r>
              <a:rPr lang="en-US">
                <a:solidFill>
                  <a:srgbClr val="212121"/>
                </a:solidFill>
                <a:highlight>
                  <a:srgbClr val="FFFFFF"/>
                </a:highlight>
              </a:rPr>
              <a:t>: 10.1136/bmj.c2519. PMID: 20525678.</a:t>
            </a:r>
            <a:endParaRPr lang="en-US"/>
          </a:p>
        </p:txBody>
      </p:sp>
      <p:sp>
        <p:nvSpPr>
          <p:cNvPr id="6" name="Rectangle 5">
            <a:extLst>
              <a:ext uri="{FF2B5EF4-FFF2-40B4-BE49-F238E27FC236}">
                <a16:creationId xmlns:a16="http://schemas.microsoft.com/office/drawing/2014/main" id="{8572B718-964F-EF1C-ADB8-DD49351E8AD2}"/>
              </a:ext>
            </a:extLst>
          </p:cNvPr>
          <p:cNvSpPr/>
          <p:nvPr/>
        </p:nvSpPr>
        <p:spPr>
          <a:xfrm>
            <a:off x="10014828" y="2554576"/>
            <a:ext cx="1852083" cy="13123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9861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F82F-B5A5-4E48-189F-727708DA48B3}"/>
              </a:ext>
            </a:extLst>
          </p:cNvPr>
          <p:cNvSpPr>
            <a:spLocks noGrp="1"/>
          </p:cNvSpPr>
          <p:nvPr>
            <p:ph type="title"/>
          </p:nvPr>
        </p:nvSpPr>
        <p:spPr/>
        <p:txBody>
          <a:bodyPr>
            <a:normAutofit/>
          </a:bodyPr>
          <a:lstStyle/>
          <a:p>
            <a:r>
              <a:rPr lang="en-US" sz="2400" b="1">
                <a:solidFill>
                  <a:srgbClr val="212121"/>
                </a:solidFill>
                <a:highlight>
                  <a:srgbClr val="FFFFFF"/>
                </a:highlight>
                <a:latin typeface="Merriweather"/>
              </a:rPr>
              <a:t>PMHT and Risk of Stroke: Impact of the Route of Estrogen Administration and Type of Progestogen</a:t>
            </a:r>
            <a:endParaRPr lang="en-US" sz="2400"/>
          </a:p>
          <a:p>
            <a:endParaRPr lang="en-US"/>
          </a:p>
        </p:txBody>
      </p:sp>
      <p:sp>
        <p:nvSpPr>
          <p:cNvPr id="3" name="Content Placeholder 2">
            <a:extLst>
              <a:ext uri="{FF2B5EF4-FFF2-40B4-BE49-F238E27FC236}">
                <a16:creationId xmlns:a16="http://schemas.microsoft.com/office/drawing/2014/main" id="{C8CC3FC8-2487-0D41-9DB3-7A9545D62F2F}"/>
              </a:ext>
            </a:extLst>
          </p:cNvPr>
          <p:cNvSpPr>
            <a:spLocks noGrp="1"/>
          </p:cNvSpPr>
          <p:nvPr>
            <p:ph idx="1"/>
          </p:nvPr>
        </p:nvSpPr>
        <p:spPr/>
        <p:txBody>
          <a:bodyPr vert="horz" lIns="91440" tIns="45720" rIns="91440" bIns="45720" rtlCol="0" anchor="t">
            <a:noAutofit/>
          </a:bodyPr>
          <a:lstStyle/>
          <a:p>
            <a:r>
              <a:rPr lang="en-US" sz="2000">
                <a:solidFill>
                  <a:srgbClr val="FF0000"/>
                </a:solidFill>
                <a:highlight>
                  <a:srgbClr val="FFFFFF"/>
                </a:highlight>
                <a:ea typeface="+mn-lt"/>
                <a:cs typeface="+mn-lt"/>
              </a:rPr>
              <a:t>Nested case-control study of ischemic stroke (IS)</a:t>
            </a:r>
            <a:r>
              <a:rPr lang="en-US" sz="2000">
                <a:solidFill>
                  <a:srgbClr val="212121"/>
                </a:solidFill>
                <a:highlight>
                  <a:srgbClr val="FFFFFF"/>
                </a:highlight>
                <a:ea typeface="+mn-lt"/>
                <a:cs typeface="+mn-lt"/>
              </a:rPr>
              <a:t> within French women aged 51- 62 years between 2009 and 2011 without personal history of cardiovascular disease or contraindication to hormone therapy. </a:t>
            </a:r>
          </a:p>
          <a:p>
            <a:r>
              <a:rPr lang="en-US" sz="2000">
                <a:solidFill>
                  <a:srgbClr val="212121"/>
                </a:solidFill>
                <a:highlight>
                  <a:srgbClr val="FFFFFF"/>
                </a:highlight>
                <a:ea typeface="+mn-lt"/>
                <a:cs typeface="+mn-lt"/>
              </a:rPr>
              <a:t>Participants were identified using the French National Health Insurance database, which includes complete drug claims for the past 3 years and French National hospital data. </a:t>
            </a:r>
            <a:endParaRPr lang="en-US" sz="2000">
              <a:solidFill>
                <a:srgbClr val="000000"/>
              </a:solidFill>
              <a:ea typeface="+mn-lt"/>
              <a:cs typeface="+mn-lt"/>
            </a:endParaRPr>
          </a:p>
          <a:p>
            <a:r>
              <a:rPr lang="en-US" sz="2000">
                <a:solidFill>
                  <a:srgbClr val="212121"/>
                </a:solidFill>
                <a:highlight>
                  <a:srgbClr val="FFFFFF"/>
                </a:highlight>
                <a:ea typeface="+mn-lt"/>
                <a:cs typeface="+mn-lt"/>
              </a:rPr>
              <a:t>Identified </a:t>
            </a:r>
            <a:r>
              <a:rPr lang="en-US" sz="2000">
                <a:solidFill>
                  <a:srgbClr val="FF0000"/>
                </a:solidFill>
                <a:highlight>
                  <a:srgbClr val="FFFFFF"/>
                </a:highlight>
                <a:ea typeface="+mn-lt"/>
                <a:cs typeface="+mn-lt"/>
              </a:rPr>
              <a:t>3144 hospitalized IS cases who were matched for age and zip code to 12 158 controls. </a:t>
            </a:r>
            <a:endParaRPr lang="en-US" sz="2000">
              <a:solidFill>
                <a:srgbClr val="FF0000"/>
              </a:solidFill>
              <a:ea typeface="+mn-lt"/>
              <a:cs typeface="+mn-lt"/>
            </a:endParaRPr>
          </a:p>
          <a:p>
            <a:r>
              <a:rPr lang="en-US" sz="2000">
                <a:solidFill>
                  <a:srgbClr val="212121"/>
                </a:solidFill>
                <a:highlight>
                  <a:srgbClr val="FFFFFF"/>
                </a:highlight>
                <a:ea typeface="+mn-lt"/>
                <a:cs typeface="+mn-lt"/>
              </a:rPr>
              <a:t>Conditional logistic regression was used to estimate odds ratios (OR) and 95% confidence intervals (95% CI).</a:t>
            </a:r>
            <a:endParaRPr lang="en-US" sz="2000">
              <a:solidFill>
                <a:srgbClr val="000000"/>
              </a:solidFill>
              <a:ea typeface="+mn-lt"/>
              <a:cs typeface="+mn-lt"/>
            </a:endParaRPr>
          </a:p>
          <a:p>
            <a:endParaRPr lang="en-US" sz="2000">
              <a:solidFill>
                <a:srgbClr val="212121"/>
              </a:solidFill>
              <a:highlight>
                <a:srgbClr val="FFFFFF"/>
              </a:highlight>
              <a:ea typeface="+mn-lt"/>
              <a:cs typeface="+mn-lt"/>
            </a:endParaRPr>
          </a:p>
          <a:p>
            <a:endParaRPr lang="en-US" sz="2000">
              <a:solidFill>
                <a:srgbClr val="212121"/>
              </a:solidFill>
              <a:highlight>
                <a:srgbClr val="FFFFFF"/>
              </a:highlight>
              <a:ea typeface="+mn-lt"/>
              <a:cs typeface="+mn-lt"/>
            </a:endParaRPr>
          </a:p>
          <a:p>
            <a:r>
              <a:rPr lang="en-US" sz="2000">
                <a:solidFill>
                  <a:srgbClr val="212121"/>
                </a:solidFill>
                <a:highlight>
                  <a:srgbClr val="FFFFFF"/>
                </a:highlight>
                <a:ea typeface="+mn-lt"/>
                <a:cs typeface="+mn-lt"/>
              </a:rPr>
              <a:t> Canonico M, et al .  Stroke. 2016 Jul;47(7):1734-41. </a:t>
            </a:r>
            <a:endParaRPr lang="en-US" sz="2000">
              <a:solidFill>
                <a:srgbClr val="212121"/>
              </a:solidFill>
              <a:highlight>
                <a:srgbClr val="FFFFFF"/>
              </a:highlight>
            </a:endParaRPr>
          </a:p>
        </p:txBody>
      </p:sp>
    </p:spTree>
    <p:extLst>
      <p:ext uri="{BB962C8B-B14F-4D97-AF65-F5344CB8AC3E}">
        <p14:creationId xmlns:p14="http://schemas.microsoft.com/office/powerpoint/2010/main" val="17121507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0"/>
</p:tagLst>
</file>

<file path=ppt/tags/tag10.xml><?xml version="1.0" encoding="utf-8"?>
<p:tagLst xmlns:a="http://schemas.openxmlformats.org/drawingml/2006/main" xmlns:r="http://schemas.openxmlformats.org/officeDocument/2006/relationships" xmlns:p="http://schemas.openxmlformats.org/presentationml/2006/main">
  <p:tag name="AS_UNIQUEID" val="89"/>
</p:tagLst>
</file>

<file path=ppt/tags/tag11.xml><?xml version="1.0" encoding="utf-8"?>
<p:tagLst xmlns:a="http://schemas.openxmlformats.org/drawingml/2006/main" xmlns:r="http://schemas.openxmlformats.org/officeDocument/2006/relationships" xmlns:p="http://schemas.openxmlformats.org/presentationml/2006/main">
  <p:tag name="AS_UNIQUEID" val="90"/>
</p:tagLst>
</file>

<file path=ppt/tags/tag12.xml><?xml version="1.0" encoding="utf-8"?>
<p:tagLst xmlns:a="http://schemas.openxmlformats.org/drawingml/2006/main" xmlns:r="http://schemas.openxmlformats.org/officeDocument/2006/relationships" xmlns:p="http://schemas.openxmlformats.org/presentationml/2006/main">
  <p:tag name="TIMING" val="|2.6|14.6|1"/>
</p:tagLst>
</file>

<file path=ppt/tags/tag2.xml><?xml version="1.0" encoding="utf-8"?>
<p:tagLst xmlns:a="http://schemas.openxmlformats.org/drawingml/2006/main" xmlns:r="http://schemas.openxmlformats.org/officeDocument/2006/relationships" xmlns:p="http://schemas.openxmlformats.org/presentationml/2006/main">
  <p:tag name="AS_UNIQUEID" val="81"/>
</p:tagLst>
</file>

<file path=ppt/tags/tag3.xml><?xml version="1.0" encoding="utf-8"?>
<p:tagLst xmlns:a="http://schemas.openxmlformats.org/drawingml/2006/main" xmlns:r="http://schemas.openxmlformats.org/officeDocument/2006/relationships" xmlns:p="http://schemas.openxmlformats.org/presentationml/2006/main">
  <p:tag name="AS_UNIQUEID" val="82"/>
</p:tagLst>
</file>

<file path=ppt/tags/tag4.xml><?xml version="1.0" encoding="utf-8"?>
<p:tagLst xmlns:a="http://schemas.openxmlformats.org/drawingml/2006/main" xmlns:r="http://schemas.openxmlformats.org/officeDocument/2006/relationships" xmlns:p="http://schemas.openxmlformats.org/presentationml/2006/main">
  <p:tag name="AS_UNIQUEID" val="83"/>
</p:tagLst>
</file>

<file path=ppt/tags/tag5.xml><?xml version="1.0" encoding="utf-8"?>
<p:tagLst xmlns:a="http://schemas.openxmlformats.org/drawingml/2006/main" xmlns:r="http://schemas.openxmlformats.org/officeDocument/2006/relationships" xmlns:p="http://schemas.openxmlformats.org/presentationml/2006/main">
  <p:tag name="AS_UNIQUEID" val="84"/>
</p:tagLst>
</file>

<file path=ppt/tags/tag6.xml><?xml version="1.0" encoding="utf-8"?>
<p:tagLst xmlns:a="http://schemas.openxmlformats.org/drawingml/2006/main" xmlns:r="http://schemas.openxmlformats.org/officeDocument/2006/relationships" xmlns:p="http://schemas.openxmlformats.org/presentationml/2006/main">
  <p:tag name="AS_UNIQUEID" val="85"/>
</p:tagLst>
</file>

<file path=ppt/tags/tag7.xml><?xml version="1.0" encoding="utf-8"?>
<p:tagLst xmlns:a="http://schemas.openxmlformats.org/drawingml/2006/main" xmlns:r="http://schemas.openxmlformats.org/officeDocument/2006/relationships" xmlns:p="http://schemas.openxmlformats.org/presentationml/2006/main">
  <p:tag name="AS_UNIQUEID" val="86"/>
</p:tagLst>
</file>

<file path=ppt/tags/tag8.xml><?xml version="1.0" encoding="utf-8"?>
<p:tagLst xmlns:a="http://schemas.openxmlformats.org/drawingml/2006/main" xmlns:r="http://schemas.openxmlformats.org/officeDocument/2006/relationships" xmlns:p="http://schemas.openxmlformats.org/presentationml/2006/main">
  <p:tag name="AS_UNIQUEID" val="87"/>
</p:tagLst>
</file>

<file path=ppt/tags/tag9.xml><?xml version="1.0" encoding="utf-8"?>
<p:tagLst xmlns:a="http://schemas.openxmlformats.org/drawingml/2006/main" xmlns:r="http://schemas.openxmlformats.org/officeDocument/2006/relationships" xmlns:p="http://schemas.openxmlformats.org/presentationml/2006/main">
  <p:tag name="AS_UNIQUEID" val="8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124</Slides>
  <Notes>18</Notes>
  <HiddenSlides>1</HiddenSlide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Thème Office</vt:lpstr>
      <vt:lpstr>Belgian Menopause Society </vt:lpstr>
      <vt:lpstr>Case 1 : pt with history of mesenteric thrombosis</vt:lpstr>
      <vt:lpstr>PowerPoint Presentation</vt:lpstr>
      <vt:lpstr>PowerPoint Presentation</vt:lpstr>
      <vt:lpstr>PowerPoint Presentation</vt:lpstr>
      <vt:lpstr>Case 2 : otosclerosis</vt:lpstr>
      <vt:lpstr>Otosclerosis : Overview &amp; Pathogenesis</vt:lpstr>
      <vt:lpstr>Female Hormones: What Do We Know?</vt:lpstr>
      <vt:lpstr>Pregnancy</vt:lpstr>
      <vt:lpstr>Perimenopause, Menopause &amp; HRT</vt:lpstr>
      <vt:lpstr>Case 3</vt:lpstr>
      <vt:lpstr>PowerPoint Presentation</vt:lpstr>
      <vt:lpstr>SSc pathogenesis and hormones</vt:lpstr>
      <vt:lpstr>HRT</vt:lpstr>
      <vt:lpstr>PowerPoint Presentation</vt:lpstr>
      <vt:lpstr>PowerPoint Presentation</vt:lpstr>
      <vt:lpstr>PowerPoint Presentation</vt:lpstr>
      <vt:lpstr>references</vt:lpstr>
      <vt:lpstr> Case 4 How to manage a symtomatic patient after 10 years  of neglected menopause?</vt:lpstr>
      <vt:lpstr>How to manage a symtomatic patient after 10 years of neglected menopause?</vt:lpstr>
      <vt:lpstr>PowerPoint Presentation</vt:lpstr>
      <vt:lpstr>Cardiovascular health after menopause transition, pregnancy disorders, and other gynaecologic conditions: a consensus document from European cardiologists, gynaecologists, and endocrinologists</vt:lpstr>
      <vt:lpstr>PowerPoint Presentation</vt:lpstr>
      <vt:lpstr>Transdermal and oral hormone replacement therapy and the risk of stroke: a nested case-control study </vt:lpstr>
      <vt:lpstr>Cardiovascular diseases : CHD</vt:lpstr>
      <vt:lpstr>Cardiovascular diseases : CHD</vt:lpstr>
      <vt:lpstr>Cardiovascular diseases : CHD</vt:lpstr>
      <vt:lpstr>Cerebrovascular diseases : Stroke</vt:lpstr>
      <vt:lpstr>Case 6 How to manage menopause after bilateral ovariectomy  for ovarian borderline tumors in a 30 years old patient ?</vt:lpstr>
      <vt:lpstr>Case 7 How to manage menopause after a low grade serous ovarian cancer in a young patient ?</vt:lpstr>
      <vt:lpstr>PowerPoint Presentation</vt:lpstr>
      <vt:lpstr>Take home message</vt:lpstr>
      <vt:lpstr>PowerPoint Presentation</vt:lpstr>
      <vt:lpstr>PowerPoint Presentation</vt:lpstr>
      <vt:lpstr>Case 8 How to manage menopause after an endometrial cancer ?</vt:lpstr>
      <vt:lpstr>PowerPoint Presentation</vt:lpstr>
      <vt:lpstr>MHT and the risk of endometrial cancer: A systematic review  </vt:lpstr>
      <vt:lpstr>Figure 2. Kaplan-Meier estimates of cumulative hazards of endometrial cancer in the Women’s Health Initiative ...</vt:lpstr>
      <vt:lpstr> MHT  and Ovarian and Endometrial Cancers: Long-Term Follow-Up of the WHI-RCT. </vt:lpstr>
      <vt:lpstr>Endometrium Ca</vt:lpstr>
      <vt:lpstr>Endometrium Ca</vt:lpstr>
      <vt:lpstr>Case 9 How to manage a Turner syndrome ?</vt:lpstr>
      <vt:lpstr>Case 9 </vt:lpstr>
      <vt:lpstr>What is Turner Syndrome? </vt:lpstr>
      <vt:lpstr>Growth Hormone (GH) Treatment </vt:lpstr>
      <vt:lpstr>Puberty and Ovarian Function Markers </vt:lpstr>
      <vt:lpstr>Pubertal Induction – Estrogen Therapy </vt:lpstr>
      <vt:lpstr>Monitoring and Adult Hormone Replacement Therapy </vt:lpstr>
      <vt:lpstr>Summary of HRT options:  Standard and POI regimens modified with permission from Panay, N et al. 2020 </vt:lpstr>
      <vt:lpstr>/ Case  10 LM (GMC) </vt:lpstr>
      <vt:lpstr>PowerPoint Presentation</vt:lpstr>
      <vt:lpstr>PowerPoint Presentation</vt:lpstr>
      <vt:lpstr>        To discuss   - Is POI confirmed?  - Should genetic testing be performed despite resumption of menstrual cycles?  - What about prescribing HRT with transdermal estrogen + LNG IUD  in cases of confirmed POI despite normalization of thyroid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11</vt:lpstr>
      <vt:lpstr>PowerPoint Presentation</vt:lpstr>
      <vt:lpstr>PowerPoint Presentation</vt:lpstr>
      <vt:lpstr>  To discuss  Question:  - Veoza trial? —&gt; Dr. D (gastro) opinion requested for approval, subject to monitoring of liver enzymes.  - What about other complaints besides hot flashes?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Duavive: PASS: Pooled Incidence Rate Ratios for all study outcomes</vt:lpstr>
      <vt:lpstr>Veoza: KNDy neurons: where are they and what do they express?1,2</vt:lpstr>
      <vt:lpstr>The effect of fezolinetant on moderate to severe VMS frequency was sustained through 52 weeks1,2</vt:lpstr>
      <vt:lpstr>PowerPoint Presentation</vt:lpstr>
      <vt:lpstr>E4 – a Natural Estrogen with Selective action in Tissues supported by a unique mode of action</vt:lpstr>
      <vt:lpstr>PowerPoint Presentation</vt:lpstr>
      <vt:lpstr>PowerPoint Presentation</vt:lpstr>
      <vt:lpstr>PowerPoint Presentation</vt:lpstr>
      <vt:lpstr>Case  15 Mme BO  (DN1974)  51 years </vt:lpstr>
      <vt:lpstr>PowerPoint Presentation</vt:lpstr>
      <vt:lpstr>PowerPoint Presentation</vt:lpstr>
      <vt:lpstr>Discussion Treatment post stroke ? </vt:lpstr>
      <vt:lpstr>Discussion </vt:lpstr>
      <vt:lpstr>Postmenopausal hormone therapy and risk of stroke: The Heart and Estrogen-progestin Replacement Study (HERS) </vt:lpstr>
      <vt:lpstr>A Clinical Trial of Estrogen-Replacement Therapy after Ischemic Stroke </vt:lpstr>
      <vt:lpstr>PowerPoint Presentation</vt:lpstr>
      <vt:lpstr>Effect of estrogen plus progestin on stroke in postmenopausal women: the WHI RCT </vt:lpstr>
      <vt:lpstr>PowerPoint Presentation</vt:lpstr>
      <vt:lpstr>Transdermal and oral HRT and the risk of stroke: a nested case-control study </vt:lpstr>
      <vt:lpstr>Transdermal and oral hormone replacement therapy and the risk of stroke: a nested case-control study </vt:lpstr>
      <vt:lpstr>PowerPoint Presentation</vt:lpstr>
      <vt:lpstr>PowerPoint Presentation</vt:lpstr>
      <vt:lpstr>PMHT and Risk of Stroke: Impact of the Route of Estrogen Administration and Type of Progestogen </vt:lpstr>
      <vt:lpstr>PMHT  and Risk of Stroke: Impact of the Route of Estrogen Administration and Type of Progestogen </vt:lpstr>
      <vt:lpstr>PowerPoint Presentation</vt:lpstr>
      <vt:lpstr>PowerPoint Presentation</vt:lpstr>
      <vt:lpstr>Endometriosis and Menopause</vt:lpstr>
      <vt:lpstr>Ovarian Cancer &amp; menopause status  </vt:lpstr>
      <vt:lpstr>Hormone therapy for menopause symptoms &amp; endometriosis </vt:lpstr>
      <vt:lpstr>For this patient </vt:lpstr>
      <vt:lpstr>Case 16 Mme BV-  54 ans</vt:lpstr>
      <vt:lpstr>PowerPoint Presentation</vt:lpstr>
      <vt:lpstr>PowerPoint Presentation</vt:lpstr>
      <vt:lpstr>PowerPoint Presentation</vt:lpstr>
      <vt:lpstr>PowerPoint Presentation</vt:lpstr>
      <vt:lpstr>Discussion calculate cardiac and stroke risk postpartum preeclampsia History of left pontine ischemic stroke at age 44, persistent right-sided hemiparesthesia - Discovery of heterozygous mutation of Factor V Leiden</vt:lpstr>
      <vt:lpstr>HeartScore Risk </vt:lpstr>
      <vt:lpstr>Interpret CAC score</vt:lpstr>
      <vt:lpstr>Pre-eclampsia and risk of cardiovascular disease and cancer in later life: systematic review and meta-analysis </vt:lpstr>
      <vt:lpstr>PowerPoint Presentation</vt:lpstr>
      <vt:lpstr>Pre-eclampsia and risk of cardiovascular disease and cancer in later life: systematic review and meta-analysis </vt:lpstr>
      <vt:lpstr>VTE: Deep Vein Thrombosis and Pulmonary Embolism </vt:lpstr>
      <vt:lpstr>PowerPoint Presentation</vt:lpstr>
      <vt:lpstr>Modeling the risk of venous thrombosis</vt:lpstr>
      <vt:lpstr>HRT and risks of venous thrombosis</vt:lpstr>
      <vt:lpstr>PowerPoint Presentation</vt:lpstr>
      <vt:lpstr>Case 17 </vt:lpstr>
      <vt:lpstr>Case 17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136</cp:revision>
  <dcterms:created xsi:type="dcterms:W3CDTF">2026-01-04T20:33:39Z</dcterms:created>
  <dcterms:modified xsi:type="dcterms:W3CDTF">2026-03-28T22:38:59Z</dcterms:modified>
</cp:coreProperties>
</file>