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414" r:id="rId3"/>
    <p:sldId id="415" r:id="rId4"/>
    <p:sldId id="1788" r:id="rId5"/>
    <p:sldId id="1450" r:id="rId6"/>
    <p:sldId id="2141411826" r:id="rId7"/>
    <p:sldId id="1618" r:id="rId8"/>
    <p:sldId id="2147482129" r:id="rId9"/>
    <p:sldId id="2141411830" r:id="rId10"/>
    <p:sldId id="2141411831" r:id="rId11"/>
    <p:sldId id="2147482115" r:id="rId12"/>
    <p:sldId id="2141411836" r:id="rId13"/>
    <p:sldId id="2147482122" r:id="rId14"/>
    <p:sldId id="1131" r:id="rId15"/>
    <p:sldId id="2141411834" r:id="rId16"/>
    <p:sldId id="2147482117" r:id="rId17"/>
    <p:sldId id="2147482118" r:id="rId18"/>
    <p:sldId id="2147482120" r:id="rId19"/>
    <p:sldId id="2147482119" r:id="rId20"/>
    <p:sldId id="2147482121" r:id="rId21"/>
    <p:sldId id="2141411832" r:id="rId22"/>
    <p:sldId id="2147482127" r:id="rId23"/>
    <p:sldId id="2147482116" r:id="rId24"/>
    <p:sldId id="2147482128" r:id="rId25"/>
    <p:sldId id="2147482126" r:id="rId26"/>
    <p:sldId id="2147482125" r:id="rId27"/>
    <p:sldId id="2141411828" r:id="rId28"/>
    <p:sldId id="2141411824" r:id="rId29"/>
    <p:sldId id="2141411817" r:id="rId30"/>
    <p:sldId id="1272" r:id="rId31"/>
  </p:sldIdLst>
  <p:sldSz cx="9144000" cy="6858000" type="screen4x3"/>
  <p:notesSz cx="6805613" cy="99393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E8A42A"/>
    <a:srgbClr val="E38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427F6A-C310-95DE-9634-CD0A8CA0D0AB}" v="220" dt="2026-01-14T17:11:06.995"/>
    <p1510:client id="{E5A2CA9B-43CB-5246-2BCF-EA81CEDB64AE}" v="75" dt="2026-01-14T14:14:31.4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FA03_2556469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581441490245124"/>
          <c:w val="1"/>
          <c:h val="0.700658536395059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0.78300000000000003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0-B747-B422-3B63086D80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30-B747-B422-3B63086D80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5"/>
        <c:axId val="2507695"/>
        <c:axId val="2457823"/>
      </c:barChart>
      <c:catAx>
        <c:axId val="250769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457823"/>
        <c:crosses val="autoZero"/>
        <c:auto val="1"/>
        <c:lblAlgn val="ctr"/>
        <c:lblOffset val="100"/>
        <c:noMultiLvlLbl val="0"/>
      </c:catAx>
      <c:valAx>
        <c:axId val="245782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507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1F57F-88B3-436A-BA05-F0057FB3B35D}" type="datetimeFigureOut">
              <a:rPr lang="fr-FR" smtClean="0"/>
              <a:pPr/>
              <a:t>14/01/2026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C8DCB-6103-466A-868A-A26F1720D3D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D6DB4-BA53-8242-B23D-CA1BF83370D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65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30ABC-ECAA-C735-9F8F-3EDD7C766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5B4B55C9-1774-4C47-75B0-19354E4245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DBAFD59-AC6C-48FB-BA61-A0FA1BE5EFE0}" type="slidenum">
              <a:rPr lang="fr-FR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fr-FR">
              <a:latin typeface="Times New Roman" pitchFamily="18" charset="0"/>
            </a:endParaRPr>
          </a:p>
        </p:txBody>
      </p:sp>
      <p:sp>
        <p:nvSpPr>
          <p:cNvPr id="90114" name="Rectangle 7">
            <a:extLst>
              <a:ext uri="{FF2B5EF4-FFF2-40B4-BE49-F238E27FC236}">
                <a16:creationId xmlns:a16="http://schemas.microsoft.com/office/drawing/2014/main" id="{DEEC3DFF-9254-38BA-32E8-B859471C4EF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4939" y="9440646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119FE4C-DE5A-4BAE-AABD-C052F10666F9}" type="slidenum">
              <a:rPr lang="fr-FR" sz="1200">
                <a:latin typeface="Times New Roman" pitchFamily="18" charset="0"/>
                <a:ea typeface="ＭＳ Ｐゴシック"/>
                <a:cs typeface="ＭＳ Ｐゴシック"/>
              </a:rPr>
              <a:pPr algn="r"/>
              <a:t>11</a:t>
            </a:fld>
            <a:endParaRPr lang="fr-FR" sz="120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C9ECE408-2398-A35B-C170-1BF18B5D18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33B91CFF-0141-55DB-7A5B-A96225F589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7415" y="4721186"/>
            <a:ext cx="4990783" cy="447270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649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 txBox="1">
            <a:spLocks noGrp="1" noChangeArrowheads="1"/>
          </p:cNvSpPr>
          <p:nvPr/>
        </p:nvSpPr>
        <p:spPr bwMode="auto">
          <a:xfrm>
            <a:off x="3856514" y="9442371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3E31ED4-3730-4A10-91BE-C71763C31D92}" type="slidenum">
              <a:rPr lang="en-GB" sz="1200">
                <a:latin typeface="Times New Roman" pitchFamily="18" charset="0"/>
              </a:rPr>
              <a:pPr algn="r"/>
              <a:t>63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836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logo_soft_inclin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90800" y="2204864"/>
            <a:ext cx="3653200" cy="380165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pic>
        <p:nvPicPr>
          <p:cNvPr id="12" name="Image 11" descr="suite_valeurs_english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11560" y="260648"/>
            <a:ext cx="7956376" cy="1247570"/>
          </a:xfrm>
          <a:prstGeom prst="rect">
            <a:avLst/>
          </a:prstGeom>
        </p:spPr>
      </p:pic>
      <p:pic>
        <p:nvPicPr>
          <p:cNvPr id="7" name="Image 6" descr="logo_chu_umc.g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236296" y="6165304"/>
            <a:ext cx="1440160" cy="552094"/>
          </a:xfrm>
          <a:prstGeom prst="rect">
            <a:avLst/>
          </a:prstGeom>
        </p:spPr>
      </p:pic>
      <p:sp>
        <p:nvSpPr>
          <p:cNvPr id="9" name="Sous-titre 2"/>
          <p:cNvSpPr txBox="1">
            <a:spLocks/>
          </p:cNvSpPr>
          <p:nvPr userDrawn="1"/>
        </p:nvSpPr>
        <p:spPr>
          <a:xfrm>
            <a:off x="1115616" y="630932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E380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the center of the city, in the center of life, 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E380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E380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passion for care</a:t>
            </a:r>
            <a:endParaRPr kumimoji="0" lang="fr-BE" sz="1400" b="0" i="0" u="none" strike="noStrike" kern="1200" cap="none" spc="0" normalizeH="0" baseline="0" noProof="0">
              <a:ln>
                <a:noFill/>
              </a:ln>
              <a:solidFill>
                <a:srgbClr val="E3802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Image 9" descr="logo_ulb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51520" y="6093296"/>
            <a:ext cx="563516" cy="563516"/>
          </a:xfrm>
          <a:prstGeom prst="rect">
            <a:avLst/>
          </a:prstGeom>
        </p:spPr>
      </p:pic>
      <p:pic>
        <p:nvPicPr>
          <p:cNvPr id="11" name="Image 10" descr="iris_psd copie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6876256" y="6237312"/>
            <a:ext cx="194292" cy="376312"/>
          </a:xfrm>
          <a:prstGeom prst="rect">
            <a:avLst/>
          </a:prstGeom>
        </p:spPr>
      </p:pic>
      <p:pic>
        <p:nvPicPr>
          <p:cNvPr id="13" name="Image 12" descr="LogoVUB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1043608" y="6093296"/>
            <a:ext cx="733649" cy="5954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20BD7-C4E2-46D0-BFD4-5D246172BE71}" type="datetimeFigureOut">
              <a:rPr lang="fr-BE" smtClean="0"/>
              <a:pPr/>
              <a:t>14-01-26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86D5E7-1F60-4237-A094-CBC30408275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20BD7-C4E2-46D0-BFD4-5D246172BE71}" type="datetimeFigureOut">
              <a:rPr lang="fr-BE" smtClean="0"/>
              <a:pPr/>
              <a:t>14-01-26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86D5E7-1F60-4237-A094-CBC30408275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9B552-AB5F-4CB9-9EDD-04EA5C4B9BD2}" type="datetimeFigureOut">
              <a:rPr lang="fr-BE"/>
              <a:pPr>
                <a:defRPr/>
              </a:pPr>
              <a:t>14-01-26</a:t>
            </a:fld>
            <a:endParaRPr lang="fr-B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5E9F-63FB-444C-9D52-CD66BEEC165F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52400" y="6477000"/>
            <a:ext cx="1135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Copyrights apply</a:t>
            </a:r>
          </a:p>
        </p:txBody>
      </p:sp>
    </p:spTree>
    <p:extLst>
      <p:ext uri="{BB962C8B-B14F-4D97-AF65-F5344CB8AC3E}">
        <p14:creationId xmlns:p14="http://schemas.microsoft.com/office/powerpoint/2010/main" val="4225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4D3F-14BD-1040-8A81-A75FE65A7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5B85C-4BCC-D949-9DC0-F6A10AAB5A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UCB Team Name [XXXXXXX] - UCB - Approval [XX-XX-XXX] - Approval date [XX Month XXXX] ! GO TO INSERT&gt;HEADER FOOTER to change. </a:t>
            </a:r>
            <a:endParaRPr lang="en-B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E147DE-4D05-BB45-A257-0D184DBEC5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3193" y="6433868"/>
            <a:ext cx="6210000" cy="83100"/>
          </a:xfrm>
        </p:spPr>
        <p:txBody>
          <a:bodyPr vert="horz" wrap="square" lIns="0" tIns="0" rIns="91440" bIns="0" rtlCol="0" anchor="b">
            <a:spAutoFit/>
          </a:bodyPr>
          <a:lstStyle>
            <a:lvl1pPr marL="0" indent="0">
              <a:buNone/>
              <a:defRPr lang="en-BE" sz="600" dirty="0"/>
            </a:lvl1pPr>
          </a:lstStyle>
          <a:p>
            <a:pPr marL="0" lvl="0"/>
            <a:r>
              <a:rPr lang="en-GB"/>
              <a:t>References</a:t>
            </a:r>
            <a:endParaRPr lang="en-B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A45D60-3196-6042-836D-45547787D11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19521" y="1412876"/>
            <a:ext cx="4179076" cy="46958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528AF-2E04-7C46-A0A8-47B612A1F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520" y="821163"/>
            <a:ext cx="8504960" cy="369332"/>
          </a:xfrm>
        </p:spPr>
        <p:txBody>
          <a:bodyPr wrap="square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968D5CD7-2281-7A4C-9CD7-49CD36C9E00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406" y="1412876"/>
            <a:ext cx="4179076" cy="46958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0076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re. Contenu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F77ACA-A9DE-30E1-BA49-9E06F37C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04F070-3095-B2AF-5CE3-D621D9755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0CCC32-CBAC-526B-E7B9-C99B4E6AA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89AB76-5A7C-75F5-62B0-0D32E0088E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6943B0-C1BA-F2A9-6F8C-C7256DC8A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74321A-BFFA-18A9-8323-AF9EBED21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7B529DB-E7DD-43AC-AAFE-7ABB7DC34CA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30976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-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703B5-279A-60D3-9866-D79C19D3A3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275" y="441444"/>
            <a:ext cx="7854656" cy="1094190"/>
          </a:xfrm>
        </p:spPr>
        <p:txBody>
          <a:bodyPr anchor="t" anchorCtr="0">
            <a:noAutofit/>
          </a:bodyPr>
          <a:lstStyle>
            <a:lvl1pPr algn="l">
              <a:defRPr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FE021B-6FAF-7EA0-3C57-9B0A498A1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275" y="1692876"/>
            <a:ext cx="7854662" cy="4036592"/>
          </a:xfrm>
        </p:spPr>
        <p:txBody>
          <a:bodyPr>
            <a:noAutofit/>
          </a:bodyPr>
          <a:lstStyle>
            <a:lvl1pPr marL="0" indent="0" algn="l">
              <a:buNone/>
              <a:defRPr sz="1050" spc="15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Edit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3A6B2F-219C-84D1-D323-F66C932ED980}"/>
              </a:ext>
            </a:extLst>
          </p:cNvPr>
          <p:cNvSpPr/>
          <p:nvPr userDrawn="1"/>
        </p:nvSpPr>
        <p:spPr>
          <a:xfrm>
            <a:off x="0" y="0"/>
            <a:ext cx="34766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0" i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5A76AB-9AAF-5002-33AF-415E99490AA6}"/>
              </a:ext>
            </a:extLst>
          </p:cNvPr>
          <p:cNvSpPr/>
          <p:nvPr userDrawn="1"/>
        </p:nvSpPr>
        <p:spPr>
          <a:xfrm>
            <a:off x="0" y="0"/>
            <a:ext cx="10668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4253DA-08B8-2F35-8510-315CC76D78ED}"/>
              </a:ext>
            </a:extLst>
          </p:cNvPr>
          <p:cNvSpPr/>
          <p:nvPr userDrawn="1"/>
        </p:nvSpPr>
        <p:spPr>
          <a:xfrm>
            <a:off x="83433" y="0"/>
            <a:ext cx="6003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0" i="0">
              <a:latin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8635F1-29DC-BA99-C1F5-1F063C8C6A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6275" y="6248401"/>
            <a:ext cx="6606779" cy="392113"/>
          </a:xfrm>
        </p:spPr>
        <p:txBody>
          <a:bodyPr anchor="b">
            <a:noAutofit/>
          </a:bodyPr>
          <a:lstStyle>
            <a:lvl1pPr marL="0" indent="0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A33184-2AF8-F62E-5F27-4E728DBA2C1B}"/>
              </a:ext>
            </a:extLst>
          </p:cNvPr>
          <p:cNvSpPr/>
          <p:nvPr userDrawn="1"/>
        </p:nvSpPr>
        <p:spPr>
          <a:xfrm>
            <a:off x="0" y="0"/>
            <a:ext cx="34766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0" i="0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D5AF94-009B-6473-6D83-8C110CBE5632}"/>
              </a:ext>
            </a:extLst>
          </p:cNvPr>
          <p:cNvSpPr/>
          <p:nvPr userDrawn="1"/>
        </p:nvSpPr>
        <p:spPr>
          <a:xfrm>
            <a:off x="0" y="0"/>
            <a:ext cx="12448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0" i="0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17ABA4-676B-6C2F-244C-12161A5A9402}"/>
              </a:ext>
            </a:extLst>
          </p:cNvPr>
          <p:cNvSpPr/>
          <p:nvPr userDrawn="1"/>
        </p:nvSpPr>
        <p:spPr>
          <a:xfrm>
            <a:off x="106680" y="0"/>
            <a:ext cx="69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651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D947B9-3CA9-1595-596E-60059FF91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ABB78FF-2292-3295-EDC6-ECCDD443F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420256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logo_soft_inclin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90801" y="2276872"/>
            <a:ext cx="3653199" cy="380165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4525963"/>
          </a:xfrm>
        </p:spPr>
        <p:txBody>
          <a:bodyPr/>
          <a:lstStyle>
            <a:lvl2pPr>
              <a:buClr>
                <a:srgbClr val="FF3399"/>
              </a:buClr>
              <a:buFont typeface="Calibri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buClr>
                <a:srgbClr val="00B0F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Clr>
                <a:srgbClr val="E8A42A"/>
              </a:buClr>
              <a:buFont typeface="Calibri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Clr>
                <a:srgbClr val="92D05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738"/>
            <a:ext cx="8229600" cy="97589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  <a:prstGeom prst="rect">
            <a:avLst/>
          </a:prstGeom>
        </p:spPr>
        <p:txBody>
          <a:bodyPr/>
          <a:lstStyle>
            <a:lvl1pPr marL="265113" indent="-265113">
              <a:buClr>
                <a:schemeClr val="accent2"/>
              </a:buClr>
              <a:buSzPct val="90000"/>
              <a:defRPr sz="2400" baseline="0"/>
            </a:lvl1pPr>
            <a:lvl2pPr marL="541338" indent="-276225">
              <a:buClr>
                <a:schemeClr val="accent3"/>
              </a:buClr>
              <a:buSzPct val="90000"/>
              <a:buFont typeface="Arial"/>
              <a:buChar char="•"/>
              <a:defRPr sz="2000" baseline="0"/>
            </a:lvl2pPr>
            <a:lvl3pPr marL="717550" indent="-176213">
              <a:buClr>
                <a:schemeClr val="accent1"/>
              </a:buClr>
              <a:buSzPct val="90000"/>
              <a:defRPr sz="1800"/>
            </a:lvl3pPr>
            <a:lvl4pPr marL="893763" indent="-176213">
              <a:buClr>
                <a:schemeClr val="accent5"/>
              </a:buClr>
              <a:buSzPct val="90000"/>
              <a:buFont typeface="Arial"/>
              <a:buChar char="•"/>
              <a:defRPr sz="1600"/>
            </a:lvl4pPr>
            <a:lvl5pPr marL="1071563" indent="-177800">
              <a:buClr>
                <a:schemeClr val="accent6"/>
              </a:buClr>
              <a:buSzPct val="90000"/>
              <a:buFont typeface="Arial"/>
              <a:buChar char="•"/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9900" y="6256338"/>
            <a:ext cx="989013" cy="508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011A5-4137-4B9A-BF81-5F3E01ACC62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20BD7-C4E2-46D0-BFD4-5D246172BE71}" type="datetimeFigureOut">
              <a:rPr lang="fr-BE" smtClean="0"/>
              <a:pPr/>
              <a:t>14-01-26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86D5E7-1F60-4237-A094-CBC30408275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20BD7-C4E2-46D0-BFD4-5D246172BE71}" type="datetimeFigureOut">
              <a:rPr lang="fr-BE" smtClean="0"/>
              <a:pPr/>
              <a:t>14-01-26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86D5E7-1F60-4237-A094-CBC30408275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20BD7-C4E2-46D0-BFD4-5D246172BE71}" type="datetimeFigureOut">
              <a:rPr lang="fr-BE" smtClean="0"/>
              <a:pPr/>
              <a:t>14-01-26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86D5E7-1F60-4237-A094-CBC30408275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20BD7-C4E2-46D0-BFD4-5D246172BE71}" type="datetimeFigureOut">
              <a:rPr lang="fr-BE" smtClean="0"/>
              <a:pPr/>
              <a:t>14-01-26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86D5E7-1F60-4237-A094-CBC30408275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20BD7-C4E2-46D0-BFD4-5D246172BE71}" type="datetimeFigureOut">
              <a:rPr lang="fr-BE" smtClean="0"/>
              <a:pPr/>
              <a:t>14-01-26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86D5E7-1F60-4237-A094-CBC30408275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20BD7-C4E2-46D0-BFD4-5D246172BE71}" type="datetimeFigureOut">
              <a:rPr lang="fr-BE" smtClean="0"/>
              <a:pPr/>
              <a:t>14-01-26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86D5E7-1F60-4237-A094-CBC30408275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  <p:sldLayoutId id="2147483666" r:id="rId15"/>
    <p:sldLayoutId id="2147483667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C0000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Merci – </a:t>
            </a:r>
            <a:r>
              <a:rPr lang="fr-FR" err="1"/>
              <a:t>Dank</a:t>
            </a:r>
            <a:r>
              <a:rPr lang="fr-FR"/>
              <a:t> u</a:t>
            </a:r>
            <a:endParaRPr lang="fr-BE"/>
          </a:p>
        </p:txBody>
      </p:sp>
      <p:pic>
        <p:nvPicPr>
          <p:cNvPr id="7" name="Image 6" descr="ST-PIERRE_Values_COLO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475656" y="2204864"/>
            <a:ext cx="6373197" cy="2802653"/>
          </a:xfrm>
          <a:prstGeom prst="rect">
            <a:avLst/>
          </a:prstGeom>
        </p:spPr>
      </p:pic>
      <p:pic>
        <p:nvPicPr>
          <p:cNvPr id="8" name="Image 7" descr="logo_chu_umc.g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851920" y="5517232"/>
            <a:ext cx="1988225" cy="7621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hyperlink" Target="https://www.osteoporosis.foundation/sites/iofbonehealth/files/scope-2021/UK%20report.pdf" TargetMode="External"/><Relationship Id="rId3" Type="http://schemas.openxmlformats.org/officeDocument/2006/relationships/image" Target="../media/image13.png"/><Relationship Id="rId7" Type="http://schemas.openxmlformats.org/officeDocument/2006/relationships/chart" Target="../charts/chart1.xml"/><Relationship Id="rId12" Type="http://schemas.openxmlformats.org/officeDocument/2006/relationships/hyperlink" Target="https://www.osteoporosis.foundation/sites/iofbonehealth/files/2022-01/SCOPE%20Summary%20Report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svg"/><Relationship Id="rId11" Type="http://schemas.openxmlformats.org/officeDocument/2006/relationships/image" Target="../media/image20.svg"/><Relationship Id="rId5" Type="http://schemas.openxmlformats.org/officeDocument/2006/relationships/image" Target="../media/image15.png"/><Relationship Id="rId1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4.svg"/><Relationship Id="rId9" Type="http://schemas.openxmlformats.org/officeDocument/2006/relationships/image" Target="../media/image18.sv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ntent.nejm.org/content/vol340/issue2/images/large/07f1.jpe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hyperlink" Target="http://content.nejm.org/content/vol340/issue2/images/large/07f4.jpeg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ctrTitle"/>
          </p:nvPr>
        </p:nvSpPr>
        <p:spPr>
          <a:xfrm>
            <a:off x="571472" y="1785926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en-US" sz="4000" b="1"/>
            </a:br>
            <a:br>
              <a:rPr lang="en-US" sz="3200" b="1">
                <a:latin typeface="Arial"/>
                <a:cs typeface="Arial"/>
              </a:rPr>
            </a:br>
            <a:r>
              <a:rPr lang="en-US" sz="2800" b="1">
                <a:solidFill>
                  <a:srgbClr val="FF0000"/>
                </a:solidFill>
                <a:latin typeface="Arial"/>
                <a:cs typeface="Arial"/>
              </a:rPr>
              <a:t>BMS MENOPAUSE COURSE 17.1.26</a:t>
            </a:r>
            <a:br>
              <a:rPr lang="en-US" sz="2800" b="1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2800" b="1">
                <a:solidFill>
                  <a:srgbClr val="FF0000"/>
                </a:solidFill>
                <a:latin typeface="Arial"/>
                <a:cs typeface="Arial"/>
              </a:rPr>
              <a:t>Introduction and epidemiology</a:t>
            </a:r>
            <a:br>
              <a:rPr lang="en-US" sz="2800" b="1">
                <a:latin typeface="Arial"/>
                <a:cs typeface="Arial"/>
              </a:rPr>
            </a:br>
            <a:endParaRPr lang="en-US" sz="2800" b="1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14414" y="3617913"/>
            <a:ext cx="6697662" cy="324008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endParaRPr lang="fr-FR" sz="1600">
              <a:solidFill>
                <a:schemeClr val="tx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800">
                <a:solidFill>
                  <a:schemeClr val="tx1"/>
                </a:solidFill>
                <a:latin typeface="Garamond"/>
              </a:rPr>
              <a:t>Serge Rozenberg,</a:t>
            </a:r>
            <a:br>
              <a:rPr lang="en-GB" sz="2800">
                <a:latin typeface="Garamond" pitchFamily="18" charset="0"/>
              </a:rPr>
            </a:br>
            <a:r>
              <a:rPr lang="en-GB" sz="2800">
                <a:solidFill>
                  <a:schemeClr val="tx1"/>
                </a:solidFill>
                <a:latin typeface="Garamond"/>
              </a:rPr>
              <a:t>CHU St Pierre Université libre de </a:t>
            </a:r>
            <a:r>
              <a:rPr lang="en-GB" sz="2800" err="1">
                <a:solidFill>
                  <a:schemeClr val="tx1"/>
                </a:solidFill>
                <a:latin typeface="Garamond"/>
              </a:rPr>
              <a:t>Bruxelles</a:t>
            </a:r>
            <a:endParaRPr lang="en-GB" sz="2800">
              <a:solidFill>
                <a:schemeClr val="tx1"/>
              </a:solidFill>
              <a:latin typeface="Garamond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800">
                <a:solidFill>
                  <a:schemeClr val="tx1"/>
                </a:solidFill>
                <a:latin typeface="Garamond"/>
              </a:rPr>
              <a:t>Vrije Universiteit Brussel </a:t>
            </a:r>
          </a:p>
          <a:p>
            <a:pPr eaLnBrk="1" hangingPunct="1">
              <a:lnSpc>
                <a:spcPct val="80000"/>
              </a:lnSpc>
            </a:pPr>
            <a:r>
              <a:rPr lang="en-GB" sz="2800">
                <a:solidFill>
                  <a:schemeClr val="tx1"/>
                </a:solidFill>
                <a:latin typeface="Garamond" pitchFamily="18" charset="0"/>
              </a:rPr>
              <a:t>Belgium</a:t>
            </a:r>
            <a:br>
              <a:rPr lang="en-GB" sz="2800">
                <a:solidFill>
                  <a:schemeClr val="tx1"/>
                </a:solidFill>
                <a:latin typeface="Garamond" pitchFamily="18" charset="0"/>
              </a:rPr>
            </a:br>
            <a:br>
              <a:rPr lang="en-GB" sz="2800">
                <a:solidFill>
                  <a:schemeClr val="tx1"/>
                </a:solidFill>
                <a:latin typeface="Garamond" pitchFamily="18" charset="0"/>
              </a:rPr>
            </a:br>
            <a:r>
              <a:rPr lang="en-GB" sz="2800">
                <a:solidFill>
                  <a:schemeClr val="accent2"/>
                </a:solidFill>
                <a:latin typeface="Garamond" pitchFamily="18" charset="0"/>
              </a:rPr>
              <a:t>serge_rozenberg@stpierre-bru.be</a:t>
            </a:r>
            <a:br>
              <a:rPr lang="en-GB" sz="2800">
                <a:solidFill>
                  <a:schemeClr val="accent2"/>
                </a:solidFill>
                <a:latin typeface="Garamond" pitchFamily="18" charset="0"/>
              </a:rPr>
            </a:br>
            <a:r>
              <a:rPr lang="en-GB" sz="2800">
                <a:solidFill>
                  <a:schemeClr val="accent2"/>
                </a:solidFill>
                <a:latin typeface="Garamond" pitchFamily="18" charset="0"/>
              </a:rPr>
              <a:t>serge.rozenberg@skynet.be</a:t>
            </a:r>
            <a:r>
              <a:rPr lang="en-GB" sz="2800">
                <a:solidFill>
                  <a:schemeClr val="tx1"/>
                </a:solidFill>
                <a:latin typeface="Garamond" pitchFamily="18" charset="0"/>
              </a:rPr>
              <a:t> </a:t>
            </a:r>
            <a:br>
              <a:rPr lang="en-GB" sz="2800">
                <a:solidFill>
                  <a:schemeClr val="tx1"/>
                </a:solidFill>
                <a:latin typeface="Garamond" pitchFamily="18" charset="0"/>
              </a:rPr>
            </a:br>
            <a:br>
              <a:rPr lang="fr-FR" sz="2800">
                <a:solidFill>
                  <a:schemeClr val="tx1"/>
                </a:solidFill>
                <a:latin typeface="Garamond" pitchFamily="18" charset="0"/>
              </a:rPr>
            </a:br>
            <a:endParaRPr lang="fr-BE" sz="2800">
              <a:solidFill>
                <a:schemeClr val="tx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616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652A713-6014-78AF-AA9F-3C92E7CCC6F0}"/>
              </a:ext>
            </a:extLst>
          </p:cNvPr>
          <p:cNvSpPr/>
          <p:nvPr/>
        </p:nvSpPr>
        <p:spPr>
          <a:xfrm>
            <a:off x="6809999" y="2223283"/>
            <a:ext cx="2095461" cy="3012536"/>
          </a:xfrm>
          <a:prstGeom prst="roundRect">
            <a:avLst>
              <a:gd name="adj" fmla="val 10553"/>
            </a:avLst>
          </a:prstGeom>
          <a:solidFill>
            <a:schemeClr val="accent1">
              <a:alpha val="12161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latin typeface="Arial" panose="020B060402020202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3F533F4-5AF6-F514-0F83-D02650C8B89C}"/>
              </a:ext>
            </a:extLst>
          </p:cNvPr>
          <p:cNvSpPr/>
          <p:nvPr/>
        </p:nvSpPr>
        <p:spPr>
          <a:xfrm>
            <a:off x="676275" y="2223283"/>
            <a:ext cx="2174027" cy="3012536"/>
          </a:xfrm>
          <a:prstGeom prst="roundRect">
            <a:avLst>
              <a:gd name="adj" fmla="val 9387"/>
            </a:avLst>
          </a:prstGeom>
          <a:solidFill>
            <a:schemeClr val="accent1">
              <a:alpha val="12161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latin typeface="Arial" panose="020B0604020202020204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C538E4C-EAD7-D5DA-5DC2-C1C2ABAB8C95}"/>
              </a:ext>
            </a:extLst>
          </p:cNvPr>
          <p:cNvSpPr/>
          <p:nvPr/>
        </p:nvSpPr>
        <p:spPr>
          <a:xfrm>
            <a:off x="2921982" y="2223283"/>
            <a:ext cx="3826674" cy="3012536"/>
          </a:xfrm>
          <a:prstGeom prst="roundRect">
            <a:avLst>
              <a:gd name="adj" fmla="val 8161"/>
            </a:avLst>
          </a:prstGeom>
          <a:solidFill>
            <a:schemeClr val="accent1">
              <a:alpha val="12161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5CAB4-DDEC-94B7-286D-6C58A779F2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100" noProof="0"/>
              <a:t>Osteoporosis is a common condition among women </a:t>
            </a:r>
            <a:br>
              <a:rPr lang="en-GB" sz="2100" noProof="0"/>
            </a:br>
            <a:r>
              <a:rPr lang="en-GB" sz="2100" noProof="0"/>
              <a:t>≥50 years; however, there is a large treatment gap</a:t>
            </a:r>
            <a:r>
              <a:rPr lang="en-GB" sz="2100" baseline="30000" noProof="0"/>
              <a:t>1–3</a:t>
            </a:r>
            <a:endParaRPr lang="en-GB" sz="2100" noProof="0"/>
          </a:p>
        </p:txBody>
      </p:sp>
      <p:pic>
        <p:nvPicPr>
          <p:cNvPr id="6" name="Content Placeholder 5" descr="Europe with solid fill">
            <a:extLst>
              <a:ext uri="{FF2B5EF4-FFF2-40B4-BE49-F238E27FC236}">
                <a16:creationId xmlns:a16="http://schemas.microsoft.com/office/drawing/2014/main" id="{549B521C-1F2C-4026-2939-30A0B3C5E09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646" y="2192005"/>
            <a:ext cx="1423333" cy="142333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CDD26-D907-A427-9862-39455F571A8C}"/>
              </a:ext>
            </a:extLst>
          </p:cNvPr>
          <p:cNvSpPr txBox="1"/>
          <p:nvPr/>
        </p:nvSpPr>
        <p:spPr>
          <a:xfrm>
            <a:off x="739363" y="3517791"/>
            <a:ext cx="2040986" cy="1123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450"/>
              </a:spcAft>
            </a:pPr>
            <a:r>
              <a:rPr lang="en-GB" sz="900" noProof="0">
                <a:latin typeface="Arial"/>
                <a:cs typeface="Arial"/>
              </a:rPr>
              <a:t>In 2019, </a:t>
            </a:r>
            <a:r>
              <a:rPr lang="en-GB" sz="1500" b="1" noProof="0">
                <a:solidFill>
                  <a:schemeClr val="accent1"/>
                </a:solidFill>
                <a:latin typeface="Arial"/>
                <a:cs typeface="Arial"/>
              </a:rPr>
              <a:t>25.5 million </a:t>
            </a:r>
            <a:r>
              <a:rPr lang="en-GB" sz="900" noProof="0">
                <a:latin typeface="Arial"/>
                <a:cs typeface="Arial"/>
              </a:rPr>
              <a:t>women in Europe had osteoporosis</a:t>
            </a:r>
            <a:r>
              <a:rPr lang="en-GB" sz="900" baseline="30000" noProof="0">
                <a:latin typeface="Arial"/>
                <a:cs typeface="Arial"/>
              </a:rPr>
              <a:t>1,2</a:t>
            </a:r>
            <a:r>
              <a:rPr lang="en-GB" sz="900" noProof="0">
                <a:latin typeface="Arial"/>
                <a:cs typeface="Arial"/>
              </a:rPr>
              <a:t>*</a:t>
            </a:r>
            <a:r>
              <a:rPr lang="en-GB" sz="900" baseline="30000" noProof="0">
                <a:latin typeface="Arial"/>
                <a:cs typeface="Arial"/>
              </a:rPr>
              <a:t>†</a:t>
            </a:r>
          </a:p>
          <a:p>
            <a:pPr marL="7144" algn="ctr">
              <a:lnSpc>
                <a:spcPct val="85000"/>
              </a:lnSpc>
              <a:spcBef>
                <a:spcPts val="0"/>
              </a:spcBef>
              <a:spcAft>
                <a:spcPts val="450"/>
              </a:spcAft>
            </a:pPr>
            <a:endParaRPr lang="en-GB" sz="900" noProof="0">
              <a:latin typeface="Arial"/>
              <a:cs typeface="Arial"/>
            </a:endParaRPr>
          </a:p>
          <a:p>
            <a:pPr marL="7144" algn="ctr">
              <a:lnSpc>
                <a:spcPct val="85000"/>
              </a:lnSpc>
              <a:spcBef>
                <a:spcPts val="0"/>
              </a:spcBef>
              <a:spcAft>
                <a:spcPts val="450"/>
              </a:spcAft>
            </a:pPr>
            <a:r>
              <a:rPr lang="en-GB" sz="900" noProof="0">
                <a:latin typeface="Arial"/>
                <a:cs typeface="Arial"/>
              </a:rPr>
              <a:t>The prevalence of osteoporosis in the total population in 2019 </a:t>
            </a:r>
            <a:br>
              <a:rPr lang="en-GB" sz="900" noProof="0">
                <a:latin typeface="Arial"/>
                <a:cs typeface="Arial"/>
              </a:rPr>
            </a:br>
            <a:r>
              <a:rPr lang="en-GB" sz="900" noProof="0">
                <a:latin typeface="Arial"/>
                <a:cs typeface="Arial"/>
              </a:rPr>
              <a:t>was </a:t>
            </a:r>
            <a:r>
              <a:rPr lang="en-GB" sz="900" b="1" noProof="0">
                <a:solidFill>
                  <a:schemeClr val="accent1"/>
                </a:solidFill>
                <a:latin typeface="Arial"/>
                <a:cs typeface="Arial"/>
              </a:rPr>
              <a:t>5.6%</a:t>
            </a:r>
            <a:r>
              <a:rPr lang="en-GB" sz="900" baseline="30000">
                <a:latin typeface="Arial"/>
                <a:cs typeface="Arial"/>
              </a:rPr>
              <a:t>1,2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174501-F416-8A7C-6132-0CF28E3623DF}"/>
              </a:ext>
            </a:extLst>
          </p:cNvPr>
          <p:cNvSpPr txBox="1"/>
          <p:nvPr/>
        </p:nvSpPr>
        <p:spPr>
          <a:xfrm>
            <a:off x="2780349" y="3204748"/>
            <a:ext cx="2040986" cy="92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44" algn="ctr">
              <a:lnSpc>
                <a:spcPct val="85000"/>
              </a:lnSpc>
              <a:spcBef>
                <a:spcPts val="0"/>
              </a:spcBef>
              <a:spcAft>
                <a:spcPts val="450"/>
              </a:spcAft>
            </a:pPr>
            <a:r>
              <a:rPr lang="en-GB" sz="900" noProof="0">
                <a:latin typeface="Arial"/>
                <a:cs typeface="Arial"/>
              </a:rPr>
              <a:t>In 2019, there were </a:t>
            </a:r>
            <a:br>
              <a:rPr lang="en-GB" sz="900" noProof="0">
                <a:latin typeface="Arial"/>
                <a:cs typeface="Arial"/>
              </a:rPr>
            </a:br>
            <a:r>
              <a:rPr lang="en-GB" sz="1800" b="1" noProof="0">
                <a:solidFill>
                  <a:schemeClr val="accent1"/>
                </a:solidFill>
                <a:latin typeface="Arial"/>
                <a:cs typeface="Arial"/>
              </a:rPr>
              <a:t>681 000</a:t>
            </a:r>
          </a:p>
          <a:p>
            <a:pPr marL="7144" algn="ctr">
              <a:lnSpc>
                <a:spcPct val="85000"/>
              </a:lnSpc>
              <a:spcBef>
                <a:spcPts val="0"/>
              </a:spcBef>
              <a:spcAft>
                <a:spcPts val="450"/>
              </a:spcAft>
            </a:pPr>
            <a:r>
              <a:rPr lang="en-GB" sz="900" noProof="0">
                <a:latin typeface="Arial"/>
                <a:cs typeface="Arial"/>
              </a:rPr>
              <a:t>individuals in the Belgium with osteoporosis</a:t>
            </a:r>
            <a:endParaRPr lang="en-GB" sz="825" noProof="0">
              <a:latin typeface="Arial"/>
              <a:cs typeface="Arial"/>
            </a:endParaRPr>
          </a:p>
          <a:p>
            <a:pPr marL="7144">
              <a:lnSpc>
                <a:spcPct val="85000"/>
              </a:lnSpc>
              <a:spcBef>
                <a:spcPts val="0"/>
              </a:spcBef>
              <a:spcAft>
                <a:spcPts val="450"/>
              </a:spcAft>
            </a:pPr>
            <a:endParaRPr lang="en-GB" sz="900" noProof="0">
              <a:latin typeface="Arial"/>
              <a:cs typeface="Arial"/>
            </a:endParaRPr>
          </a:p>
        </p:txBody>
      </p:sp>
      <p:pic>
        <p:nvPicPr>
          <p:cNvPr id="11" name="Graphic 10" descr="Woman with cane with solid fill">
            <a:extLst>
              <a:ext uri="{FF2B5EF4-FFF2-40B4-BE49-F238E27FC236}">
                <a16:creationId xmlns:a16="http://schemas.microsoft.com/office/drawing/2014/main" id="{552B80C3-4B5A-BC31-6BF7-704B76D1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9534" y="4349418"/>
            <a:ext cx="736601" cy="7366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8ABAD4-5E81-2530-A36D-DE86C320BEE0}"/>
              </a:ext>
            </a:extLst>
          </p:cNvPr>
          <p:cNvSpPr txBox="1"/>
          <p:nvPr/>
        </p:nvSpPr>
        <p:spPr>
          <a:xfrm>
            <a:off x="780476" y="4601271"/>
            <a:ext cx="204098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noProof="0">
                <a:solidFill>
                  <a:schemeClr val="tx1"/>
                </a:solidFill>
                <a:latin typeface="Arial"/>
                <a:cs typeface="Arial"/>
              </a:rPr>
              <a:t>In 2019, the treatment gap</a:t>
            </a:r>
            <a:r>
              <a:rPr lang="en-GB" sz="900" baseline="30000" noProof="0">
                <a:solidFill>
                  <a:schemeClr val="tx1"/>
                </a:solidFill>
                <a:latin typeface="Arial"/>
                <a:cs typeface="Arial"/>
              </a:rPr>
              <a:t>‡</a:t>
            </a:r>
            <a:r>
              <a:rPr lang="en-GB" sz="900" noProof="0">
                <a:solidFill>
                  <a:schemeClr val="tx1"/>
                </a:solidFill>
                <a:latin typeface="Arial"/>
                <a:cs typeface="Arial"/>
              </a:rPr>
              <a:t> in Europe was </a:t>
            </a:r>
            <a:r>
              <a:rPr lang="en-GB" sz="900" b="1" noProof="0">
                <a:solidFill>
                  <a:schemeClr val="accent1"/>
                </a:solidFill>
                <a:latin typeface="Arial"/>
                <a:cs typeface="Arial"/>
              </a:rPr>
              <a:t>71%</a:t>
            </a:r>
            <a:r>
              <a:rPr lang="en-GB" sz="900" noProof="0">
                <a:solidFill>
                  <a:schemeClr val="tx1"/>
                </a:solidFill>
                <a:latin typeface="Arial"/>
                <a:cs typeface="Arial"/>
              </a:rPr>
              <a:t>, with </a:t>
            </a:r>
            <a:r>
              <a:rPr lang="en-GB" sz="900" b="1" noProof="0">
                <a:solidFill>
                  <a:schemeClr val="accent1"/>
                </a:solidFill>
                <a:latin typeface="Arial"/>
                <a:cs typeface="Arial"/>
              </a:rPr>
              <a:t>15 million women </a:t>
            </a:r>
            <a:r>
              <a:rPr lang="en-GB" sz="900" noProof="0">
                <a:solidFill>
                  <a:schemeClr val="tx1"/>
                </a:solidFill>
                <a:latin typeface="Arial"/>
                <a:cs typeface="Arial"/>
              </a:rPr>
              <a:t>remaining untreated</a:t>
            </a:r>
            <a:r>
              <a:rPr lang="en-GB" sz="900" baseline="30000" noProof="0">
                <a:latin typeface="Arial"/>
                <a:cs typeface="Arial"/>
              </a:rPr>
              <a:t>1,2</a:t>
            </a:r>
            <a:endParaRPr lang="en-GB" sz="900" baseline="30000" noProof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C42616-9CE1-1E45-9B17-E64995C63770}"/>
              </a:ext>
            </a:extLst>
          </p:cNvPr>
          <p:cNvSpPr txBox="1"/>
          <p:nvPr/>
        </p:nvSpPr>
        <p:spPr>
          <a:xfrm>
            <a:off x="3050884" y="4481424"/>
            <a:ext cx="1433390" cy="680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44" algn="ctr">
              <a:lnSpc>
                <a:spcPct val="85000"/>
              </a:lnSpc>
              <a:spcBef>
                <a:spcPts val="0"/>
              </a:spcBef>
              <a:spcAft>
                <a:spcPts val="450"/>
              </a:spcAft>
            </a:pPr>
            <a:r>
              <a:rPr lang="en-GB" sz="900" noProof="0">
                <a:latin typeface="Arial"/>
                <a:cs typeface="Arial"/>
              </a:rPr>
              <a:t>Osteoporosis disproportionately affects women aged 50 years </a:t>
            </a:r>
            <a:br>
              <a:rPr lang="en-GB" sz="900" noProof="0">
                <a:latin typeface="Arial"/>
                <a:cs typeface="Arial"/>
              </a:rPr>
            </a:br>
            <a:r>
              <a:rPr lang="en-GB" sz="900" noProof="0">
                <a:latin typeface="Arial"/>
                <a:cs typeface="Arial"/>
              </a:rPr>
              <a:t>or more</a:t>
            </a:r>
            <a:endParaRPr lang="en-GB" sz="825" noProof="0">
              <a:latin typeface="Arial"/>
              <a:cs typeface="Arial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B8ECBE-EAC6-C1A3-276C-DB0A5FAB579A}"/>
              </a:ext>
            </a:extLst>
          </p:cNvPr>
          <p:cNvGrpSpPr/>
          <p:nvPr/>
        </p:nvGrpSpPr>
        <p:grpSpPr>
          <a:xfrm>
            <a:off x="4192873" y="2022724"/>
            <a:ext cx="2335275" cy="1957852"/>
            <a:chOff x="6111104" y="1593122"/>
            <a:chExt cx="3113700" cy="261046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63835E4-E98C-1CF7-88DA-FE9A38437233}"/>
                </a:ext>
              </a:extLst>
            </p:cNvPr>
            <p:cNvGrpSpPr/>
            <p:nvPr/>
          </p:nvGrpSpPr>
          <p:grpSpPr>
            <a:xfrm>
              <a:off x="6111104" y="1593122"/>
              <a:ext cx="3065333" cy="2610469"/>
              <a:chOff x="6313746" y="1750796"/>
              <a:chExt cx="3065333" cy="2610469"/>
            </a:xfrm>
          </p:grpSpPr>
          <p:graphicFrame>
            <p:nvGraphicFramePr>
              <p:cNvPr id="18" name="Chart 17">
                <a:extLst>
                  <a:ext uri="{FF2B5EF4-FFF2-40B4-BE49-F238E27FC236}">
                    <a16:creationId xmlns:a16="http://schemas.microsoft.com/office/drawing/2014/main" id="{A92B0BD9-5C2E-D8B3-3785-C7B4EFD44F61}"/>
                  </a:ext>
                </a:extLst>
              </p:cNvPr>
              <p:cNvGraphicFramePr/>
              <p:nvPr/>
            </p:nvGraphicFramePr>
            <p:xfrm>
              <a:off x="6313746" y="1750796"/>
              <a:ext cx="3065333" cy="261046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pic>
            <p:nvPicPr>
              <p:cNvPr id="20" name="Graphic 19" descr="Woman with solid fill">
                <a:extLst>
                  <a:ext uri="{FF2B5EF4-FFF2-40B4-BE49-F238E27FC236}">
                    <a16:creationId xmlns:a16="http://schemas.microsoft.com/office/drawing/2014/main" id="{63C9A502-9D97-705C-316B-74AB9E91C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77328" y="3586460"/>
                <a:ext cx="414916" cy="414916"/>
              </a:xfrm>
              <a:prstGeom prst="rect">
                <a:avLst/>
              </a:prstGeom>
            </p:spPr>
          </p:pic>
          <p:pic>
            <p:nvPicPr>
              <p:cNvPr id="22" name="Graphic 21" descr="Man with solid fill">
                <a:extLst>
                  <a:ext uri="{FF2B5EF4-FFF2-40B4-BE49-F238E27FC236}">
                    <a16:creationId xmlns:a16="http://schemas.microsoft.com/office/drawing/2014/main" id="{5A8D416D-1052-D6D0-C75E-FE95327276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885242" y="3583981"/>
                <a:ext cx="414916" cy="414916"/>
              </a:xfrm>
              <a:prstGeom prst="rect">
                <a:avLst/>
              </a:prstGeom>
            </p:spPr>
          </p:pic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D6F762C-1B5D-EEE6-151C-7BACF34B1734}"/>
                </a:ext>
              </a:extLst>
            </p:cNvPr>
            <p:cNvCxnSpPr/>
            <p:nvPr/>
          </p:nvCxnSpPr>
          <p:spPr>
            <a:xfrm>
              <a:off x="7506380" y="2262945"/>
              <a:ext cx="1553562" cy="0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C69CCB6-CC80-D5F6-EA39-97568FC27D98}"/>
                </a:ext>
              </a:extLst>
            </p:cNvPr>
            <p:cNvSpPr txBox="1"/>
            <p:nvPr/>
          </p:nvSpPr>
          <p:spPr>
            <a:xfrm>
              <a:off x="8326254" y="2215571"/>
              <a:ext cx="8806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b="1" noProof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79.1% </a:t>
              </a:r>
              <a:r>
                <a:rPr lang="en-GB" sz="825" noProof="0">
                  <a:latin typeface="Arial" panose="020B0604020202020204" pitchFamily="34" charset="0"/>
                  <a:cs typeface="Arial" panose="020B0604020202020204" pitchFamily="34" charset="0"/>
                </a:rPr>
                <a:t>women</a:t>
              </a:r>
              <a:endParaRPr lang="en-GB" sz="1200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6129F6C-5562-3D75-1B9D-18C1C3224473}"/>
                </a:ext>
              </a:extLst>
            </p:cNvPr>
            <p:cNvCxnSpPr>
              <a:cxnSpLocks/>
            </p:cNvCxnSpPr>
            <p:nvPr/>
          </p:nvCxnSpPr>
          <p:spPr>
            <a:xfrm>
              <a:off x="7995643" y="3399931"/>
              <a:ext cx="1064299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A5A866-6980-7D63-79A4-08D0FEF1817A}"/>
                </a:ext>
              </a:extLst>
            </p:cNvPr>
            <p:cNvSpPr txBox="1"/>
            <p:nvPr/>
          </p:nvSpPr>
          <p:spPr>
            <a:xfrm>
              <a:off x="8384570" y="3339226"/>
              <a:ext cx="8402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b="1" noProof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20.9% </a:t>
              </a:r>
              <a:br>
                <a:rPr lang="en-GB" sz="900" b="1" noProof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825" noProof="0">
                  <a:latin typeface="Arial" panose="020B0604020202020204" pitchFamily="34" charset="0"/>
                  <a:cs typeface="Arial" panose="020B0604020202020204" pitchFamily="34" charset="0"/>
                </a:rPr>
                <a:t>men</a:t>
              </a:r>
              <a:endParaRPr lang="en-GB" sz="1200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D3E2AD4-EF16-75FA-44AC-BC8D1D0058F3}"/>
              </a:ext>
            </a:extLst>
          </p:cNvPr>
          <p:cNvSpPr txBox="1"/>
          <p:nvPr/>
        </p:nvSpPr>
        <p:spPr>
          <a:xfrm>
            <a:off x="5226472" y="4296453"/>
            <a:ext cx="1532520" cy="907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44" algn="ctr">
              <a:lnSpc>
                <a:spcPct val="85000"/>
              </a:lnSpc>
              <a:spcBef>
                <a:spcPts val="0"/>
              </a:spcBef>
              <a:spcAft>
                <a:spcPts val="450"/>
              </a:spcAft>
            </a:pPr>
            <a:r>
              <a:rPr lang="en-GB" sz="1350" b="1" noProof="0">
                <a:solidFill>
                  <a:schemeClr val="accent1"/>
                </a:solidFill>
                <a:latin typeface="Arial"/>
                <a:cs typeface="Arial"/>
              </a:rPr>
              <a:t>22.4% </a:t>
            </a:r>
            <a:br>
              <a:rPr lang="en-GB" sz="1350" b="1" noProof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lang="en-GB" sz="900" noProof="0">
                <a:latin typeface="Arial"/>
                <a:cs typeface="Arial"/>
              </a:rPr>
              <a:t>of women aged ≥50 years</a:t>
            </a:r>
          </a:p>
          <a:p>
            <a:pPr marL="7144" algn="ctr">
              <a:lnSpc>
                <a:spcPct val="85000"/>
              </a:lnSpc>
              <a:spcBef>
                <a:spcPts val="0"/>
              </a:spcBef>
              <a:spcAft>
                <a:spcPts val="450"/>
              </a:spcAft>
            </a:pPr>
            <a:r>
              <a:rPr lang="en-GB" sz="900" b="1" i="1" noProof="0">
                <a:solidFill>
                  <a:schemeClr val="accent1"/>
                </a:solidFill>
                <a:latin typeface="Arial"/>
                <a:cs typeface="Arial"/>
              </a:rPr>
              <a:t>vs</a:t>
            </a:r>
          </a:p>
          <a:p>
            <a:pPr marL="7144" algn="ctr">
              <a:lnSpc>
                <a:spcPct val="85000"/>
              </a:lnSpc>
              <a:spcBef>
                <a:spcPts val="0"/>
              </a:spcBef>
              <a:spcAft>
                <a:spcPts val="450"/>
              </a:spcAft>
            </a:pPr>
            <a:r>
              <a:rPr lang="en-GB" sz="1200" b="1" noProof="0">
                <a:solidFill>
                  <a:schemeClr val="accent1"/>
                </a:solidFill>
                <a:latin typeface="Arial"/>
                <a:cs typeface="Arial"/>
              </a:rPr>
              <a:t>6.6% </a:t>
            </a:r>
            <a:r>
              <a:rPr lang="en-GB" sz="900" noProof="0">
                <a:latin typeface="Arial"/>
                <a:cs typeface="Arial"/>
              </a:rPr>
              <a:t>of men aged </a:t>
            </a:r>
            <a:br>
              <a:rPr lang="en-GB" sz="900" noProof="0">
                <a:latin typeface="Arial"/>
                <a:cs typeface="Arial"/>
              </a:rPr>
            </a:br>
            <a:r>
              <a:rPr lang="en-GB" sz="900" noProof="0">
                <a:latin typeface="Arial"/>
                <a:cs typeface="Arial"/>
              </a:rPr>
              <a:t>≥50 years 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97058F8-E86B-C389-D1AD-33CB5A1CBD32}"/>
              </a:ext>
            </a:extLst>
          </p:cNvPr>
          <p:cNvSpPr/>
          <p:nvPr/>
        </p:nvSpPr>
        <p:spPr>
          <a:xfrm>
            <a:off x="3856909" y="2008975"/>
            <a:ext cx="1876530" cy="24892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Belgium prevalence</a:t>
            </a:r>
            <a:r>
              <a:rPr lang="en-GB" sz="1200" b="1" baseline="300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1200" b="1" noProof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2A11D8D-5CAD-F0C9-0F3A-C1162F6F0AAF}"/>
              </a:ext>
            </a:extLst>
          </p:cNvPr>
          <p:cNvSpPr/>
          <p:nvPr/>
        </p:nvSpPr>
        <p:spPr>
          <a:xfrm>
            <a:off x="821591" y="2008975"/>
            <a:ext cx="1958758" cy="24892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 prevalence</a:t>
            </a:r>
            <a:r>
              <a:rPr lang="en-GB" sz="1200" b="1" baseline="300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en-GB" sz="1200" b="1" noProof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729C90BB-D539-E561-4A07-7533A8BBDDE5}"/>
              </a:ext>
            </a:extLst>
          </p:cNvPr>
          <p:cNvSpPr txBox="1">
            <a:spLocks/>
          </p:cNvSpPr>
          <p:nvPr/>
        </p:nvSpPr>
        <p:spPr>
          <a:xfrm>
            <a:off x="676275" y="5543550"/>
            <a:ext cx="6606779" cy="29408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600" noProof="0">
              <a:latin typeface="Arial" panose="020B0604020202020204" pitchFamily="34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60CB8C7E-6B1E-0CE3-4613-60EDA830A247}"/>
              </a:ext>
            </a:extLst>
          </p:cNvPr>
          <p:cNvSpPr/>
          <p:nvPr/>
        </p:nvSpPr>
        <p:spPr>
          <a:xfrm>
            <a:off x="6799663" y="2008975"/>
            <a:ext cx="2077623" cy="24892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Belgium treatment gap</a:t>
            </a:r>
            <a:r>
              <a:rPr lang="en-GB" sz="1200" b="1" baseline="300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3‡</a:t>
            </a:r>
            <a:endParaRPr lang="en-GB" sz="1200" b="1" noProof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hevron 41">
            <a:extLst>
              <a:ext uri="{FF2B5EF4-FFF2-40B4-BE49-F238E27FC236}">
                <a16:creationId xmlns:a16="http://schemas.microsoft.com/office/drawing/2014/main" id="{6BF66B77-CCFC-CD5C-789E-069E8AC57DEC}"/>
              </a:ext>
            </a:extLst>
          </p:cNvPr>
          <p:cNvSpPr/>
          <p:nvPr/>
        </p:nvSpPr>
        <p:spPr>
          <a:xfrm rot="5400000">
            <a:off x="4673350" y="2229989"/>
            <a:ext cx="348971" cy="3801640"/>
          </a:xfrm>
          <a:prstGeom prst="chevron">
            <a:avLst>
              <a:gd name="adj" fmla="val 821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" name="Content Placeholder 5">
            <a:extLst>
              <a:ext uri="{FF2B5EF4-FFF2-40B4-BE49-F238E27FC236}">
                <a16:creationId xmlns:a16="http://schemas.microsoft.com/office/drawing/2014/main" id="{A792763A-7221-90A9-6FF5-9E0947AE77AB}"/>
              </a:ext>
            </a:extLst>
          </p:cNvPr>
          <p:cNvSpPr txBox="1">
            <a:spLocks/>
          </p:cNvSpPr>
          <p:nvPr/>
        </p:nvSpPr>
        <p:spPr>
          <a:xfrm>
            <a:off x="676275" y="5330961"/>
            <a:ext cx="6847355" cy="62097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" noProof="0">
                <a:latin typeface="Arial" panose="020B0604020202020204" pitchFamily="34" charset="0"/>
              </a:rPr>
              <a:t>*Estimates from the International Osteoporosis Foundation scorecard for osteoporosis in Europe (SCOPE) project in 2019.</a:t>
            </a:r>
            <a:r>
              <a:rPr lang="en-GB" sz="600" baseline="30000" noProof="0">
                <a:latin typeface="Arial" panose="020B0604020202020204" pitchFamily="34" charset="0"/>
              </a:rPr>
              <a:t>1</a:t>
            </a:r>
            <a:r>
              <a:rPr lang="en-GB" sz="600" noProof="0">
                <a:latin typeface="Arial" panose="020B0604020202020204" pitchFamily="34" charset="0"/>
              </a:rPr>
              <a:t> </a:t>
            </a:r>
            <a:r>
              <a:rPr lang="en-GB" sz="600" baseline="30000" noProof="0">
                <a:latin typeface="Arial" panose="020B0604020202020204" pitchFamily="34" charset="0"/>
              </a:rPr>
              <a:t>†</a:t>
            </a:r>
            <a:r>
              <a:rPr lang="en-GB" sz="600" noProof="0">
                <a:latin typeface="Arial" panose="020B0604020202020204" pitchFamily="34" charset="0"/>
              </a:rPr>
              <a:t>32 million men and women had osteoporosis in 2019.</a:t>
            </a:r>
            <a:r>
              <a:rPr lang="en-GB" sz="600" baseline="30000">
                <a:latin typeface="Arial" panose="020B0604020202020204" pitchFamily="34" charset="0"/>
              </a:rPr>
              <a:t>1,2</a:t>
            </a:r>
            <a:r>
              <a:rPr lang="en-GB" sz="600" baseline="30000" noProof="0">
                <a:latin typeface="Arial" panose="020B0604020202020204" pitchFamily="34" charset="0"/>
              </a:rPr>
              <a:t> </a:t>
            </a:r>
            <a:br>
              <a:rPr lang="en-GB" sz="600" baseline="30000" noProof="0">
                <a:latin typeface="Arial" panose="020B0604020202020204" pitchFamily="34" charset="0"/>
              </a:rPr>
            </a:br>
            <a:r>
              <a:rPr lang="en-GB" sz="600" baseline="30000" noProof="0">
                <a:latin typeface="Arial" panose="020B0604020202020204" pitchFamily="34" charset="0"/>
              </a:rPr>
              <a:t>‡</a:t>
            </a:r>
            <a:r>
              <a:rPr lang="en-GB" sz="600" noProof="0">
                <a:latin typeface="Arial" panose="020B0604020202020204" pitchFamily="34" charset="0"/>
              </a:rPr>
              <a:t>SCOPE 2021 defined the treatment gap as the rate of women who exceed the intervention threshold but do not receive treatment.</a:t>
            </a:r>
            <a:r>
              <a:rPr lang="en-GB" sz="600" baseline="30000" noProof="0">
                <a:latin typeface="Arial" panose="020B0604020202020204" pitchFamily="34" charset="0"/>
              </a:rPr>
              <a:t>2</a:t>
            </a:r>
            <a:br>
              <a:rPr lang="en-GB" sz="600" baseline="30000" noProof="0">
                <a:latin typeface="Arial" panose="020B0604020202020204" pitchFamily="34" charset="0"/>
              </a:rPr>
            </a:br>
            <a:r>
              <a:rPr lang="en-GB" sz="600" noProof="0">
                <a:latin typeface="Arial" panose="020B0604020202020204" pitchFamily="34" charset="0"/>
              </a:rPr>
              <a:t>1. Kanis JA et al. </a:t>
            </a:r>
            <a:r>
              <a:rPr lang="en-GB" sz="600" i="1" noProof="0">
                <a:latin typeface="Arial" panose="020B0604020202020204" pitchFamily="34" charset="0"/>
              </a:rPr>
              <a:t>Arch </a:t>
            </a:r>
            <a:r>
              <a:rPr lang="en-GB" sz="600" i="1" noProof="0" err="1">
                <a:latin typeface="Arial" panose="020B0604020202020204" pitchFamily="34" charset="0"/>
              </a:rPr>
              <a:t>Osteoporos</a:t>
            </a:r>
            <a:r>
              <a:rPr lang="en-GB" sz="600" i="1" noProof="0">
                <a:latin typeface="Arial" panose="020B0604020202020204" pitchFamily="34" charset="0"/>
              </a:rPr>
              <a:t> </a:t>
            </a:r>
            <a:r>
              <a:rPr lang="en-GB" sz="600" noProof="0">
                <a:latin typeface="Arial" panose="020B0604020202020204" pitchFamily="34" charset="0"/>
              </a:rPr>
              <a:t>2021;16:82; 2. Scorecard for Osteoporosis in Europe. SCOPE 2021 Summary Report. Available from: </a:t>
            </a:r>
            <a:r>
              <a:rPr lang="en-GB" sz="600" noProof="0">
                <a:latin typeface="Arial" panose="020B0604020202020204" pitchFamily="34" charset="0"/>
                <a:hlinkClick r:id="rId12"/>
              </a:rPr>
              <a:t>https://www.osteoporosis.foundation/sites/iofbonehealth/files/2022-01/SCOPE%20Summary%20Report.pdf</a:t>
            </a:r>
            <a:r>
              <a:rPr lang="en-GB" sz="600" noProof="0">
                <a:latin typeface="Arial" panose="020B0604020202020204" pitchFamily="34" charset="0"/>
              </a:rPr>
              <a:t>. Accessed </a:t>
            </a:r>
            <a:r>
              <a:rPr lang="en-GB" sz="600">
                <a:latin typeface="Arial" panose="020B0604020202020204" pitchFamily="34" charset="0"/>
              </a:rPr>
              <a:t>March</a:t>
            </a:r>
            <a:r>
              <a:rPr lang="en-GB" sz="600" noProof="0">
                <a:latin typeface="Arial" panose="020B0604020202020204" pitchFamily="34" charset="0"/>
              </a:rPr>
              <a:t> 2025; 3. Scorecard for Osteoporosis in Europe (Belgium). SCOPE 2021 Summary Report. Available from: </a:t>
            </a:r>
            <a:r>
              <a:rPr lang="en-GB" sz="600" noProof="0">
                <a:latin typeface="Arial" panose="020B0604020202020204" pitchFamily="34" charset="0"/>
                <a:hlinkClick r:id="rId13"/>
              </a:rPr>
              <a:t>https://www.osteoporosis.foundation/sites/iofbonehealth/files/scope-2021/</a:t>
            </a:r>
            <a:r>
              <a:rPr lang="en-GB" sz="600">
                <a:latin typeface="Arial" panose="020B0604020202020204" pitchFamily="34" charset="0"/>
                <a:hlinkClick r:id="rId13"/>
              </a:rPr>
              <a:t>Belgium</a:t>
            </a:r>
            <a:r>
              <a:rPr lang="en-GB" sz="600" noProof="0">
                <a:latin typeface="Arial" panose="020B0604020202020204" pitchFamily="34" charset="0"/>
                <a:hlinkClick r:id="rId13"/>
              </a:rPr>
              <a:t>%20report.pdf</a:t>
            </a:r>
            <a:r>
              <a:rPr lang="en-GB" sz="600" noProof="0">
                <a:latin typeface="Arial" panose="020B0604020202020204" pitchFamily="34" charset="0"/>
              </a:rPr>
              <a:t>. Accessed October 2025</a:t>
            </a: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FC20B194-04D4-40D5-0E80-1F7C8E2663D4}"/>
              </a:ext>
            </a:extLst>
          </p:cNvPr>
          <p:cNvSpPr txBox="1"/>
          <p:nvPr/>
        </p:nvSpPr>
        <p:spPr>
          <a:xfrm>
            <a:off x="7753865" y="3776849"/>
            <a:ext cx="1154654" cy="694921"/>
          </a:xfrm>
          <a:prstGeom prst="rect">
            <a:avLst/>
          </a:prstGeom>
        </p:spPr>
        <p:txBody>
          <a:bodyPr vert="horz" wrap="square" lIns="0" tIns="4115" rIns="0" bIns="0" rtlCol="0">
            <a:spAutoFit/>
          </a:bodyPr>
          <a:lstStyle/>
          <a:p>
            <a:pPr marL="12993" marR="10394" algn="ctr">
              <a:lnSpc>
                <a:spcPct val="100899"/>
              </a:lnSpc>
              <a:spcBef>
                <a:spcPts val="32"/>
              </a:spcBef>
            </a:pPr>
            <a:r>
              <a:rPr lang="en-GB" sz="900" noProof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GB" sz="900" spc="-60" noProof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-24" noProof="0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en-GB" sz="900" spc="-56" noProof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GB" sz="900" b="1" spc="-55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spc="-29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GB" sz="900" b="1" spc="-5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-24" noProof="0">
                <a:latin typeface="Arial" panose="020B0604020202020204" pitchFamily="34" charset="0"/>
                <a:cs typeface="Arial" panose="020B0604020202020204" pitchFamily="34" charset="0"/>
              </a:rPr>
              <a:t>receive </a:t>
            </a:r>
            <a:r>
              <a:rPr lang="en-GB" sz="900" noProof="0">
                <a:latin typeface="Arial" panose="020B0604020202020204" pitchFamily="34" charset="0"/>
                <a:cs typeface="Arial" panose="020B0604020202020204" pitchFamily="34" charset="0"/>
              </a:rPr>
              <a:t>osteoporosis</a:t>
            </a:r>
            <a:r>
              <a:rPr lang="en-GB" sz="900" spc="-19" noProof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-4" noProof="0">
                <a:latin typeface="Arial" panose="020B0604020202020204" pitchFamily="34" charset="0"/>
                <a:cs typeface="Arial" panose="020B0604020202020204" pitchFamily="34" charset="0"/>
              </a:rPr>
              <a:t>treatment </a:t>
            </a:r>
            <a:r>
              <a:rPr lang="en-GB" sz="900" spc="-14" noProof="0">
                <a:latin typeface="Arial" panose="020B0604020202020204" pitchFamily="34" charset="0"/>
                <a:cs typeface="Arial" panose="020B0604020202020204" pitchFamily="34" charset="0"/>
              </a:rPr>
              <a:t>despite</a:t>
            </a:r>
            <a:r>
              <a:rPr lang="en-GB" sz="900" spc="-60" noProof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-19" noProof="0">
                <a:latin typeface="Arial" panose="020B0604020202020204" pitchFamily="34" charset="0"/>
                <a:cs typeface="Arial" panose="020B0604020202020204" pitchFamily="34" charset="0"/>
              </a:rPr>
              <a:t>exceeding</a:t>
            </a:r>
            <a:r>
              <a:rPr lang="en-GB" sz="900" spc="-60" noProof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-8" noProof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900" spc="-34" noProof="0">
                <a:latin typeface="Arial" panose="020B0604020202020204" pitchFamily="34" charset="0"/>
                <a:cs typeface="Arial" panose="020B0604020202020204" pitchFamily="34" charset="0"/>
              </a:rPr>
              <a:t>fracture</a:t>
            </a:r>
            <a:r>
              <a:rPr lang="en-GB" sz="900" spc="-53" noProof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noProof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en-GB" sz="900" spc="-51" noProof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-4" noProof="0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en-GB" sz="900" spc="-5" baseline="30864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900" baseline="30864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F4DF00D-6E43-31D5-DDBD-F2097A07D301}"/>
              </a:ext>
            </a:extLst>
          </p:cNvPr>
          <p:cNvGrpSpPr/>
          <p:nvPr/>
        </p:nvGrpSpPr>
        <p:grpSpPr>
          <a:xfrm>
            <a:off x="6995477" y="3352715"/>
            <a:ext cx="1623304" cy="811680"/>
            <a:chOff x="9555795" y="2212666"/>
            <a:chExt cx="2461953" cy="1231019"/>
          </a:xfrm>
        </p:grpSpPr>
        <p:sp>
          <p:nvSpPr>
            <p:cNvPr id="44" name="object 9">
              <a:extLst>
                <a:ext uri="{FF2B5EF4-FFF2-40B4-BE49-F238E27FC236}">
                  <a16:creationId xmlns:a16="http://schemas.microsoft.com/office/drawing/2014/main" id="{0143C94A-C1E7-1990-2A8B-A670875908F7}"/>
                </a:ext>
              </a:extLst>
            </p:cNvPr>
            <p:cNvSpPr txBox="1"/>
            <p:nvPr/>
          </p:nvSpPr>
          <p:spPr>
            <a:xfrm>
              <a:off x="11164180" y="2212666"/>
              <a:ext cx="853568" cy="636458"/>
            </a:xfrm>
            <a:prstGeom prst="rect">
              <a:avLst/>
            </a:prstGeom>
          </p:spPr>
          <p:txBody>
            <a:bodyPr vert="horz" wrap="square" lIns="0" tIns="4115" rIns="0" bIns="0" rtlCol="0">
              <a:spAutoFit/>
            </a:bodyPr>
            <a:lstStyle/>
            <a:p>
              <a:pPr marL="4331">
                <a:spcBef>
                  <a:spcPts val="32"/>
                </a:spcBef>
              </a:pPr>
              <a:r>
                <a:rPr lang="en-GB" sz="2700" b="1" spc="-31" noProof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</a:t>
              </a:r>
              <a:r>
                <a:rPr lang="en-GB" sz="1200" b="1" spc="-31" noProof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en-GB" sz="1200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BF3EE3C-B0E5-61B3-EECD-1810BD7F3E58}"/>
                </a:ext>
              </a:extLst>
            </p:cNvPr>
            <p:cNvGrpSpPr/>
            <p:nvPr/>
          </p:nvGrpSpPr>
          <p:grpSpPr>
            <a:xfrm>
              <a:off x="9555795" y="2224384"/>
              <a:ext cx="1238358" cy="1219301"/>
              <a:chOff x="9196733" y="2224384"/>
              <a:chExt cx="1543910" cy="1520151"/>
            </a:xfrm>
          </p:grpSpPr>
          <p:sp>
            <p:nvSpPr>
              <p:cNvPr id="49" name="object 19">
                <a:extLst>
                  <a:ext uri="{FF2B5EF4-FFF2-40B4-BE49-F238E27FC236}">
                    <a16:creationId xmlns:a16="http://schemas.microsoft.com/office/drawing/2014/main" id="{7D83B5BA-2AA7-9118-FBA0-9B136B986A4A}"/>
                  </a:ext>
                </a:extLst>
              </p:cNvPr>
              <p:cNvSpPr/>
              <p:nvPr/>
            </p:nvSpPr>
            <p:spPr>
              <a:xfrm>
                <a:off x="9196733" y="2224385"/>
                <a:ext cx="760197" cy="1174168"/>
              </a:xfrm>
              <a:custGeom>
                <a:avLst/>
                <a:gdLst/>
                <a:ahLst/>
                <a:cxnLst/>
                <a:rect l="l" t="t" r="r" b="b"/>
                <a:pathLst>
                  <a:path w="1995170" h="3081654">
                    <a:moveTo>
                      <a:pt x="1994903" y="0"/>
                    </a:moveTo>
                    <a:lnTo>
                      <a:pt x="1943396" y="600"/>
                    </a:lnTo>
                    <a:lnTo>
                      <a:pt x="1892328" y="2403"/>
                    </a:lnTo>
                    <a:lnTo>
                      <a:pt x="1841693" y="5410"/>
                    </a:lnTo>
                    <a:lnTo>
                      <a:pt x="1791482" y="9623"/>
                    </a:lnTo>
                    <a:lnTo>
                      <a:pt x="1741689" y="15046"/>
                    </a:lnTo>
                    <a:lnTo>
                      <a:pt x="1692306" y="21679"/>
                    </a:lnTo>
                    <a:lnTo>
                      <a:pt x="1643327" y="29525"/>
                    </a:lnTo>
                    <a:lnTo>
                      <a:pt x="1594743" y="38587"/>
                    </a:lnTo>
                    <a:lnTo>
                      <a:pt x="1546547" y="48865"/>
                    </a:lnTo>
                    <a:lnTo>
                      <a:pt x="1498732" y="60364"/>
                    </a:lnTo>
                    <a:lnTo>
                      <a:pt x="1451291" y="73084"/>
                    </a:lnTo>
                    <a:lnTo>
                      <a:pt x="1404217" y="87028"/>
                    </a:lnTo>
                    <a:lnTo>
                      <a:pt x="1357502" y="102198"/>
                    </a:lnTo>
                    <a:lnTo>
                      <a:pt x="1311138" y="118596"/>
                    </a:lnTo>
                    <a:lnTo>
                      <a:pt x="1265120" y="136225"/>
                    </a:lnTo>
                    <a:lnTo>
                      <a:pt x="1219438" y="155086"/>
                    </a:lnTo>
                    <a:lnTo>
                      <a:pt x="1174087" y="175181"/>
                    </a:lnTo>
                    <a:lnTo>
                      <a:pt x="1129058" y="196514"/>
                    </a:lnTo>
                    <a:lnTo>
                      <a:pt x="1084345" y="219085"/>
                    </a:lnTo>
                    <a:lnTo>
                      <a:pt x="1039940" y="242898"/>
                    </a:lnTo>
                    <a:lnTo>
                      <a:pt x="995835" y="267954"/>
                    </a:lnTo>
                    <a:lnTo>
                      <a:pt x="952024" y="294256"/>
                    </a:lnTo>
                    <a:lnTo>
                      <a:pt x="908499" y="321805"/>
                    </a:lnTo>
                    <a:lnTo>
                      <a:pt x="868168" y="348685"/>
                    </a:lnTo>
                    <a:lnTo>
                      <a:pt x="828698" y="376371"/>
                    </a:lnTo>
                    <a:lnTo>
                      <a:pt x="790094" y="404846"/>
                    </a:lnTo>
                    <a:lnTo>
                      <a:pt x="752360" y="434091"/>
                    </a:lnTo>
                    <a:lnTo>
                      <a:pt x="715500" y="464088"/>
                    </a:lnTo>
                    <a:lnTo>
                      <a:pt x="679516" y="494819"/>
                    </a:lnTo>
                    <a:lnTo>
                      <a:pt x="644414" y="526266"/>
                    </a:lnTo>
                    <a:lnTo>
                      <a:pt x="610197" y="558412"/>
                    </a:lnTo>
                    <a:lnTo>
                      <a:pt x="576869" y="591237"/>
                    </a:lnTo>
                    <a:lnTo>
                      <a:pt x="544433" y="624724"/>
                    </a:lnTo>
                    <a:lnTo>
                      <a:pt x="512894" y="658855"/>
                    </a:lnTo>
                    <a:lnTo>
                      <a:pt x="482256" y="693611"/>
                    </a:lnTo>
                    <a:lnTo>
                      <a:pt x="452521" y="728975"/>
                    </a:lnTo>
                    <a:lnTo>
                      <a:pt x="423695" y="764929"/>
                    </a:lnTo>
                    <a:lnTo>
                      <a:pt x="395781" y="801454"/>
                    </a:lnTo>
                    <a:lnTo>
                      <a:pt x="368782" y="838533"/>
                    </a:lnTo>
                    <a:lnTo>
                      <a:pt x="342703" y="876147"/>
                    </a:lnTo>
                    <a:lnTo>
                      <a:pt x="317547" y="914278"/>
                    </a:lnTo>
                    <a:lnTo>
                      <a:pt x="293319" y="952909"/>
                    </a:lnTo>
                    <a:lnTo>
                      <a:pt x="270022" y="992020"/>
                    </a:lnTo>
                    <a:lnTo>
                      <a:pt x="247659" y="1031595"/>
                    </a:lnTo>
                    <a:lnTo>
                      <a:pt x="226236" y="1071615"/>
                    </a:lnTo>
                    <a:lnTo>
                      <a:pt x="205755" y="1112062"/>
                    </a:lnTo>
                    <a:lnTo>
                      <a:pt x="186220" y="1152917"/>
                    </a:lnTo>
                    <a:lnTo>
                      <a:pt x="167636" y="1194164"/>
                    </a:lnTo>
                    <a:lnTo>
                      <a:pt x="150006" y="1235783"/>
                    </a:lnTo>
                    <a:lnTo>
                      <a:pt x="133334" y="1277757"/>
                    </a:lnTo>
                    <a:lnTo>
                      <a:pt x="117624" y="1320068"/>
                    </a:lnTo>
                    <a:lnTo>
                      <a:pt x="102879" y="1362697"/>
                    </a:lnTo>
                    <a:lnTo>
                      <a:pt x="89104" y="1405627"/>
                    </a:lnTo>
                    <a:lnTo>
                      <a:pt x="76302" y="1448839"/>
                    </a:lnTo>
                    <a:lnTo>
                      <a:pt x="64478" y="1492315"/>
                    </a:lnTo>
                    <a:lnTo>
                      <a:pt x="53634" y="1536038"/>
                    </a:lnTo>
                    <a:lnTo>
                      <a:pt x="43775" y="1579989"/>
                    </a:lnTo>
                    <a:lnTo>
                      <a:pt x="34905" y="1624150"/>
                    </a:lnTo>
                    <a:lnTo>
                      <a:pt x="27028" y="1668503"/>
                    </a:lnTo>
                    <a:lnTo>
                      <a:pt x="20147" y="1713030"/>
                    </a:lnTo>
                    <a:lnTo>
                      <a:pt x="14266" y="1757713"/>
                    </a:lnTo>
                    <a:lnTo>
                      <a:pt x="9389" y="1802534"/>
                    </a:lnTo>
                    <a:lnTo>
                      <a:pt x="5520" y="1847475"/>
                    </a:lnTo>
                    <a:lnTo>
                      <a:pt x="2663" y="1892518"/>
                    </a:lnTo>
                    <a:lnTo>
                      <a:pt x="822" y="1937644"/>
                    </a:lnTo>
                    <a:lnTo>
                      <a:pt x="0" y="1982836"/>
                    </a:lnTo>
                    <a:lnTo>
                      <a:pt x="201" y="2028075"/>
                    </a:lnTo>
                    <a:lnTo>
                      <a:pt x="1429" y="2073344"/>
                    </a:lnTo>
                    <a:lnTo>
                      <a:pt x="3688" y="2118625"/>
                    </a:lnTo>
                    <a:lnTo>
                      <a:pt x="6982" y="2163898"/>
                    </a:lnTo>
                    <a:lnTo>
                      <a:pt x="11315" y="2209147"/>
                    </a:lnTo>
                    <a:lnTo>
                      <a:pt x="16690" y="2254354"/>
                    </a:lnTo>
                    <a:lnTo>
                      <a:pt x="23111" y="2299499"/>
                    </a:lnTo>
                    <a:lnTo>
                      <a:pt x="30582" y="2344565"/>
                    </a:lnTo>
                    <a:lnTo>
                      <a:pt x="39108" y="2389535"/>
                    </a:lnTo>
                    <a:lnTo>
                      <a:pt x="48691" y="2434389"/>
                    </a:lnTo>
                    <a:lnTo>
                      <a:pt x="59336" y="2479110"/>
                    </a:lnTo>
                    <a:lnTo>
                      <a:pt x="71047" y="2523680"/>
                    </a:lnTo>
                    <a:lnTo>
                      <a:pt x="83826" y="2568081"/>
                    </a:lnTo>
                    <a:lnTo>
                      <a:pt x="97679" y="2612294"/>
                    </a:lnTo>
                    <a:lnTo>
                      <a:pt x="112609" y="2656302"/>
                    </a:lnTo>
                    <a:lnTo>
                      <a:pt x="128620" y="2700087"/>
                    </a:lnTo>
                    <a:lnTo>
                      <a:pt x="145716" y="2743630"/>
                    </a:lnTo>
                    <a:lnTo>
                      <a:pt x="163900" y="2786913"/>
                    </a:lnTo>
                    <a:lnTo>
                      <a:pt x="183176" y="2829919"/>
                    </a:lnTo>
                    <a:lnTo>
                      <a:pt x="203549" y="2872629"/>
                    </a:lnTo>
                    <a:lnTo>
                      <a:pt x="225022" y="2915026"/>
                    </a:lnTo>
                    <a:lnTo>
                      <a:pt x="247598" y="2957090"/>
                    </a:lnTo>
                    <a:lnTo>
                      <a:pt x="271283" y="2998804"/>
                    </a:lnTo>
                    <a:lnTo>
                      <a:pt x="296079" y="3040151"/>
                    </a:lnTo>
                    <a:lnTo>
                      <a:pt x="321990" y="3081111"/>
                    </a:lnTo>
                    <a:lnTo>
                      <a:pt x="775040" y="2786903"/>
                    </a:lnTo>
                    <a:lnTo>
                      <a:pt x="749513" y="2746227"/>
                    </a:lnTo>
                    <a:lnTo>
                      <a:pt x="725304" y="2704664"/>
                    </a:lnTo>
                    <a:lnTo>
                      <a:pt x="702443" y="2662244"/>
                    </a:lnTo>
                    <a:lnTo>
                      <a:pt x="680960" y="2618996"/>
                    </a:lnTo>
                    <a:lnTo>
                      <a:pt x="660884" y="2574950"/>
                    </a:lnTo>
                    <a:lnTo>
                      <a:pt x="642244" y="2530133"/>
                    </a:lnTo>
                    <a:lnTo>
                      <a:pt x="625070" y="2484577"/>
                    </a:lnTo>
                    <a:lnTo>
                      <a:pt x="609392" y="2438309"/>
                    </a:lnTo>
                    <a:lnTo>
                      <a:pt x="595238" y="2391359"/>
                    </a:lnTo>
                    <a:lnTo>
                      <a:pt x="582639" y="2343756"/>
                    </a:lnTo>
                    <a:lnTo>
                      <a:pt x="571625" y="2295530"/>
                    </a:lnTo>
                    <a:lnTo>
                      <a:pt x="562224" y="2246710"/>
                    </a:lnTo>
                    <a:lnTo>
                      <a:pt x="554466" y="2197325"/>
                    </a:lnTo>
                    <a:lnTo>
                      <a:pt x="548380" y="2147404"/>
                    </a:lnTo>
                    <a:lnTo>
                      <a:pt x="543997" y="2096976"/>
                    </a:lnTo>
                    <a:lnTo>
                      <a:pt x="541345" y="2046071"/>
                    </a:lnTo>
                    <a:lnTo>
                      <a:pt x="540455" y="1994717"/>
                    </a:lnTo>
                    <a:lnTo>
                      <a:pt x="541232" y="1946711"/>
                    </a:lnTo>
                    <a:lnTo>
                      <a:pt x="543548" y="1899094"/>
                    </a:lnTo>
                    <a:lnTo>
                      <a:pt x="547379" y="1851890"/>
                    </a:lnTo>
                    <a:lnTo>
                      <a:pt x="552701" y="1805123"/>
                    </a:lnTo>
                    <a:lnTo>
                      <a:pt x="559489" y="1758817"/>
                    </a:lnTo>
                    <a:lnTo>
                      <a:pt x="567721" y="1712995"/>
                    </a:lnTo>
                    <a:lnTo>
                      <a:pt x="577371" y="1667682"/>
                    </a:lnTo>
                    <a:lnTo>
                      <a:pt x="588417" y="1622902"/>
                    </a:lnTo>
                    <a:lnTo>
                      <a:pt x="600833" y="1578678"/>
                    </a:lnTo>
                    <a:lnTo>
                      <a:pt x="614597" y="1535035"/>
                    </a:lnTo>
                    <a:lnTo>
                      <a:pt x="629684" y="1491997"/>
                    </a:lnTo>
                    <a:lnTo>
                      <a:pt x="646070" y="1449587"/>
                    </a:lnTo>
                    <a:lnTo>
                      <a:pt x="663731" y="1407829"/>
                    </a:lnTo>
                    <a:lnTo>
                      <a:pt x="682644" y="1366748"/>
                    </a:lnTo>
                    <a:lnTo>
                      <a:pt x="702784" y="1326367"/>
                    </a:lnTo>
                    <a:lnTo>
                      <a:pt x="724127" y="1286710"/>
                    </a:lnTo>
                    <a:lnTo>
                      <a:pt x="746650" y="1247802"/>
                    </a:lnTo>
                    <a:lnTo>
                      <a:pt x="770328" y="1209666"/>
                    </a:lnTo>
                    <a:lnTo>
                      <a:pt x="795137" y="1172326"/>
                    </a:lnTo>
                    <a:lnTo>
                      <a:pt x="821055" y="1135806"/>
                    </a:lnTo>
                    <a:lnTo>
                      <a:pt x="848056" y="1100130"/>
                    </a:lnTo>
                    <a:lnTo>
                      <a:pt x="876116" y="1065323"/>
                    </a:lnTo>
                    <a:lnTo>
                      <a:pt x="905212" y="1031407"/>
                    </a:lnTo>
                    <a:lnTo>
                      <a:pt x="935320" y="998407"/>
                    </a:lnTo>
                    <a:lnTo>
                      <a:pt x="966416" y="966347"/>
                    </a:lnTo>
                    <a:lnTo>
                      <a:pt x="998476" y="935251"/>
                    </a:lnTo>
                    <a:lnTo>
                      <a:pt x="1031475" y="905143"/>
                    </a:lnTo>
                    <a:lnTo>
                      <a:pt x="1065391" y="876046"/>
                    </a:lnTo>
                    <a:lnTo>
                      <a:pt x="1100198" y="847985"/>
                    </a:lnTo>
                    <a:lnTo>
                      <a:pt x="1135874" y="820984"/>
                    </a:lnTo>
                    <a:lnTo>
                      <a:pt x="1172394" y="795067"/>
                    </a:lnTo>
                    <a:lnTo>
                      <a:pt x="1209733" y="770257"/>
                    </a:lnTo>
                    <a:lnTo>
                      <a:pt x="1247869" y="746578"/>
                    </a:lnTo>
                    <a:lnTo>
                      <a:pt x="1286777" y="724055"/>
                    </a:lnTo>
                    <a:lnTo>
                      <a:pt x="1326434" y="702712"/>
                    </a:lnTo>
                    <a:lnTo>
                      <a:pt x="1366814" y="682572"/>
                    </a:lnTo>
                    <a:lnTo>
                      <a:pt x="1407895" y="663659"/>
                    </a:lnTo>
                    <a:lnTo>
                      <a:pt x="1449653" y="645997"/>
                    </a:lnTo>
                    <a:lnTo>
                      <a:pt x="1492063" y="629611"/>
                    </a:lnTo>
                    <a:lnTo>
                      <a:pt x="1535101" y="614524"/>
                    </a:lnTo>
                    <a:lnTo>
                      <a:pt x="1578744" y="600760"/>
                    </a:lnTo>
                    <a:lnTo>
                      <a:pt x="1622967" y="588344"/>
                    </a:lnTo>
                    <a:lnTo>
                      <a:pt x="1667747" y="577298"/>
                    </a:lnTo>
                    <a:lnTo>
                      <a:pt x="1713060" y="567647"/>
                    </a:lnTo>
                    <a:lnTo>
                      <a:pt x="1758882" y="559416"/>
                    </a:lnTo>
                    <a:lnTo>
                      <a:pt x="1805188" y="552627"/>
                    </a:lnTo>
                    <a:lnTo>
                      <a:pt x="1851955" y="547305"/>
                    </a:lnTo>
                    <a:lnTo>
                      <a:pt x="1899159" y="543474"/>
                    </a:lnTo>
                    <a:lnTo>
                      <a:pt x="1946776" y="541158"/>
                    </a:lnTo>
                    <a:lnTo>
                      <a:pt x="1994903" y="540381"/>
                    </a:lnTo>
                    <a:lnTo>
                      <a:pt x="1994903" y="0"/>
                    </a:lnTo>
                    <a:close/>
                  </a:path>
                </a:pathLst>
              </a:custGeom>
              <a:solidFill>
                <a:srgbClr val="FF8300"/>
              </a:solidFill>
            </p:spPr>
            <p:txBody>
              <a:bodyPr wrap="square" lIns="0" tIns="0" rIns="0" bIns="0" rtlCol="0"/>
              <a:lstStyle/>
              <a:p>
                <a:endParaRPr lang="en-GB" sz="614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object 20">
                <a:extLst>
                  <a:ext uri="{FF2B5EF4-FFF2-40B4-BE49-F238E27FC236}">
                    <a16:creationId xmlns:a16="http://schemas.microsoft.com/office/drawing/2014/main" id="{10651880-10C4-EF15-86BB-9A87D75DA77A}"/>
                  </a:ext>
                </a:extLst>
              </p:cNvPr>
              <p:cNvSpPr/>
              <p:nvPr/>
            </p:nvSpPr>
            <p:spPr>
              <a:xfrm>
                <a:off x="9343158" y="2224384"/>
                <a:ext cx="1397485" cy="1520151"/>
              </a:xfrm>
              <a:custGeom>
                <a:avLst/>
                <a:gdLst/>
                <a:ahLst/>
                <a:cxnLst/>
                <a:rect l="l" t="t" r="r" b="b"/>
                <a:pathLst>
                  <a:path w="3667759" h="3989704">
                    <a:moveTo>
                      <a:pt x="1672903" y="0"/>
                    </a:moveTo>
                    <a:lnTo>
                      <a:pt x="1672903" y="540381"/>
                    </a:lnTo>
                    <a:lnTo>
                      <a:pt x="1720906" y="541163"/>
                    </a:lnTo>
                    <a:lnTo>
                      <a:pt x="1768520" y="543483"/>
                    </a:lnTo>
                    <a:lnTo>
                      <a:pt x="1815721" y="547318"/>
                    </a:lnTo>
                    <a:lnTo>
                      <a:pt x="1862485" y="552643"/>
                    </a:lnTo>
                    <a:lnTo>
                      <a:pt x="1908788" y="559435"/>
                    </a:lnTo>
                    <a:lnTo>
                      <a:pt x="1954607" y="567670"/>
                    </a:lnTo>
                    <a:lnTo>
                      <a:pt x="1999917" y="577323"/>
                    </a:lnTo>
                    <a:lnTo>
                      <a:pt x="2044694" y="588371"/>
                    </a:lnTo>
                    <a:lnTo>
                      <a:pt x="2088914" y="600790"/>
                    </a:lnTo>
                    <a:lnTo>
                      <a:pt x="2132554" y="614556"/>
                    </a:lnTo>
                    <a:lnTo>
                      <a:pt x="2175589" y="629645"/>
                    </a:lnTo>
                    <a:lnTo>
                      <a:pt x="2217996" y="646033"/>
                    </a:lnTo>
                    <a:lnTo>
                      <a:pt x="2259751" y="663696"/>
                    </a:lnTo>
                    <a:lnTo>
                      <a:pt x="2300829" y="682610"/>
                    </a:lnTo>
                    <a:lnTo>
                      <a:pt x="2341206" y="702752"/>
                    </a:lnTo>
                    <a:lnTo>
                      <a:pt x="2380860" y="724096"/>
                    </a:lnTo>
                    <a:lnTo>
                      <a:pt x="2419765" y="746620"/>
                    </a:lnTo>
                    <a:lnTo>
                      <a:pt x="2457898" y="770299"/>
                    </a:lnTo>
                    <a:lnTo>
                      <a:pt x="2495234" y="795109"/>
                    </a:lnTo>
                    <a:lnTo>
                      <a:pt x="2531751" y="821027"/>
                    </a:lnTo>
                    <a:lnTo>
                      <a:pt x="2567424" y="848028"/>
                    </a:lnTo>
                    <a:lnTo>
                      <a:pt x="2602228" y="876089"/>
                    </a:lnTo>
                    <a:lnTo>
                      <a:pt x="2636141" y="905185"/>
                    </a:lnTo>
                    <a:lnTo>
                      <a:pt x="2669138" y="935293"/>
                    </a:lnTo>
                    <a:lnTo>
                      <a:pt x="2701195" y="966389"/>
                    </a:lnTo>
                    <a:lnTo>
                      <a:pt x="2732288" y="998448"/>
                    </a:lnTo>
                    <a:lnTo>
                      <a:pt x="2762393" y="1031447"/>
                    </a:lnTo>
                    <a:lnTo>
                      <a:pt x="2791487" y="1065362"/>
                    </a:lnTo>
                    <a:lnTo>
                      <a:pt x="2819545" y="1100169"/>
                    </a:lnTo>
                    <a:lnTo>
                      <a:pt x="2846544" y="1135844"/>
                    </a:lnTo>
                    <a:lnTo>
                      <a:pt x="2872459" y="1172362"/>
                    </a:lnTo>
                    <a:lnTo>
                      <a:pt x="2897266" y="1209701"/>
                    </a:lnTo>
                    <a:lnTo>
                      <a:pt x="2920942" y="1247836"/>
                    </a:lnTo>
                    <a:lnTo>
                      <a:pt x="2943463" y="1286743"/>
                    </a:lnTo>
                    <a:lnTo>
                      <a:pt x="2964804" y="1326398"/>
                    </a:lnTo>
                    <a:lnTo>
                      <a:pt x="2984942" y="1366777"/>
                    </a:lnTo>
                    <a:lnTo>
                      <a:pt x="3003853" y="1407856"/>
                    </a:lnTo>
                    <a:lnTo>
                      <a:pt x="3021513" y="1449612"/>
                    </a:lnTo>
                    <a:lnTo>
                      <a:pt x="3037897" y="1492020"/>
                    </a:lnTo>
                    <a:lnTo>
                      <a:pt x="3052983" y="1535057"/>
                    </a:lnTo>
                    <a:lnTo>
                      <a:pt x="3066745" y="1578698"/>
                    </a:lnTo>
                    <a:lnTo>
                      <a:pt x="3079161" y="1622920"/>
                    </a:lnTo>
                    <a:lnTo>
                      <a:pt x="3090205" y="1667698"/>
                    </a:lnTo>
                    <a:lnTo>
                      <a:pt x="3099854" y="1713008"/>
                    </a:lnTo>
                    <a:lnTo>
                      <a:pt x="3108085" y="1758828"/>
                    </a:lnTo>
                    <a:lnTo>
                      <a:pt x="3114873" y="1805132"/>
                    </a:lnTo>
                    <a:lnTo>
                      <a:pt x="3120194" y="1851897"/>
                    </a:lnTo>
                    <a:lnTo>
                      <a:pt x="3124025" y="1899099"/>
                    </a:lnTo>
                    <a:lnTo>
                      <a:pt x="3126341" y="1946714"/>
                    </a:lnTo>
                    <a:lnTo>
                      <a:pt x="3127118" y="1994717"/>
                    </a:lnTo>
                    <a:lnTo>
                      <a:pt x="3126341" y="2042723"/>
                    </a:lnTo>
                    <a:lnTo>
                      <a:pt x="3124024" y="2090340"/>
                    </a:lnTo>
                    <a:lnTo>
                      <a:pt x="3120194" y="2137544"/>
                    </a:lnTo>
                    <a:lnTo>
                      <a:pt x="3114872" y="2184311"/>
                    </a:lnTo>
                    <a:lnTo>
                      <a:pt x="3108083" y="2230618"/>
                    </a:lnTo>
                    <a:lnTo>
                      <a:pt x="3099852" y="2276439"/>
                    </a:lnTo>
                    <a:lnTo>
                      <a:pt x="3090201" y="2321752"/>
                    </a:lnTo>
                    <a:lnTo>
                      <a:pt x="3079156" y="2366532"/>
                    </a:lnTo>
                    <a:lnTo>
                      <a:pt x="3066739" y="2410756"/>
                    </a:lnTo>
                    <a:lnTo>
                      <a:pt x="3052976" y="2454399"/>
                    </a:lnTo>
                    <a:lnTo>
                      <a:pt x="3037889" y="2497438"/>
                    </a:lnTo>
                    <a:lnTo>
                      <a:pt x="3021503" y="2539848"/>
                    </a:lnTo>
                    <a:lnTo>
                      <a:pt x="3003842" y="2581605"/>
                    </a:lnTo>
                    <a:lnTo>
                      <a:pt x="2984929" y="2622687"/>
                    </a:lnTo>
                    <a:lnTo>
                      <a:pt x="2964789" y="2663067"/>
                    </a:lnTo>
                    <a:lnTo>
                      <a:pt x="2943446" y="2702724"/>
                    </a:lnTo>
                    <a:lnTo>
                      <a:pt x="2920923" y="2741632"/>
                    </a:lnTo>
                    <a:lnTo>
                      <a:pt x="2897245" y="2779768"/>
                    </a:lnTo>
                    <a:lnTo>
                      <a:pt x="2872435" y="2817108"/>
                    </a:lnTo>
                    <a:lnTo>
                      <a:pt x="2846518" y="2853628"/>
                    </a:lnTo>
                    <a:lnTo>
                      <a:pt x="2819517" y="2889304"/>
                    </a:lnTo>
                    <a:lnTo>
                      <a:pt x="2791457" y="2924112"/>
                    </a:lnTo>
                    <a:lnTo>
                      <a:pt x="2762360" y="2958028"/>
                    </a:lnTo>
                    <a:lnTo>
                      <a:pt x="2732252" y="2991027"/>
                    </a:lnTo>
                    <a:lnTo>
                      <a:pt x="2701156" y="3023087"/>
                    </a:lnTo>
                    <a:lnTo>
                      <a:pt x="2669097" y="3054183"/>
                    </a:lnTo>
                    <a:lnTo>
                      <a:pt x="2636097" y="3084292"/>
                    </a:lnTo>
                    <a:lnTo>
                      <a:pt x="2602182" y="3113388"/>
                    </a:lnTo>
                    <a:lnTo>
                      <a:pt x="2567374" y="3141449"/>
                    </a:lnTo>
                    <a:lnTo>
                      <a:pt x="2531699" y="3168450"/>
                    </a:lnTo>
                    <a:lnTo>
                      <a:pt x="2495179" y="3194368"/>
                    </a:lnTo>
                    <a:lnTo>
                      <a:pt x="2457839" y="3219178"/>
                    </a:lnTo>
                    <a:lnTo>
                      <a:pt x="2419704" y="3242856"/>
                    </a:lnTo>
                    <a:lnTo>
                      <a:pt x="2380796" y="3265379"/>
                    </a:lnTo>
                    <a:lnTo>
                      <a:pt x="2341139" y="3286723"/>
                    </a:lnTo>
                    <a:lnTo>
                      <a:pt x="2300759" y="3306863"/>
                    </a:lnTo>
                    <a:lnTo>
                      <a:pt x="2259677" y="3325776"/>
                    </a:lnTo>
                    <a:lnTo>
                      <a:pt x="2217920" y="3343437"/>
                    </a:lnTo>
                    <a:lnTo>
                      <a:pt x="2175510" y="3359823"/>
                    </a:lnTo>
                    <a:lnTo>
                      <a:pt x="2132472" y="3374910"/>
                    </a:lnTo>
                    <a:lnTo>
                      <a:pt x="2088829" y="3388674"/>
                    </a:lnTo>
                    <a:lnTo>
                      <a:pt x="2044605" y="3401091"/>
                    </a:lnTo>
                    <a:lnTo>
                      <a:pt x="1999825" y="3412136"/>
                    </a:lnTo>
                    <a:lnTo>
                      <a:pt x="1954513" y="3421787"/>
                    </a:lnTo>
                    <a:lnTo>
                      <a:pt x="1908691" y="3430019"/>
                    </a:lnTo>
                    <a:lnTo>
                      <a:pt x="1862385" y="3436807"/>
                    </a:lnTo>
                    <a:lnTo>
                      <a:pt x="1815618" y="3442129"/>
                    </a:lnTo>
                    <a:lnTo>
                      <a:pt x="1768414" y="3445960"/>
                    </a:lnTo>
                    <a:lnTo>
                      <a:pt x="1720797" y="3448276"/>
                    </a:lnTo>
                    <a:lnTo>
                      <a:pt x="1672791" y="3449053"/>
                    </a:lnTo>
                    <a:lnTo>
                      <a:pt x="1621902" y="3448180"/>
                    </a:lnTo>
                    <a:lnTo>
                      <a:pt x="1571453" y="3445577"/>
                    </a:lnTo>
                    <a:lnTo>
                      <a:pt x="1521472" y="3441274"/>
                    </a:lnTo>
                    <a:lnTo>
                      <a:pt x="1471986" y="3435300"/>
                    </a:lnTo>
                    <a:lnTo>
                      <a:pt x="1423026" y="3427683"/>
                    </a:lnTo>
                    <a:lnTo>
                      <a:pt x="1374620" y="3418452"/>
                    </a:lnTo>
                    <a:lnTo>
                      <a:pt x="1326795" y="3407635"/>
                    </a:lnTo>
                    <a:lnTo>
                      <a:pt x="1279581" y="3395260"/>
                    </a:lnTo>
                    <a:lnTo>
                      <a:pt x="1233005" y="3381357"/>
                    </a:lnTo>
                    <a:lnTo>
                      <a:pt x="1187098" y="3365954"/>
                    </a:lnTo>
                    <a:lnTo>
                      <a:pt x="1141886" y="3349080"/>
                    </a:lnTo>
                    <a:lnTo>
                      <a:pt x="1097399" y="3330763"/>
                    </a:lnTo>
                    <a:lnTo>
                      <a:pt x="1053665" y="3311031"/>
                    </a:lnTo>
                    <a:lnTo>
                      <a:pt x="1010713" y="3289914"/>
                    </a:lnTo>
                    <a:lnTo>
                      <a:pt x="968570" y="3267439"/>
                    </a:lnTo>
                    <a:lnTo>
                      <a:pt x="927267" y="3243636"/>
                    </a:lnTo>
                    <a:lnTo>
                      <a:pt x="886830" y="3218534"/>
                    </a:lnTo>
                    <a:lnTo>
                      <a:pt x="847290" y="3192159"/>
                    </a:lnTo>
                    <a:lnTo>
                      <a:pt x="808673" y="3164542"/>
                    </a:lnTo>
                    <a:lnTo>
                      <a:pt x="771010" y="3135711"/>
                    </a:lnTo>
                    <a:lnTo>
                      <a:pt x="734327" y="3105694"/>
                    </a:lnTo>
                    <a:lnTo>
                      <a:pt x="698655" y="3074520"/>
                    </a:lnTo>
                    <a:lnTo>
                      <a:pt x="664020" y="3042217"/>
                    </a:lnTo>
                    <a:lnTo>
                      <a:pt x="630453" y="3008815"/>
                    </a:lnTo>
                    <a:lnTo>
                      <a:pt x="597981" y="2974341"/>
                    </a:lnTo>
                    <a:lnTo>
                      <a:pt x="566633" y="2938824"/>
                    </a:lnTo>
                    <a:lnTo>
                      <a:pt x="536437" y="2902294"/>
                    </a:lnTo>
                    <a:lnTo>
                      <a:pt x="507422" y="2864778"/>
                    </a:lnTo>
                    <a:lnTo>
                      <a:pt x="479617" y="2826304"/>
                    </a:lnTo>
                    <a:lnTo>
                      <a:pt x="453049" y="2786903"/>
                    </a:lnTo>
                    <a:lnTo>
                      <a:pt x="0" y="3081120"/>
                    </a:lnTo>
                    <a:lnTo>
                      <a:pt x="28452" y="3123896"/>
                    </a:lnTo>
                    <a:lnTo>
                      <a:pt x="57612" y="3165690"/>
                    </a:lnTo>
                    <a:lnTo>
                      <a:pt x="87471" y="3206496"/>
                    </a:lnTo>
                    <a:lnTo>
                      <a:pt x="118023" y="3246313"/>
                    </a:lnTo>
                    <a:lnTo>
                      <a:pt x="149261" y="3285135"/>
                    </a:lnTo>
                    <a:lnTo>
                      <a:pt x="181178" y="3322960"/>
                    </a:lnTo>
                    <a:lnTo>
                      <a:pt x="213767" y="3359784"/>
                    </a:lnTo>
                    <a:lnTo>
                      <a:pt x="247022" y="3395603"/>
                    </a:lnTo>
                    <a:lnTo>
                      <a:pt x="280935" y="3430412"/>
                    </a:lnTo>
                    <a:lnTo>
                      <a:pt x="315500" y="3464210"/>
                    </a:lnTo>
                    <a:lnTo>
                      <a:pt x="350710" y="3496991"/>
                    </a:lnTo>
                    <a:lnTo>
                      <a:pt x="386558" y="3528752"/>
                    </a:lnTo>
                    <a:lnTo>
                      <a:pt x="423037" y="3559489"/>
                    </a:lnTo>
                    <a:lnTo>
                      <a:pt x="460140" y="3589200"/>
                    </a:lnTo>
                    <a:lnTo>
                      <a:pt x="497861" y="3617879"/>
                    </a:lnTo>
                    <a:lnTo>
                      <a:pt x="536192" y="3645523"/>
                    </a:lnTo>
                    <a:lnTo>
                      <a:pt x="575128" y="3672128"/>
                    </a:lnTo>
                    <a:lnTo>
                      <a:pt x="614660" y="3697692"/>
                    </a:lnTo>
                    <a:lnTo>
                      <a:pt x="654782" y="3722209"/>
                    </a:lnTo>
                    <a:lnTo>
                      <a:pt x="695488" y="3745677"/>
                    </a:lnTo>
                    <a:lnTo>
                      <a:pt x="736769" y="3768091"/>
                    </a:lnTo>
                    <a:lnTo>
                      <a:pt x="778621" y="3789449"/>
                    </a:lnTo>
                    <a:lnTo>
                      <a:pt x="821035" y="3809745"/>
                    </a:lnTo>
                    <a:lnTo>
                      <a:pt x="864005" y="3828977"/>
                    </a:lnTo>
                    <a:lnTo>
                      <a:pt x="907524" y="3847140"/>
                    </a:lnTo>
                    <a:lnTo>
                      <a:pt x="951585" y="3864232"/>
                    </a:lnTo>
                    <a:lnTo>
                      <a:pt x="996182" y="3880248"/>
                    </a:lnTo>
                    <a:lnTo>
                      <a:pt x="1041306" y="3895184"/>
                    </a:lnTo>
                    <a:lnTo>
                      <a:pt x="1086953" y="3909037"/>
                    </a:lnTo>
                    <a:lnTo>
                      <a:pt x="1133114" y="3921803"/>
                    </a:lnTo>
                    <a:lnTo>
                      <a:pt x="1179783" y="3933479"/>
                    </a:lnTo>
                    <a:lnTo>
                      <a:pt x="1226953" y="3944061"/>
                    </a:lnTo>
                    <a:lnTo>
                      <a:pt x="1274618" y="3953544"/>
                    </a:lnTo>
                    <a:lnTo>
                      <a:pt x="1322770" y="3961925"/>
                    </a:lnTo>
                    <a:lnTo>
                      <a:pt x="1371402" y="3969202"/>
                    </a:lnTo>
                    <a:lnTo>
                      <a:pt x="1420508" y="3975369"/>
                    </a:lnTo>
                    <a:lnTo>
                      <a:pt x="1470081" y="3980423"/>
                    </a:lnTo>
                    <a:lnTo>
                      <a:pt x="1520113" y="3984360"/>
                    </a:lnTo>
                    <a:lnTo>
                      <a:pt x="1570599" y="3987177"/>
                    </a:lnTo>
                    <a:lnTo>
                      <a:pt x="1621531" y="3988870"/>
                    </a:lnTo>
                    <a:lnTo>
                      <a:pt x="1672903" y="3989435"/>
                    </a:lnTo>
                    <a:lnTo>
                      <a:pt x="1721367" y="3988858"/>
                    </a:lnTo>
                    <a:lnTo>
                      <a:pt x="1769548" y="3987135"/>
                    </a:lnTo>
                    <a:lnTo>
                      <a:pt x="1817432" y="3984279"/>
                    </a:lnTo>
                    <a:lnTo>
                      <a:pt x="1865007" y="3980304"/>
                    </a:lnTo>
                    <a:lnTo>
                      <a:pt x="1912258" y="3975222"/>
                    </a:lnTo>
                    <a:lnTo>
                      <a:pt x="1959174" y="3969046"/>
                    </a:lnTo>
                    <a:lnTo>
                      <a:pt x="2005740" y="3961790"/>
                    </a:lnTo>
                    <a:lnTo>
                      <a:pt x="2051945" y="3953467"/>
                    </a:lnTo>
                    <a:lnTo>
                      <a:pt x="2097774" y="3944089"/>
                    </a:lnTo>
                    <a:lnTo>
                      <a:pt x="2143215" y="3933671"/>
                    </a:lnTo>
                    <a:lnTo>
                      <a:pt x="2188255" y="3922223"/>
                    </a:lnTo>
                    <a:lnTo>
                      <a:pt x="2232880" y="3909761"/>
                    </a:lnTo>
                    <a:lnTo>
                      <a:pt x="2277078" y="3896297"/>
                    </a:lnTo>
                    <a:lnTo>
                      <a:pt x="2320836" y="3881843"/>
                    </a:lnTo>
                    <a:lnTo>
                      <a:pt x="2364140" y="3866414"/>
                    </a:lnTo>
                    <a:lnTo>
                      <a:pt x="2406978" y="3850022"/>
                    </a:lnTo>
                    <a:lnTo>
                      <a:pt x="2449335" y="3832680"/>
                    </a:lnTo>
                    <a:lnTo>
                      <a:pt x="2491201" y="3814401"/>
                    </a:lnTo>
                    <a:lnTo>
                      <a:pt x="2532560" y="3795198"/>
                    </a:lnTo>
                    <a:lnTo>
                      <a:pt x="2573401" y="3775085"/>
                    </a:lnTo>
                    <a:lnTo>
                      <a:pt x="2613710" y="3754074"/>
                    </a:lnTo>
                    <a:lnTo>
                      <a:pt x="2653473" y="3732179"/>
                    </a:lnTo>
                    <a:lnTo>
                      <a:pt x="2692679" y="3709412"/>
                    </a:lnTo>
                    <a:lnTo>
                      <a:pt x="2731314" y="3685786"/>
                    </a:lnTo>
                    <a:lnTo>
                      <a:pt x="2769365" y="3661316"/>
                    </a:lnTo>
                    <a:lnTo>
                      <a:pt x="2806818" y="3636013"/>
                    </a:lnTo>
                    <a:lnTo>
                      <a:pt x="2843661" y="3609891"/>
                    </a:lnTo>
                    <a:lnTo>
                      <a:pt x="2879881" y="3582962"/>
                    </a:lnTo>
                    <a:lnTo>
                      <a:pt x="2915465" y="3555241"/>
                    </a:lnTo>
                    <a:lnTo>
                      <a:pt x="2950399" y="3526740"/>
                    </a:lnTo>
                    <a:lnTo>
                      <a:pt x="2984671" y="3497471"/>
                    </a:lnTo>
                    <a:lnTo>
                      <a:pt x="3018267" y="3467449"/>
                    </a:lnTo>
                    <a:lnTo>
                      <a:pt x="3051174" y="3436685"/>
                    </a:lnTo>
                    <a:lnTo>
                      <a:pt x="3083380" y="3405194"/>
                    </a:lnTo>
                    <a:lnTo>
                      <a:pt x="3114871" y="3372989"/>
                    </a:lnTo>
                    <a:lnTo>
                      <a:pt x="3145634" y="3340081"/>
                    </a:lnTo>
                    <a:lnTo>
                      <a:pt x="3175657" y="3306485"/>
                    </a:lnTo>
                    <a:lnTo>
                      <a:pt x="3204925" y="3272213"/>
                    </a:lnTo>
                    <a:lnTo>
                      <a:pt x="3233426" y="3237279"/>
                    </a:lnTo>
                    <a:lnTo>
                      <a:pt x="3261148" y="3201696"/>
                    </a:lnTo>
                    <a:lnTo>
                      <a:pt x="3288076" y="3165476"/>
                    </a:lnTo>
                    <a:lnTo>
                      <a:pt x="3314198" y="3128633"/>
                    </a:lnTo>
                    <a:lnTo>
                      <a:pt x="3339501" y="3091179"/>
                    </a:lnTo>
                    <a:lnTo>
                      <a:pt x="3363972" y="3053129"/>
                    </a:lnTo>
                    <a:lnTo>
                      <a:pt x="3387597" y="3014494"/>
                    </a:lnTo>
                    <a:lnTo>
                      <a:pt x="3410364" y="2975288"/>
                    </a:lnTo>
                    <a:lnTo>
                      <a:pt x="3432260" y="2935524"/>
                    </a:lnTo>
                    <a:lnTo>
                      <a:pt x="3453270" y="2895215"/>
                    </a:lnTo>
                    <a:lnTo>
                      <a:pt x="3473384" y="2854375"/>
                    </a:lnTo>
                    <a:lnTo>
                      <a:pt x="3492586" y="2813015"/>
                    </a:lnTo>
                    <a:lnTo>
                      <a:pt x="3510865" y="2771150"/>
                    </a:lnTo>
                    <a:lnTo>
                      <a:pt x="3528207" y="2728792"/>
                    </a:lnTo>
                    <a:lnTo>
                      <a:pt x="3544599" y="2685955"/>
                    </a:lnTo>
                    <a:lnTo>
                      <a:pt x="3560029" y="2642650"/>
                    </a:lnTo>
                    <a:lnTo>
                      <a:pt x="3574482" y="2598893"/>
                    </a:lnTo>
                    <a:lnTo>
                      <a:pt x="3587947" y="2554695"/>
                    </a:lnTo>
                    <a:lnTo>
                      <a:pt x="3600409" y="2510069"/>
                    </a:lnTo>
                    <a:lnTo>
                      <a:pt x="3611856" y="2465029"/>
                    </a:lnTo>
                    <a:lnTo>
                      <a:pt x="3622275" y="2419588"/>
                    </a:lnTo>
                    <a:lnTo>
                      <a:pt x="3631653" y="2373759"/>
                    </a:lnTo>
                    <a:lnTo>
                      <a:pt x="3639976" y="2327555"/>
                    </a:lnTo>
                    <a:lnTo>
                      <a:pt x="3647232" y="2280988"/>
                    </a:lnTo>
                    <a:lnTo>
                      <a:pt x="3653407" y="2234073"/>
                    </a:lnTo>
                    <a:lnTo>
                      <a:pt x="3658489" y="2186821"/>
                    </a:lnTo>
                    <a:lnTo>
                      <a:pt x="3662464" y="2139247"/>
                    </a:lnTo>
                    <a:lnTo>
                      <a:pt x="3665320" y="2091363"/>
                    </a:lnTo>
                    <a:lnTo>
                      <a:pt x="3667043" y="2043182"/>
                    </a:lnTo>
                    <a:lnTo>
                      <a:pt x="3667620" y="1994717"/>
                    </a:lnTo>
                    <a:lnTo>
                      <a:pt x="3667043" y="1946253"/>
                    </a:lnTo>
                    <a:lnTo>
                      <a:pt x="3665320" y="1898072"/>
                    </a:lnTo>
                    <a:lnTo>
                      <a:pt x="3662464" y="1850187"/>
                    </a:lnTo>
                    <a:lnTo>
                      <a:pt x="3658489" y="1802613"/>
                    </a:lnTo>
                    <a:lnTo>
                      <a:pt x="3653407" y="1755362"/>
                    </a:lnTo>
                    <a:lnTo>
                      <a:pt x="3647232" y="1708446"/>
                    </a:lnTo>
                    <a:lnTo>
                      <a:pt x="3639976" y="1661880"/>
                    </a:lnTo>
                    <a:lnTo>
                      <a:pt x="3631653" y="1615675"/>
                    </a:lnTo>
                    <a:lnTo>
                      <a:pt x="3622275" y="1569846"/>
                    </a:lnTo>
                    <a:lnTo>
                      <a:pt x="3611856" y="1524405"/>
                    </a:lnTo>
                    <a:lnTo>
                      <a:pt x="3600409" y="1479365"/>
                    </a:lnTo>
                    <a:lnTo>
                      <a:pt x="3587947" y="1434740"/>
                    </a:lnTo>
                    <a:lnTo>
                      <a:pt x="3574482" y="1390542"/>
                    </a:lnTo>
                    <a:lnTo>
                      <a:pt x="3560029" y="1346784"/>
                    </a:lnTo>
                    <a:lnTo>
                      <a:pt x="3544599" y="1303480"/>
                    </a:lnTo>
                    <a:lnTo>
                      <a:pt x="3528207" y="1260642"/>
                    </a:lnTo>
                    <a:lnTo>
                      <a:pt x="3510865" y="1218284"/>
                    </a:lnTo>
                    <a:lnTo>
                      <a:pt x="3492586" y="1176419"/>
                    </a:lnTo>
                    <a:lnTo>
                      <a:pt x="3473384" y="1135060"/>
                    </a:lnTo>
                    <a:lnTo>
                      <a:pt x="3453270" y="1094219"/>
                    </a:lnTo>
                    <a:lnTo>
                      <a:pt x="3432260" y="1053910"/>
                    </a:lnTo>
                    <a:lnTo>
                      <a:pt x="3410364" y="1014146"/>
                    </a:lnTo>
                    <a:lnTo>
                      <a:pt x="3387597" y="974941"/>
                    </a:lnTo>
                    <a:lnTo>
                      <a:pt x="3363972" y="936306"/>
                    </a:lnTo>
                    <a:lnTo>
                      <a:pt x="3339501" y="898255"/>
                    </a:lnTo>
                    <a:lnTo>
                      <a:pt x="3314198" y="860802"/>
                    </a:lnTo>
                    <a:lnTo>
                      <a:pt x="3288076" y="823959"/>
                    </a:lnTo>
                    <a:lnTo>
                      <a:pt x="3261148" y="787739"/>
                    </a:lnTo>
                    <a:lnTo>
                      <a:pt x="3233426" y="752155"/>
                    </a:lnTo>
                    <a:lnTo>
                      <a:pt x="3204925" y="717221"/>
                    </a:lnTo>
                    <a:lnTo>
                      <a:pt x="3175657" y="682949"/>
                    </a:lnTo>
                    <a:lnTo>
                      <a:pt x="3145634" y="649353"/>
                    </a:lnTo>
                    <a:lnTo>
                      <a:pt x="3114871" y="616446"/>
                    </a:lnTo>
                    <a:lnTo>
                      <a:pt x="3083380" y="584240"/>
                    </a:lnTo>
                    <a:lnTo>
                      <a:pt x="3051174" y="552749"/>
                    </a:lnTo>
                    <a:lnTo>
                      <a:pt x="3018267" y="521986"/>
                    </a:lnTo>
                    <a:lnTo>
                      <a:pt x="2984671" y="491963"/>
                    </a:lnTo>
                    <a:lnTo>
                      <a:pt x="2950399" y="462695"/>
                    </a:lnTo>
                    <a:lnTo>
                      <a:pt x="2915465" y="434193"/>
                    </a:lnTo>
                    <a:lnTo>
                      <a:pt x="2879881" y="406472"/>
                    </a:lnTo>
                    <a:lnTo>
                      <a:pt x="2843661" y="379544"/>
                    </a:lnTo>
                    <a:lnTo>
                      <a:pt x="2806818" y="353422"/>
                    </a:lnTo>
                    <a:lnTo>
                      <a:pt x="2769365" y="328119"/>
                    </a:lnTo>
                    <a:lnTo>
                      <a:pt x="2731314" y="303648"/>
                    </a:lnTo>
                    <a:lnTo>
                      <a:pt x="2692679" y="280023"/>
                    </a:lnTo>
                    <a:lnTo>
                      <a:pt x="2653473" y="257256"/>
                    </a:lnTo>
                    <a:lnTo>
                      <a:pt x="2613710" y="235360"/>
                    </a:lnTo>
                    <a:lnTo>
                      <a:pt x="2573401" y="214350"/>
                    </a:lnTo>
                    <a:lnTo>
                      <a:pt x="2532560" y="194236"/>
                    </a:lnTo>
                    <a:lnTo>
                      <a:pt x="2491201" y="175034"/>
                    </a:lnTo>
                    <a:lnTo>
                      <a:pt x="2449335" y="156755"/>
                    </a:lnTo>
                    <a:lnTo>
                      <a:pt x="2406978" y="139413"/>
                    </a:lnTo>
                    <a:lnTo>
                      <a:pt x="2364140" y="123020"/>
                    </a:lnTo>
                    <a:lnTo>
                      <a:pt x="2320836" y="107591"/>
                    </a:lnTo>
                    <a:lnTo>
                      <a:pt x="2277078" y="93138"/>
                    </a:lnTo>
                    <a:lnTo>
                      <a:pt x="2232880" y="79673"/>
                    </a:lnTo>
                    <a:lnTo>
                      <a:pt x="2188255" y="67211"/>
                    </a:lnTo>
                    <a:lnTo>
                      <a:pt x="2143215" y="55764"/>
                    </a:lnTo>
                    <a:lnTo>
                      <a:pt x="2097774" y="45345"/>
                    </a:lnTo>
                    <a:lnTo>
                      <a:pt x="2051945" y="35967"/>
                    </a:lnTo>
                    <a:lnTo>
                      <a:pt x="2005740" y="27644"/>
                    </a:lnTo>
                    <a:lnTo>
                      <a:pt x="1959174" y="20388"/>
                    </a:lnTo>
                    <a:lnTo>
                      <a:pt x="1912258" y="14213"/>
                    </a:lnTo>
                    <a:lnTo>
                      <a:pt x="1865007" y="9131"/>
                    </a:lnTo>
                    <a:lnTo>
                      <a:pt x="1817432" y="5155"/>
                    </a:lnTo>
                    <a:lnTo>
                      <a:pt x="1769548" y="2300"/>
                    </a:lnTo>
                    <a:lnTo>
                      <a:pt x="1721367" y="577"/>
                    </a:lnTo>
                    <a:lnTo>
                      <a:pt x="167290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lang="en-GB" sz="614" noProof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84C2DD3-8A0E-469A-C1E6-5E34DDB6F04A}"/>
              </a:ext>
            </a:extLst>
          </p:cNvPr>
          <p:cNvSpPr txBox="1"/>
          <p:nvPr/>
        </p:nvSpPr>
        <p:spPr>
          <a:xfrm>
            <a:off x="6818404" y="2905168"/>
            <a:ext cx="2040986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50" b="1">
                <a:solidFill>
                  <a:schemeClr val="accent1"/>
                </a:solidFill>
                <a:latin typeface="Arial"/>
                <a:cs typeface="Arial"/>
              </a:rPr>
              <a:t>291</a:t>
            </a:r>
            <a:r>
              <a:rPr lang="en-GB" sz="1350" b="1" noProof="0">
                <a:solidFill>
                  <a:schemeClr val="accent1"/>
                </a:solidFill>
                <a:latin typeface="Arial"/>
                <a:cs typeface="Arial"/>
              </a:rPr>
              <a:t> thousand women </a:t>
            </a:r>
            <a:br>
              <a:rPr lang="en-GB" sz="1200" b="1" noProof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lang="en-GB" sz="900" noProof="0">
                <a:solidFill>
                  <a:schemeClr val="tx1"/>
                </a:solidFill>
                <a:latin typeface="Arial"/>
                <a:cs typeface="Arial"/>
              </a:rPr>
              <a:t>remain untreated</a:t>
            </a:r>
            <a:r>
              <a:rPr lang="en-GB" sz="900" baseline="30000" noProof="0">
                <a:latin typeface="Arial"/>
                <a:cs typeface="Arial"/>
              </a:rPr>
              <a:t>3</a:t>
            </a:r>
            <a:endParaRPr lang="en-GB" sz="825" baseline="30000" noProof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BELGIUM | Colissimo">
            <a:extLst>
              <a:ext uri="{FF2B5EF4-FFF2-40B4-BE49-F238E27FC236}">
                <a16:creationId xmlns:a16="http://schemas.microsoft.com/office/drawing/2014/main" id="{E89CCA7D-D319-E6EF-D376-303CDF05D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039" l="2846" r="95935">
                        <a14:foregroundMark x1="15041" y1="8824" x2="3252" y2="32843"/>
                        <a14:foregroundMark x1="3252" y1="32843" x2="11798" y2="36553"/>
                        <a14:foregroundMark x1="46807" y1="8333" x2="62195" y2="980"/>
                        <a14:foregroundMark x1="43729" y1="9804" x2="46807" y2="8333"/>
                        <a14:foregroundMark x1="41678" y1="10784" x2="43729" y2="9804"/>
                        <a14:foregroundMark x1="40650" y1="11275" x2="41678" y2="10784"/>
                        <a14:foregroundMark x1="69597" y1="12255" x2="69919" y2="12745"/>
                        <a14:foregroundMark x1="62195" y1="980" x2="69597" y2="12255"/>
                        <a14:foregroundMark x1="89024" y1="38725" x2="96341" y2="62745"/>
                        <a14:foregroundMark x1="96341" y1="62745" x2="84959" y2="65196"/>
                        <a14:foregroundMark x1="85366" y1="88725" x2="69512" y2="87255"/>
                        <a14:foregroundMark x1="75203" y1="90196" x2="86585" y2="94118"/>
                        <a14:foregroundMark x1="75772" y1="96078" x2="73984" y2="95588"/>
                        <a14:foregroundMark x1="82927" y1="98039" x2="75772" y2="96078"/>
                        <a14:backgroundMark x1="15041" y1="38725" x2="12602" y2="38235"/>
                        <a14:backgroundMark x1="15041" y1="8824" x2="15041" y2="8824"/>
                        <a14:backgroundMark x1="40650" y1="10784" x2="40650" y2="10784"/>
                        <a14:backgroundMark x1="43496" y1="8333" x2="43496" y2="8333"/>
                        <a14:backgroundMark x1="43089" y1="9804" x2="43089" y2="9804"/>
                        <a14:backgroundMark x1="40650" y1="9804" x2="40650" y2="9804"/>
                        <a14:backgroundMark x1="41463" y1="10784" x2="41463" y2="10784"/>
                        <a14:backgroundMark x1="44309" y1="8333" x2="44309" y2="8333"/>
                        <a14:backgroundMark x1="70732" y1="12255" x2="70732" y2="12255"/>
                        <a14:backgroundMark x1="88618" y1="38235" x2="88618" y2="38235"/>
                        <a14:backgroundMark x1="73984" y1="95098" x2="73984" y2="95098"/>
                        <a14:backgroundMark x1="74390" y1="96078" x2="74390" y2="9607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322" y="2498827"/>
            <a:ext cx="762723" cy="63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FF13CA-03DC-5886-5F22-6D89ED1E3BA4}"/>
              </a:ext>
            </a:extLst>
          </p:cNvPr>
          <p:cNvSpPr/>
          <p:nvPr/>
        </p:nvSpPr>
        <p:spPr>
          <a:xfrm>
            <a:off x="6818404" y="2905060"/>
            <a:ext cx="2040986" cy="427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2641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86A19-F2CF-4110-2DBA-DA876B03C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4" descr=" ">
            <a:hlinkClick r:id="rId3"/>
            <a:extLst>
              <a:ext uri="{FF2B5EF4-FFF2-40B4-BE49-F238E27FC236}">
                <a16:creationId xmlns:a16="http://schemas.microsoft.com/office/drawing/2014/main" id="{90456E72-83A2-F531-AEB6-37A1CA8E9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98" y="1416942"/>
            <a:ext cx="5219700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5" descr=" ">
            <a:hlinkClick r:id="rId5"/>
            <a:extLst>
              <a:ext uri="{FF2B5EF4-FFF2-40B4-BE49-F238E27FC236}">
                <a16:creationId xmlns:a16="http://schemas.microsoft.com/office/drawing/2014/main" id="{718EB193-FF87-2482-9CE3-764A226D9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4701" y="1415267"/>
            <a:ext cx="5076825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6">
            <a:extLst>
              <a:ext uri="{FF2B5EF4-FFF2-40B4-BE49-F238E27FC236}">
                <a16:creationId xmlns:a16="http://schemas.microsoft.com/office/drawing/2014/main" id="{C006A77B-3F72-E17D-FB8D-2AD917BCB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6178732"/>
            <a:ext cx="2601912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1100">
                <a:latin typeface="+mn-lt"/>
              </a:rPr>
              <a:t>Ross. </a:t>
            </a:r>
            <a:r>
              <a:rPr lang="en-GB" sz="1100" i="1">
                <a:latin typeface="+mn-lt"/>
              </a:rPr>
              <a:t>N </a:t>
            </a:r>
            <a:r>
              <a:rPr lang="en-GB" sz="1100" i="1" err="1">
                <a:latin typeface="+mn-lt"/>
              </a:rPr>
              <a:t>Engl</a:t>
            </a:r>
            <a:r>
              <a:rPr lang="en-GB" sz="1100" i="1">
                <a:latin typeface="+mn-lt"/>
              </a:rPr>
              <a:t> J Med </a:t>
            </a:r>
            <a:r>
              <a:rPr lang="en-GB" sz="1100">
                <a:latin typeface="+mn-lt"/>
              </a:rPr>
              <a:t>1999; 340:115-126</a:t>
            </a:r>
            <a:endParaRPr lang="fr-FR" sz="1100">
              <a:solidFill>
                <a:schemeClr val="bg1"/>
              </a:solidFill>
              <a:latin typeface="+mn-lt"/>
              <a:ea typeface="ＭＳ Ｐゴシック" pitchFamily="34" charset="-128"/>
            </a:endParaRPr>
          </a:p>
        </p:txBody>
      </p:sp>
      <p:sp>
        <p:nvSpPr>
          <p:cNvPr id="89092" name="Title 4">
            <a:extLst>
              <a:ext uri="{FF2B5EF4-FFF2-40B4-BE49-F238E27FC236}">
                <a16:creationId xmlns:a16="http://schemas.microsoft.com/office/drawing/2014/main" id="{3327E4AE-C403-348F-5FD1-B7963B4CD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E46C0A"/>
                </a:solidFill>
                <a:latin typeface="Arial"/>
                <a:cs typeface="Arial"/>
              </a:rPr>
              <a:t>Early menopause increases </a:t>
            </a:r>
            <a:r>
              <a:rPr lang="en-GB">
                <a:latin typeface="Arial"/>
                <a:cs typeface="Arial"/>
              </a:rPr>
              <a:t>Atherosclerosis</a:t>
            </a:r>
            <a:r>
              <a:rPr lang="en-GB" baseline="30000">
                <a:latin typeface="Arial"/>
                <a:cs typeface="Arial"/>
              </a:rPr>
              <a:t>1 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CC3A28F-A056-D6DE-5EC9-B506078DC557}"/>
              </a:ext>
            </a:extLst>
          </p:cNvPr>
          <p:cNvSpPr txBox="1"/>
          <p:nvPr/>
        </p:nvSpPr>
        <p:spPr>
          <a:xfrm>
            <a:off x="129773" y="5370602"/>
            <a:ext cx="699575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3200">
                <a:latin typeface="Times New Roman"/>
                <a:cs typeface="Times New Roman"/>
              </a:rPr>
              <a:t>Cardiovascular risk, menopause and MHT Shivalkar Bharati</a:t>
            </a:r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6083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Early menopause &amp; CVD </a:t>
            </a:r>
            <a:br>
              <a:rPr lang="en-US" sz="3200"/>
            </a:br>
            <a:r>
              <a:rPr lang="en-US" sz="3200"/>
              <a:t>meta-analysis</a:t>
            </a:r>
            <a:endParaRPr lang="fr-BE" sz="320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Menopause before age 45 have a 50% higher risk of coronary heart disease, cardiovascular mortality, and overall mortality compared with women who experienced menopause after age 50</a:t>
            </a:r>
          </a:p>
          <a:p>
            <a:endParaRPr lang="en-US"/>
          </a:p>
          <a:p>
            <a:endParaRPr lang="en-US"/>
          </a:p>
          <a:p>
            <a:r>
              <a:rPr lang="fr-BE" sz="1800"/>
              <a:t>T. </a:t>
            </a:r>
            <a:r>
              <a:rPr lang="fr-BE" sz="1800" err="1"/>
              <a:t>Muka</a:t>
            </a:r>
            <a:r>
              <a:rPr lang="fr-BE" sz="1800"/>
              <a:t>, </a:t>
            </a:r>
            <a:r>
              <a:rPr lang="fr-BE" sz="1800" i="1"/>
              <a:t>et </a:t>
            </a:r>
            <a:r>
              <a:rPr lang="fr-BE" sz="1800" i="1" err="1"/>
              <a:t>al.</a:t>
            </a:r>
            <a:r>
              <a:rPr lang="fr-BE" sz="1800" b="1" err="1"/>
              <a:t>Association</a:t>
            </a:r>
            <a:r>
              <a:rPr lang="fr-BE" sz="1800" b="1"/>
              <a:t> of </a:t>
            </a:r>
            <a:r>
              <a:rPr lang="fr-BE" sz="1800" b="1" err="1"/>
              <a:t>age</a:t>
            </a:r>
            <a:r>
              <a:rPr lang="fr-BE" sz="1800" b="1"/>
              <a:t> at </a:t>
            </a:r>
            <a:r>
              <a:rPr lang="fr-BE" sz="1800" b="1" err="1"/>
              <a:t>onset</a:t>
            </a:r>
            <a:r>
              <a:rPr lang="fr-BE" sz="1800" b="1"/>
              <a:t> of </a:t>
            </a:r>
            <a:r>
              <a:rPr lang="fr-BE" sz="1800" b="1" err="1"/>
              <a:t>menopause</a:t>
            </a:r>
            <a:r>
              <a:rPr lang="fr-BE" sz="1800" b="1"/>
              <a:t> and time </a:t>
            </a:r>
            <a:r>
              <a:rPr lang="fr-BE" sz="1800" b="1" err="1"/>
              <a:t>since</a:t>
            </a:r>
            <a:r>
              <a:rPr lang="fr-BE" sz="1800" b="1"/>
              <a:t> </a:t>
            </a:r>
            <a:r>
              <a:rPr lang="fr-BE" sz="1800" b="1" err="1"/>
              <a:t>onset</a:t>
            </a:r>
            <a:r>
              <a:rPr lang="fr-BE" sz="1800" b="1"/>
              <a:t> of </a:t>
            </a:r>
            <a:r>
              <a:rPr lang="fr-BE" sz="1800" b="1" err="1"/>
              <a:t>menopause</a:t>
            </a:r>
            <a:r>
              <a:rPr lang="fr-BE" sz="1800" b="1"/>
              <a:t> </a:t>
            </a:r>
            <a:r>
              <a:rPr lang="fr-BE" sz="1800" b="1" err="1"/>
              <a:t>with</a:t>
            </a:r>
            <a:r>
              <a:rPr lang="fr-BE" sz="1800" b="1"/>
              <a:t> </a:t>
            </a:r>
            <a:r>
              <a:rPr lang="fr-BE" sz="1800" b="1" err="1"/>
              <a:t>cardiovascular</a:t>
            </a:r>
            <a:r>
              <a:rPr lang="fr-BE" sz="1800" b="1"/>
              <a:t> </a:t>
            </a:r>
            <a:r>
              <a:rPr lang="fr-BE" sz="1800" b="1" err="1"/>
              <a:t>outcomes</a:t>
            </a:r>
            <a:r>
              <a:rPr lang="fr-BE" sz="1800" b="1"/>
              <a:t>, </a:t>
            </a:r>
            <a:r>
              <a:rPr lang="fr-BE" sz="1800" b="1" err="1"/>
              <a:t>intermediate</a:t>
            </a:r>
            <a:r>
              <a:rPr lang="fr-BE" sz="1800" b="1"/>
              <a:t> </a:t>
            </a:r>
            <a:r>
              <a:rPr lang="fr-BE" sz="1800" b="1" err="1"/>
              <a:t>vascular</a:t>
            </a:r>
            <a:r>
              <a:rPr lang="fr-BE" sz="1800" b="1"/>
              <a:t> traits, and all-cause </a:t>
            </a:r>
            <a:r>
              <a:rPr lang="fr-BE" sz="1800" b="1" err="1"/>
              <a:t>mortality</a:t>
            </a:r>
            <a:r>
              <a:rPr lang="fr-BE" sz="1800" b="1"/>
              <a:t>: a </a:t>
            </a:r>
            <a:r>
              <a:rPr lang="fr-BE" sz="1800" b="1" err="1"/>
              <a:t>systematic</a:t>
            </a:r>
            <a:r>
              <a:rPr lang="fr-BE" sz="1800" b="1"/>
              <a:t> </a:t>
            </a:r>
            <a:r>
              <a:rPr lang="fr-BE" sz="1800" b="1" err="1"/>
              <a:t>review</a:t>
            </a:r>
            <a:r>
              <a:rPr lang="fr-BE" sz="1800" b="1"/>
              <a:t> and </a:t>
            </a:r>
            <a:r>
              <a:rPr lang="fr-BE" sz="1800" b="1" err="1"/>
              <a:t>meta-analysis</a:t>
            </a:r>
            <a:r>
              <a:rPr lang="fr-BE" sz="1800" b="1"/>
              <a:t> </a:t>
            </a:r>
            <a:r>
              <a:rPr lang="fr-BE" sz="1800"/>
              <a:t>JAMA </a:t>
            </a:r>
            <a:r>
              <a:rPr lang="fr-BE" sz="1800" err="1"/>
              <a:t>Cardiol</a:t>
            </a:r>
            <a:r>
              <a:rPr lang="fr-BE" sz="1800"/>
              <a:t> (2016)</a:t>
            </a:r>
          </a:p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0410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fr-BE" sz="2800"/>
              <a:t>Timing </a:t>
            </a:r>
            <a:r>
              <a:rPr lang="fr-BE" sz="2800" err="1"/>
              <a:t>hypothesis</a:t>
            </a:r>
            <a:r>
              <a:rPr lang="fr-BE" sz="2800"/>
              <a:t> &amp; </a:t>
            </a:r>
            <a:r>
              <a:rPr lang="fr-BE" sz="2800" err="1"/>
              <a:t>window</a:t>
            </a:r>
            <a:r>
              <a:rPr lang="fr-BE" sz="2800"/>
              <a:t> of </a:t>
            </a:r>
            <a:r>
              <a:rPr lang="fr-BE" sz="2800" err="1"/>
              <a:t>opportunity</a:t>
            </a:r>
            <a:endParaRPr lang="fr-BE" sz="280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28" y="1156891"/>
            <a:ext cx="7215811" cy="516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86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126E4-A293-C01B-B8E2-3D25888B9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AAD68-C913-0E55-6190-DE4FF0D2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Early menopause increases 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FD7B7-2246-7E70-16B4-440CDCC89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Cognitive function ?(Herman </a:t>
            </a:r>
            <a:r>
              <a:rPr lang="en-US" err="1">
                <a:ea typeface="Calibri"/>
                <a:cs typeface="Calibri"/>
              </a:rPr>
              <a:t>Depypere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UGent</a:t>
            </a:r>
            <a:r>
              <a:rPr lang="en-US">
                <a:ea typeface="Calibri"/>
                <a:cs typeface="Calibri"/>
              </a:rPr>
              <a:t>)</a:t>
            </a: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4025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6CA9E1-82A4-A0C8-7871-B46A0E0FD0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1900" err="1">
                <a:solidFill>
                  <a:srgbClr val="FF0000"/>
                </a:solidFill>
                <a:highlight>
                  <a:srgbClr val="F6F6F6"/>
                </a:highlight>
                <a:latin typeface="Noto Sans"/>
                <a:ea typeface="Noto Sans"/>
                <a:cs typeface="Noto Sans"/>
              </a:rPr>
              <a:t>Estrogen</a:t>
            </a:r>
            <a:r>
              <a:rPr lang="fr-FR" sz="1900">
                <a:solidFill>
                  <a:srgbClr val="FF0000"/>
                </a:solidFill>
                <a:highlight>
                  <a:srgbClr val="F6F6F6"/>
                </a:highlight>
                <a:latin typeface="Noto Sans"/>
                <a:ea typeface="Noto Sans"/>
                <a:cs typeface="Noto Sans"/>
              </a:rPr>
              <a:t> and cognitive </a:t>
            </a:r>
            <a:r>
              <a:rPr lang="fr-FR" sz="1900" err="1">
                <a:solidFill>
                  <a:srgbClr val="FF0000"/>
                </a:solidFill>
                <a:highlight>
                  <a:srgbClr val="F6F6F6"/>
                </a:highlight>
                <a:latin typeface="Noto Sans"/>
                <a:ea typeface="Noto Sans"/>
                <a:cs typeface="Noto Sans"/>
              </a:rPr>
              <a:t>function</a:t>
            </a:r>
            <a:endParaRPr lang="fr-FR" err="1">
              <a:solidFill>
                <a:srgbClr val="FF0000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DFF703-944B-0DBB-3C5F-A1FAF7E58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930" y="1156779"/>
            <a:ext cx="7854662" cy="403659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z="2400" b="1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Epidemiologic</a:t>
            </a:r>
            <a:r>
              <a:rPr lang="fr-FR" sz="2400" b="1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b="1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evidence</a:t>
            </a:r>
            <a:endParaRPr lang="fr-FR" sz="2400"/>
          </a:p>
          <a:p>
            <a:r>
              <a:rPr lang="fr-FR" sz="2400" b="1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Effect</a:t>
            </a:r>
            <a:r>
              <a:rPr lang="fr-FR" sz="2400" b="1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of </a:t>
            </a:r>
            <a:r>
              <a:rPr lang="fr-FR" sz="2400" b="1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endogenous</a:t>
            </a:r>
            <a:r>
              <a:rPr lang="fr-FR" sz="2400" b="1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b="1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estrogen</a:t>
            </a:r>
            <a:r>
              <a:rPr lang="fr-FR" sz="2400" b="1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:</a:t>
            </a:r>
            <a:endParaRPr lang="fr-FR" sz="2400" dirty="0">
              <a:solidFill>
                <a:srgbClr val="0D0D0D"/>
              </a:solidFill>
              <a:ea typeface="Noto Sans"/>
            </a:endParaRPr>
          </a:p>
          <a:p>
            <a:pPr marL="171450" indent="-171450">
              <a:buChar char="•"/>
            </a:pP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Women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greater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risk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than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men for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eventual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age-related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dementia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and memory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impairment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,</a:t>
            </a:r>
            <a:endParaRPr lang="fr-FR" sz="2400" dirty="0">
              <a:solidFill>
                <a:srgbClr val="0D0D0D"/>
              </a:solidFill>
              <a:ea typeface="Noto Sans"/>
            </a:endParaRPr>
          </a:p>
          <a:p>
            <a:pPr marL="171450" indent="-171450">
              <a:buChar char="•"/>
            </a:pP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During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perimenopause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,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some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"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brain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fog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".</a:t>
            </a:r>
            <a:endParaRPr lang="fr-FR" sz="2400" dirty="0"/>
          </a:p>
          <a:p>
            <a:pPr marL="171450" indent="-171450">
              <a:buChar char="•"/>
            </a:pP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However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, in a cross-sectional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study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(n&gt;200 males and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females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  45 - 55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yrs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),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women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outperformed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age-matched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males in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detailed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memory </a:t>
            </a:r>
            <a:r>
              <a:rPr lang="fr-FR" sz="2400" dirty="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tasks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.</a:t>
            </a:r>
            <a:endParaRPr lang="fr-FR" sz="2400" dirty="0">
              <a:solidFill>
                <a:srgbClr val="0D0D0D"/>
              </a:solidFill>
              <a:ea typeface="Noto Sans"/>
            </a:endParaRPr>
          </a:p>
          <a:p>
            <a:pPr marL="171450" indent="-171450">
              <a:buChar char="•"/>
            </a:pPr>
            <a:r>
              <a:rPr lang="fr-FR" sz="240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Sex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differences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were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attenuated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in the </a:t>
            </a:r>
            <a:r>
              <a:rPr lang="fr-FR" sz="240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postmenopausal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years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. </a:t>
            </a:r>
            <a:endParaRPr lang="fr-FR" sz="2400" dirty="0">
              <a:solidFill>
                <a:srgbClr val="0D0D0D"/>
              </a:solidFill>
              <a:ea typeface="Noto Sans"/>
            </a:endParaRPr>
          </a:p>
          <a:p>
            <a:pPr marL="171450" indent="-171450">
              <a:buChar char="•"/>
            </a:pPr>
            <a:r>
              <a:rPr lang="fr-FR" sz="240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Higher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serum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estradiol concentrations in </a:t>
            </a:r>
            <a:r>
              <a:rPr lang="fr-FR" sz="240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females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, </a:t>
            </a:r>
            <a:r>
              <a:rPr lang="fr-FR" sz="240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associated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with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</a:t>
            </a:r>
            <a:r>
              <a:rPr lang="fr-FR" sz="240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better</a:t>
            </a:r>
            <a:r>
              <a:rPr lang="fr-FR" sz="2400" dirty="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performance. </a:t>
            </a:r>
            <a:endParaRPr lang="fr-FR" sz="2400" dirty="0">
              <a:solidFill>
                <a:srgbClr val="0D0D0D"/>
              </a:solidFill>
              <a:ea typeface="Noto Sans"/>
            </a:endParaRPr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396B6E1-5DEA-AC05-35E9-EDDE518300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21337" y="6470932"/>
            <a:ext cx="6606779" cy="392113"/>
          </a:xfrm>
        </p:spPr>
        <p:txBody>
          <a:bodyPr/>
          <a:lstStyle/>
          <a:p>
            <a:r>
              <a:rPr lang="fr-FR" sz="1200" dirty="0" err="1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Rentz</a:t>
            </a:r>
            <a:r>
              <a:rPr lang="fr-FR" sz="1200" dirty="0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 et al  </a:t>
            </a:r>
            <a:r>
              <a:rPr lang="fr-FR" sz="1200" dirty="0" err="1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Sex</a:t>
            </a:r>
            <a:r>
              <a:rPr lang="fr-FR" sz="1200" dirty="0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fr-FR" sz="1200" dirty="0" err="1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differences</a:t>
            </a:r>
            <a:r>
              <a:rPr lang="fr-FR" sz="1200" dirty="0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 in </a:t>
            </a:r>
            <a:r>
              <a:rPr lang="fr-FR" sz="1200" dirty="0" err="1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episodic</a:t>
            </a:r>
            <a:r>
              <a:rPr lang="fr-FR" sz="1200" dirty="0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 memory in </a:t>
            </a:r>
            <a:r>
              <a:rPr lang="fr-FR" sz="1200" dirty="0" err="1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early</a:t>
            </a:r>
            <a:r>
              <a:rPr lang="fr-FR" sz="1200" dirty="0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fr-FR" sz="1200" dirty="0" err="1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midlife</a:t>
            </a:r>
            <a:r>
              <a:rPr lang="fr-FR" sz="1200" dirty="0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: impact of reproductive </a:t>
            </a:r>
            <a:r>
              <a:rPr lang="fr-FR" sz="1200" dirty="0" err="1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aging</a:t>
            </a:r>
            <a:r>
              <a:rPr lang="fr-FR" sz="1200" dirty="0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. </a:t>
            </a:r>
            <a:r>
              <a:rPr lang="fr-FR" sz="1200" dirty="0" err="1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Menopause</a:t>
            </a:r>
            <a:r>
              <a:rPr lang="fr-FR" sz="1200" dirty="0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. 2017 </a:t>
            </a:r>
          </a:p>
        </p:txBody>
      </p:sp>
    </p:spTree>
    <p:extLst>
      <p:ext uri="{BB962C8B-B14F-4D97-AF65-F5344CB8AC3E}">
        <p14:creationId xmlns:p14="http://schemas.microsoft.com/office/powerpoint/2010/main" val="1277333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0"/>
            <a:ext cx="4546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97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0"/>
            <a:ext cx="53467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82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0"/>
            <a:ext cx="50927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5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04288-57EE-47BB-03AD-161235C8C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44EBA-6F2E-1922-EED1-083ACBB21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menopause &amp; cognitive function  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77E96-EC79-947A-B564-EC30CBC8A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Cognitive function ?(Herman </a:t>
            </a:r>
            <a:r>
              <a:rPr lang="en-US" err="1">
                <a:ea typeface="Calibri"/>
                <a:cs typeface="Calibri"/>
              </a:rPr>
              <a:t>Depypere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UGent</a:t>
            </a:r>
            <a:r>
              <a:rPr lang="en-US">
                <a:ea typeface="Calibri"/>
                <a:cs typeface="Calibri"/>
              </a:rPr>
              <a:t>)</a:t>
            </a: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4117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>
                <a:solidFill>
                  <a:schemeClr val="tx2"/>
                </a:solidFill>
                <a:latin typeface="Garamond" pitchFamily="18" charset="0"/>
              </a:rPr>
              <a:t>Conflict of interest &amp; Disclosure </a:t>
            </a:r>
          </a:p>
        </p:txBody>
      </p:sp>
      <p:sp>
        <p:nvSpPr>
          <p:cNvPr id="16386" name="Espace réservé du conten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da-DK" err="1">
                <a:solidFill>
                  <a:srgbClr val="FF0000"/>
                </a:solidFill>
                <a:latin typeface="Garamond"/>
              </a:rPr>
              <a:t>Conflicts</a:t>
            </a:r>
            <a:r>
              <a:rPr lang="da-DK">
                <a:solidFill>
                  <a:srgbClr val="FF0000"/>
                </a:solidFill>
                <a:latin typeface="Garamond"/>
              </a:rPr>
              <a:t> of </a:t>
            </a:r>
            <a:r>
              <a:rPr lang="da-DK" err="1">
                <a:solidFill>
                  <a:srgbClr val="FF0000"/>
                </a:solidFill>
                <a:latin typeface="Garamond"/>
              </a:rPr>
              <a:t>interest</a:t>
            </a:r>
            <a:r>
              <a:rPr lang="da-DK">
                <a:solidFill>
                  <a:srgbClr val="FF0000"/>
                </a:solidFill>
                <a:latin typeface="Garamond"/>
              </a:rPr>
              <a:t>: </a:t>
            </a:r>
            <a:r>
              <a:rPr lang="da-DK" err="1">
                <a:solidFill>
                  <a:srgbClr val="FF0000"/>
                </a:solidFill>
                <a:latin typeface="Garamond"/>
              </a:rPr>
              <a:t>nil</a:t>
            </a:r>
            <a:endParaRPr lang="en-US" err="1">
              <a:solidFill>
                <a:srgbClr val="FF0000"/>
              </a:solidFill>
              <a:latin typeface="Garamond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da-DK">
                <a:latin typeface="Garamond"/>
              </a:rPr>
              <a:t>Disclosure : </a:t>
            </a:r>
            <a:r>
              <a:rPr lang="da-DK" err="1">
                <a:latin typeface="Garamond"/>
              </a:rPr>
              <a:t>unrestricted</a:t>
            </a:r>
            <a:r>
              <a:rPr lang="da-DK">
                <a:latin typeface="Garamond"/>
              </a:rPr>
              <a:t> grant to BMS of </a:t>
            </a:r>
            <a:r>
              <a:rPr lang="da-DK" err="1">
                <a:latin typeface="Garamond"/>
              </a:rPr>
              <a:t>Astellas</a:t>
            </a:r>
            <a:endParaRPr lang="da-DK" err="1">
              <a:latin typeface="Garamond" pitchFamily="18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da-DK" u="sng">
                <a:solidFill>
                  <a:schemeClr val="tx2"/>
                </a:solidFill>
                <a:latin typeface="Garamond"/>
              </a:rPr>
              <a:t>Disclosure SR 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da-DK">
                <a:latin typeface="Garamond"/>
              </a:rPr>
              <a:t>Research </a:t>
            </a:r>
            <a:r>
              <a:rPr lang="da-DK" err="1">
                <a:latin typeface="Garamond"/>
              </a:rPr>
              <a:t>funding</a:t>
            </a:r>
            <a:r>
              <a:rPr lang="da-DK">
                <a:latin typeface="Garamond"/>
              </a:rPr>
              <a:t> IRIS- King </a:t>
            </a:r>
            <a:r>
              <a:rPr lang="da-DK" err="1">
                <a:latin typeface="Garamond"/>
              </a:rPr>
              <a:t>Baudouin</a:t>
            </a:r>
            <a:r>
              <a:rPr lang="da-DK">
                <a:latin typeface="Garamond"/>
              </a:rPr>
              <a:t> </a:t>
            </a:r>
            <a:r>
              <a:rPr lang="da-DK" err="1">
                <a:latin typeface="Garamond"/>
              </a:rPr>
              <a:t>Fondation</a:t>
            </a:r>
            <a:r>
              <a:rPr lang="da-DK">
                <a:latin typeface="Garamond"/>
              </a:rPr>
              <a:t>, </a:t>
            </a:r>
            <a:r>
              <a:rPr lang="da-DK" err="1">
                <a:latin typeface="Garamond"/>
              </a:rPr>
              <a:t>Vesale</a:t>
            </a:r>
            <a:r>
              <a:rPr lang="da-DK">
                <a:latin typeface="Garamond"/>
              </a:rPr>
              <a:t> research Foundation, Amgen, MSD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da-DK">
                <a:latin typeface="Garamond"/>
              </a:rPr>
              <a:t>Speakers bureau &amp;/or </a:t>
            </a:r>
            <a:r>
              <a:rPr lang="da-DK" err="1">
                <a:latin typeface="Garamond"/>
              </a:rPr>
              <a:t>Advisory</a:t>
            </a:r>
            <a:r>
              <a:rPr lang="da-DK">
                <a:latin typeface="Garamond"/>
              </a:rPr>
              <a:t> Boards  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da-DK">
                <a:latin typeface="Garamond"/>
              </a:rPr>
              <a:t>Abbot, Pfizer, Will, </a:t>
            </a:r>
            <a:r>
              <a:rPr lang="da-DK" err="1">
                <a:latin typeface="Garamond"/>
              </a:rPr>
              <a:t>Gedeon</a:t>
            </a:r>
            <a:r>
              <a:rPr lang="da-DK">
                <a:latin typeface="Garamond"/>
              </a:rPr>
              <a:t> Richter, MSD, Amgen, UCB, </a:t>
            </a:r>
            <a:r>
              <a:rPr lang="da-DK" err="1">
                <a:latin typeface="Garamond"/>
              </a:rPr>
              <a:t>Astellas</a:t>
            </a:r>
            <a:r>
              <a:rPr lang="da-DK">
                <a:latin typeface="Garamond"/>
              </a:rPr>
              <a:t> 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endParaRPr lang="da-DK">
              <a:latin typeface="Garamond" pitchFamily="18" charset="0"/>
            </a:endParaRPr>
          </a:p>
          <a:p>
            <a:pPr>
              <a:buFont typeface="Arial" charset="0"/>
              <a:buNone/>
            </a:pPr>
            <a:endParaRPr lang="fr-BE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986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BC5F-90AD-08FF-DBBE-3DECE9175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Late menopause increases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9F3F3-EF4F-D941-A1C0-A7A77F936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Breast Cancer risk (</a:t>
            </a:r>
            <a:r>
              <a:rPr lang="en-US" dirty="0">
                <a:ea typeface="+mn-lt"/>
                <a:cs typeface="+mn-lt"/>
              </a:rPr>
              <a:t>Meriem Sy (ULB)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5" name="Espace réservé du contenu 3" descr="TIME MAGAZINE BR CA 2.jpg">
            <a:extLst>
              <a:ext uri="{FF2B5EF4-FFF2-40B4-BE49-F238E27FC236}">
                <a16:creationId xmlns:a16="http://schemas.microsoft.com/office/drawing/2014/main" id="{06E82319-CB6F-E25D-6E3A-C3872100C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056" y="2485246"/>
            <a:ext cx="3106327" cy="416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18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521BFF-3413-72A2-37F1-F874691CE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787BA9-C188-AC1F-ACCE-A3F7F1768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fr-FR" dirty="0">
              <a:ea typeface="Calibri"/>
              <a:cs typeface="Calibri"/>
            </a:endParaRPr>
          </a:p>
        </p:txBody>
      </p:sp>
      <p:pic>
        <p:nvPicPr>
          <p:cNvPr id="4" name="Image 3" descr="Une image contenant texte, capture d’écran, Police, document&#10;&#10;Le contenu généré par l’IA peut être incorrect.">
            <a:extLst>
              <a:ext uri="{FF2B5EF4-FFF2-40B4-BE49-F238E27FC236}">
                <a16:creationId xmlns:a16="http://schemas.microsoft.com/office/drawing/2014/main" id="{11A27FC1-976A-6AD3-8A7C-AD60D760A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41" y="281534"/>
            <a:ext cx="3689800" cy="63050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9AD8A86-6C0E-A037-73B6-84D1555AE4BC}"/>
              </a:ext>
            </a:extLst>
          </p:cNvPr>
          <p:cNvSpPr txBox="1"/>
          <p:nvPr/>
        </p:nvSpPr>
        <p:spPr>
          <a:xfrm>
            <a:off x="4784416" y="2296114"/>
            <a:ext cx="3904406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3200" dirty="0">
                <a:ea typeface="Calibri"/>
                <a:cs typeface="Calibri"/>
              </a:rPr>
              <a:t>MHT &amp; Breast cancer (Herman </a:t>
            </a:r>
            <a:r>
              <a:rPr lang="en-US" sz="3200" dirty="0" err="1">
                <a:ea typeface="Calibri"/>
                <a:cs typeface="Calibri"/>
              </a:rPr>
              <a:t>Depypere</a:t>
            </a:r>
            <a:r>
              <a:rPr lang="en-US" sz="3200" dirty="0">
                <a:ea typeface="Calibri"/>
                <a:cs typeface="Calibri"/>
              </a:rPr>
              <a:t>)</a:t>
            </a:r>
          </a:p>
          <a:p>
            <a:pPr algn="l"/>
            <a:endParaRPr lang="fr-FR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635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3A8B7-02AF-4A20-9D7F-AE7B9B408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4D4D93-24DA-F7AF-694C-8EB9C18E9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>
                <a:latin typeface="Arial"/>
                <a:cs typeface="Arial"/>
              </a:rPr>
              <a:t>Genito Urinary Syndrome </a:t>
            </a:r>
            <a:r>
              <a:rPr lang="en-US" sz="4000" err="1">
                <a:latin typeface="Arial"/>
                <a:cs typeface="Arial"/>
              </a:rPr>
              <a:t>ofMenopause</a:t>
            </a:r>
            <a:r>
              <a:rPr lang="fr-FR">
                <a:latin typeface="Arial"/>
                <a:cs typeface="Arial"/>
              </a:rPr>
              <a:t> 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D68812-E7FB-B0A6-B66F-89E222AEC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ea typeface="Calibri"/>
                <a:cs typeface="Calibri"/>
              </a:rPr>
              <a:t>VVA affects up to 70% of </a:t>
            </a:r>
            <a:r>
              <a:rPr lang="fr-FR" err="1">
                <a:ea typeface="Calibri"/>
                <a:cs typeface="Calibri"/>
              </a:rPr>
              <a:t>women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after</a:t>
            </a:r>
            <a:r>
              <a:rPr lang="fr-FR">
                <a:ea typeface="Calibri"/>
                <a:cs typeface="Calibri"/>
              </a:rPr>
              <a:t> the </a:t>
            </a:r>
            <a:r>
              <a:rPr lang="fr-FR" err="1">
                <a:ea typeface="Calibri"/>
                <a:cs typeface="Calibri"/>
              </a:rPr>
              <a:t>menopause</a:t>
            </a:r>
            <a:r>
              <a:rPr lang="fr-FR">
                <a:ea typeface="Calibri"/>
                <a:cs typeface="Calibri"/>
              </a:rPr>
              <a:t> </a:t>
            </a:r>
          </a:p>
          <a:p>
            <a:r>
              <a:rPr lang="en-US">
                <a:ea typeface="Calibri"/>
                <a:cs typeface="Calibri"/>
              </a:rPr>
              <a:t>Silke Vasseur (VUB)</a:t>
            </a:r>
            <a:endParaRPr lang="fr-FR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  <p:pic>
        <p:nvPicPr>
          <p:cNvPr id="4" name="Image 3" descr="Définition | Sécheresse">
            <a:extLst>
              <a:ext uri="{FF2B5EF4-FFF2-40B4-BE49-F238E27FC236}">
                <a16:creationId xmlns:a16="http://schemas.microsoft.com/office/drawing/2014/main" id="{70E02513-0106-4ACF-C5CD-C3DF04ED6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08" y="3153863"/>
            <a:ext cx="5921839" cy="30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63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E523D-AB3F-67FA-B196-E4CCEA033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0B398-0ED0-288C-76A0-44EC0540E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MHT </a:t>
            </a:r>
            <a:r>
              <a:rPr lang="fr-FR" err="1">
                <a:latin typeface="Arial"/>
                <a:cs typeface="Arial"/>
              </a:rPr>
              <a:t>related</a:t>
            </a:r>
            <a:r>
              <a:rPr lang="fr-FR">
                <a:latin typeface="Arial"/>
                <a:cs typeface="Arial"/>
              </a:rPr>
              <a:t> complications </a:t>
            </a:r>
            <a:endParaRPr lang="fr-FR"/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CC719833-783A-C9AE-2B39-23FB525A6A0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3850" y="1557338"/>
          <a:ext cx="8229599" cy="22218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35346">
                  <a:extLst>
                    <a:ext uri="{9D8B030D-6E8A-4147-A177-3AD203B41FA5}">
                      <a16:colId xmlns:a16="http://schemas.microsoft.com/office/drawing/2014/main" val="2680493373"/>
                    </a:ext>
                  </a:extLst>
                </a:gridCol>
                <a:gridCol w="7294253">
                  <a:extLst>
                    <a:ext uri="{9D8B030D-6E8A-4147-A177-3AD203B41FA5}">
                      <a16:colId xmlns:a16="http://schemas.microsoft.com/office/drawing/2014/main" val="393583793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102"/>
                        </a:lnSpc>
                        <a:buNone/>
                      </a:pPr>
                      <a:endParaRPr lang="fr-FR" sz="900" b="0" i="0">
                        <a:solidFill>
                          <a:srgbClr val="EE2369"/>
                        </a:solidFill>
                        <a:effectLst/>
                        <a:latin typeface="Arial"/>
                      </a:endParaRPr>
                    </a:p>
                  </a:txBody>
                  <a:tcPr marL="66675" marR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102"/>
                        </a:lnSpc>
                        <a:buNone/>
                      </a:pPr>
                      <a:endParaRPr lang="fr-FR" sz="900" b="0" i="0">
                        <a:solidFill>
                          <a:srgbClr val="564D66"/>
                        </a:solidFill>
                        <a:effectLst/>
                        <a:latin typeface="Arial"/>
                      </a:endParaRPr>
                    </a:p>
                  </a:txBody>
                  <a:tcPr marL="66675" marR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908068"/>
                  </a:ext>
                </a:extLst>
              </a:tr>
            </a:tbl>
          </a:graphicData>
        </a:graphic>
      </p:graphicFrame>
      <p:pic>
        <p:nvPicPr>
          <p:cNvPr id="10" name="Image 9" descr="Deep vein thrombosis (DVT) - symptoms, signs and treatment | healthdirect">
            <a:extLst>
              <a:ext uri="{FF2B5EF4-FFF2-40B4-BE49-F238E27FC236}">
                <a16:creationId xmlns:a16="http://schemas.microsoft.com/office/drawing/2014/main" id="{2868CE3A-E001-EA4B-4EDA-26C8981A5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007" y="1412205"/>
            <a:ext cx="2843026" cy="365425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3C66A2-3C50-E9DB-AD75-6984F3BB03BA}"/>
              </a:ext>
            </a:extLst>
          </p:cNvPr>
          <p:cNvSpPr txBox="1"/>
          <p:nvPr/>
        </p:nvSpPr>
        <p:spPr>
          <a:xfrm>
            <a:off x="1287746" y="5370602"/>
            <a:ext cx="7584727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fr-FR" sz="3200" err="1">
                <a:latin typeface="Times New Roman"/>
                <a:cs typeface="Times New Roman"/>
              </a:rPr>
              <a:t>Revisiting</a:t>
            </a:r>
            <a:r>
              <a:rPr lang="fr-FR" sz="3200">
                <a:latin typeface="Times New Roman"/>
                <a:cs typeface="Times New Roman"/>
              </a:rPr>
              <a:t> Hormonal </a:t>
            </a:r>
            <a:r>
              <a:rPr lang="fr-FR" sz="3200" err="1">
                <a:latin typeface="Times New Roman"/>
                <a:cs typeface="Times New Roman"/>
              </a:rPr>
              <a:t>Treatments</a:t>
            </a:r>
            <a:r>
              <a:rPr lang="fr-FR" sz="3200">
                <a:latin typeface="Times New Roman"/>
                <a:cs typeface="Times New Roman"/>
              </a:rPr>
              <a:t> and </a:t>
            </a:r>
            <a:r>
              <a:rPr lang="fr-FR" sz="3200" err="1">
                <a:latin typeface="Times New Roman"/>
                <a:cs typeface="Times New Roman"/>
              </a:rPr>
              <a:t>Thrombosis</a:t>
            </a:r>
            <a:r>
              <a:rPr lang="fr-FR" sz="3200">
                <a:latin typeface="Times New Roman"/>
                <a:cs typeface="Times New Roman"/>
              </a:rPr>
              <a:t> Risks: New Insights and Perspectives (</a:t>
            </a:r>
            <a:r>
              <a:rPr lang="fr-FR" sz="3200" err="1">
                <a:latin typeface="Times New Roman"/>
                <a:cs typeface="Times New Roman"/>
              </a:rPr>
              <a:t>Cidric</a:t>
            </a:r>
            <a:r>
              <a:rPr lang="fr-FR" sz="3200">
                <a:latin typeface="Times New Roman"/>
                <a:cs typeface="Times New Roman"/>
              </a:rPr>
              <a:t> Hermans UCL)</a:t>
            </a: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2522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9D0985-1A11-18FC-771A-BE54B18AE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Non-hormonal </a:t>
            </a:r>
            <a:r>
              <a:rPr lang="fr-FR" dirty="0" err="1">
                <a:latin typeface="Arial"/>
                <a:cs typeface="Arial"/>
              </a:rPr>
              <a:t>therapy</a:t>
            </a:r>
            <a:r>
              <a:rPr lang="fr-FR" dirty="0">
                <a:latin typeface="Arial"/>
                <a:cs typeface="Arial"/>
              </a:rPr>
              <a:t>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D1C211-315C-43B7-DA34-0382C277F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>
                <a:ea typeface="+mn-lt"/>
                <a:cs typeface="+mn-lt"/>
              </a:rPr>
              <a:t>NK1,3 </a:t>
            </a:r>
            <a:r>
              <a:rPr lang="fr-FR" err="1">
                <a:ea typeface="+mn-lt"/>
                <a:cs typeface="+mn-lt"/>
              </a:rPr>
              <a:t>antagonists</a:t>
            </a:r>
            <a:r>
              <a:rPr lang="fr-FR" dirty="0">
                <a:ea typeface="+mn-lt"/>
                <a:cs typeface="+mn-lt"/>
              </a:rPr>
              <a:t> </a:t>
            </a:r>
          </a:p>
          <a:p>
            <a:pPr lvl="1">
              <a:buFont typeface="Courier New" pitchFamily="34" charset="0"/>
              <a:buChar char="o"/>
            </a:pPr>
            <a:r>
              <a:rPr lang="fr-FR" dirty="0">
                <a:ea typeface="+mn-lt"/>
                <a:cs typeface="+mn-lt"/>
              </a:rPr>
              <a:t>Serge </a:t>
            </a:r>
            <a:r>
              <a:rPr lang="fr-FR" dirty="0" err="1">
                <a:ea typeface="+mn-lt"/>
                <a:cs typeface="+mn-lt"/>
              </a:rPr>
              <a:t>Rozenberg</a:t>
            </a:r>
            <a:r>
              <a:rPr lang="fr-FR" dirty="0">
                <a:ea typeface="+mn-lt"/>
                <a:cs typeface="+mn-lt"/>
              </a:rPr>
              <a:t> (ULB)</a:t>
            </a:r>
            <a:endParaRPr lang="fr-FR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629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598EF-A116-2035-99E9-DCC8809B5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FE6E0-1AB0-F8BF-4928-959180E0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Practical issues 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E3DB5-D617-71A7-965B-AF7D48956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How to manage a menopause consultation</a:t>
            </a:r>
          </a:p>
          <a:p>
            <a:pPr lvl="1">
              <a:buFont typeface="Courier New" pitchFamily="34" charset="0"/>
              <a:buChar char="o"/>
            </a:pPr>
            <a:r>
              <a:rPr lang="en-US" dirty="0">
                <a:ea typeface="+mn-lt"/>
                <a:cs typeface="+mn-lt"/>
              </a:rPr>
              <a:t>Eveline Markowicz (Delta Brussels)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Case discussions</a:t>
            </a:r>
            <a:endParaRPr lang="en-US" dirty="0">
              <a:ea typeface="Calibri"/>
              <a:cs typeface="Calibri"/>
            </a:endParaRPr>
          </a:p>
          <a:p>
            <a:pPr lvl="1">
              <a:buFont typeface="Courier New" pitchFamily="34" charset="0"/>
              <a:buChar char="o"/>
            </a:pPr>
            <a:r>
              <a:rPr lang="en-US" dirty="0">
                <a:ea typeface="+mn-lt"/>
                <a:cs typeface="+mn-lt"/>
              </a:rPr>
              <a:t>Anne </a:t>
            </a:r>
            <a:r>
              <a:rPr lang="en-US" err="1">
                <a:ea typeface="+mn-lt"/>
                <a:cs typeface="+mn-lt"/>
              </a:rPr>
              <a:t>Firquet</a:t>
            </a:r>
            <a:r>
              <a:rPr lang="en-US" dirty="0">
                <a:ea typeface="+mn-lt"/>
                <a:cs typeface="+mn-lt"/>
              </a:rPr>
              <a:t> (</a:t>
            </a:r>
            <a:r>
              <a:rPr lang="en-US" err="1">
                <a:ea typeface="+mn-lt"/>
                <a:cs typeface="+mn-lt"/>
              </a:rPr>
              <a:t>ULiège</a:t>
            </a:r>
            <a:r>
              <a:rPr lang="en-US" dirty="0">
                <a:ea typeface="+mn-lt"/>
                <a:cs typeface="+mn-lt"/>
              </a:rPr>
              <a:t>)</a:t>
            </a:r>
            <a:endParaRPr lang="en-US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Wrapping up and end of the meeting</a:t>
            </a:r>
            <a:endParaRPr lang="en-US" dirty="0"/>
          </a:p>
          <a:p>
            <a:pPr lvl="1">
              <a:buFont typeface="Courier New" pitchFamily="34" charset="0"/>
              <a:buChar char="o"/>
            </a:pPr>
            <a:r>
              <a:rPr lang="en-US" dirty="0">
                <a:ea typeface="+mn-lt"/>
                <a:cs typeface="+mn-lt"/>
              </a:rPr>
              <a:t>Serge Rozenberg (ULB)</a:t>
            </a:r>
            <a:endParaRPr lang="en-US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387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D6E0A5-B2BE-9DAF-E35F-06D563CC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GSM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D60ECF-745C-D93E-EF77-E32BC4388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ea typeface="Calibri"/>
                <a:cs typeface="Calibri"/>
              </a:rPr>
              <a:t>VVA affects up to 70% of </a:t>
            </a:r>
            <a:r>
              <a:rPr lang="fr-FR" err="1">
                <a:ea typeface="Calibri"/>
                <a:cs typeface="Calibri"/>
              </a:rPr>
              <a:t>women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after</a:t>
            </a:r>
            <a:r>
              <a:rPr lang="fr-FR">
                <a:ea typeface="Calibri"/>
                <a:cs typeface="Calibri"/>
              </a:rPr>
              <a:t> the </a:t>
            </a:r>
            <a:r>
              <a:rPr lang="fr-FR" err="1">
                <a:ea typeface="Calibri"/>
                <a:cs typeface="Calibri"/>
              </a:rPr>
              <a:t>menopause</a:t>
            </a:r>
            <a:r>
              <a:rPr lang="fr-FR">
                <a:ea typeface="Calibri"/>
                <a:cs typeface="Calibri"/>
              </a:rPr>
              <a:t> </a:t>
            </a:r>
            <a:endParaRPr lang="fr-FR"/>
          </a:p>
        </p:txBody>
      </p:sp>
      <p:pic>
        <p:nvPicPr>
          <p:cNvPr id="4" name="Image 3" descr="Définition | Sécheresse">
            <a:extLst>
              <a:ext uri="{FF2B5EF4-FFF2-40B4-BE49-F238E27FC236}">
                <a16:creationId xmlns:a16="http://schemas.microsoft.com/office/drawing/2014/main" id="{5781FDA1-0680-36DB-426C-A6761A63A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08" y="2657475"/>
            <a:ext cx="6875427" cy="358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7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4F2269-62D4-1E71-06C7-A8231017B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err="1">
                <a:latin typeface="Arial"/>
                <a:cs typeface="Arial"/>
              </a:rPr>
              <a:t>Ready</a:t>
            </a:r>
            <a:r>
              <a:rPr lang="fr-FR">
                <a:latin typeface="Arial"/>
                <a:cs typeface="Arial"/>
              </a:rPr>
              <a:t> for a </a:t>
            </a:r>
            <a:r>
              <a:rPr lang="fr-FR" err="1">
                <a:latin typeface="Arial"/>
                <a:cs typeface="Arial"/>
              </a:rPr>
              <a:t>menopause</a:t>
            </a:r>
            <a:r>
              <a:rPr lang="fr-FR">
                <a:latin typeface="Arial"/>
                <a:cs typeface="Arial"/>
              </a:rPr>
              <a:t> consultation ? 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16AFD8-4138-8B45-1BC3-0F63212AA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63" y="2185692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Times New Roman"/>
                <a:cs typeface="Times New Roman"/>
              </a:rPr>
              <a:t>How to manage a </a:t>
            </a:r>
            <a:r>
              <a:rPr lang="fr-FR" err="1">
                <a:latin typeface="Times New Roman"/>
                <a:cs typeface="Times New Roman"/>
              </a:rPr>
              <a:t>menopause</a:t>
            </a:r>
            <a:r>
              <a:rPr lang="fr-FR">
                <a:latin typeface="Times New Roman"/>
                <a:cs typeface="Times New Roman"/>
              </a:rPr>
              <a:t> consultation : (Eveline </a:t>
            </a:r>
            <a:r>
              <a:rPr lang="fr-FR" err="1">
                <a:latin typeface="Times New Roman"/>
                <a:cs typeface="Times New Roman"/>
              </a:rPr>
              <a:t>Markowicz</a:t>
            </a:r>
            <a:r>
              <a:rPr lang="fr-FR">
                <a:latin typeface="Times New Roman"/>
                <a:cs typeface="Times New Roman"/>
              </a:rPr>
              <a:t>, Delta Brussels)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680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B90A5-21DD-2E30-3A48-48D4FF9DF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err="1">
                <a:latin typeface="Arial"/>
                <a:cs typeface="Arial"/>
              </a:rPr>
              <a:t>Take</a:t>
            </a:r>
            <a:r>
              <a:rPr lang="fr-BE">
                <a:latin typeface="Arial"/>
                <a:cs typeface="Arial"/>
              </a:rPr>
              <a:t> home messages </a:t>
            </a:r>
            <a:endParaRPr lang="fr-FR">
              <a:latin typeface="Arial"/>
              <a:cs typeface="Arial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4C0F02-C6E7-13D7-C4B4-AEF2014CD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4795" indent="-264795"/>
            <a:r>
              <a:rPr lang="fr-FR" dirty="0">
                <a:ea typeface="Calibri"/>
                <a:cs typeface="Calibri"/>
              </a:rPr>
              <a:t>Most </a:t>
            </a:r>
            <a:r>
              <a:rPr lang="fr-FR" dirty="0" err="1">
                <a:ea typeface="Calibri"/>
                <a:cs typeface="Calibri"/>
              </a:rPr>
              <a:t>women</a:t>
            </a:r>
            <a:r>
              <a:rPr lang="fr-FR" dirty="0">
                <a:ea typeface="Calibri"/>
                <a:cs typeface="Calibri"/>
              </a:rPr>
              <a:t> are </a:t>
            </a:r>
            <a:r>
              <a:rPr lang="fr-FR" dirty="0" err="1">
                <a:ea typeface="Calibri"/>
                <a:cs typeface="Calibri"/>
              </a:rPr>
              <a:t>likely</a:t>
            </a:r>
            <a:r>
              <a:rPr lang="fr-FR" dirty="0">
                <a:ea typeface="Calibri"/>
                <a:cs typeface="Calibri"/>
              </a:rPr>
              <a:t> to </a:t>
            </a:r>
            <a:r>
              <a:rPr lang="fr-FR" dirty="0" err="1">
                <a:ea typeface="Calibri"/>
                <a:cs typeface="Calibri"/>
              </a:rPr>
              <a:t>spend</a:t>
            </a:r>
            <a:r>
              <a:rPr lang="fr-FR" dirty="0">
                <a:ea typeface="Calibri"/>
                <a:cs typeface="Calibri"/>
              </a:rPr>
              <a:t> 1/3 of </a:t>
            </a:r>
            <a:r>
              <a:rPr lang="fr-FR" dirty="0" err="1">
                <a:ea typeface="Calibri"/>
                <a:cs typeface="Calibri"/>
              </a:rPr>
              <a:t>their</a:t>
            </a:r>
            <a:r>
              <a:rPr lang="fr-FR" dirty="0">
                <a:ea typeface="Calibri"/>
                <a:cs typeface="Calibri"/>
              </a:rPr>
              <a:t> life </a:t>
            </a:r>
            <a:r>
              <a:rPr lang="fr-FR" dirty="0" err="1">
                <a:ea typeface="Calibri"/>
                <a:cs typeface="Calibri"/>
              </a:rPr>
              <a:t>after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menopause</a:t>
            </a:r>
            <a:endParaRPr lang="fr-FR" dirty="0">
              <a:ea typeface="Calibri"/>
              <a:cs typeface="Calibri"/>
            </a:endParaRPr>
          </a:p>
          <a:p>
            <a:pPr marL="264795" indent="-264795"/>
            <a:r>
              <a:rPr lang="fr-FR" dirty="0">
                <a:ea typeface="Calibri"/>
                <a:cs typeface="Calibri"/>
              </a:rPr>
              <a:t>Up to 40% of </a:t>
            </a:r>
            <a:r>
              <a:rPr lang="fr-FR" dirty="0" err="1">
                <a:ea typeface="Calibri"/>
                <a:cs typeface="Calibri"/>
              </a:rPr>
              <a:t>them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will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suffer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moderate</a:t>
            </a:r>
            <a:r>
              <a:rPr lang="fr-FR" dirty="0">
                <a:ea typeface="Calibri"/>
                <a:cs typeface="Calibri"/>
              </a:rPr>
              <a:t> –</a:t>
            </a:r>
            <a:r>
              <a:rPr lang="fr-FR" dirty="0" err="1">
                <a:ea typeface="Calibri"/>
                <a:cs typeface="Calibri"/>
              </a:rPr>
              <a:t>severe</a:t>
            </a:r>
            <a:r>
              <a:rPr lang="fr-FR" dirty="0">
                <a:ea typeface="Calibri"/>
                <a:cs typeface="Calibri"/>
              </a:rPr>
              <a:t> VMS</a:t>
            </a:r>
          </a:p>
          <a:p>
            <a:pPr marL="264795" indent="-264795"/>
            <a:r>
              <a:rPr lang="fr-FR" dirty="0" err="1">
                <a:ea typeface="Calibri"/>
                <a:cs typeface="Calibri"/>
              </a:rPr>
              <a:t>Many</a:t>
            </a:r>
            <a:r>
              <a:rPr lang="fr-FR" dirty="0">
                <a:ea typeface="Calibri"/>
                <a:cs typeface="Calibri"/>
              </a:rPr>
              <a:t> can </a:t>
            </a:r>
            <a:r>
              <a:rPr lang="fr-FR" dirty="0" err="1">
                <a:ea typeface="Calibri"/>
                <a:cs typeface="Calibri"/>
              </a:rPr>
              <a:t>be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helped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using</a:t>
            </a:r>
            <a:r>
              <a:rPr lang="fr-FR" dirty="0">
                <a:ea typeface="Calibri"/>
                <a:cs typeface="Calibri"/>
              </a:rPr>
              <a:t> MHT</a:t>
            </a:r>
          </a:p>
          <a:p>
            <a:pPr marL="264795" indent="-264795"/>
            <a:r>
              <a:rPr lang="fr-FR" dirty="0" err="1">
                <a:ea typeface="Calibri"/>
                <a:cs typeface="Calibri"/>
              </a:rPr>
              <a:t>Others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using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other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therapies</a:t>
            </a:r>
            <a:r>
              <a:rPr lang="fr-FR" dirty="0">
                <a:ea typeface="Calibri"/>
                <a:cs typeface="Calibri"/>
              </a:rPr>
              <a:t>, </a:t>
            </a:r>
            <a:r>
              <a:rPr lang="fr-FR" dirty="0" err="1">
                <a:ea typeface="Calibri"/>
                <a:cs typeface="Calibri"/>
              </a:rPr>
              <a:t>such</a:t>
            </a:r>
            <a:r>
              <a:rPr lang="fr-FR" dirty="0">
                <a:ea typeface="Calibri"/>
                <a:cs typeface="Calibri"/>
              </a:rPr>
              <a:t> as NK1, 3 </a:t>
            </a:r>
            <a:r>
              <a:rPr lang="fr-FR" dirty="0" err="1">
                <a:ea typeface="Calibri"/>
                <a:cs typeface="Calibri"/>
              </a:rPr>
              <a:t>antagonists</a:t>
            </a:r>
            <a:endParaRPr lang="fr-FR" dirty="0">
              <a:ea typeface="Calibri"/>
              <a:cs typeface="Calibri"/>
            </a:endParaRPr>
          </a:p>
          <a:p>
            <a:pPr marL="264795" indent="-264795"/>
            <a:r>
              <a:rPr lang="fr-FR" dirty="0">
                <a:ea typeface="Calibri"/>
                <a:cs typeface="Calibri"/>
              </a:rPr>
              <a:t>25% </a:t>
            </a:r>
            <a:r>
              <a:rPr lang="fr-FR" dirty="0" err="1">
                <a:ea typeface="Calibri"/>
                <a:cs typeface="Calibri"/>
              </a:rPr>
              <a:t>will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suffer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from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osteoporosis</a:t>
            </a:r>
            <a:r>
              <a:rPr lang="fr-FR" dirty="0">
                <a:ea typeface="Calibri"/>
                <a:cs typeface="Calibri"/>
              </a:rPr>
              <a:t> </a:t>
            </a:r>
          </a:p>
          <a:p>
            <a:pPr marL="264795" indent="-264795"/>
            <a:r>
              <a:rPr lang="fr-FR" dirty="0">
                <a:ea typeface="Calibri"/>
                <a:cs typeface="Calibri"/>
              </a:rPr>
              <a:t>MHT </a:t>
            </a:r>
            <a:r>
              <a:rPr lang="fr-FR" dirty="0" err="1">
                <a:ea typeface="Calibri"/>
                <a:cs typeface="Calibri"/>
              </a:rPr>
              <a:t>decreases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bone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loss</a:t>
            </a:r>
            <a:r>
              <a:rPr lang="fr-FR" dirty="0">
                <a:ea typeface="Calibri"/>
                <a:cs typeface="Calibri"/>
              </a:rPr>
              <a:t>, but </a:t>
            </a:r>
            <a:r>
              <a:rPr lang="fr-FR" dirty="0" err="1">
                <a:ea typeface="Calibri"/>
                <a:cs typeface="Calibri"/>
              </a:rPr>
              <a:t>other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osteoporosis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therapy</a:t>
            </a:r>
            <a:r>
              <a:rPr lang="fr-FR" dirty="0">
                <a:ea typeface="Calibri"/>
                <a:cs typeface="Calibri"/>
              </a:rPr>
              <a:t> </a:t>
            </a:r>
            <a:r>
              <a:rPr lang="fr-FR" dirty="0" err="1">
                <a:ea typeface="Calibri"/>
                <a:cs typeface="Calibri"/>
              </a:rPr>
              <a:t>should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be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used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later</a:t>
            </a:r>
            <a:r>
              <a:rPr lang="fr-FR" dirty="0">
                <a:ea typeface="Calibri"/>
                <a:cs typeface="Calibri"/>
              </a:rPr>
              <a:t> </a:t>
            </a:r>
          </a:p>
          <a:p>
            <a:pPr marL="264795" indent="-264795"/>
            <a:r>
              <a:rPr lang="fr-FR" dirty="0">
                <a:ea typeface="Calibri"/>
                <a:cs typeface="Calibri"/>
              </a:rPr>
              <a:t>Our goal </a:t>
            </a:r>
            <a:r>
              <a:rPr lang="fr-FR" dirty="0" err="1">
                <a:ea typeface="Calibri"/>
                <a:cs typeface="Calibri"/>
              </a:rPr>
              <a:t>is</a:t>
            </a:r>
            <a:r>
              <a:rPr lang="fr-FR" dirty="0">
                <a:ea typeface="Calibri"/>
                <a:cs typeface="Calibri"/>
              </a:rPr>
              <a:t> to help all </a:t>
            </a:r>
            <a:r>
              <a:rPr lang="fr-FR" dirty="0" err="1">
                <a:ea typeface="Calibri"/>
                <a:cs typeface="Calibri"/>
              </a:rPr>
              <a:t>our</a:t>
            </a:r>
            <a:r>
              <a:rPr lang="fr-FR" dirty="0">
                <a:ea typeface="Calibri"/>
                <a:cs typeface="Calibri"/>
              </a:rPr>
              <a:t> patients ! </a:t>
            </a:r>
            <a:endParaRPr lang="fr-FR" dirty="0"/>
          </a:p>
          <a:p>
            <a:pPr marL="264795" indent="-264795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9495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7263" y="0"/>
            <a:ext cx="4686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9199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040647-FDD2-5D85-4291-02F088328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17FF6347-E452-7C27-1901-B330346FA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407" y="-146502"/>
            <a:ext cx="8521811" cy="6789551"/>
          </a:xfr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810D15A6-1908-458E-EAA4-624344D236E6}"/>
              </a:ext>
            </a:extLst>
          </p:cNvPr>
          <p:cNvSpPr/>
          <p:nvPr/>
        </p:nvSpPr>
        <p:spPr>
          <a:xfrm>
            <a:off x="963705" y="2375647"/>
            <a:ext cx="8051426" cy="10085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020B1E-4BCF-4B9E-F397-9F597BDA329F}"/>
              </a:ext>
            </a:extLst>
          </p:cNvPr>
          <p:cNvSpPr txBox="1"/>
          <p:nvPr/>
        </p:nvSpPr>
        <p:spPr>
          <a:xfrm>
            <a:off x="1676400" y="1172135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200">
                <a:solidFill>
                  <a:srgbClr val="232323"/>
                </a:solidFill>
                <a:latin typeface="Noto Sans"/>
                <a:ea typeface="Noto Sans"/>
                <a:cs typeface="Noto Sans"/>
              </a:rPr>
              <a:t>Average age = 51 Years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9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086F86-D7D6-AC4E-F740-A28588C0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3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9DF012DA-C0F8-7761-E681-72368FC74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35" y="-91919"/>
            <a:ext cx="6902308" cy="681021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6BE109F-6F27-E0A5-570E-20B68C3F8C83}"/>
              </a:ext>
            </a:extLst>
          </p:cNvPr>
          <p:cNvSpPr txBox="1"/>
          <p:nvPr/>
        </p:nvSpPr>
        <p:spPr>
          <a:xfrm>
            <a:off x="876132" y="725074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fr-FR">
                <a:latin typeface="Arial"/>
                <a:cs typeface="Arial"/>
              </a:rPr>
              <a:t>1.5 Million </a:t>
            </a:r>
            <a:r>
              <a:rPr lang="fr-FR" err="1">
                <a:latin typeface="Arial"/>
                <a:cs typeface="Arial"/>
              </a:rPr>
              <a:t>women</a:t>
            </a:r>
            <a:r>
              <a:rPr lang="fr-FR">
                <a:latin typeface="Arial"/>
                <a:cs typeface="Arial"/>
              </a:rPr>
              <a:t> </a:t>
            </a:r>
            <a:r>
              <a:rPr lang="fr-FR" err="1">
                <a:latin typeface="Arial"/>
                <a:cs typeface="Arial"/>
              </a:rPr>
              <a:t>aged</a:t>
            </a:r>
            <a:r>
              <a:rPr lang="fr-FR">
                <a:latin typeface="Arial"/>
                <a:cs typeface="Arial"/>
              </a:rPr>
              <a:t> 45-60 </a:t>
            </a:r>
            <a:r>
              <a:rPr lang="fr-FR" err="1">
                <a:latin typeface="Arial"/>
                <a:cs typeface="Arial"/>
              </a:rPr>
              <a:t>yrs</a:t>
            </a:r>
            <a:endParaRPr lang="fr-FR">
              <a:cs typeface="Arial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E53E047-EA35-EAD3-EE8F-E990C81732E6}"/>
              </a:ext>
            </a:extLst>
          </p:cNvPr>
          <p:cNvSpPr/>
          <p:nvPr/>
        </p:nvSpPr>
        <p:spPr>
          <a:xfrm>
            <a:off x="5015100" y="2628396"/>
            <a:ext cx="2145013" cy="60422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37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51B10B-94B8-9A4D-710B-A4777BC0F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1882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7AF5C9-02E7-0BEE-F423-C1A890B9B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15" y="2245587"/>
            <a:ext cx="8229600" cy="45259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 err="1">
                <a:latin typeface="Times New Roman"/>
                <a:cs typeface="Times New Roman"/>
              </a:rPr>
              <a:t>Definition</a:t>
            </a:r>
            <a:r>
              <a:rPr lang="fr-FR">
                <a:latin typeface="Times New Roman"/>
                <a:cs typeface="Times New Roman"/>
              </a:rPr>
              <a:t> and stages (</a:t>
            </a:r>
            <a:r>
              <a:rPr lang="fr-FR" err="1">
                <a:latin typeface="Times New Roman"/>
                <a:cs typeface="Times New Roman"/>
              </a:rPr>
              <a:t>Straw</a:t>
            </a:r>
            <a:r>
              <a:rPr lang="fr-FR">
                <a:latin typeface="Times New Roman"/>
                <a:cs typeface="Times New Roman"/>
              </a:rPr>
              <a:t>, reproduction, </a:t>
            </a:r>
            <a:r>
              <a:rPr lang="fr-FR" err="1">
                <a:latin typeface="Times New Roman"/>
                <a:cs typeface="Times New Roman"/>
              </a:rPr>
              <a:t>late</a:t>
            </a:r>
            <a:r>
              <a:rPr lang="fr-FR">
                <a:latin typeface="Times New Roman"/>
                <a:cs typeface="Times New Roman"/>
              </a:rPr>
              <a:t> reproduction, </a:t>
            </a:r>
            <a:r>
              <a:rPr lang="fr-FR" err="1">
                <a:latin typeface="Times New Roman"/>
                <a:cs typeface="Times New Roman"/>
              </a:rPr>
              <a:t>Perimenopause</a:t>
            </a:r>
            <a:r>
              <a:rPr lang="fr-FR">
                <a:latin typeface="Times New Roman"/>
                <a:cs typeface="Times New Roman"/>
              </a:rPr>
              <a:t>, </a:t>
            </a:r>
            <a:r>
              <a:rPr lang="fr-FR" err="1">
                <a:latin typeface="Times New Roman"/>
                <a:cs typeface="Times New Roman"/>
              </a:rPr>
              <a:t>Menopause</a:t>
            </a:r>
            <a:r>
              <a:rPr lang="fr-FR">
                <a:latin typeface="Times New Roman"/>
                <a:cs typeface="Times New Roman"/>
              </a:rPr>
              <a:t>, </a:t>
            </a:r>
            <a:r>
              <a:rPr lang="fr-FR" err="1">
                <a:latin typeface="Times New Roman"/>
                <a:cs typeface="Times New Roman"/>
              </a:rPr>
              <a:t>Postmenopause</a:t>
            </a:r>
            <a:r>
              <a:rPr lang="fr-FR">
                <a:latin typeface="Times New Roman"/>
                <a:cs typeface="Times New Roman"/>
              </a:rPr>
              <a:t>),</a:t>
            </a:r>
            <a:endParaRPr lang="en-US">
              <a:latin typeface="Calibri"/>
              <a:ea typeface="Calibri"/>
              <a:cs typeface="Calibri"/>
            </a:endParaRPr>
          </a:p>
          <a:p>
            <a:r>
              <a:rPr lang="fr-FR">
                <a:latin typeface="Times New Roman"/>
                <a:cs typeface="Times New Roman"/>
              </a:rPr>
              <a:t>Physiology: Hormonal changes </a:t>
            </a:r>
            <a:r>
              <a:rPr lang="fr-FR" err="1">
                <a:latin typeface="Times New Roman"/>
                <a:cs typeface="Times New Roman"/>
              </a:rPr>
              <a:t>during</a:t>
            </a:r>
            <a:r>
              <a:rPr lang="fr-FR">
                <a:latin typeface="Times New Roman"/>
                <a:cs typeface="Times New Roman"/>
              </a:rPr>
              <a:t> </a:t>
            </a:r>
            <a:r>
              <a:rPr lang="fr-FR" err="1">
                <a:latin typeface="Times New Roman"/>
                <a:cs typeface="Times New Roman"/>
              </a:rPr>
              <a:t>menopause</a:t>
            </a:r>
            <a:r>
              <a:rPr lang="fr-FR">
                <a:latin typeface="Times New Roman"/>
                <a:cs typeface="Times New Roman"/>
              </a:rPr>
              <a:t>, the importance of </a:t>
            </a:r>
            <a:r>
              <a:rPr lang="fr-FR" err="1">
                <a:latin typeface="Times New Roman"/>
                <a:cs typeface="Times New Roman"/>
              </a:rPr>
              <a:t>KNDy</a:t>
            </a:r>
            <a:r>
              <a:rPr lang="fr-FR">
                <a:latin typeface="Times New Roman"/>
                <a:cs typeface="Times New Roman"/>
              </a:rPr>
              <a:t>, NKB </a:t>
            </a:r>
            <a:r>
              <a:rPr lang="fr-FR" err="1">
                <a:latin typeface="Times New Roman"/>
                <a:cs typeface="Times New Roman"/>
              </a:rPr>
              <a:t>signaling</a:t>
            </a:r>
            <a:r>
              <a:rPr lang="fr-FR">
                <a:latin typeface="Times New Roman"/>
                <a:cs typeface="Times New Roman"/>
              </a:rPr>
              <a:t>, </a:t>
            </a:r>
            <a:r>
              <a:rPr lang="fr-FR" err="1">
                <a:latin typeface="Times New Roman"/>
                <a:cs typeface="Times New Roman"/>
              </a:rPr>
              <a:t>Neurokinin</a:t>
            </a:r>
            <a:r>
              <a:rPr lang="fr-FR">
                <a:latin typeface="Times New Roman"/>
                <a:cs typeface="Times New Roman"/>
              </a:rPr>
              <a:t> and </a:t>
            </a:r>
            <a:r>
              <a:rPr lang="fr-FR" err="1">
                <a:latin typeface="Times New Roman"/>
                <a:cs typeface="Times New Roman"/>
              </a:rPr>
              <a:t>antagonists</a:t>
            </a:r>
            <a:r>
              <a:rPr lang="fr-FR">
                <a:latin typeface="Times New Roman"/>
                <a:cs typeface="Times New Roman"/>
              </a:rPr>
              <a:t>) (Axelle </a:t>
            </a:r>
            <a:r>
              <a:rPr lang="fr-FR" err="1">
                <a:latin typeface="Times New Roman"/>
                <a:cs typeface="Times New Roman"/>
              </a:rPr>
              <a:t>Pintiaux</a:t>
            </a:r>
            <a:r>
              <a:rPr lang="fr-FR">
                <a:latin typeface="Times New Roman"/>
                <a:cs typeface="Times New Roman"/>
              </a:rPr>
              <a:t> </a:t>
            </a:r>
            <a:r>
              <a:rPr lang="fr-FR" err="1">
                <a:latin typeface="Times New Roman"/>
                <a:cs typeface="Times New Roman"/>
              </a:rPr>
              <a:t>ULiège</a:t>
            </a:r>
            <a:r>
              <a:rPr lang="fr-FR">
                <a:latin typeface="Times New Roman"/>
                <a:cs typeface="Times New Roman"/>
              </a:rPr>
              <a:t>)</a:t>
            </a:r>
            <a:endParaRPr lang="en-US">
              <a:ea typeface="Calibri"/>
              <a:cs typeface="Calibri"/>
            </a:endParaRPr>
          </a:p>
          <a:p>
            <a:r>
              <a:rPr lang="fr-FR" err="1">
                <a:ea typeface="+mn-lt"/>
                <a:cs typeface="+mn-lt"/>
              </a:rPr>
              <a:t>Menopausal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symptoms</a:t>
            </a:r>
            <a:r>
              <a:rPr lang="fr-FR">
                <a:ea typeface="+mn-lt"/>
                <a:cs typeface="+mn-lt"/>
              </a:rPr>
              <a:t> and </a:t>
            </a:r>
            <a:r>
              <a:rPr lang="fr-FR" err="1">
                <a:ea typeface="+mn-lt"/>
                <a:cs typeface="+mn-lt"/>
              </a:rPr>
              <a:t>treatment</a:t>
            </a:r>
            <a:r>
              <a:rPr lang="fr-FR">
                <a:ea typeface="+mn-lt"/>
                <a:cs typeface="+mn-lt"/>
              </a:rPr>
              <a:t> options</a:t>
            </a:r>
            <a:r>
              <a:rPr lang="fr-FR">
                <a:latin typeface="Calibri"/>
                <a:ea typeface="Calibri"/>
                <a:cs typeface="Calibri"/>
              </a:rPr>
              <a:t> </a:t>
            </a:r>
            <a:r>
              <a:rPr lang="fr-FR">
                <a:latin typeface="Times New Roman"/>
                <a:cs typeface="Times New Roman"/>
              </a:rPr>
              <a:t>(Linda </a:t>
            </a:r>
            <a:r>
              <a:rPr lang="fr-FR" err="1">
                <a:latin typeface="Times New Roman"/>
                <a:cs typeface="Times New Roman"/>
              </a:rPr>
              <a:t>Ameryckx</a:t>
            </a:r>
            <a:r>
              <a:rPr lang="fr-FR">
                <a:latin typeface="Times New Roman"/>
                <a:cs typeface="Times New Roman"/>
              </a:rPr>
              <a:t> UZA)</a:t>
            </a:r>
            <a:endParaRPr lang="fr-FR"/>
          </a:p>
          <a:p>
            <a:endParaRPr lang="fr-FR">
              <a:latin typeface="Times New Roman"/>
              <a:ea typeface="Calibri"/>
              <a:cs typeface="Times New Roman"/>
            </a:endParaRPr>
          </a:p>
          <a:p>
            <a:endParaRPr lang="fr-FR">
              <a:ea typeface="Calibri"/>
              <a:cs typeface="Calibri"/>
            </a:endParaRPr>
          </a:p>
        </p:txBody>
      </p:sp>
      <p:pic>
        <p:nvPicPr>
          <p:cNvPr id="5" name="Image 4" descr="Interrupteur bipolaire pour appareil électrique - electromagnetique.com">
            <a:extLst>
              <a:ext uri="{FF2B5EF4-FFF2-40B4-BE49-F238E27FC236}">
                <a16:creationId xmlns:a16="http://schemas.microsoft.com/office/drawing/2014/main" id="{F50A1840-EFC9-FDB3-49B7-2BFCEBF01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751" y="155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05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741"/>
            <a:ext cx="7620000" cy="6477000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27E53C4-C624-4078-9C74-73133EBBE89E}"/>
              </a:ext>
            </a:extLst>
          </p:cNvPr>
          <p:cNvCxnSpPr/>
          <p:nvPr/>
        </p:nvCxnSpPr>
        <p:spPr>
          <a:xfrm>
            <a:off x="3731400" y="3098894"/>
            <a:ext cx="552523" cy="5260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4B3DAFF-1DD6-464D-A9B0-4C58E6D91DA1}"/>
              </a:ext>
            </a:extLst>
          </p:cNvPr>
          <p:cNvCxnSpPr>
            <a:cxnSpLocks/>
          </p:cNvCxnSpPr>
          <p:nvPr/>
        </p:nvCxnSpPr>
        <p:spPr>
          <a:xfrm>
            <a:off x="3105169" y="1160060"/>
            <a:ext cx="552523" cy="5260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A82971E-469F-5AC7-A2CA-577E871BFB25}"/>
              </a:ext>
            </a:extLst>
          </p:cNvPr>
          <p:cNvCxnSpPr>
            <a:cxnSpLocks/>
          </p:cNvCxnSpPr>
          <p:nvPr/>
        </p:nvCxnSpPr>
        <p:spPr>
          <a:xfrm>
            <a:off x="4041981" y="998695"/>
            <a:ext cx="552523" cy="5260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3E3B078-9EC7-08F7-1BDE-3301BDAB7D22}"/>
              </a:ext>
            </a:extLst>
          </p:cNvPr>
          <p:cNvCxnSpPr>
            <a:cxnSpLocks/>
          </p:cNvCxnSpPr>
          <p:nvPr/>
        </p:nvCxnSpPr>
        <p:spPr>
          <a:xfrm>
            <a:off x="5028098" y="550460"/>
            <a:ext cx="552523" cy="5260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86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8F66E-0114-54C2-7E25-9456DB75C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0BBB6A-6407-62F6-4A8D-EB475A94F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Age of </a:t>
            </a:r>
            <a:r>
              <a:rPr lang="fr-FR" err="1">
                <a:latin typeface="Arial"/>
                <a:cs typeface="Arial"/>
              </a:rPr>
              <a:t>menopause</a:t>
            </a:r>
            <a:r>
              <a:rPr lang="fr-FR">
                <a:latin typeface="Arial"/>
                <a:cs typeface="Arial"/>
              </a:rPr>
              <a:t> 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D1D01E-984F-AB2C-A39C-4107E6B3F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r-FR">
              <a:solidFill>
                <a:srgbClr val="232323"/>
              </a:solidFill>
              <a:latin typeface="Noto Sans"/>
              <a:ea typeface="Noto Sans"/>
              <a:cs typeface="Noto Sans"/>
            </a:endParaRPr>
          </a:p>
          <a:p>
            <a:pPr lvl="1">
              <a:buFont typeface="Courier New" pitchFamily="34" charset="0"/>
              <a:buChar char="o"/>
            </a:pPr>
            <a:endParaRPr lang="fr-FR">
              <a:solidFill>
                <a:srgbClr val="232323"/>
              </a:solidFill>
              <a:latin typeface="Noto Sans"/>
              <a:ea typeface="Noto Sans"/>
              <a:cs typeface="Noto Sans"/>
            </a:endParaRPr>
          </a:p>
          <a:p>
            <a:r>
              <a:rPr lang="fr-FR">
                <a:solidFill>
                  <a:srgbClr val="232323"/>
                </a:solidFill>
                <a:latin typeface="Noto Sans"/>
                <a:ea typeface="Noto Sans"/>
                <a:cs typeface="Noto Sans"/>
              </a:rPr>
              <a:t>5% &lt; 45 (</a:t>
            </a:r>
            <a:r>
              <a:rPr lang="fr-FR" err="1">
                <a:solidFill>
                  <a:srgbClr val="232323"/>
                </a:solidFill>
                <a:latin typeface="Noto Sans"/>
                <a:ea typeface="Noto Sans"/>
                <a:cs typeface="Noto Sans"/>
              </a:rPr>
              <a:t>early</a:t>
            </a:r>
            <a:r>
              <a:rPr lang="fr-FR">
                <a:solidFill>
                  <a:srgbClr val="232323"/>
                </a:solidFill>
                <a:latin typeface="Noto Sans"/>
                <a:ea typeface="Noto Sans"/>
                <a:cs typeface="Noto Sans"/>
              </a:rPr>
              <a:t>) </a:t>
            </a:r>
            <a:endParaRPr lang="fr-FR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lvl="1">
              <a:buFont typeface="Courier New" pitchFamily="34" charset="0"/>
              <a:buChar char="o"/>
            </a:pPr>
            <a:endParaRPr lang="fr-FR">
              <a:solidFill>
                <a:srgbClr val="232323"/>
              </a:solidFill>
              <a:latin typeface="Noto Sans"/>
              <a:ea typeface="Noto Sans"/>
              <a:cs typeface="Noto Sans"/>
            </a:endParaRPr>
          </a:p>
          <a:p>
            <a:r>
              <a:rPr lang="fr-FR">
                <a:solidFill>
                  <a:srgbClr val="232323"/>
                </a:solidFill>
                <a:latin typeface="Noto Sans"/>
                <a:ea typeface="Noto Sans"/>
                <a:cs typeface="Noto Sans"/>
              </a:rPr>
              <a:t>&lt; 40 = </a:t>
            </a:r>
            <a:r>
              <a:rPr lang="fr-FR" err="1">
                <a:solidFill>
                  <a:srgbClr val="232323"/>
                </a:solidFill>
                <a:latin typeface="Noto Sans"/>
                <a:ea typeface="Noto Sans"/>
                <a:cs typeface="Noto Sans"/>
              </a:rPr>
              <a:t>Ovarian</a:t>
            </a:r>
            <a:r>
              <a:rPr lang="fr-FR">
                <a:solidFill>
                  <a:srgbClr val="232323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fr-FR" err="1">
                <a:solidFill>
                  <a:srgbClr val="232323"/>
                </a:solidFill>
                <a:latin typeface="Noto Sans"/>
                <a:ea typeface="Noto Sans"/>
                <a:cs typeface="Noto Sans"/>
              </a:rPr>
              <a:t>Insufficiency</a:t>
            </a:r>
            <a:r>
              <a:rPr lang="fr-FR">
                <a:solidFill>
                  <a:srgbClr val="232323"/>
                </a:solidFill>
                <a:latin typeface="Noto Sans"/>
                <a:ea typeface="Noto Sans"/>
                <a:cs typeface="Noto Sans"/>
              </a:rPr>
              <a:t> </a:t>
            </a:r>
            <a:endParaRPr lang="fr-FR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273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09803-3DEE-F909-0C81-7405C074C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Factors affecting menopause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98F5D-E169-0361-8B6F-B90AA03EE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64906"/>
            <a:ext cx="8229600" cy="45259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000">
              <a:solidFill>
                <a:srgbClr val="232323"/>
              </a:solidFill>
              <a:highlight>
                <a:srgbClr val="FFFFFF"/>
              </a:highlight>
              <a:latin typeface="Noto Sans"/>
              <a:ea typeface="Noto Sans"/>
              <a:cs typeface="Noto Sans"/>
            </a:endParaRPr>
          </a:p>
          <a:p>
            <a:r>
              <a:rPr lang="en-US" sz="2000" b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Genetics: F</a:t>
            </a:r>
            <a:r>
              <a:rPr lang="en-US" sz="200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amily history of early menopause </a:t>
            </a:r>
            <a:endParaRPr lang="en-US" sz="20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200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Genes regulating DNA repair, </a:t>
            </a:r>
            <a:r>
              <a:rPr lang="en-US" sz="2000" i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FMR1 </a:t>
            </a:r>
            <a:r>
              <a:rPr lang="en-US" sz="200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premutation, </a:t>
            </a:r>
          </a:p>
          <a:p>
            <a:r>
              <a:rPr lang="en-US" sz="200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Turner syndrome (Sullivan et al Hum </a:t>
            </a:r>
            <a:r>
              <a:rPr lang="en-US" sz="200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Reprod</a:t>
            </a:r>
            <a:r>
              <a:rPr lang="en-US" sz="200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. 2005, Ruth et al </a:t>
            </a:r>
            <a:br>
              <a:rPr lang="en-US" sz="2000"/>
            </a:br>
            <a:r>
              <a:rPr lang="en-US" sz="200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Nature. 2021;596(7872):393. </a:t>
            </a:r>
            <a:r>
              <a:rPr lang="en-US" sz="2000" err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Epub</a:t>
            </a:r>
            <a:r>
              <a:rPr lang="en-US" sz="200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 2021) </a:t>
            </a:r>
          </a:p>
          <a:p>
            <a:r>
              <a:rPr lang="en-US" sz="2000" b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Ethnicity</a:t>
            </a:r>
            <a:r>
              <a:rPr lang="en-US" sz="200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 : earlier among Hispanic women and later in Japanese American women when compared with White women.( </a:t>
            </a:r>
            <a:r>
              <a:rPr lang="en-US" sz="2000">
                <a:solidFill>
                  <a:srgbClr val="212121"/>
                </a:solidFill>
                <a:highlight>
                  <a:srgbClr val="FFFFFF"/>
                </a:highlight>
                <a:ea typeface="+mn-lt"/>
                <a:cs typeface="+mn-lt"/>
              </a:rPr>
              <a:t>Henderson Am J Epidemiol. 2008 </a:t>
            </a:r>
            <a:r>
              <a:rPr lang="en-US" sz="2000">
                <a:solidFill>
                  <a:srgbClr val="21212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) </a:t>
            </a:r>
            <a:endParaRPr lang="en-US" sz="20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2000" b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Night shift work: </a:t>
            </a:r>
            <a:r>
              <a:rPr lang="en-US" sz="200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increased risk of earlier menopause compared with women without night shift work (</a:t>
            </a:r>
            <a:r>
              <a:rPr lang="en-US" sz="2000">
                <a:solidFill>
                  <a:srgbClr val="212121"/>
                </a:solidFill>
                <a:highlight>
                  <a:srgbClr val="FFFFFF"/>
                </a:highlight>
                <a:ea typeface="+mn-lt"/>
                <a:cs typeface="+mn-lt"/>
              </a:rPr>
              <a:t>Stock et al  Hum </a:t>
            </a:r>
            <a:r>
              <a:rPr lang="en-US" sz="2000" err="1">
                <a:solidFill>
                  <a:srgbClr val="212121"/>
                </a:solidFill>
                <a:highlight>
                  <a:srgbClr val="FFFFFF"/>
                </a:highlight>
                <a:ea typeface="+mn-lt"/>
                <a:cs typeface="+mn-lt"/>
              </a:rPr>
              <a:t>Reprod</a:t>
            </a:r>
            <a:r>
              <a:rPr lang="en-US" sz="2000">
                <a:solidFill>
                  <a:srgbClr val="212121"/>
                </a:solidFill>
                <a:highlight>
                  <a:srgbClr val="FFFFFF"/>
                </a:highlight>
                <a:ea typeface="+mn-lt"/>
                <a:cs typeface="+mn-lt"/>
              </a:rPr>
              <a:t>. 2019 ) </a:t>
            </a:r>
            <a:endParaRPr lang="en-US" sz="20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2000" b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Smoking</a:t>
            </a:r>
            <a:r>
              <a:rPr lang="en-US" sz="200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 : approximately one to two years earlier than average (</a:t>
            </a:r>
            <a:r>
              <a:rPr lang="en-US" sz="2000">
                <a:solidFill>
                  <a:srgbClr val="21212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McKinlay et al Ann Intern Med. 1985 )</a:t>
            </a:r>
            <a:endParaRPr lang="en-US" sz="20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2000" b="1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Hysterectomy with ovarian conservation</a:t>
            </a:r>
            <a:r>
              <a:rPr lang="en-US" sz="2000">
                <a:solidFill>
                  <a:srgbClr val="232323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</a:rPr>
              <a:t> possibly due to impairment of the ovarian blood supply or other yet unknown mechanisms. </a:t>
            </a:r>
            <a:endParaRPr lang="en-US" sz="20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sz="2000">
              <a:solidFill>
                <a:srgbClr val="212121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7798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BF26F-D185-CB6F-8DB3-4C6999381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Early menopause increases 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9A561-A832-CA6E-4B53-891D08C83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Osteoporosis risk (Serge Rozenberg ULB)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D1987DB-08DA-2616-9751-EFCEB506D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775" y="2604134"/>
            <a:ext cx="4438650" cy="3251200"/>
          </a:xfrm>
          <a:prstGeom prst="rect">
            <a:avLst/>
          </a:prstGeom>
          <a:noFill/>
          <a:ln w="12700">
            <a:solidFill>
              <a:srgbClr val="0380B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3165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Affichage à l'écran (4:3)</PresentationFormat>
  <Slides>29</Slides>
  <Notes>3</Notes>
  <HiddenSlides>3</HiddenSlide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31" baseType="lpstr">
      <vt:lpstr>Thème Office</vt:lpstr>
      <vt:lpstr>Conception personnalisée</vt:lpstr>
      <vt:lpstr>  BMS MENOPAUSE COURSE 17.1.26 Introduction and epidemiology </vt:lpstr>
      <vt:lpstr>Conflict of interest &amp; Disclosure </vt:lpstr>
      <vt:lpstr>Présentation PowerPoint</vt:lpstr>
      <vt:lpstr>Présentation PowerPoint</vt:lpstr>
      <vt:lpstr>Présentation PowerPoint</vt:lpstr>
      <vt:lpstr>Présentation PowerPoint</vt:lpstr>
      <vt:lpstr>Age of menopause </vt:lpstr>
      <vt:lpstr>Factors affecting menopause</vt:lpstr>
      <vt:lpstr>Early menopause increases  </vt:lpstr>
      <vt:lpstr>Osteoporosis is a common condition among women  ≥50 years; however, there is a large treatment gap1–3</vt:lpstr>
      <vt:lpstr>Early menopause increases Atherosclerosis1 </vt:lpstr>
      <vt:lpstr>Early menopause &amp; CVD  meta-analysis</vt:lpstr>
      <vt:lpstr>Timing hypothesis &amp; window of opportunity</vt:lpstr>
      <vt:lpstr>Early menopause increases  </vt:lpstr>
      <vt:lpstr>Estrogen and cognitive function</vt:lpstr>
      <vt:lpstr>Présentation PowerPoint</vt:lpstr>
      <vt:lpstr>Présentation PowerPoint</vt:lpstr>
      <vt:lpstr>Présentation PowerPoint</vt:lpstr>
      <vt:lpstr>menopause &amp; cognitive function   </vt:lpstr>
      <vt:lpstr>Late menopause increases </vt:lpstr>
      <vt:lpstr>Présentation PowerPoint</vt:lpstr>
      <vt:lpstr>Genito Urinary Syndrome ofMenopause </vt:lpstr>
      <vt:lpstr>MHT related complications </vt:lpstr>
      <vt:lpstr>Non-hormonal therapy </vt:lpstr>
      <vt:lpstr>Practical issues  </vt:lpstr>
      <vt:lpstr>GSM </vt:lpstr>
      <vt:lpstr>Ready for a menopause consultation ? </vt:lpstr>
      <vt:lpstr>Take home messages </vt:lpstr>
      <vt:lpstr>Présentation PowerPoint</vt:lpstr>
    </vt:vector>
  </TitlesOfParts>
  <Company>SPBK24F5J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argyraa</dc:creator>
  <cp:revision>74</cp:revision>
  <dcterms:created xsi:type="dcterms:W3CDTF">2012-12-17T08:21:38Z</dcterms:created>
  <dcterms:modified xsi:type="dcterms:W3CDTF">2026-01-14T17:16:27Z</dcterms:modified>
</cp:coreProperties>
</file>