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78" r:id="rId10"/>
    <p:sldId id="279" r:id="rId11"/>
    <p:sldId id="266" r:id="rId12"/>
    <p:sldId id="280" r:id="rId13"/>
    <p:sldId id="281" r:id="rId14"/>
    <p:sldId id="282" r:id="rId15"/>
    <p:sldId id="283" r:id="rId16"/>
    <p:sldId id="284" r:id="rId17"/>
    <p:sldId id="285" r:id="rId18"/>
    <p:sldId id="286" r:id="rId19"/>
    <p:sldId id="272" r:id="rId20"/>
    <p:sldId id="273" r:id="rId21"/>
    <p:sldId id="274"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4" d="100"/>
          <a:sy n="124" d="100"/>
        </p:scale>
        <p:origin x="1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400" b="0" i="0" u="none" strike="noStrike">
                <a:solidFill>
                  <a:srgbClr val="55627D"/>
                </a:solidFill>
                <a:latin typeface="Arial"/>
              </a:defRPr>
            </a:pPr>
            <a:r>
              <a:rPr lang="en-GB" sz="1400" b="0" i="0" u="none" strike="noStrike">
                <a:solidFill>
                  <a:srgbClr val="55627D"/>
                </a:solidFill>
                <a:latin typeface="Arial"/>
              </a:rPr>
              <a:t>Mean weight loss from baseline (%)</a:t>
            </a:r>
          </a:p>
        </c:rich>
      </c:tx>
      <c:overlay val="0"/>
    </c:title>
    <c:autoTitleDeleted val="0"/>
    <c:plotArea>
      <c:layout/>
      <c:barChart>
        <c:barDir val="col"/>
        <c:grouping val="clustered"/>
        <c:varyColors val="0"/>
        <c:ser>
          <c:idx val="0"/>
          <c:order val="0"/>
          <c:tx>
            <c:strRef>
              <c:f>Sheet1!$B$1</c:f>
              <c:strCache>
                <c:ptCount val="1"/>
                <c:pt idx="0">
                  <c:v>Active drug</c:v>
                </c:pt>
              </c:strCache>
            </c:strRef>
          </c:tx>
          <c:spPr>
            <a:solidFill>
              <a:srgbClr val="3864A3"/>
            </a:solidFill>
            <a:effectLst/>
          </c:spPr>
          <c:invertIfNegative val="0"/>
          <c:dLbls>
            <c:numFmt formatCode="0.0&quot;%&quot;" sourceLinked="0"/>
            <c:spPr>
              <a:noFill/>
              <a:ln>
                <a:noFill/>
              </a:ln>
              <a:effectLst/>
            </c:spPr>
            <c:txPr>
              <a:bodyPr/>
              <a:lstStyle/>
              <a:p>
                <a:pPr>
                  <a:defRPr sz="1500" b="1" i="0" u="none" strike="noStrike">
                    <a:solidFill>
                      <a:srgbClr val="1F2F5C"/>
                    </a:solidFill>
                    <a:latin typeface="Arial"/>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Liraglutide 3.0 mg
SCALE, 56 wk</c:v>
                </c:pt>
                <c:pt idx="1">
                  <c:v>Semaglutide 2.4 mg
STEP 1, 68 wk</c:v>
                </c:pt>
                <c:pt idx="2">
                  <c:v>Tirzepatide 15 mg
SURMOUNT-1, 72 wk</c:v>
                </c:pt>
              </c:strCache>
            </c:strRef>
          </c:cat>
          <c:val>
            <c:numRef>
              <c:f>Sheet1!$B$2:$B$4</c:f>
              <c:numCache>
                <c:formatCode>General</c:formatCode>
                <c:ptCount val="3"/>
                <c:pt idx="0">
                  <c:v>8</c:v>
                </c:pt>
                <c:pt idx="1">
                  <c:v>14.9</c:v>
                </c:pt>
                <c:pt idx="2">
                  <c:v>20.9</c:v>
                </c:pt>
              </c:numCache>
            </c:numRef>
          </c:val>
          <c:extLst>
            <c:ext xmlns:c16="http://schemas.microsoft.com/office/drawing/2014/chart" uri="{C3380CC4-5D6E-409C-BE32-E72D297353CC}">
              <c16:uniqueId val="{00000000-DF9F-7948-BD7A-D8AC8CAC8385}"/>
            </c:ext>
          </c:extLst>
        </c:ser>
        <c:ser>
          <c:idx val="1"/>
          <c:order val="1"/>
          <c:tx>
            <c:strRef>
              <c:f>Sheet1!$C$1</c:f>
              <c:strCache>
                <c:ptCount val="1"/>
                <c:pt idx="0">
                  <c:v>Placebo</c:v>
                </c:pt>
              </c:strCache>
            </c:strRef>
          </c:tx>
          <c:spPr>
            <a:solidFill>
              <a:srgbClr val="B9C2D0"/>
            </a:solidFill>
            <a:effectLst/>
          </c:spPr>
          <c:invertIfNegative val="0"/>
          <c:dLbls>
            <c:numFmt formatCode="0.0&quot;%&quot;" sourceLinked="0"/>
            <c:spPr>
              <a:noFill/>
              <a:ln>
                <a:noFill/>
              </a:ln>
              <a:effectLst/>
            </c:spPr>
            <c:txPr>
              <a:bodyPr/>
              <a:lstStyle/>
              <a:p>
                <a:pPr>
                  <a:defRPr sz="1500" b="1" i="0" u="none" strike="noStrike">
                    <a:solidFill>
                      <a:srgbClr val="1F2F5C"/>
                    </a:solidFill>
                    <a:latin typeface="Arial"/>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c:v>
                </c:pt>
                <c:pt idx="1">
                  <c:v>b</c:v>
                </c:pt>
                <c:pt idx="2">
                  <c:v>c</c:v>
                </c:pt>
              </c:strCache>
            </c:strRef>
          </c:cat>
          <c:val>
            <c:numRef>
              <c:f>Sheet1!$C$2:$C$4</c:f>
              <c:numCache>
                <c:formatCode>General</c:formatCode>
                <c:ptCount val="3"/>
                <c:pt idx="0">
                  <c:v>2.6</c:v>
                </c:pt>
                <c:pt idx="1">
                  <c:v>2.4</c:v>
                </c:pt>
                <c:pt idx="2">
                  <c:v>3.1</c:v>
                </c:pt>
              </c:numCache>
            </c:numRef>
          </c:val>
          <c:extLst>
            <c:ext xmlns:c16="http://schemas.microsoft.com/office/drawing/2014/chart" uri="{C3380CC4-5D6E-409C-BE32-E72D297353CC}">
              <c16:uniqueId val="{00000001-DF9F-7948-BD7A-D8AC8CAC8385}"/>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F2F5C"/>
                </a:solidFill>
                <a:latin typeface="Arial"/>
              </a:defRPr>
            </a:pPr>
            <a:endParaRPr lang="en-US"/>
          </a:p>
        </c:txPr>
        <c:crossAx val="2094734552"/>
        <c:crosses val="autoZero"/>
        <c:auto val="1"/>
        <c:lblAlgn val="ctr"/>
        <c:lblOffset val="100"/>
        <c:noMultiLvlLbl val="1"/>
      </c:catAx>
      <c:valAx>
        <c:axId val="2094734552"/>
        <c:scaling>
          <c:orientation val="minMax"/>
          <c:max val="25"/>
        </c:scaling>
        <c:delete val="0"/>
        <c:axPos val="l"/>
        <c:majorGridlines>
          <c:spPr>
            <a:ln w="9525" cap="flat">
              <a:solidFill>
                <a:srgbClr val="E6ECF4"/>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5627D"/>
                </a:solidFill>
                <a:latin typeface="Arial"/>
              </a:defRPr>
            </a:pPr>
            <a:endParaRPr lang="en-US"/>
          </a:p>
        </c:txPr>
        <c:crossAx val="2094734554"/>
        <c:crosses val="autoZero"/>
        <c:crossBetween val="between"/>
        <c:majorUnit val="5"/>
      </c:valAx>
      <c:spPr>
        <a:noFill/>
        <a:ln>
          <a:noFill/>
        </a:ln>
        <a:effectLst/>
      </c:spPr>
    </c:plotArea>
    <c:legend>
      <c:legendPos val="t"/>
      <c:overlay val="0"/>
      <c:txPr>
        <a:bodyPr/>
        <a:lstStyle/>
        <a:p>
          <a:pPr>
            <a:defRPr sz="1300">
              <a:solidFill>
                <a:srgbClr val="1F2F5C"/>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400" b="0" i="0" u="none" strike="noStrike">
                <a:solidFill>
                  <a:srgbClr val="55627D"/>
                </a:solidFill>
                <a:latin typeface="Arial"/>
              </a:defRPr>
            </a:pPr>
            <a:r>
              <a:rPr lang="en-GB" sz="1400" b="0" i="0" u="none" strike="noStrike">
                <a:solidFill>
                  <a:srgbClr val="55627D"/>
                </a:solidFill>
                <a:latin typeface="Arial"/>
              </a:rPr>
              <a:t>Total body weight loss (%)</a:t>
            </a:r>
          </a:p>
        </c:rich>
      </c:tx>
      <c:overlay val="0"/>
    </c:title>
    <c:autoTitleDeleted val="0"/>
    <c:plotArea>
      <c:layout/>
      <c:barChart>
        <c:barDir val="col"/>
        <c:grouping val="clustered"/>
        <c:varyColors val="0"/>
        <c:ser>
          <c:idx val="0"/>
          <c:order val="0"/>
          <c:tx>
            <c:strRef>
              <c:f>Sheet1!$B$1</c:f>
              <c:strCache>
                <c:ptCount val="1"/>
                <c:pt idx="0">
                  <c:v>With MHT</c:v>
                </c:pt>
              </c:strCache>
            </c:strRef>
          </c:tx>
          <c:spPr>
            <a:solidFill>
              <a:srgbClr val="3864A3"/>
            </a:solidFill>
            <a:effectLst/>
          </c:spPr>
          <c:invertIfNegative val="0"/>
          <c:dLbls>
            <c:numFmt formatCode="0.0&quot;%&quot;" sourceLinked="0"/>
            <c:spPr>
              <a:noFill/>
              <a:ln>
                <a:noFill/>
              </a:ln>
              <a:effectLst/>
            </c:spPr>
            <c:txPr>
              <a:bodyPr/>
              <a:lstStyle/>
              <a:p>
                <a:pPr>
                  <a:defRPr sz="1500" b="1" i="0" u="none" strike="noStrike">
                    <a:solidFill>
                      <a:srgbClr val="1F2F5C"/>
                    </a:solidFill>
                    <a:latin typeface="Arial"/>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Semaglutide cohort
n = 106 (16 on MHT), 12 months</c:v>
                </c:pt>
                <c:pt idx="1">
                  <c:v>Tirzepatide cohort
n = 120 (40 on MHT), last follow-up</c:v>
                </c:pt>
              </c:strCache>
            </c:strRef>
          </c:cat>
          <c:val>
            <c:numRef>
              <c:f>Sheet1!$B$2:$B$3</c:f>
              <c:numCache>
                <c:formatCode>General</c:formatCode>
                <c:ptCount val="2"/>
                <c:pt idx="0">
                  <c:v>16</c:v>
                </c:pt>
                <c:pt idx="1">
                  <c:v>19.2</c:v>
                </c:pt>
              </c:numCache>
            </c:numRef>
          </c:val>
          <c:extLst>
            <c:ext xmlns:c16="http://schemas.microsoft.com/office/drawing/2014/chart" uri="{C3380CC4-5D6E-409C-BE32-E72D297353CC}">
              <c16:uniqueId val="{00000000-CACB-F845-8A88-9E3BBF66D7CF}"/>
            </c:ext>
          </c:extLst>
        </c:ser>
        <c:ser>
          <c:idx val="1"/>
          <c:order val="1"/>
          <c:tx>
            <c:strRef>
              <c:f>Sheet1!$C$1</c:f>
              <c:strCache>
                <c:ptCount val="1"/>
                <c:pt idx="0">
                  <c:v>Without MHT</c:v>
                </c:pt>
              </c:strCache>
            </c:strRef>
          </c:tx>
          <c:spPr>
            <a:solidFill>
              <a:srgbClr val="B9C2D0"/>
            </a:solidFill>
            <a:effectLst/>
          </c:spPr>
          <c:invertIfNegative val="0"/>
          <c:dLbls>
            <c:numFmt formatCode="0.0&quot;%&quot;" sourceLinked="0"/>
            <c:spPr>
              <a:noFill/>
              <a:ln>
                <a:noFill/>
              </a:ln>
              <a:effectLst/>
            </c:spPr>
            <c:txPr>
              <a:bodyPr/>
              <a:lstStyle/>
              <a:p>
                <a:pPr>
                  <a:defRPr sz="1500" b="1" i="0" u="none" strike="noStrike">
                    <a:solidFill>
                      <a:srgbClr val="1F2F5C"/>
                    </a:solidFill>
                    <a:latin typeface="Arial"/>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a</c:v>
                </c:pt>
                <c:pt idx="1">
                  <c:v>b</c:v>
                </c:pt>
              </c:strCache>
            </c:strRef>
          </c:cat>
          <c:val>
            <c:numRef>
              <c:f>Sheet1!$C$2:$C$3</c:f>
              <c:numCache>
                <c:formatCode>General</c:formatCode>
                <c:ptCount val="2"/>
                <c:pt idx="0">
                  <c:v>12</c:v>
                </c:pt>
                <c:pt idx="1">
                  <c:v>14</c:v>
                </c:pt>
              </c:numCache>
            </c:numRef>
          </c:val>
          <c:extLst>
            <c:ext xmlns:c16="http://schemas.microsoft.com/office/drawing/2014/chart" uri="{C3380CC4-5D6E-409C-BE32-E72D297353CC}">
              <c16:uniqueId val="{00000001-CACB-F845-8A88-9E3BBF66D7CF}"/>
            </c:ext>
          </c:extLst>
        </c:ser>
        <c:dLbls>
          <c:showLegendKey val="0"/>
          <c:showVal val="1"/>
          <c:showCatName val="0"/>
          <c:showSerName val="0"/>
          <c:showPercent val="0"/>
          <c:showBubbleSize val="0"/>
        </c:dLbls>
        <c:gapWidth val="7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F2F5C"/>
                </a:solidFill>
                <a:latin typeface="Arial"/>
              </a:defRPr>
            </a:pPr>
            <a:endParaRPr lang="en-US"/>
          </a:p>
        </c:txPr>
        <c:crossAx val="2094734552"/>
        <c:crosses val="autoZero"/>
        <c:auto val="1"/>
        <c:lblAlgn val="ctr"/>
        <c:lblOffset val="100"/>
        <c:noMultiLvlLbl val="1"/>
      </c:catAx>
      <c:valAx>
        <c:axId val="2094734552"/>
        <c:scaling>
          <c:orientation val="minMax"/>
          <c:max val="25"/>
        </c:scaling>
        <c:delete val="0"/>
        <c:axPos val="l"/>
        <c:majorGridlines>
          <c:spPr>
            <a:ln w="9525" cap="flat">
              <a:solidFill>
                <a:srgbClr val="E6ECF4"/>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5627D"/>
                </a:solidFill>
                <a:latin typeface="Arial"/>
              </a:defRPr>
            </a:pPr>
            <a:endParaRPr lang="en-US"/>
          </a:p>
        </c:txPr>
        <c:crossAx val="2094734554"/>
        <c:crosses val="autoZero"/>
        <c:crossBetween val="between"/>
        <c:majorUnit val="5"/>
      </c:valAx>
      <c:spPr>
        <a:noFill/>
        <a:ln>
          <a:noFill/>
        </a:ln>
        <a:effectLst/>
      </c:spPr>
    </c:plotArea>
    <c:legend>
      <c:legendPos val="t"/>
      <c:overlay val="0"/>
      <c:txPr>
        <a:bodyPr/>
        <a:lstStyle/>
        <a:p>
          <a:pPr>
            <a:defRPr sz="1300">
              <a:solidFill>
                <a:srgbClr val="1F2F5C"/>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28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I am an oncologist, so a disproportionate share of these 20 minutes goes to the question you cannot easily get elsewhere: what about cancer?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Illustrative cases. Patient A is your everyday consultation; patient B is the one you hesitate about. Close with the three questions: same drug? same precautions? same promises? Say aloud what walks into the room with a woman of this age: MHT and symptoms, cardiometabolic disease, muscle and function, bone and falls, pregnancy potential and procedures, cancer history and anxiety. The prescription is never about kilograms alone. We return to both patients at the end.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Read left to right. 1: why a hormone that lasts two minutes became a weekly drug; tirzepatide hits two receptors, do not call it GLP-1 only. 2: the same cAMP signal in every target cell. 3: what differs is the cell. Bottom: liver, fat and muscle changes follow the weight loss. The lean mass line and the anaesthesia caution come back later.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Label: obesity, or overweight with prediabetes or diabetes, hypertension, dyslipidaemia, sleep apnoea or cardiovascular disease; always with diet and physical activity. Agents: semaglutide and liraglutide are GLP-1 receptor agonists; tirzepatide is a dual GIP/GLP-1 agonist. The first question she asks: for how long? STEP 1 extension: mean loss 17.3%, two thirds of it regained one year after withdrawal. SURMOUNT-4: after a 36-week lead-in (-20.9%), placebo gave +14.0% by week 88, continuing gave a further -5.5%. Belgium: Wegovy refused in June 2026, weight regain being one of the official arguments; Mounjaro and Ozempic reimbursed for type 2 diabetes only; France reimburses since 15 June 2026 from BMI 40, or 35 with comorbidity. Saxenda: stop if less than 5% loss after 12 weeks at 3 mg.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One picture is enough. Numbers are on-treatment. Beyond kilograms: SELECT showed fewer cardiovascular events (HR 0.80) with semaglutide 2.4 mg in established CVD, proven only for that product, dose and population. The cardio-renal trials are in backup B1.</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If she qualifies for MHT and hesitates, this signal may tip the balance: say clearly that it comes from two small retrospective series. Never the reverse: no MHT started for weight alone. Adjusted difference, semaglutide cohort: 3.4 points (95% CI 1.8 to 5.0). Tirzepatide cohort: 5.2 points (95% CI 1.9 to 8.5), propensity matched. Also say: dose reached and treatment duration were not controlled, and no completed RCT of any incretin drug was designed for peri- or postmenopausal women. Hypothesis: oestrogen may potentiate the central anorectic effect of GLP-1, shown in rodents only. The press release said 35% more weight loss; your patients will have read it. Transdermal MHT bypasses the stomach, so no absorption question.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DXA lean soft tissue is not skeletal muscle, and neither is function: ask about stairs and chairs. Do not assume bone protection nor uniform bone toxicity. For patient B, the aromatase inhibitor already costs her bone.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 No large short-term excess, including breast. Obesity biology makes prevention plausible (oestrogen, insulin/IGF-1, inflammation); plausible is not proven. Keep routine screening unchanged. The tirzepatide gynaecological signal is not endometrial cancer causation. Thyroid and pancreas details are in backup B2.</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Present these as the abstracts and the press present them, without comment. Let the room be seduced for a moment. Do not argue from effect size: CHALLENGE (Courneya, NEJM 2025) showed in a randomised trial that structured exercise after colon cancer gives a disease-free survival HR of 0.72 and an overall survival HR of 0.63, in the same range as adjuvant chemotherapy. Large effects exist. The question is the design. Ask: who would prescribe on this basis? Then turn the slide.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 The size of the effect is not the argument; the design is. TriNetX: a commercial network pooling anonymised electronic records from 100 to 190 hospital groups, mostly American; anyone with a subscription queries it in an afternoon; nobody reads the charts. Healthy-user bias: only patients who eat well, are not cachectic and see their doctors regularly get the drug. Immortal-time bias: same trap as comparing patients who received 12 cycles of chemotherapy with those who received 2; in Kinsey, median follow-up was 710 days in users versus 1,160 in non-users, the signature of the problem. Chan is a target-trial emulation, designed to align time zero; the ASCO abstracts do not say what they did. The AACR 2026 checkpoint analysis used negative-control drugs (ondansetron, sucralfate) and found hazard ratios near 1.0 for them, the right way to check; most abstracts did not. The only randomised benefit of the class on a hard outcome is SELECT, HR 0.80 on cardiovascular events. Possible harm: in pancreatic cancer, early satiety blamed on the drug may delay the diagnosis (O’Connor, ASCO 2026, small series).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A practical synthesis, not a guideline: say so. Green: most breast cancer survivors on endocrine therapy with weight gain are here, provided the oncologist knows. Retrospective series (ASCO 2024) show meaningful weight loss during endocrine therapy, with no recurrence or survival data. Amber: coordination, not prohibition. Red: the drug removes appetite from a patient who cannot afford it, or hides a symptom of progression. Medullary thyroid carcinoma or MEN2: contraindicated in the US label, absent from EU contraindications; in practice, avoid.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Six of these eight items are new to the talk: read them as a checklist, not as messages. Semaglutide is not expected to reduce oral contraceptive efficacy (EU SmPC); the precaution concerns tirzepatide in women with overweight or obesity. NAION: roughly doubled relative risk, about one extra case per 10,000 person-years. On MHT: unscheduled bleeding is investigated by the standard pathway; keep endometrial protection when the uterus is present.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Close the loop opened on slide 2. Patient A is the shared-decision case, not an obvious yes: she qualifies and she asks, but the only benefit proven in her situation is diabetes prevention (STEP 1: 84% of prediabetics back to normoglycaemia vs 48% on placebo). SELECT applies to established CVD, which she does not have. Lifelong, self-paid, weight back within a year of stopping. Patient B is the case that is less closed than it looks. For both: protein, resistance training and function from day one. For B: the aromatase inhibitor is oral; the EU label of semaglutide 2.4 mg reports no clinically relevant effect on gastric emptying at steady state, so the caution concerns initiation and escalation; DXA and exercise. In Belgium both will pay out of pocket.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Leave this slide up during questions. In one sentence: confident about the metabolic indication, humble about anything menopause-specific, and no oncological promise.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bms_logo.png"/>
          <p:cNvPicPr>
            <a:picLocks noChangeAspect="1"/>
          </p:cNvPicPr>
          <p:nvPr/>
        </p:nvPicPr>
        <p:blipFill>
          <a:blip r:embed="rId3"/>
          <a:stretch>
            <a:fillRect/>
          </a:stretch>
        </p:blipFill>
        <p:spPr>
          <a:xfrm>
            <a:off x="731520" y="548640"/>
            <a:ext cx="3840480" cy="1130750"/>
          </a:xfrm>
          <a:prstGeom prst="rect">
            <a:avLst/>
          </a:prstGeom>
        </p:spPr>
      </p:pic>
      <p:sp>
        <p:nvSpPr>
          <p:cNvPr id="3" name="Text 0"/>
          <p:cNvSpPr txBox="1"/>
          <p:nvPr/>
        </p:nvSpPr>
        <p:spPr>
          <a:xfrm>
            <a:off x="731520" y="1920240"/>
            <a:ext cx="7589520" cy="1371600"/>
          </a:xfrm>
          <a:prstGeom prst="rect">
            <a:avLst/>
          </a:prstGeom>
          <a:noFill/>
          <a:ln/>
        </p:spPr>
        <p:txBody>
          <a:bodyPr wrap="square" lIns="0" tIns="0" rIns="0" bIns="0" rtlCol="0" anchor="t"/>
          <a:lstStyle/>
          <a:p>
            <a:pPr marL="0" indent="0" algn="ctr">
              <a:buNone/>
            </a:pPr>
            <a:r>
              <a:rPr lang="en-US" sz="4000" b="1" dirty="0">
                <a:solidFill>
                  <a:srgbClr val="1F2F5C"/>
                </a:solidFill>
                <a:latin typeface="Arial" pitchFamily="34" charset="0"/>
                <a:ea typeface="Arial" pitchFamily="34" charset="-122"/>
                <a:cs typeface="Arial" pitchFamily="34" charset="-120"/>
              </a:rPr>
              <a:t>GLP-1–based therapies in midlife women</a:t>
            </a:r>
            <a:endParaRPr lang="en-US" sz="4000" dirty="0"/>
          </a:p>
        </p:txBody>
      </p:sp>
      <p:pic>
        <p:nvPicPr>
          <p:cNvPr id="4" name="Image 1" descr="fairy mascot"/>
          <p:cNvPicPr>
            <a:picLocks noChangeAspect="1"/>
          </p:cNvPicPr>
          <p:nvPr/>
        </p:nvPicPr>
        <p:blipFill>
          <a:blip r:embed="rId4"/>
          <a:stretch>
            <a:fillRect/>
          </a:stretch>
        </p:blipFill>
        <p:spPr>
          <a:xfrm>
            <a:off x="8778240" y="914400"/>
            <a:ext cx="2821473" cy="5120640"/>
          </a:xfrm>
          <a:prstGeom prst="rect">
            <a:avLst/>
          </a:prstGeom>
        </p:spPr>
      </p:pic>
      <p:sp>
        <p:nvSpPr>
          <p:cNvPr id="5" name="Text 1"/>
          <p:cNvSpPr txBox="1"/>
          <p:nvPr/>
        </p:nvSpPr>
        <p:spPr>
          <a:xfrm>
            <a:off x="731520" y="3429000"/>
            <a:ext cx="7589520" cy="640080"/>
          </a:xfrm>
          <a:prstGeom prst="rect">
            <a:avLst/>
          </a:prstGeom>
          <a:noFill/>
          <a:ln/>
        </p:spPr>
        <p:txBody>
          <a:bodyPr wrap="square" lIns="0" tIns="0" rIns="0" bIns="0" rtlCol="0" anchor="t"/>
          <a:lstStyle/>
          <a:p>
            <a:pPr marL="0" indent="0" algn="ctr">
              <a:buNone/>
            </a:pPr>
            <a:r>
              <a:rPr lang="en-US" sz="2200" dirty="0">
                <a:solidFill>
                  <a:srgbClr val="55627D"/>
                </a:solidFill>
                <a:latin typeface="Arial" pitchFamily="34" charset="0"/>
                <a:ea typeface="Arial" pitchFamily="34" charset="-122"/>
                <a:cs typeface="Arial" pitchFamily="34" charset="-120"/>
              </a:rPr>
              <a:t>A practical guide for menopause clinicians</a:t>
            </a:r>
            <a:endParaRPr lang="en-US" sz="2200" dirty="0"/>
          </a:p>
        </p:txBody>
      </p:sp>
      <p:sp>
        <p:nvSpPr>
          <p:cNvPr id="6" name="Shape 2"/>
          <p:cNvSpPr/>
          <p:nvPr/>
        </p:nvSpPr>
        <p:spPr>
          <a:xfrm>
            <a:off x="731520" y="4773168"/>
            <a:ext cx="182880" cy="182880"/>
          </a:xfrm>
          <a:prstGeom prst="ellipse">
            <a:avLst/>
          </a:prstGeom>
          <a:solidFill>
            <a:srgbClr val="F5A31A"/>
          </a:solidFill>
          <a:ln w="12700">
            <a:solidFill>
              <a:srgbClr val="F5A31A"/>
            </a:solidFill>
            <a:prstDash val="solid"/>
          </a:ln>
        </p:spPr>
        <p:txBody>
          <a:bodyPr/>
          <a:lstStyle/>
          <a:p>
            <a:endParaRPr lang="en-BE"/>
          </a:p>
        </p:txBody>
      </p:sp>
      <p:sp>
        <p:nvSpPr>
          <p:cNvPr id="7" name="Text 3"/>
          <p:cNvSpPr txBox="1"/>
          <p:nvPr/>
        </p:nvSpPr>
        <p:spPr>
          <a:xfrm>
            <a:off x="1097280" y="4663440"/>
            <a:ext cx="7315200" cy="1280160"/>
          </a:xfrm>
          <a:prstGeom prst="rect">
            <a:avLst/>
          </a:prstGeom>
          <a:noFill/>
          <a:ln/>
        </p:spPr>
        <p:txBody>
          <a:bodyPr wrap="square" lIns="0" tIns="0" rIns="0" bIns="0" rtlCol="0" anchor="t"/>
          <a:lstStyle/>
          <a:p>
            <a:pPr marL="0" indent="0">
              <a:buNone/>
            </a:pPr>
            <a:r>
              <a:rPr lang="en-US" sz="1800" b="1" dirty="0">
                <a:solidFill>
                  <a:srgbClr val="1F2F5C"/>
                </a:solidFill>
                <a:latin typeface="Arial" pitchFamily="34" charset="0"/>
                <a:ea typeface="Arial" pitchFamily="34" charset="-122"/>
                <a:cs typeface="Arial" pitchFamily="34" charset="-120"/>
              </a:rPr>
              <a:t>Alain Hendlisz, MD, PhD</a:t>
            </a:r>
            <a:endParaRPr lang="en-US" sz="1800" dirty="0"/>
          </a:p>
          <a:p>
            <a:pPr marL="0" indent="0">
              <a:buNone/>
            </a:pPr>
            <a:r>
              <a:rPr lang="en-US" sz="1800" dirty="0">
                <a:solidFill>
                  <a:srgbClr val="55627D"/>
                </a:solidFill>
                <a:latin typeface="Arial" pitchFamily="34" charset="0"/>
                <a:ea typeface="Arial" pitchFamily="34" charset="-122"/>
                <a:cs typeface="Arial" pitchFamily="34" charset="-120"/>
              </a:rPr>
              <a:t>Chirec Cancer Institute, Brussels</a:t>
            </a:r>
            <a:endParaRPr lang="en-US" sz="1800" dirty="0"/>
          </a:p>
          <a:p>
            <a:pPr marL="0" indent="0">
              <a:buNone/>
            </a:pPr>
            <a:r>
              <a:rPr lang="en-US" sz="1800" dirty="0">
                <a:solidFill>
                  <a:srgbClr val="55627D"/>
                </a:solidFill>
                <a:latin typeface="Arial" pitchFamily="34" charset="0"/>
                <a:ea typeface="Arial" pitchFamily="34" charset="-122"/>
                <a:cs typeface="Arial" pitchFamily="34" charset="-120"/>
              </a:rPr>
              <a:t>CHRSM, Namur</a:t>
            </a:r>
            <a:endParaRPr lang="en-US" sz="1800" dirty="0"/>
          </a:p>
          <a:p>
            <a:pPr marL="0" indent="0">
              <a:buNone/>
            </a:pPr>
            <a:r>
              <a:rPr lang="en-US" sz="1800" dirty="0">
                <a:solidFill>
                  <a:srgbClr val="55627D"/>
                </a:solidFill>
                <a:latin typeface="Arial" pitchFamily="34" charset="0"/>
                <a:ea typeface="Arial" pitchFamily="34" charset="-122"/>
                <a:cs typeface="Arial" pitchFamily="34" charset="-120"/>
              </a:rPr>
              <a:t>26 September 2026</a:t>
            </a:r>
            <a:endParaRPr lang="en-US" sz="1800" dirty="0"/>
          </a:p>
        </p:txBody>
      </p:sp>
      <p:pic>
        <p:nvPicPr>
          <p:cNvPr id="8" name="Image 2" descr="Chirec Cancer Institute logo"/>
          <p:cNvPicPr>
            <a:picLocks noChangeAspect="1"/>
          </p:cNvPicPr>
          <p:nvPr/>
        </p:nvPicPr>
        <p:blipFill>
          <a:blip r:embed="rId5"/>
          <a:stretch>
            <a:fillRect/>
          </a:stretch>
        </p:blipFill>
        <p:spPr>
          <a:xfrm>
            <a:off x="4297680" y="5074920"/>
            <a:ext cx="2194560" cy="489660"/>
          </a:xfrm>
          <a:prstGeom prst="rect">
            <a:avLst/>
          </a:prstGeom>
        </p:spPr>
      </p:pic>
      <p:pic>
        <p:nvPicPr>
          <p:cNvPr id="9" name="Image 3" descr="CHRSM logo"/>
          <p:cNvPicPr>
            <a:picLocks noChangeAspect="1"/>
          </p:cNvPicPr>
          <p:nvPr/>
        </p:nvPicPr>
        <p:blipFill>
          <a:blip r:embed="rId6"/>
          <a:stretch>
            <a:fillRect/>
          </a:stretch>
        </p:blipFill>
        <p:spPr>
          <a:xfrm>
            <a:off x="6766560" y="4846320"/>
            <a:ext cx="1554480" cy="8483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ctr">
              <a:buNone/>
            </a:pPr>
            <a:r>
              <a:rPr lang="en-US" sz="2800" b="1" dirty="0">
                <a:solidFill>
                  <a:srgbClr val="1F2F5C"/>
                </a:solidFill>
                <a:latin typeface="Arial" pitchFamily="34" charset="0"/>
                <a:ea typeface="Arial" pitchFamily="34" charset="-122"/>
                <a:cs typeface="Arial" pitchFamily="34" charset="-120"/>
              </a:rPr>
              <a:t>Two patients, same request: “Can I take this?”</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2</a:t>
            </a:r>
            <a:endParaRPr lang="en-US" sz="1000" dirty="0"/>
          </a:p>
        </p:txBody>
      </p:sp>
      <p:sp>
        <p:nvSpPr>
          <p:cNvPr id="5" name="Text 2"/>
          <p:cNvSpPr txBox="1"/>
          <p:nvPr/>
        </p:nvSpPr>
        <p:spPr>
          <a:xfrm>
            <a:off x="640080" y="1463040"/>
            <a:ext cx="10881360" cy="457200"/>
          </a:xfrm>
          <a:prstGeom prst="rect">
            <a:avLst/>
          </a:prstGeom>
          <a:noFill/>
          <a:ln/>
        </p:spPr>
        <p:txBody>
          <a:bodyPr wrap="square" lIns="0" tIns="0" rIns="0" bIns="0" rtlCol="0" anchor="t"/>
          <a:lstStyle/>
          <a:p>
            <a:pPr marL="0" indent="0" algn="ctr">
              <a:buNone/>
            </a:pPr>
            <a:r>
              <a:rPr lang="en-US" sz="2200" b="1" dirty="0">
                <a:solidFill>
                  <a:srgbClr val="3864A3"/>
                </a:solidFill>
                <a:latin typeface="Arial" pitchFamily="34" charset="0"/>
                <a:ea typeface="Arial" pitchFamily="34" charset="-122"/>
                <a:cs typeface="Arial" pitchFamily="34" charset="-120"/>
              </a:rPr>
              <a:t>Both: 54 years, BMI 33, prediabetes, hot flushes</a:t>
            </a:r>
            <a:endParaRPr lang="en-US" sz="2200" dirty="0"/>
          </a:p>
        </p:txBody>
      </p:sp>
      <p:pic>
        <p:nvPicPr>
          <p:cNvPr id="6" name="Image 1" descr="fairy mascot"/>
          <p:cNvPicPr>
            <a:picLocks noChangeAspect="1"/>
          </p:cNvPicPr>
          <p:nvPr/>
        </p:nvPicPr>
        <p:blipFill>
          <a:blip r:embed="rId4"/>
          <a:stretch>
            <a:fillRect/>
          </a:stretch>
        </p:blipFill>
        <p:spPr>
          <a:xfrm>
            <a:off x="4017196" y="2285999"/>
            <a:ext cx="3507622" cy="3858769"/>
          </a:xfrm>
          <a:prstGeom prst="rect">
            <a:avLst/>
          </a:prstGeom>
        </p:spPr>
      </p:pic>
      <p:sp>
        <p:nvSpPr>
          <p:cNvPr id="7" name="Text 3"/>
          <p:cNvSpPr txBox="1"/>
          <p:nvPr/>
        </p:nvSpPr>
        <p:spPr>
          <a:xfrm>
            <a:off x="640080" y="2468880"/>
            <a:ext cx="3657600" cy="457200"/>
          </a:xfrm>
          <a:prstGeom prst="rect">
            <a:avLst/>
          </a:prstGeom>
          <a:noFill/>
          <a:ln/>
        </p:spPr>
        <p:txBody>
          <a:bodyPr wrap="square" lIns="0" tIns="0" rIns="0" bIns="0" rtlCol="0" anchor="t"/>
          <a:lstStyle/>
          <a:p>
            <a:pPr marL="0" indent="0">
              <a:buNone/>
            </a:pPr>
            <a:r>
              <a:rPr lang="en-US" sz="2600" b="1" dirty="0">
                <a:solidFill>
                  <a:srgbClr val="1F2F5C"/>
                </a:solidFill>
                <a:latin typeface="Arial" pitchFamily="34" charset="0"/>
                <a:ea typeface="Arial" pitchFamily="34" charset="-122"/>
                <a:cs typeface="Arial" pitchFamily="34" charset="-120"/>
              </a:rPr>
              <a:t>Patient A</a:t>
            </a:r>
            <a:endParaRPr lang="en-US" sz="2600" dirty="0"/>
          </a:p>
        </p:txBody>
      </p:sp>
      <p:sp>
        <p:nvSpPr>
          <p:cNvPr id="8" name="Text 4"/>
          <p:cNvSpPr txBox="1"/>
          <p:nvPr/>
        </p:nvSpPr>
        <p:spPr>
          <a:xfrm>
            <a:off x="640080" y="3063240"/>
            <a:ext cx="3657600" cy="2377440"/>
          </a:xfrm>
          <a:prstGeom prst="rect">
            <a:avLst/>
          </a:prstGeom>
          <a:noFill/>
          <a:ln/>
        </p:spPr>
        <p:txBody>
          <a:bodyPr wrap="square" lIns="0" tIns="0" rIns="0" bIns="0" rtlCol="0" anchor="t"/>
          <a:lstStyle/>
          <a:p>
            <a:pPr marL="342900" indent="-342900">
              <a:spcAft>
                <a:spcPts val="1200"/>
              </a:spcAft>
              <a:buSzPct val="100000"/>
              <a:buChar char="•"/>
            </a:pPr>
            <a:r>
              <a:rPr lang="en-US" sz="2000" dirty="0">
                <a:solidFill>
                  <a:srgbClr val="1F2F5C"/>
                </a:solidFill>
                <a:latin typeface="Arial" pitchFamily="34" charset="0"/>
                <a:ea typeface="Arial" pitchFamily="34" charset="-122"/>
                <a:cs typeface="Arial" pitchFamily="34" charset="-120"/>
              </a:rPr>
              <a:t>Menopausal hormone therapy (MHT) is being discussed for her flushes</a:t>
            </a:r>
            <a:endParaRPr lang="en-US" sz="2000" dirty="0"/>
          </a:p>
          <a:p>
            <a:pPr marL="342900" indent="-342900">
              <a:spcAft>
                <a:spcPts val="1200"/>
              </a:spcAft>
              <a:buSzPct val="100000"/>
              <a:buChar char="•"/>
            </a:pPr>
            <a:r>
              <a:rPr lang="en-US" sz="2000" dirty="0">
                <a:solidFill>
                  <a:srgbClr val="1F2F5C"/>
                </a:solidFill>
                <a:latin typeface="Arial" pitchFamily="34" charset="0"/>
                <a:ea typeface="Arial" pitchFamily="34" charset="-122"/>
                <a:cs typeface="Arial" pitchFamily="34" charset="-120"/>
              </a:rPr>
              <a:t>Her mother had breast cancer at 62</a:t>
            </a:r>
            <a:endParaRPr lang="en-US" sz="2000" dirty="0"/>
          </a:p>
        </p:txBody>
      </p:sp>
      <p:sp>
        <p:nvSpPr>
          <p:cNvPr id="9" name="Text 5"/>
          <p:cNvSpPr txBox="1"/>
          <p:nvPr/>
        </p:nvSpPr>
        <p:spPr>
          <a:xfrm>
            <a:off x="7909560" y="2468880"/>
            <a:ext cx="3657600" cy="457200"/>
          </a:xfrm>
          <a:prstGeom prst="rect">
            <a:avLst/>
          </a:prstGeom>
          <a:noFill/>
          <a:ln/>
        </p:spPr>
        <p:txBody>
          <a:bodyPr wrap="square" lIns="0" tIns="0" rIns="0" bIns="0" rtlCol="0" anchor="t"/>
          <a:lstStyle/>
          <a:p>
            <a:pPr marL="0" indent="0">
              <a:buNone/>
            </a:pPr>
            <a:r>
              <a:rPr lang="en-US" sz="2600" b="1" dirty="0">
                <a:solidFill>
                  <a:srgbClr val="1F2F5C"/>
                </a:solidFill>
                <a:latin typeface="Arial" pitchFamily="34" charset="0"/>
                <a:ea typeface="Arial" pitchFamily="34" charset="-122"/>
                <a:cs typeface="Arial" pitchFamily="34" charset="-120"/>
              </a:rPr>
              <a:t>Patient B</a:t>
            </a:r>
            <a:endParaRPr lang="en-US" sz="2600" dirty="0"/>
          </a:p>
        </p:txBody>
      </p:sp>
      <p:sp>
        <p:nvSpPr>
          <p:cNvPr id="10" name="Text 6"/>
          <p:cNvSpPr txBox="1"/>
          <p:nvPr/>
        </p:nvSpPr>
        <p:spPr>
          <a:xfrm>
            <a:off x="7909560" y="3063240"/>
            <a:ext cx="3657600" cy="2377440"/>
          </a:xfrm>
          <a:prstGeom prst="rect">
            <a:avLst/>
          </a:prstGeom>
          <a:noFill/>
          <a:ln/>
        </p:spPr>
        <p:txBody>
          <a:bodyPr wrap="square" lIns="0" tIns="0" rIns="0" bIns="0" rtlCol="0" anchor="t"/>
          <a:lstStyle/>
          <a:p>
            <a:pPr marL="342900" indent="-342900">
              <a:spcAft>
                <a:spcPts val="1200"/>
              </a:spcAft>
              <a:buSzPct val="100000"/>
              <a:buChar char="•"/>
            </a:pPr>
            <a:r>
              <a:rPr lang="en-US" sz="2000" dirty="0">
                <a:solidFill>
                  <a:srgbClr val="1F2F5C"/>
                </a:solidFill>
                <a:latin typeface="Arial" pitchFamily="34" charset="0"/>
                <a:ea typeface="Arial" pitchFamily="34" charset="-122"/>
                <a:cs typeface="Arial" pitchFamily="34" charset="-120"/>
              </a:rPr>
              <a:t>HR+ breast cancer treated 3 years ago, on an aromatase inhibitor</a:t>
            </a:r>
            <a:endParaRPr lang="en-US" sz="2000" dirty="0"/>
          </a:p>
          <a:p>
            <a:pPr marL="342900" indent="-342900">
              <a:spcAft>
                <a:spcPts val="1200"/>
              </a:spcAft>
              <a:buSzPct val="100000"/>
              <a:buChar char="•"/>
            </a:pPr>
            <a:r>
              <a:rPr lang="en-US" sz="2000" dirty="0">
                <a:solidFill>
                  <a:srgbClr val="1F2F5C"/>
                </a:solidFill>
                <a:latin typeface="Arial" pitchFamily="34" charset="0"/>
                <a:ea typeface="Arial" pitchFamily="34" charset="-122"/>
                <a:cs typeface="Arial" pitchFamily="34" charset="-120"/>
              </a:rPr>
              <a:t>MHT forbidden; she has gained weight on endocrine therapy</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Mechanism of GLP-1 based drugs"/>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800" b="1" dirty="0">
                <a:solidFill>
                  <a:srgbClr val="1F2F5C"/>
                </a:solidFill>
                <a:latin typeface="Arial" pitchFamily="34" charset="0"/>
                <a:ea typeface="Arial" pitchFamily="34" charset="-122"/>
                <a:cs typeface="Arial" pitchFamily="34" charset="-120"/>
              </a:rPr>
              <a:t>GLP-1 drugs: who qualifies, for how long, and who pays</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EMA SmPCs Wegovy, Mounjaro, Saxenda; Wilding, Diabetes Obes Metab 2022; Aronne, JAMA 2024; INAMI-RIZIV 2026.</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4</a:t>
            </a:r>
            <a:endParaRPr lang="en-US" sz="1000" dirty="0"/>
          </a:p>
        </p:txBody>
      </p:sp>
      <p:sp>
        <p:nvSpPr>
          <p:cNvPr id="6" name="Text 3"/>
          <p:cNvSpPr txBox="1"/>
          <p:nvPr/>
        </p:nvSpPr>
        <p:spPr>
          <a:xfrm>
            <a:off x="640080" y="1600200"/>
            <a:ext cx="2743200" cy="274320"/>
          </a:xfrm>
          <a:prstGeom prst="rect">
            <a:avLst/>
          </a:prstGeom>
          <a:noFill/>
          <a:ln/>
        </p:spPr>
        <p:txBody>
          <a:bodyPr wrap="square" lIns="0" tIns="0" rIns="0" bIns="0" rtlCol="0" anchor="t"/>
          <a:lstStyle/>
          <a:p>
            <a:pPr marL="0" indent="0">
              <a:buNone/>
            </a:pPr>
            <a:r>
              <a:rPr lang="en-US" b="1" dirty="0">
                <a:solidFill>
                  <a:srgbClr val="3864A3"/>
                </a:solidFill>
                <a:latin typeface="Arial" pitchFamily="34" charset="0"/>
                <a:ea typeface="Arial" pitchFamily="34" charset="-122"/>
                <a:cs typeface="Arial" pitchFamily="34" charset="-120"/>
              </a:rPr>
              <a:t>WHO</a:t>
            </a:r>
            <a:endParaRPr lang="en-US" dirty="0"/>
          </a:p>
        </p:txBody>
      </p:sp>
      <p:sp>
        <p:nvSpPr>
          <p:cNvPr id="7" name="Text 4"/>
          <p:cNvSpPr txBox="1"/>
          <p:nvPr/>
        </p:nvSpPr>
        <p:spPr>
          <a:xfrm>
            <a:off x="2377440" y="1527048"/>
            <a:ext cx="9144000" cy="1005840"/>
          </a:xfrm>
          <a:prstGeom prst="rect">
            <a:avLst/>
          </a:prstGeom>
          <a:noFill/>
          <a:ln/>
        </p:spPr>
        <p:txBody>
          <a:bodyPr wrap="square" lIns="0" tIns="0" rIns="0" bIns="0" rtlCol="0" anchor="t"/>
          <a:lstStyle/>
          <a:p>
            <a:pPr marL="0" indent="0">
              <a:buNone/>
            </a:pPr>
            <a:r>
              <a:rPr lang="en-US" sz="2000" dirty="0">
                <a:solidFill>
                  <a:srgbClr val="1F2F5C"/>
                </a:solidFill>
                <a:latin typeface="Arial" pitchFamily="34" charset="0"/>
                <a:ea typeface="Arial" pitchFamily="34" charset="-122"/>
                <a:cs typeface="Arial" pitchFamily="34" charset="-120"/>
              </a:rPr>
              <a:t>BMI ≥ 30, or 27-30 with weight-related comorbidity, after lifestyle measures have failed</a:t>
            </a:r>
            <a:endParaRPr lang="en-US" sz="2000" dirty="0"/>
          </a:p>
        </p:txBody>
      </p:sp>
      <p:sp>
        <p:nvSpPr>
          <p:cNvPr id="8" name="Shape 5"/>
          <p:cNvSpPr/>
          <p:nvPr/>
        </p:nvSpPr>
        <p:spPr>
          <a:xfrm>
            <a:off x="640080" y="2606040"/>
            <a:ext cx="10881360" cy="0"/>
          </a:xfrm>
          <a:prstGeom prst="line">
            <a:avLst/>
          </a:prstGeom>
          <a:noFill/>
          <a:ln w="12700">
            <a:solidFill>
              <a:srgbClr val="D5DDEA"/>
            </a:solidFill>
            <a:prstDash val="solid"/>
          </a:ln>
        </p:spPr>
        <p:txBody>
          <a:bodyPr/>
          <a:lstStyle/>
          <a:p>
            <a:endParaRPr lang="en-BE"/>
          </a:p>
        </p:txBody>
      </p:sp>
      <p:sp>
        <p:nvSpPr>
          <p:cNvPr id="9" name="Text 6"/>
          <p:cNvSpPr txBox="1"/>
          <p:nvPr/>
        </p:nvSpPr>
        <p:spPr>
          <a:xfrm>
            <a:off x="640080" y="2834640"/>
            <a:ext cx="2743200" cy="274320"/>
          </a:xfrm>
          <a:prstGeom prst="rect">
            <a:avLst/>
          </a:prstGeom>
          <a:noFill/>
          <a:ln/>
        </p:spPr>
        <p:txBody>
          <a:bodyPr wrap="square" lIns="0" tIns="0" rIns="0" bIns="0" rtlCol="0" anchor="t"/>
          <a:lstStyle/>
          <a:p>
            <a:pPr marL="0" indent="0">
              <a:buNone/>
            </a:pPr>
            <a:r>
              <a:rPr lang="en-US" b="1" dirty="0">
                <a:solidFill>
                  <a:srgbClr val="3864A3"/>
                </a:solidFill>
                <a:latin typeface="Arial" pitchFamily="34" charset="0"/>
                <a:ea typeface="Arial" pitchFamily="34" charset="-122"/>
                <a:cs typeface="Arial" pitchFamily="34" charset="-120"/>
              </a:rPr>
              <a:t>HOW LONG</a:t>
            </a:r>
            <a:endParaRPr lang="en-US" dirty="0"/>
          </a:p>
        </p:txBody>
      </p:sp>
      <p:sp>
        <p:nvSpPr>
          <p:cNvPr id="10" name="Text 7"/>
          <p:cNvSpPr txBox="1"/>
          <p:nvPr/>
        </p:nvSpPr>
        <p:spPr>
          <a:xfrm>
            <a:off x="2377440" y="2823132"/>
            <a:ext cx="9144000" cy="548641"/>
          </a:xfrm>
          <a:prstGeom prst="rect">
            <a:avLst/>
          </a:prstGeom>
          <a:noFill/>
          <a:ln/>
        </p:spPr>
        <p:txBody>
          <a:bodyPr wrap="square" lIns="0" tIns="0" rIns="0" bIns="0" rtlCol="0" anchor="t"/>
          <a:lstStyle/>
          <a:p>
            <a:pPr marL="0" indent="0">
              <a:buNone/>
            </a:pPr>
            <a:r>
              <a:rPr lang="en-US" sz="2000" dirty="0">
                <a:solidFill>
                  <a:srgbClr val="1F2F5C"/>
                </a:solidFill>
                <a:latin typeface="Arial" pitchFamily="34" charset="0"/>
                <a:ea typeface="Arial" pitchFamily="34" charset="-122"/>
                <a:cs typeface="Arial" pitchFamily="34" charset="-120"/>
              </a:rPr>
              <a:t>For the long term: stop the drug and the weight is back within a year</a:t>
            </a:r>
            <a:endParaRPr lang="en-US" sz="2000" dirty="0"/>
          </a:p>
        </p:txBody>
      </p:sp>
      <p:sp>
        <p:nvSpPr>
          <p:cNvPr id="11" name="Shape 8"/>
          <p:cNvSpPr/>
          <p:nvPr/>
        </p:nvSpPr>
        <p:spPr>
          <a:xfrm>
            <a:off x="640080" y="3840480"/>
            <a:ext cx="10881360" cy="0"/>
          </a:xfrm>
          <a:prstGeom prst="line">
            <a:avLst/>
          </a:prstGeom>
          <a:noFill/>
          <a:ln w="12700">
            <a:solidFill>
              <a:srgbClr val="D5DDEA"/>
            </a:solidFill>
            <a:prstDash val="solid"/>
          </a:ln>
        </p:spPr>
        <p:txBody>
          <a:bodyPr/>
          <a:lstStyle/>
          <a:p>
            <a:endParaRPr lang="en-BE"/>
          </a:p>
        </p:txBody>
      </p:sp>
      <p:sp>
        <p:nvSpPr>
          <p:cNvPr id="12" name="Text 9"/>
          <p:cNvSpPr txBox="1"/>
          <p:nvPr/>
        </p:nvSpPr>
        <p:spPr>
          <a:xfrm>
            <a:off x="640080" y="4069080"/>
            <a:ext cx="2743200" cy="274320"/>
          </a:xfrm>
          <a:prstGeom prst="rect">
            <a:avLst/>
          </a:prstGeom>
          <a:noFill/>
          <a:ln/>
        </p:spPr>
        <p:txBody>
          <a:bodyPr wrap="square" lIns="0" tIns="0" rIns="0" bIns="0" rtlCol="0" anchor="t"/>
          <a:lstStyle/>
          <a:p>
            <a:pPr marL="0" indent="0">
              <a:buNone/>
            </a:pPr>
            <a:r>
              <a:rPr lang="en-US" b="1" dirty="0">
                <a:solidFill>
                  <a:srgbClr val="3864A3"/>
                </a:solidFill>
                <a:latin typeface="Arial" pitchFamily="34" charset="0"/>
                <a:ea typeface="Arial" pitchFamily="34" charset="-122"/>
                <a:cs typeface="Arial" pitchFamily="34" charset="-120"/>
              </a:rPr>
              <a:t>WHO PAYS</a:t>
            </a:r>
            <a:endParaRPr lang="en-US" dirty="0"/>
          </a:p>
        </p:txBody>
      </p:sp>
      <p:sp>
        <p:nvSpPr>
          <p:cNvPr id="13" name="Text 10"/>
          <p:cNvSpPr txBox="1"/>
          <p:nvPr/>
        </p:nvSpPr>
        <p:spPr>
          <a:xfrm>
            <a:off x="2377440" y="4078120"/>
            <a:ext cx="9144000" cy="381684"/>
          </a:xfrm>
          <a:prstGeom prst="rect">
            <a:avLst/>
          </a:prstGeom>
          <a:noFill/>
          <a:ln/>
        </p:spPr>
        <p:txBody>
          <a:bodyPr wrap="square" lIns="0" tIns="0" rIns="0" bIns="0" rtlCol="0" anchor="t"/>
          <a:lstStyle/>
          <a:p>
            <a:pPr marL="0" indent="0">
              <a:buNone/>
            </a:pPr>
            <a:r>
              <a:rPr lang="en-US" sz="2000" dirty="0">
                <a:solidFill>
                  <a:srgbClr val="1F2F5C"/>
                </a:solidFill>
                <a:latin typeface="Arial" pitchFamily="34" charset="0"/>
                <a:ea typeface="Arial" pitchFamily="34" charset="-122"/>
                <a:cs typeface="Arial" pitchFamily="34" charset="-120"/>
              </a:rPr>
              <a:t>In Belgium, no funding for GLP-1 drugs for obesity</a:t>
            </a:r>
            <a:endParaRPr lang="en-US" sz="2000" dirty="0"/>
          </a:p>
        </p:txBody>
      </p:sp>
      <p:sp>
        <p:nvSpPr>
          <p:cNvPr id="14" name="Shape 11"/>
          <p:cNvSpPr/>
          <p:nvPr/>
        </p:nvSpPr>
        <p:spPr>
          <a:xfrm>
            <a:off x="640080" y="5349240"/>
            <a:ext cx="10881360" cy="0"/>
          </a:xfrm>
          <a:prstGeom prst="line">
            <a:avLst/>
          </a:prstGeom>
          <a:noFill/>
          <a:ln w="12700">
            <a:solidFill>
              <a:srgbClr val="D5DDEA"/>
            </a:solidFill>
            <a:prstDash val="solid"/>
          </a:ln>
        </p:spPr>
        <p:txBody>
          <a:bodyPr/>
          <a:lstStyle/>
          <a:p>
            <a:endParaRPr lang="en-BE"/>
          </a:p>
        </p:txBody>
      </p:sp>
      <p:sp>
        <p:nvSpPr>
          <p:cNvPr id="15" name="Text 12"/>
          <p:cNvSpPr txBox="1"/>
          <p:nvPr/>
        </p:nvSpPr>
        <p:spPr>
          <a:xfrm>
            <a:off x="640080" y="5440680"/>
            <a:ext cx="10881360" cy="731520"/>
          </a:xfrm>
          <a:prstGeom prst="rect">
            <a:avLst/>
          </a:prstGeom>
          <a:noFill/>
          <a:ln/>
        </p:spPr>
        <p:txBody>
          <a:bodyPr wrap="square" lIns="0" tIns="0" rIns="0" bIns="0" rtlCol="0" anchor="t"/>
          <a:lstStyle/>
          <a:p>
            <a:pPr marL="0" indent="0">
              <a:buNone/>
            </a:pPr>
            <a:r>
              <a:rPr lang="en-US" sz="1900" b="1" dirty="0">
                <a:solidFill>
                  <a:srgbClr val="B86200"/>
                </a:solidFill>
                <a:latin typeface="Arial" pitchFamily="34" charset="0"/>
                <a:ea typeface="Arial" pitchFamily="34" charset="-122"/>
                <a:cs typeface="Arial" pitchFamily="34" charset="-120"/>
              </a:rPr>
              <a:t>Prescribe for the metabolic phenotype, never for “menopause weight gain”. </a:t>
            </a:r>
          </a:p>
          <a:p>
            <a:pPr marL="0" indent="0">
              <a:buNone/>
            </a:pPr>
            <a:r>
              <a:rPr lang="en-US" sz="1900" b="1" dirty="0">
                <a:solidFill>
                  <a:srgbClr val="B86200"/>
                </a:solidFill>
                <a:latin typeface="Arial" pitchFamily="34" charset="0"/>
                <a:ea typeface="Arial" pitchFamily="34" charset="-122"/>
                <a:cs typeface="Arial" pitchFamily="34" charset="-120"/>
              </a:rPr>
              <a:t>Not a treatment for flushes, bone, muscle or cancer.</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ctr">
              <a:buNone/>
            </a:pPr>
            <a:r>
              <a:rPr lang="en-US" sz="2800" b="1" dirty="0">
                <a:solidFill>
                  <a:srgbClr val="1F2F5C"/>
                </a:solidFill>
                <a:latin typeface="Arial" pitchFamily="34" charset="0"/>
                <a:ea typeface="Arial" pitchFamily="34" charset="-122"/>
                <a:cs typeface="Arial" pitchFamily="34" charset="-120"/>
              </a:rPr>
              <a:t>Efficiency: 8 to 21% weight loss </a:t>
            </a:r>
            <a:r>
              <a:rPr lang="en-US" sz="2800" b="1">
                <a:solidFill>
                  <a:srgbClr val="1F2F5C"/>
                </a:solidFill>
                <a:latin typeface="Arial" pitchFamily="34" charset="0"/>
                <a:ea typeface="Arial" pitchFamily="34" charset="-122"/>
                <a:cs typeface="Arial" pitchFamily="34" charset="-120"/>
              </a:rPr>
              <a:t>in pivotal </a:t>
            </a:r>
            <a:r>
              <a:rPr lang="en-US" sz="2800" b="1" dirty="0">
                <a:solidFill>
                  <a:srgbClr val="1F2F5C"/>
                </a:solidFill>
                <a:latin typeface="Arial" pitchFamily="34" charset="0"/>
                <a:ea typeface="Arial" pitchFamily="34" charset="-122"/>
                <a:cs typeface="Arial" pitchFamily="34" charset="-120"/>
              </a:rPr>
              <a:t>trials</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Pi-Sunyer, NEJM 2015 (SCALE); Wilding, NEJM 2021 (STEP 1); Jastreboff, NEJM 2022 (SURMOUNT-1).</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5</a:t>
            </a:r>
            <a:endParaRPr lang="en-US" sz="1000" dirty="0"/>
          </a:p>
        </p:txBody>
      </p:sp>
      <p:graphicFrame>
        <p:nvGraphicFramePr>
          <p:cNvPr id="6" name="Chart 0"/>
          <p:cNvGraphicFramePr/>
          <p:nvPr/>
        </p:nvGraphicFramePr>
        <p:xfrm>
          <a:off x="548640" y="1554480"/>
          <a:ext cx="7132320" cy="448056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3"/>
          <p:cNvSpPr txBox="1"/>
          <p:nvPr/>
        </p:nvSpPr>
        <p:spPr>
          <a:xfrm>
            <a:off x="8138160" y="1920240"/>
            <a:ext cx="3383280" cy="548640"/>
          </a:xfrm>
          <a:prstGeom prst="rect">
            <a:avLst/>
          </a:prstGeom>
          <a:noFill/>
          <a:ln/>
        </p:spPr>
        <p:txBody>
          <a:bodyPr wrap="square" lIns="0" tIns="0" rIns="0" bIns="0" rtlCol="0" anchor="t"/>
          <a:lstStyle/>
          <a:p>
            <a:pPr marL="0" indent="0">
              <a:buNone/>
            </a:pPr>
            <a:r>
              <a:rPr lang="en-US" sz="2200" b="1" dirty="0">
                <a:solidFill>
                  <a:srgbClr val="B86200"/>
                </a:solidFill>
                <a:latin typeface="Arial" pitchFamily="34" charset="0"/>
                <a:ea typeface="Arial" pitchFamily="34" charset="-122"/>
                <a:cs typeface="Arial" pitchFamily="34" charset="-120"/>
              </a:rPr>
              <a:t>The limit</a:t>
            </a:r>
            <a:endParaRPr lang="en-US" sz="2200" dirty="0"/>
          </a:p>
        </p:txBody>
      </p:sp>
      <p:sp>
        <p:nvSpPr>
          <p:cNvPr id="8" name="Text 4"/>
          <p:cNvSpPr txBox="1"/>
          <p:nvPr/>
        </p:nvSpPr>
        <p:spPr>
          <a:xfrm>
            <a:off x="7955280" y="2534441"/>
            <a:ext cx="2194560" cy="2377440"/>
          </a:xfrm>
          <a:prstGeom prst="rect">
            <a:avLst/>
          </a:prstGeom>
          <a:noFill/>
          <a:ln/>
        </p:spPr>
        <p:txBody>
          <a:bodyPr wrap="square" lIns="0" tIns="0" rIns="0" bIns="0" rtlCol="0" anchor="t"/>
          <a:lstStyle/>
          <a:p>
            <a:pPr marL="0" indent="0">
              <a:buNone/>
            </a:pPr>
            <a:r>
              <a:rPr lang="en-US" sz="1700" dirty="0">
                <a:solidFill>
                  <a:srgbClr val="1F2F5C"/>
                </a:solidFill>
                <a:latin typeface="Arial" pitchFamily="34" charset="0"/>
                <a:ea typeface="Arial" pitchFamily="34" charset="-122"/>
                <a:cs typeface="Arial" pitchFamily="34" charset="-120"/>
              </a:rPr>
              <a:t>Women were well represented, but no trial was analysed by menopausal status or MHT use.</a:t>
            </a:r>
            <a:endParaRPr lang="en-US" sz="1700" dirty="0"/>
          </a:p>
        </p:txBody>
      </p:sp>
      <p:pic>
        <p:nvPicPr>
          <p:cNvPr id="9" name="Image 1" descr="fairy mascot"/>
          <p:cNvPicPr>
            <a:picLocks noChangeAspect="1"/>
          </p:cNvPicPr>
          <p:nvPr/>
        </p:nvPicPr>
        <p:blipFill>
          <a:blip r:embed="rId5"/>
          <a:stretch>
            <a:fillRect/>
          </a:stretch>
        </p:blipFill>
        <p:spPr>
          <a:xfrm>
            <a:off x="9884448" y="1985801"/>
            <a:ext cx="2194560" cy="41406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ctr">
              <a:buNone/>
            </a:pPr>
            <a:r>
              <a:rPr lang="en-US" sz="2600" b="1" dirty="0">
                <a:solidFill>
                  <a:srgbClr val="1F2F5C"/>
                </a:solidFill>
                <a:latin typeface="Arial" pitchFamily="34" charset="0"/>
                <a:ea typeface="Arial" pitchFamily="34" charset="-122"/>
                <a:cs typeface="Arial" pitchFamily="34" charset="-120"/>
              </a:rPr>
              <a:t>Menopause-specific data: two small cohorts. </a:t>
            </a:r>
          </a:p>
          <a:p>
            <a:pPr marL="0" indent="0" algn="ctr">
              <a:buNone/>
            </a:pPr>
            <a:r>
              <a:rPr lang="en-US" sz="2600" b="1" dirty="0">
                <a:solidFill>
                  <a:srgbClr val="1F2F5C"/>
                </a:solidFill>
                <a:latin typeface="Arial" pitchFamily="34" charset="0"/>
                <a:ea typeface="Arial" pitchFamily="34" charset="-122"/>
                <a:cs typeface="Arial" pitchFamily="34" charset="-120"/>
              </a:rPr>
              <a:t>MHT users lost more; nobody knows why</a:t>
            </a:r>
            <a:endParaRPr lang="en-US" sz="26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Hurtado, Menopause 2024; Castaneda, Lancet Obstet Gynaecol Womens Health 2026;2(2).</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6</a:t>
            </a:r>
            <a:endParaRPr lang="en-US" sz="1000" dirty="0"/>
          </a:p>
        </p:txBody>
      </p:sp>
      <p:graphicFrame>
        <p:nvGraphicFramePr>
          <p:cNvPr id="6" name="Chart 0"/>
          <p:cNvGraphicFramePr/>
          <p:nvPr/>
        </p:nvGraphicFramePr>
        <p:xfrm>
          <a:off x="548640" y="1600200"/>
          <a:ext cx="6309360" cy="36576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3"/>
          <p:cNvSpPr txBox="1"/>
          <p:nvPr/>
        </p:nvSpPr>
        <p:spPr>
          <a:xfrm>
            <a:off x="7315200" y="1828800"/>
            <a:ext cx="4206240" cy="274320"/>
          </a:xfrm>
          <a:prstGeom prst="rect">
            <a:avLst/>
          </a:prstGeom>
          <a:noFill/>
          <a:ln/>
        </p:spPr>
        <p:txBody>
          <a:bodyPr wrap="square" lIns="0" tIns="0" rIns="0" bIns="0" rtlCol="0" anchor="t"/>
          <a:lstStyle/>
          <a:p>
            <a:pPr marL="0" indent="0">
              <a:buNone/>
            </a:pPr>
            <a:r>
              <a:rPr lang="en-US" sz="1200" b="1" dirty="0">
                <a:solidFill>
                  <a:srgbClr val="B86200"/>
                </a:solidFill>
                <a:latin typeface="Arial" pitchFamily="34" charset="0"/>
                <a:ea typeface="Arial" pitchFamily="34" charset="-122"/>
                <a:cs typeface="Arial" pitchFamily="34" charset="-120"/>
              </a:rPr>
              <a:t>WHY THIS IS NOT PROOF</a:t>
            </a:r>
            <a:endParaRPr lang="en-US" sz="1200" dirty="0"/>
          </a:p>
        </p:txBody>
      </p:sp>
      <p:sp>
        <p:nvSpPr>
          <p:cNvPr id="8" name="Text 4"/>
          <p:cNvSpPr txBox="1"/>
          <p:nvPr/>
        </p:nvSpPr>
        <p:spPr>
          <a:xfrm>
            <a:off x="7315200" y="2240280"/>
            <a:ext cx="2651760" cy="2926080"/>
          </a:xfrm>
          <a:prstGeom prst="rect">
            <a:avLst/>
          </a:prstGeom>
          <a:noFill/>
          <a:ln/>
        </p:spPr>
        <p:txBody>
          <a:bodyPr wrap="square" lIns="0" tIns="0" rIns="0" bIns="0" rtlCol="0" anchor="t"/>
          <a:lstStyle/>
          <a:p>
            <a:pPr marL="342900" indent="-342900">
              <a:spcAft>
                <a:spcPts val="1200"/>
              </a:spcAft>
              <a:buSzPct val="100000"/>
              <a:buChar char="•"/>
            </a:pPr>
            <a:r>
              <a:rPr lang="en-US" sz="1800" dirty="0">
                <a:solidFill>
                  <a:srgbClr val="1F2F5C"/>
                </a:solidFill>
                <a:latin typeface="Arial" pitchFamily="34" charset="0"/>
                <a:ea typeface="Arial" pitchFamily="34" charset="-122"/>
                <a:cs typeface="Arial" pitchFamily="34" charset="-120"/>
              </a:rPr>
              <a:t>Two small retrospective cohorts: 56 MHT users in total</a:t>
            </a:r>
            <a:endParaRPr lang="en-US" sz="1800" dirty="0"/>
          </a:p>
          <a:p>
            <a:pPr marL="342900" indent="-342900">
              <a:spcAft>
                <a:spcPts val="1200"/>
              </a:spcAft>
              <a:buSzPct val="100000"/>
              <a:buChar char="•"/>
            </a:pPr>
            <a:r>
              <a:rPr lang="en-US" sz="1800" dirty="0">
                <a:solidFill>
                  <a:srgbClr val="1F2F5C"/>
                </a:solidFill>
                <a:latin typeface="Arial" pitchFamily="34" charset="0"/>
                <a:ea typeface="Arial" pitchFamily="34" charset="-122"/>
                <a:cs typeface="Arial" pitchFamily="34" charset="-120"/>
              </a:rPr>
              <a:t>Women who choose MHT differ in lifestyle, adherence and access to care</a:t>
            </a:r>
            <a:endParaRPr lang="en-US" sz="1800" dirty="0"/>
          </a:p>
        </p:txBody>
      </p:sp>
      <p:pic>
        <p:nvPicPr>
          <p:cNvPr id="9" name="Image 1" descr="fairy mascot"/>
          <p:cNvPicPr>
            <a:picLocks noChangeAspect="1"/>
          </p:cNvPicPr>
          <p:nvPr/>
        </p:nvPicPr>
        <p:blipFill>
          <a:blip r:embed="rId5"/>
          <a:stretch>
            <a:fillRect/>
          </a:stretch>
        </p:blipFill>
        <p:spPr>
          <a:xfrm>
            <a:off x="10058401" y="1426316"/>
            <a:ext cx="2024008" cy="3968644"/>
          </a:xfrm>
          <a:prstGeom prst="rect">
            <a:avLst/>
          </a:prstGeom>
        </p:spPr>
      </p:pic>
      <p:sp>
        <p:nvSpPr>
          <p:cNvPr id="10" name="Text 5"/>
          <p:cNvSpPr txBox="1"/>
          <p:nvPr/>
        </p:nvSpPr>
        <p:spPr>
          <a:xfrm>
            <a:off x="640080" y="5486400"/>
            <a:ext cx="9418320" cy="640080"/>
          </a:xfrm>
          <a:prstGeom prst="rect">
            <a:avLst/>
          </a:prstGeom>
          <a:noFill/>
          <a:ln/>
        </p:spPr>
        <p:txBody>
          <a:bodyPr wrap="square" lIns="0" tIns="0" rIns="0" bIns="0" rtlCol="0" anchor="t"/>
          <a:lstStyle/>
          <a:p>
            <a:pPr marL="0" indent="0">
              <a:buNone/>
            </a:pPr>
            <a:r>
              <a:rPr lang="en-US" sz="2000" b="1" dirty="0">
                <a:solidFill>
                  <a:srgbClr val="1F2F5C"/>
                </a:solidFill>
                <a:latin typeface="Arial" pitchFamily="34" charset="0"/>
                <a:ea typeface="Arial" pitchFamily="34" charset="-122"/>
                <a:cs typeface="Arial" pitchFamily="34" charset="-120"/>
              </a:rPr>
              <a:t>MHT on its own indication. </a:t>
            </a:r>
            <a:r>
              <a:rPr lang="en-US" sz="2000" dirty="0">
                <a:solidFill>
                  <a:srgbClr val="1F2F5C"/>
                </a:solidFill>
                <a:latin typeface="Arial" pitchFamily="34" charset="0"/>
                <a:ea typeface="Arial" pitchFamily="34" charset="-122"/>
                <a:cs typeface="Arial" pitchFamily="34" charset="-120"/>
              </a:rPr>
              <a:t>The extra weight loss is a possible bonus, not a reason to prescribe.</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ctr">
              <a:buNone/>
            </a:pPr>
            <a:r>
              <a:rPr lang="en-US" sz="2800" b="1" dirty="0">
                <a:solidFill>
                  <a:srgbClr val="1F2F5C"/>
                </a:solidFill>
                <a:latin typeface="Arial" pitchFamily="34" charset="0"/>
                <a:ea typeface="Arial" pitchFamily="34" charset="-122"/>
                <a:cs typeface="Arial" pitchFamily="34" charset="-120"/>
              </a:rPr>
              <a:t>25% weight lost is lean tissue</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Look, Diabetes Obes Metab 2025 (SURMOUNT-1 DXA); Hansen, eClinicalMedicine 2024; Jensen, JAMA Netw Open 2024.</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7</a:t>
            </a:r>
            <a:endParaRPr lang="en-US" sz="1000" dirty="0"/>
          </a:p>
        </p:txBody>
      </p:sp>
      <p:sp>
        <p:nvSpPr>
          <p:cNvPr id="6" name="Text 3"/>
          <p:cNvSpPr txBox="1"/>
          <p:nvPr/>
        </p:nvSpPr>
        <p:spPr>
          <a:xfrm>
            <a:off x="640080" y="1554480"/>
            <a:ext cx="6400800" cy="274320"/>
          </a:xfrm>
          <a:prstGeom prst="rect">
            <a:avLst/>
          </a:prstGeom>
          <a:noFill/>
          <a:ln/>
        </p:spPr>
        <p:txBody>
          <a:bodyPr wrap="square" lIns="0" tIns="0" rIns="0" bIns="0" rtlCol="0" anchor="t"/>
          <a:lstStyle/>
          <a:p>
            <a:pPr marL="0" indent="0">
              <a:buNone/>
            </a:pPr>
            <a:r>
              <a:rPr lang="en-US" sz="1200" b="1" dirty="0">
                <a:solidFill>
                  <a:srgbClr val="3864A3"/>
                </a:solidFill>
                <a:latin typeface="Arial" pitchFamily="34" charset="0"/>
                <a:ea typeface="Arial" pitchFamily="34" charset="-122"/>
                <a:cs typeface="Arial" pitchFamily="34" charset="-120"/>
              </a:rPr>
              <a:t>COMPOSITION OF WEIGHT LOST  ·  TIRZEPATIDE, WEEK 72, n = 160</a:t>
            </a:r>
            <a:endParaRPr lang="en-US" sz="1200" dirty="0"/>
          </a:p>
        </p:txBody>
      </p:sp>
      <p:sp>
        <p:nvSpPr>
          <p:cNvPr id="7" name="Shape 4"/>
          <p:cNvSpPr/>
          <p:nvPr/>
        </p:nvSpPr>
        <p:spPr>
          <a:xfrm>
            <a:off x="640080" y="1920240"/>
            <a:ext cx="4800600" cy="914400"/>
          </a:xfrm>
          <a:prstGeom prst="rect">
            <a:avLst/>
          </a:prstGeom>
          <a:solidFill>
            <a:srgbClr val="3864A3"/>
          </a:solidFill>
          <a:ln w="12700">
            <a:solidFill>
              <a:srgbClr val="3864A3"/>
            </a:solidFill>
            <a:prstDash val="solid"/>
          </a:ln>
        </p:spPr>
        <p:txBody>
          <a:bodyPr/>
          <a:lstStyle/>
          <a:p>
            <a:endParaRPr lang="en-BE"/>
          </a:p>
        </p:txBody>
      </p:sp>
      <p:sp>
        <p:nvSpPr>
          <p:cNvPr id="8" name="Shape 5"/>
          <p:cNvSpPr/>
          <p:nvPr/>
        </p:nvSpPr>
        <p:spPr>
          <a:xfrm>
            <a:off x="5440680" y="1920240"/>
            <a:ext cx="1691640" cy="914400"/>
          </a:xfrm>
          <a:prstGeom prst="rect">
            <a:avLst/>
          </a:prstGeom>
          <a:solidFill>
            <a:srgbClr val="F5A31A"/>
          </a:solidFill>
          <a:ln w="12700">
            <a:solidFill>
              <a:srgbClr val="F5A31A"/>
            </a:solidFill>
            <a:prstDash val="solid"/>
          </a:ln>
        </p:spPr>
        <p:txBody>
          <a:bodyPr/>
          <a:lstStyle/>
          <a:p>
            <a:endParaRPr lang="en-BE"/>
          </a:p>
        </p:txBody>
      </p:sp>
      <p:sp>
        <p:nvSpPr>
          <p:cNvPr id="9" name="Text 6"/>
          <p:cNvSpPr txBox="1"/>
          <p:nvPr/>
        </p:nvSpPr>
        <p:spPr>
          <a:xfrm>
            <a:off x="868680" y="1920240"/>
            <a:ext cx="4389120" cy="914400"/>
          </a:xfrm>
          <a:prstGeom prst="rect">
            <a:avLst/>
          </a:prstGeom>
          <a:noFill/>
          <a:ln/>
        </p:spPr>
        <p:txBody>
          <a:bodyPr wrap="square" lIns="0" tIns="0" rIns="0" bIns="0" rtlCol="0" anchor="ctr"/>
          <a:lstStyle/>
          <a:p>
            <a:pPr marL="0" indent="0">
              <a:buNone/>
            </a:pPr>
            <a:r>
              <a:rPr lang="en-US" sz="2800" b="1" dirty="0">
                <a:solidFill>
                  <a:srgbClr val="FFFFFF"/>
                </a:solidFill>
                <a:latin typeface="Arial" pitchFamily="34" charset="0"/>
                <a:ea typeface="Arial" pitchFamily="34" charset="-122"/>
                <a:cs typeface="Arial" pitchFamily="34" charset="-120"/>
              </a:rPr>
              <a:t>74%</a:t>
            </a:r>
            <a:r>
              <a:rPr lang="en-US" sz="1700" dirty="0">
                <a:solidFill>
                  <a:srgbClr val="FFFFFF"/>
                </a:solidFill>
                <a:latin typeface="Arial" pitchFamily="34" charset="0"/>
                <a:ea typeface="Arial" pitchFamily="34" charset="-122"/>
                <a:cs typeface="Arial" pitchFamily="34" charset="-120"/>
              </a:rPr>
              <a:t>  fat  (−12.3 kg)</a:t>
            </a:r>
            <a:endParaRPr lang="en-US" sz="1800" dirty="0"/>
          </a:p>
        </p:txBody>
      </p:sp>
      <p:sp>
        <p:nvSpPr>
          <p:cNvPr id="10" name="Text 7"/>
          <p:cNvSpPr txBox="1"/>
          <p:nvPr/>
        </p:nvSpPr>
        <p:spPr>
          <a:xfrm>
            <a:off x="5440680" y="1920240"/>
            <a:ext cx="1691640" cy="914400"/>
          </a:xfrm>
          <a:prstGeom prst="rect">
            <a:avLst/>
          </a:prstGeom>
          <a:noFill/>
          <a:ln/>
        </p:spPr>
        <p:txBody>
          <a:bodyPr wrap="square" lIns="0" tIns="0" rIns="0" bIns="0" rtlCol="0" anchor="ctr"/>
          <a:lstStyle/>
          <a:p>
            <a:pPr marL="0" indent="0" algn="ctr">
              <a:buNone/>
            </a:pPr>
            <a:r>
              <a:rPr lang="en-US" sz="2600" b="1" dirty="0">
                <a:solidFill>
                  <a:srgbClr val="1F2F5C"/>
                </a:solidFill>
                <a:latin typeface="Arial" pitchFamily="34" charset="0"/>
                <a:ea typeface="Arial" pitchFamily="34" charset="-122"/>
                <a:cs typeface="Arial" pitchFamily="34" charset="-120"/>
              </a:rPr>
              <a:t>26%</a:t>
            </a:r>
            <a:endParaRPr lang="en-US" sz="1800" dirty="0"/>
          </a:p>
          <a:p>
            <a:pPr marL="0" indent="0" algn="ctr">
              <a:buNone/>
            </a:pPr>
            <a:r>
              <a:rPr lang="en-US" sz="1300" dirty="0">
                <a:solidFill>
                  <a:srgbClr val="1F2F5C"/>
                </a:solidFill>
                <a:latin typeface="Arial" pitchFamily="34" charset="0"/>
                <a:ea typeface="Arial" pitchFamily="34" charset="-122"/>
                <a:cs typeface="Arial" pitchFamily="34" charset="-120"/>
              </a:rPr>
              <a:t>lean (−4.4 kg)</a:t>
            </a:r>
            <a:endParaRPr lang="en-US" sz="1800" dirty="0"/>
          </a:p>
        </p:txBody>
      </p:sp>
      <p:sp>
        <p:nvSpPr>
          <p:cNvPr id="11" name="Text 8"/>
          <p:cNvSpPr txBox="1"/>
          <p:nvPr/>
        </p:nvSpPr>
        <p:spPr>
          <a:xfrm>
            <a:off x="640080" y="3246120"/>
            <a:ext cx="6400800" cy="274320"/>
          </a:xfrm>
          <a:prstGeom prst="rect">
            <a:avLst/>
          </a:prstGeom>
          <a:noFill/>
          <a:ln/>
        </p:spPr>
        <p:txBody>
          <a:bodyPr wrap="square" lIns="0" tIns="0" rIns="0" bIns="0" rtlCol="0" anchor="t"/>
          <a:lstStyle/>
          <a:p>
            <a:pPr marL="0" indent="0">
              <a:buNone/>
            </a:pPr>
            <a:r>
              <a:rPr lang="en-US" sz="1200" b="1" dirty="0">
                <a:solidFill>
                  <a:srgbClr val="3864A3"/>
                </a:solidFill>
                <a:latin typeface="Arial" pitchFamily="34" charset="0"/>
                <a:ea typeface="Arial" pitchFamily="34" charset="-122"/>
                <a:cs typeface="Arial" pitchFamily="34" charset="-120"/>
              </a:rPr>
              <a:t>BONE</a:t>
            </a:r>
            <a:endParaRPr lang="en-US" sz="1200" dirty="0"/>
          </a:p>
        </p:txBody>
      </p:sp>
      <p:sp>
        <p:nvSpPr>
          <p:cNvPr id="12" name="Text 9"/>
          <p:cNvSpPr txBox="1"/>
          <p:nvPr/>
        </p:nvSpPr>
        <p:spPr>
          <a:xfrm>
            <a:off x="640080" y="3611880"/>
            <a:ext cx="6492240" cy="2377440"/>
          </a:xfrm>
          <a:prstGeom prst="rect">
            <a:avLst/>
          </a:prstGeom>
          <a:noFill/>
          <a:ln/>
        </p:spPr>
        <p:txBody>
          <a:bodyPr wrap="square" lIns="0" tIns="0" rIns="0" bIns="0" rtlCol="0" anchor="t"/>
          <a:lstStyle/>
          <a:p>
            <a:pPr marL="342900" indent="-342900">
              <a:spcAft>
                <a:spcPts val="1000"/>
              </a:spcAft>
              <a:buSzPct val="100000"/>
              <a:buChar char="•"/>
            </a:pPr>
            <a:r>
              <a:rPr lang="en-US" sz="1700" dirty="0">
                <a:solidFill>
                  <a:srgbClr val="1F2F5C"/>
                </a:solidFill>
                <a:latin typeface="Arial" pitchFamily="34" charset="0"/>
                <a:ea typeface="Arial" pitchFamily="34" charset="-122"/>
                <a:cs typeface="Arial" pitchFamily="34" charset="-120"/>
              </a:rPr>
              <a:t>Semaglutide, 52-week RCT (n = 64): bone turnover up, spine and hip BMD down. Not powered for fractures.</a:t>
            </a:r>
            <a:endParaRPr lang="en-US" sz="1700" dirty="0"/>
          </a:p>
          <a:p>
            <a:pPr marL="342900" indent="-342900">
              <a:spcAft>
                <a:spcPts val="1000"/>
              </a:spcAft>
              <a:buSzPct val="100000"/>
              <a:buChar char="•"/>
            </a:pPr>
            <a:r>
              <a:rPr lang="en-US" sz="1700" dirty="0">
                <a:solidFill>
                  <a:srgbClr val="1F2F5C"/>
                </a:solidFill>
                <a:latin typeface="Arial" pitchFamily="34" charset="0"/>
                <a:ea typeface="Arial" pitchFamily="34" charset="-122"/>
                <a:cs typeface="Arial" pitchFamily="34" charset="-120"/>
              </a:rPr>
              <a:t>Liraglutide after diet-induced loss: BMD fell with the drug alone, not with drug plus exercise.</a:t>
            </a:r>
            <a:endParaRPr lang="en-US" sz="1700" dirty="0"/>
          </a:p>
        </p:txBody>
      </p:sp>
      <p:sp>
        <p:nvSpPr>
          <p:cNvPr id="13" name="Shape 10"/>
          <p:cNvSpPr/>
          <p:nvPr/>
        </p:nvSpPr>
        <p:spPr>
          <a:xfrm>
            <a:off x="7589520" y="1600200"/>
            <a:ext cx="0" cy="4297680"/>
          </a:xfrm>
          <a:prstGeom prst="line">
            <a:avLst/>
          </a:prstGeom>
          <a:noFill/>
          <a:ln w="12700">
            <a:solidFill>
              <a:srgbClr val="D5DDEA"/>
            </a:solidFill>
            <a:prstDash val="solid"/>
          </a:ln>
        </p:spPr>
        <p:txBody>
          <a:bodyPr/>
          <a:lstStyle/>
          <a:p>
            <a:endParaRPr lang="en-BE"/>
          </a:p>
        </p:txBody>
      </p:sp>
      <p:sp>
        <p:nvSpPr>
          <p:cNvPr id="14" name="Text 11"/>
          <p:cNvSpPr txBox="1"/>
          <p:nvPr/>
        </p:nvSpPr>
        <p:spPr>
          <a:xfrm>
            <a:off x="7955280" y="1554480"/>
            <a:ext cx="3657600" cy="274320"/>
          </a:xfrm>
          <a:prstGeom prst="rect">
            <a:avLst/>
          </a:prstGeom>
          <a:noFill/>
          <a:ln/>
        </p:spPr>
        <p:txBody>
          <a:bodyPr wrap="square" lIns="0" tIns="0" rIns="0" bIns="0" rtlCol="0" anchor="t"/>
          <a:lstStyle/>
          <a:p>
            <a:pPr marL="0" indent="0">
              <a:buNone/>
            </a:pPr>
            <a:r>
              <a:rPr lang="en-US" sz="1200" b="1" dirty="0">
                <a:solidFill>
                  <a:srgbClr val="B86200"/>
                </a:solidFill>
                <a:latin typeface="Arial" pitchFamily="34" charset="0"/>
                <a:ea typeface="Arial" pitchFamily="34" charset="-122"/>
                <a:cs typeface="Arial" pitchFamily="34" charset="-120"/>
              </a:rPr>
              <a:t>FROM DAY ONE</a:t>
            </a:r>
            <a:endParaRPr lang="en-US" sz="1200" dirty="0"/>
          </a:p>
        </p:txBody>
      </p:sp>
      <p:sp>
        <p:nvSpPr>
          <p:cNvPr id="15" name="Text 12"/>
          <p:cNvSpPr txBox="1"/>
          <p:nvPr/>
        </p:nvSpPr>
        <p:spPr>
          <a:xfrm>
            <a:off x="7955280" y="1920240"/>
            <a:ext cx="2286000" cy="4023360"/>
          </a:xfrm>
          <a:prstGeom prst="rect">
            <a:avLst/>
          </a:prstGeom>
          <a:noFill/>
          <a:ln/>
        </p:spPr>
        <p:txBody>
          <a:bodyPr wrap="square" lIns="0" tIns="0" rIns="0" bIns="0" rtlCol="0" anchor="t"/>
          <a:lstStyle/>
          <a:p>
            <a:pPr marL="0" indent="0">
              <a:spcAft>
                <a:spcPts val="1600"/>
              </a:spcAft>
              <a:buNone/>
            </a:pPr>
            <a:r>
              <a:rPr lang="en-US" sz="1900" dirty="0">
                <a:solidFill>
                  <a:srgbClr val="1F2F5C"/>
                </a:solidFill>
                <a:latin typeface="Arial" pitchFamily="34" charset="0"/>
                <a:ea typeface="Arial" pitchFamily="34" charset="-122"/>
                <a:cs typeface="Arial" pitchFamily="34" charset="-120"/>
              </a:rPr>
              <a:t>Protein and adequate nutrition</a:t>
            </a:r>
            <a:endParaRPr lang="en-US" sz="1900" dirty="0"/>
          </a:p>
          <a:p>
            <a:pPr marL="0" indent="0">
              <a:spcAft>
                <a:spcPts val="1600"/>
              </a:spcAft>
              <a:buNone/>
            </a:pPr>
            <a:r>
              <a:rPr lang="en-US" sz="1900" dirty="0">
                <a:solidFill>
                  <a:srgbClr val="1F2F5C"/>
                </a:solidFill>
                <a:latin typeface="Arial" pitchFamily="34" charset="0"/>
                <a:ea typeface="Arial" pitchFamily="34" charset="-122"/>
                <a:cs typeface="Arial" pitchFamily="34" charset="-120"/>
              </a:rPr>
              <a:t>Resistance and weight-bearing exercise</a:t>
            </a:r>
            <a:endParaRPr lang="en-US" sz="1900" dirty="0"/>
          </a:p>
          <a:p>
            <a:pPr marL="0" indent="0">
              <a:spcAft>
                <a:spcPts val="1600"/>
              </a:spcAft>
              <a:buNone/>
            </a:pPr>
            <a:r>
              <a:rPr lang="en-US" sz="1900" dirty="0">
                <a:solidFill>
                  <a:srgbClr val="1F2F5C"/>
                </a:solidFill>
                <a:latin typeface="Arial" pitchFamily="34" charset="0"/>
                <a:ea typeface="Arial" pitchFamily="34" charset="-122"/>
                <a:cs typeface="Arial" pitchFamily="34" charset="-120"/>
              </a:rPr>
              <a:t>Usual osteoporosis risk assessment</a:t>
            </a:r>
            <a:endParaRPr lang="en-US" sz="1900" dirty="0"/>
          </a:p>
        </p:txBody>
      </p:sp>
      <p:pic>
        <p:nvPicPr>
          <p:cNvPr id="16" name="Image 1" descr="fairy mascot"/>
          <p:cNvPicPr>
            <a:picLocks noChangeAspect="1"/>
          </p:cNvPicPr>
          <p:nvPr/>
        </p:nvPicPr>
        <p:blipFill>
          <a:blip r:embed="rId4"/>
          <a:stretch>
            <a:fillRect/>
          </a:stretch>
        </p:blipFill>
        <p:spPr>
          <a:xfrm>
            <a:off x="9829800" y="2005187"/>
            <a:ext cx="2452169" cy="41212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800" b="1" dirty="0">
                <a:solidFill>
                  <a:srgbClr val="1F2F5C"/>
                </a:solidFill>
                <a:latin typeface="Arial" pitchFamily="34" charset="0"/>
                <a:ea typeface="Arial" pitchFamily="34" charset="-122"/>
                <a:cs typeface="Arial" pitchFamily="34" charset="-120"/>
              </a:rPr>
              <a:t>Will it give her cancer? Randomised data are reassuring. </a:t>
            </a:r>
          </a:p>
          <a:p>
            <a:pPr marL="0" indent="0" algn="l">
              <a:buNone/>
            </a:pPr>
            <a:r>
              <a:rPr lang="en-US" sz="2800" b="1" dirty="0">
                <a:solidFill>
                  <a:srgbClr val="1F2F5C"/>
                </a:solidFill>
                <a:latin typeface="Arial" pitchFamily="34" charset="0"/>
                <a:ea typeface="Arial" pitchFamily="34" charset="-122"/>
                <a:cs typeface="Arial" pitchFamily="34" charset="-120"/>
              </a:rPr>
              <a:t>They are not evidence of prevention.</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Ko, Ann Intern Med 2026;179:216; Silverii, Diabetes Obes Metab 2025; Tseng, J Hematol Oncol 2025.</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8</a:t>
            </a:r>
            <a:endParaRPr lang="en-US" sz="1000" dirty="0"/>
          </a:p>
        </p:txBody>
      </p:sp>
      <p:sp>
        <p:nvSpPr>
          <p:cNvPr id="6" name="Text 3"/>
          <p:cNvSpPr txBox="1"/>
          <p:nvPr/>
        </p:nvSpPr>
        <p:spPr>
          <a:xfrm>
            <a:off x="640080" y="1600200"/>
            <a:ext cx="10881360" cy="1280160"/>
          </a:xfrm>
          <a:prstGeom prst="rect">
            <a:avLst/>
          </a:prstGeom>
          <a:noFill/>
          <a:ln/>
        </p:spPr>
        <p:txBody>
          <a:bodyPr wrap="square" lIns="0" tIns="0" rIns="0" bIns="0" rtlCol="0" anchor="t"/>
          <a:lstStyle/>
          <a:p>
            <a:pPr marL="0" indent="0">
              <a:spcAft>
                <a:spcPts val="600"/>
              </a:spcAft>
              <a:buNone/>
            </a:pPr>
            <a:r>
              <a:rPr lang="en-US" sz="3400" b="1" dirty="0">
                <a:solidFill>
                  <a:srgbClr val="1F2F5C"/>
                </a:solidFill>
                <a:latin typeface="Arial" pitchFamily="34" charset="0"/>
                <a:ea typeface="Arial" pitchFamily="34" charset="-122"/>
                <a:cs typeface="Arial" pitchFamily="34" charset="-120"/>
              </a:rPr>
              <a:t>48 RCTs, 94,245 participants</a:t>
            </a:r>
            <a:endParaRPr lang="en-US" sz="1800" dirty="0"/>
          </a:p>
          <a:p>
            <a:pPr marL="0" indent="0">
              <a:spcAft>
                <a:spcPts val="600"/>
              </a:spcAft>
              <a:buNone/>
            </a:pPr>
            <a:r>
              <a:rPr lang="en-US" sz="2000" dirty="0">
                <a:solidFill>
                  <a:srgbClr val="55627D"/>
                </a:solidFill>
                <a:latin typeface="Arial" pitchFamily="34" charset="0"/>
                <a:ea typeface="Arial" pitchFamily="34" charset="-122"/>
                <a:cs typeface="Arial" pitchFamily="34" charset="-120"/>
              </a:rPr>
              <a:t>Little or no effect on thyroid, pancreatic, breast or kidney cancer</a:t>
            </a:r>
            <a:endParaRPr lang="en-US" sz="1800" dirty="0"/>
          </a:p>
        </p:txBody>
      </p:sp>
      <p:sp>
        <p:nvSpPr>
          <p:cNvPr id="7" name="Shape 4"/>
          <p:cNvSpPr/>
          <p:nvPr/>
        </p:nvSpPr>
        <p:spPr>
          <a:xfrm>
            <a:off x="640080" y="3017520"/>
            <a:ext cx="10881360" cy="0"/>
          </a:xfrm>
          <a:prstGeom prst="line">
            <a:avLst/>
          </a:prstGeom>
          <a:noFill/>
          <a:ln w="12700">
            <a:solidFill>
              <a:srgbClr val="D5DDEA"/>
            </a:solidFill>
            <a:prstDash val="solid"/>
          </a:ln>
        </p:spPr>
        <p:txBody>
          <a:bodyPr/>
          <a:lstStyle/>
          <a:p>
            <a:endParaRPr lang="en-BE"/>
          </a:p>
        </p:txBody>
      </p:sp>
      <p:sp>
        <p:nvSpPr>
          <p:cNvPr id="8" name="Text 5"/>
          <p:cNvSpPr txBox="1"/>
          <p:nvPr/>
        </p:nvSpPr>
        <p:spPr>
          <a:xfrm>
            <a:off x="640080" y="3200400"/>
            <a:ext cx="2926080" cy="320040"/>
          </a:xfrm>
          <a:prstGeom prst="rect">
            <a:avLst/>
          </a:prstGeom>
          <a:noFill/>
          <a:ln/>
        </p:spPr>
        <p:txBody>
          <a:bodyPr wrap="square" lIns="0" tIns="0" rIns="0" bIns="0" rtlCol="0" anchor="t"/>
          <a:lstStyle/>
          <a:p>
            <a:pPr marL="0" indent="0">
              <a:buNone/>
            </a:pPr>
            <a:r>
              <a:rPr lang="en-US" sz="1500" dirty="0">
                <a:solidFill>
                  <a:srgbClr val="55627D"/>
                </a:solidFill>
                <a:latin typeface="Arial" pitchFamily="34" charset="0"/>
                <a:ea typeface="Arial" pitchFamily="34" charset="-122"/>
                <a:cs typeface="Arial" pitchFamily="34" charset="-120"/>
              </a:rPr>
              <a:t>Any cancer</a:t>
            </a:r>
            <a:endParaRPr lang="en-US" sz="1500" dirty="0"/>
          </a:p>
        </p:txBody>
      </p:sp>
      <p:sp>
        <p:nvSpPr>
          <p:cNvPr id="9" name="Text 6"/>
          <p:cNvSpPr txBox="1"/>
          <p:nvPr/>
        </p:nvSpPr>
        <p:spPr>
          <a:xfrm>
            <a:off x="640080" y="3520440"/>
            <a:ext cx="2926080" cy="640080"/>
          </a:xfrm>
          <a:prstGeom prst="rect">
            <a:avLst/>
          </a:prstGeom>
          <a:noFill/>
          <a:ln/>
        </p:spPr>
        <p:txBody>
          <a:bodyPr wrap="square" lIns="0" tIns="0" rIns="0" bIns="0" rtlCol="0" anchor="t"/>
          <a:lstStyle/>
          <a:p>
            <a:pPr marL="0" indent="0">
              <a:buNone/>
            </a:pPr>
            <a:r>
              <a:rPr lang="en-US" sz="3200" b="1" dirty="0">
                <a:solidFill>
                  <a:srgbClr val="3864A3"/>
                </a:solidFill>
                <a:latin typeface="Arial" pitchFamily="34" charset="0"/>
                <a:ea typeface="Arial" pitchFamily="34" charset="-122"/>
                <a:cs typeface="Arial" pitchFamily="34" charset="-120"/>
              </a:rPr>
              <a:t>OR 1.05</a:t>
            </a:r>
            <a:endParaRPr lang="en-US" sz="3200" dirty="0"/>
          </a:p>
        </p:txBody>
      </p:sp>
      <p:sp>
        <p:nvSpPr>
          <p:cNvPr id="10" name="Text 7"/>
          <p:cNvSpPr txBox="1"/>
          <p:nvPr/>
        </p:nvSpPr>
        <p:spPr>
          <a:xfrm>
            <a:off x="640080" y="4160520"/>
            <a:ext cx="2926080" cy="320040"/>
          </a:xfrm>
          <a:prstGeom prst="rect">
            <a:avLst/>
          </a:prstGeom>
          <a:noFill/>
          <a:ln/>
        </p:spPr>
        <p:txBody>
          <a:bodyPr wrap="square" lIns="0" tIns="0" rIns="0" bIns="0" rtlCol="0" anchor="t"/>
          <a:lstStyle/>
          <a:p>
            <a:pPr marL="0" indent="0">
              <a:buNone/>
            </a:pPr>
            <a:r>
              <a:rPr lang="en-US" sz="1400" dirty="0">
                <a:solidFill>
                  <a:srgbClr val="55627D"/>
                </a:solidFill>
                <a:latin typeface="Arial" pitchFamily="34" charset="0"/>
                <a:ea typeface="Arial" pitchFamily="34" charset="-122"/>
                <a:cs typeface="Arial" pitchFamily="34" charset="-120"/>
              </a:rPr>
              <a:t>95% CI 0.98 to 1.13</a:t>
            </a:r>
            <a:endParaRPr lang="en-US" sz="1400" dirty="0"/>
          </a:p>
        </p:txBody>
      </p:sp>
      <p:sp>
        <p:nvSpPr>
          <p:cNvPr id="11" name="Text 8"/>
          <p:cNvSpPr txBox="1"/>
          <p:nvPr/>
        </p:nvSpPr>
        <p:spPr>
          <a:xfrm>
            <a:off x="3749040" y="3200400"/>
            <a:ext cx="2926080" cy="320040"/>
          </a:xfrm>
          <a:prstGeom prst="rect">
            <a:avLst/>
          </a:prstGeom>
          <a:noFill/>
          <a:ln/>
        </p:spPr>
        <p:txBody>
          <a:bodyPr wrap="square" lIns="0" tIns="0" rIns="0" bIns="0" rtlCol="0" anchor="t"/>
          <a:lstStyle/>
          <a:p>
            <a:pPr marL="0" indent="0">
              <a:buNone/>
            </a:pPr>
            <a:r>
              <a:rPr lang="en-US" sz="1500" dirty="0">
                <a:solidFill>
                  <a:srgbClr val="55627D"/>
                </a:solidFill>
                <a:latin typeface="Arial" pitchFamily="34" charset="0"/>
                <a:ea typeface="Arial" pitchFamily="34" charset="-122"/>
                <a:cs typeface="Arial" pitchFamily="34" charset="-120"/>
              </a:rPr>
              <a:t>Breast cancer</a:t>
            </a:r>
            <a:endParaRPr lang="en-US" sz="1500" dirty="0"/>
          </a:p>
        </p:txBody>
      </p:sp>
      <p:sp>
        <p:nvSpPr>
          <p:cNvPr id="12" name="Text 9"/>
          <p:cNvSpPr txBox="1"/>
          <p:nvPr/>
        </p:nvSpPr>
        <p:spPr>
          <a:xfrm>
            <a:off x="3749040" y="3520440"/>
            <a:ext cx="2926080" cy="640080"/>
          </a:xfrm>
          <a:prstGeom prst="rect">
            <a:avLst/>
          </a:prstGeom>
          <a:noFill/>
          <a:ln/>
        </p:spPr>
        <p:txBody>
          <a:bodyPr wrap="square" lIns="0" tIns="0" rIns="0" bIns="0" rtlCol="0" anchor="t"/>
          <a:lstStyle/>
          <a:p>
            <a:pPr marL="0" indent="0">
              <a:buNone/>
            </a:pPr>
            <a:r>
              <a:rPr lang="en-US" sz="3200" b="1" dirty="0">
                <a:solidFill>
                  <a:srgbClr val="3864A3"/>
                </a:solidFill>
                <a:latin typeface="Arial" pitchFamily="34" charset="0"/>
                <a:ea typeface="Arial" pitchFamily="34" charset="-122"/>
                <a:cs typeface="Arial" pitchFamily="34" charset="-120"/>
              </a:rPr>
              <a:t>RR 0.98</a:t>
            </a:r>
            <a:endParaRPr lang="en-US" sz="3200" dirty="0"/>
          </a:p>
        </p:txBody>
      </p:sp>
      <p:sp>
        <p:nvSpPr>
          <p:cNvPr id="13" name="Text 10"/>
          <p:cNvSpPr txBox="1"/>
          <p:nvPr/>
        </p:nvSpPr>
        <p:spPr>
          <a:xfrm>
            <a:off x="3749040" y="4160520"/>
            <a:ext cx="2926080" cy="320040"/>
          </a:xfrm>
          <a:prstGeom prst="rect">
            <a:avLst/>
          </a:prstGeom>
          <a:noFill/>
          <a:ln/>
        </p:spPr>
        <p:txBody>
          <a:bodyPr wrap="square" lIns="0" tIns="0" rIns="0" bIns="0" rtlCol="0" anchor="t"/>
          <a:lstStyle/>
          <a:p>
            <a:pPr marL="0" indent="0">
              <a:buNone/>
            </a:pPr>
            <a:r>
              <a:rPr lang="en-US" sz="1400" dirty="0">
                <a:solidFill>
                  <a:srgbClr val="55627D"/>
                </a:solidFill>
                <a:latin typeface="Arial" pitchFamily="34" charset="0"/>
                <a:ea typeface="Arial" pitchFamily="34" charset="-122"/>
                <a:cs typeface="Arial" pitchFamily="34" charset="-120"/>
              </a:rPr>
              <a:t>95% CI 0.76 to 1.26</a:t>
            </a:r>
            <a:endParaRPr lang="en-US" sz="1400" dirty="0"/>
          </a:p>
        </p:txBody>
      </p:sp>
      <p:sp>
        <p:nvSpPr>
          <p:cNvPr id="14" name="Shape 11"/>
          <p:cNvSpPr/>
          <p:nvPr/>
        </p:nvSpPr>
        <p:spPr>
          <a:xfrm>
            <a:off x="6858000" y="3200400"/>
            <a:ext cx="0" cy="1280160"/>
          </a:xfrm>
          <a:prstGeom prst="line">
            <a:avLst/>
          </a:prstGeom>
          <a:noFill/>
          <a:ln w="12700">
            <a:solidFill>
              <a:srgbClr val="D5DDEA"/>
            </a:solidFill>
            <a:prstDash val="solid"/>
          </a:ln>
        </p:spPr>
        <p:txBody>
          <a:bodyPr/>
          <a:lstStyle/>
          <a:p>
            <a:endParaRPr lang="en-BE"/>
          </a:p>
        </p:txBody>
      </p:sp>
      <p:sp>
        <p:nvSpPr>
          <p:cNvPr id="15" name="Text 12"/>
          <p:cNvSpPr txBox="1"/>
          <p:nvPr/>
        </p:nvSpPr>
        <p:spPr>
          <a:xfrm>
            <a:off x="7178040" y="3200400"/>
            <a:ext cx="2743200" cy="1554480"/>
          </a:xfrm>
          <a:prstGeom prst="rect">
            <a:avLst/>
          </a:prstGeom>
          <a:noFill/>
          <a:ln/>
        </p:spPr>
        <p:txBody>
          <a:bodyPr wrap="square" lIns="0" tIns="0" rIns="0" bIns="0" rtlCol="0" anchor="t"/>
          <a:lstStyle/>
          <a:p>
            <a:pPr marL="0" indent="0">
              <a:buNone/>
            </a:pPr>
            <a:r>
              <a:rPr lang="en-US" sz="1600" b="1" dirty="0">
                <a:solidFill>
                  <a:srgbClr val="B86200"/>
                </a:solidFill>
                <a:latin typeface="Arial" pitchFamily="34" charset="0"/>
                <a:ea typeface="Arial" pitchFamily="34" charset="-122"/>
                <a:cs typeface="Arial" pitchFamily="34" charset="-120"/>
              </a:rPr>
              <a:t>The limit: </a:t>
            </a:r>
            <a:r>
              <a:rPr lang="en-US" sz="1600" dirty="0">
                <a:solidFill>
                  <a:srgbClr val="1F2F5C"/>
                </a:solidFill>
                <a:latin typeface="Arial" pitchFamily="34" charset="0"/>
                <a:ea typeface="Arial" pitchFamily="34" charset="-122"/>
                <a:cs typeface="Arial" pitchFamily="34" charset="-120"/>
              </a:rPr>
              <a:t>median follow-up 65 weeks, cancers recorded as adverse events. Too short for long-latency tumours.</a:t>
            </a:r>
            <a:endParaRPr lang="en-US" sz="1600" dirty="0"/>
          </a:p>
        </p:txBody>
      </p:sp>
      <p:pic>
        <p:nvPicPr>
          <p:cNvPr id="16" name="Image 1" descr="fairy mascot"/>
          <p:cNvPicPr>
            <a:picLocks noChangeAspect="1"/>
          </p:cNvPicPr>
          <p:nvPr/>
        </p:nvPicPr>
        <p:blipFill>
          <a:blip r:embed="rId4"/>
          <a:stretch>
            <a:fillRect/>
          </a:stretch>
        </p:blipFill>
        <p:spPr>
          <a:xfrm>
            <a:off x="10287000" y="3200400"/>
            <a:ext cx="1276411" cy="2468880"/>
          </a:xfrm>
          <a:prstGeom prst="rect">
            <a:avLst/>
          </a:prstGeom>
        </p:spPr>
      </p:pic>
      <p:sp>
        <p:nvSpPr>
          <p:cNvPr id="17" name="Shape 13"/>
          <p:cNvSpPr/>
          <p:nvPr/>
        </p:nvSpPr>
        <p:spPr>
          <a:xfrm>
            <a:off x="640080" y="4709160"/>
            <a:ext cx="10881360" cy="0"/>
          </a:xfrm>
          <a:prstGeom prst="line">
            <a:avLst/>
          </a:prstGeom>
          <a:noFill/>
          <a:ln w="12700">
            <a:solidFill>
              <a:srgbClr val="D5DDEA"/>
            </a:solidFill>
            <a:prstDash val="solid"/>
          </a:ln>
        </p:spPr>
        <p:txBody>
          <a:bodyPr/>
          <a:lstStyle/>
          <a:p>
            <a:endParaRPr lang="en-BE"/>
          </a:p>
        </p:txBody>
      </p:sp>
      <p:sp>
        <p:nvSpPr>
          <p:cNvPr id="18" name="Text 14"/>
          <p:cNvSpPr txBox="1"/>
          <p:nvPr/>
        </p:nvSpPr>
        <p:spPr>
          <a:xfrm>
            <a:off x="640080" y="4846320"/>
            <a:ext cx="9418320" cy="1051560"/>
          </a:xfrm>
          <a:prstGeom prst="rect">
            <a:avLst/>
          </a:prstGeom>
          <a:noFill/>
          <a:ln/>
        </p:spPr>
        <p:txBody>
          <a:bodyPr wrap="square" lIns="0" tIns="0" rIns="0" bIns="0" rtlCol="0" anchor="t"/>
          <a:lstStyle/>
          <a:p>
            <a:pPr marL="0" indent="0">
              <a:buNone/>
            </a:pPr>
            <a:r>
              <a:rPr lang="en-US" sz="1400" b="1" dirty="0">
                <a:solidFill>
                  <a:srgbClr val="1F2F5C"/>
                </a:solidFill>
                <a:latin typeface="Arial" pitchFamily="34" charset="0"/>
                <a:ea typeface="Arial" pitchFamily="34" charset="-122"/>
                <a:cs typeface="Arial" pitchFamily="34" charset="-120"/>
              </a:rPr>
              <a:t>One signal your patients may ask about: </a:t>
            </a:r>
            <a:r>
              <a:rPr lang="en-US" sz="1400" dirty="0">
                <a:solidFill>
                  <a:srgbClr val="1F2F5C"/>
                </a:solidFill>
                <a:latin typeface="Arial" pitchFamily="34" charset="0"/>
                <a:ea typeface="Arial" pitchFamily="34" charset="-122"/>
                <a:cs typeface="Arial" pitchFamily="34" charset="-120"/>
              </a:rPr>
              <a:t>more gynaecological tumours, benign and malignant pooled, with tirzepatide 15 mg: OR 2.37 (1.04 to 5.39), about 1 extra case per 176 women. Fibroids, cysts and cancers counted together, a handful of events, adverse-event reports with no adjudication, and the same signal at 5 mg as at 15 mg. Investigate bleeding as usual; do not conclude.</a:t>
            </a:r>
            <a:endParaRPr lang="en-US" sz="1400" dirty="0"/>
          </a:p>
        </p:txBody>
      </p:sp>
      <p:sp>
        <p:nvSpPr>
          <p:cNvPr id="19" name="Text 15"/>
          <p:cNvSpPr txBox="1"/>
          <p:nvPr/>
        </p:nvSpPr>
        <p:spPr>
          <a:xfrm>
            <a:off x="640080" y="5897880"/>
            <a:ext cx="9418320" cy="274320"/>
          </a:xfrm>
          <a:prstGeom prst="rect">
            <a:avLst/>
          </a:prstGeom>
          <a:noFill/>
          <a:ln/>
        </p:spPr>
        <p:txBody>
          <a:bodyPr wrap="square" lIns="0" tIns="0" rIns="0" bIns="0" rtlCol="0" anchor="t"/>
          <a:lstStyle/>
          <a:p>
            <a:pPr marL="0" indent="0">
              <a:buNone/>
            </a:pPr>
            <a:r>
              <a:rPr lang="en-US" sz="1100" i="1" dirty="0">
                <a:solidFill>
                  <a:srgbClr val="55627D"/>
                </a:solidFill>
                <a:latin typeface="Arial" pitchFamily="34" charset="0"/>
                <a:ea typeface="Arial" pitchFamily="34" charset="-122"/>
                <a:cs typeface="Arial" pitchFamily="34" charset="-120"/>
              </a:rPr>
              <a:t>Tseng PT et al. J Hematol Oncol 2025;18:109. Network meta-analysis of 91 RCTs, 89,558 women.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800" b="1" dirty="0">
                <a:solidFill>
                  <a:srgbClr val="1F2F5C"/>
                </a:solidFill>
                <a:latin typeface="Arial" pitchFamily="34" charset="0"/>
                <a:ea typeface="Arial" pitchFamily="34" charset="-122"/>
                <a:cs typeface="Arial" pitchFamily="34" charset="-120"/>
              </a:rPr>
              <a:t>In patients with cancer, GLP-1 users live longer in every study</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Kinsey, ASCO 2026 abstr 3636; Chan, Diabetes Res Clin Pract 2026; Jajja, ASCO 2026 abstr 11000; Lincoff, NEJM 2023 (SELECT); Courneya, NEJM 2025 (CHALLENGE).</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9</a:t>
            </a:r>
            <a:endParaRPr lang="en-US" sz="1000" dirty="0"/>
          </a:p>
        </p:txBody>
      </p:sp>
      <p:sp>
        <p:nvSpPr>
          <p:cNvPr id="6" name="Text 3"/>
          <p:cNvSpPr txBox="1"/>
          <p:nvPr/>
        </p:nvSpPr>
        <p:spPr>
          <a:xfrm>
            <a:off x="640080" y="1181221"/>
            <a:ext cx="10058400" cy="320040"/>
          </a:xfrm>
          <a:prstGeom prst="rect">
            <a:avLst/>
          </a:prstGeom>
          <a:noFill/>
          <a:ln/>
        </p:spPr>
        <p:txBody>
          <a:bodyPr wrap="square" lIns="0" tIns="0" rIns="0" bIns="0" rtlCol="0" anchor="t"/>
          <a:lstStyle/>
          <a:p>
            <a:pPr marL="0" indent="0">
              <a:buNone/>
            </a:pPr>
            <a:r>
              <a:rPr lang="en-US" sz="1500" i="1" dirty="0">
                <a:solidFill>
                  <a:srgbClr val="55627D"/>
                </a:solidFill>
                <a:latin typeface="Arial" pitchFamily="34" charset="0"/>
                <a:ea typeface="Arial" pitchFamily="34" charset="-122"/>
                <a:cs typeface="Arial" pitchFamily="34" charset="-120"/>
              </a:rPr>
              <a:t>Four retrospective analyses of one American hospital database (TriNetX), as reported in abstracts and the press</a:t>
            </a:r>
            <a:endParaRPr lang="en-US" sz="1500" dirty="0"/>
          </a:p>
        </p:txBody>
      </p:sp>
      <p:sp>
        <p:nvSpPr>
          <p:cNvPr id="7" name="Text 4"/>
          <p:cNvSpPr txBox="1"/>
          <p:nvPr/>
        </p:nvSpPr>
        <p:spPr>
          <a:xfrm>
            <a:off x="640080" y="1691640"/>
            <a:ext cx="5486400" cy="274320"/>
          </a:xfrm>
          <a:prstGeom prst="rect">
            <a:avLst/>
          </a:prstGeom>
          <a:noFill/>
          <a:ln/>
        </p:spPr>
        <p:txBody>
          <a:bodyPr wrap="square" lIns="0" tIns="0" rIns="0" bIns="0" rtlCol="0" anchor="t"/>
          <a:lstStyle/>
          <a:p>
            <a:pPr marL="0" indent="0">
              <a:buNone/>
            </a:pPr>
            <a:r>
              <a:rPr lang="en-US" sz="1200" b="1" dirty="0">
                <a:solidFill>
                  <a:srgbClr val="3864A3"/>
                </a:solidFill>
                <a:latin typeface="Arial" pitchFamily="34" charset="0"/>
                <a:ea typeface="Arial" pitchFamily="34" charset="-122"/>
                <a:cs typeface="Arial" pitchFamily="34" charset="-120"/>
              </a:rPr>
              <a:t>HAZARD RATIO, GLP-1RA USERS VS MATCHED NON-USERS  (95% CI)</a:t>
            </a:r>
            <a:endParaRPr lang="en-US" sz="1200" dirty="0"/>
          </a:p>
        </p:txBody>
      </p:sp>
      <p:sp>
        <p:nvSpPr>
          <p:cNvPr id="8" name="Shape 5"/>
          <p:cNvSpPr/>
          <p:nvPr/>
        </p:nvSpPr>
        <p:spPr>
          <a:xfrm>
            <a:off x="5852160" y="2286000"/>
            <a:ext cx="0" cy="3017520"/>
          </a:xfrm>
          <a:prstGeom prst="line">
            <a:avLst/>
          </a:prstGeom>
          <a:noFill/>
          <a:ln w="9525">
            <a:solidFill>
              <a:srgbClr val="E1E7F0"/>
            </a:solidFill>
            <a:prstDash val="solid"/>
          </a:ln>
        </p:spPr>
        <p:txBody>
          <a:bodyPr/>
          <a:lstStyle/>
          <a:p>
            <a:endParaRPr lang="en-BE"/>
          </a:p>
        </p:txBody>
      </p:sp>
      <p:sp>
        <p:nvSpPr>
          <p:cNvPr id="9" name="Text 6"/>
          <p:cNvSpPr txBox="1"/>
          <p:nvPr/>
        </p:nvSpPr>
        <p:spPr>
          <a:xfrm>
            <a:off x="5577840" y="5349240"/>
            <a:ext cx="548640" cy="274320"/>
          </a:xfrm>
          <a:prstGeom prst="rect">
            <a:avLst/>
          </a:prstGeom>
          <a:noFill/>
          <a:ln/>
        </p:spPr>
        <p:txBody>
          <a:bodyPr wrap="square" lIns="0" tIns="0" rIns="0" bIns="0" rtlCol="0" anchor="t"/>
          <a:lstStyle/>
          <a:p>
            <a:pPr marL="0" indent="0" algn="ctr">
              <a:buNone/>
            </a:pPr>
            <a:r>
              <a:rPr lang="en-US" sz="1100" dirty="0">
                <a:solidFill>
                  <a:srgbClr val="55627D"/>
                </a:solidFill>
                <a:latin typeface="Arial" pitchFamily="34" charset="0"/>
                <a:ea typeface="Arial" pitchFamily="34" charset="-122"/>
                <a:cs typeface="Arial" pitchFamily="34" charset="-120"/>
              </a:rPr>
              <a:t>0.2</a:t>
            </a:r>
            <a:endParaRPr lang="en-US" sz="1100" dirty="0"/>
          </a:p>
        </p:txBody>
      </p:sp>
      <p:sp>
        <p:nvSpPr>
          <p:cNvPr id="10" name="Shape 7"/>
          <p:cNvSpPr/>
          <p:nvPr/>
        </p:nvSpPr>
        <p:spPr>
          <a:xfrm>
            <a:off x="6812280" y="2286000"/>
            <a:ext cx="0" cy="3017520"/>
          </a:xfrm>
          <a:prstGeom prst="line">
            <a:avLst/>
          </a:prstGeom>
          <a:noFill/>
          <a:ln w="9525">
            <a:solidFill>
              <a:srgbClr val="E1E7F0"/>
            </a:solidFill>
            <a:prstDash val="solid"/>
          </a:ln>
        </p:spPr>
        <p:txBody>
          <a:bodyPr/>
          <a:lstStyle/>
          <a:p>
            <a:endParaRPr lang="en-BE"/>
          </a:p>
        </p:txBody>
      </p:sp>
      <p:sp>
        <p:nvSpPr>
          <p:cNvPr id="11" name="Text 8"/>
          <p:cNvSpPr txBox="1"/>
          <p:nvPr/>
        </p:nvSpPr>
        <p:spPr>
          <a:xfrm>
            <a:off x="6537960" y="5349240"/>
            <a:ext cx="548640" cy="274320"/>
          </a:xfrm>
          <a:prstGeom prst="rect">
            <a:avLst/>
          </a:prstGeom>
          <a:noFill/>
          <a:ln/>
        </p:spPr>
        <p:txBody>
          <a:bodyPr wrap="square" lIns="0" tIns="0" rIns="0" bIns="0" rtlCol="0" anchor="t"/>
          <a:lstStyle/>
          <a:p>
            <a:pPr marL="0" indent="0" algn="ctr">
              <a:buNone/>
            </a:pPr>
            <a:r>
              <a:rPr lang="en-US" sz="1100" dirty="0">
                <a:solidFill>
                  <a:srgbClr val="55627D"/>
                </a:solidFill>
                <a:latin typeface="Arial" pitchFamily="34" charset="0"/>
                <a:ea typeface="Arial" pitchFamily="34" charset="-122"/>
                <a:cs typeface="Arial" pitchFamily="34" charset="-120"/>
              </a:rPr>
              <a:t>0.4</a:t>
            </a:r>
            <a:endParaRPr lang="en-US" sz="1100" dirty="0"/>
          </a:p>
        </p:txBody>
      </p:sp>
      <p:sp>
        <p:nvSpPr>
          <p:cNvPr id="12" name="Shape 9"/>
          <p:cNvSpPr/>
          <p:nvPr/>
        </p:nvSpPr>
        <p:spPr>
          <a:xfrm>
            <a:off x="7772400" y="2286000"/>
            <a:ext cx="0" cy="3017520"/>
          </a:xfrm>
          <a:prstGeom prst="line">
            <a:avLst/>
          </a:prstGeom>
          <a:noFill/>
          <a:ln w="9525">
            <a:solidFill>
              <a:srgbClr val="E1E7F0"/>
            </a:solidFill>
            <a:prstDash val="solid"/>
          </a:ln>
        </p:spPr>
        <p:txBody>
          <a:bodyPr/>
          <a:lstStyle/>
          <a:p>
            <a:endParaRPr lang="en-BE"/>
          </a:p>
        </p:txBody>
      </p:sp>
      <p:sp>
        <p:nvSpPr>
          <p:cNvPr id="13" name="Text 10"/>
          <p:cNvSpPr txBox="1"/>
          <p:nvPr/>
        </p:nvSpPr>
        <p:spPr>
          <a:xfrm>
            <a:off x="7498080" y="5349240"/>
            <a:ext cx="548640" cy="274320"/>
          </a:xfrm>
          <a:prstGeom prst="rect">
            <a:avLst/>
          </a:prstGeom>
          <a:noFill/>
          <a:ln/>
        </p:spPr>
        <p:txBody>
          <a:bodyPr wrap="square" lIns="0" tIns="0" rIns="0" bIns="0" rtlCol="0" anchor="t"/>
          <a:lstStyle/>
          <a:p>
            <a:pPr marL="0" indent="0" algn="ctr">
              <a:buNone/>
            </a:pPr>
            <a:r>
              <a:rPr lang="en-US" sz="1100" dirty="0">
                <a:solidFill>
                  <a:srgbClr val="55627D"/>
                </a:solidFill>
                <a:latin typeface="Arial" pitchFamily="34" charset="0"/>
                <a:ea typeface="Arial" pitchFamily="34" charset="-122"/>
                <a:cs typeface="Arial" pitchFamily="34" charset="-120"/>
              </a:rPr>
              <a:t>0.6</a:t>
            </a:r>
            <a:endParaRPr lang="en-US" sz="1100" dirty="0"/>
          </a:p>
        </p:txBody>
      </p:sp>
      <p:sp>
        <p:nvSpPr>
          <p:cNvPr id="14" name="Shape 11"/>
          <p:cNvSpPr/>
          <p:nvPr/>
        </p:nvSpPr>
        <p:spPr>
          <a:xfrm>
            <a:off x="8732520" y="2286000"/>
            <a:ext cx="0" cy="3017520"/>
          </a:xfrm>
          <a:prstGeom prst="line">
            <a:avLst/>
          </a:prstGeom>
          <a:noFill/>
          <a:ln w="9525">
            <a:solidFill>
              <a:srgbClr val="E1E7F0"/>
            </a:solidFill>
            <a:prstDash val="solid"/>
          </a:ln>
        </p:spPr>
        <p:txBody>
          <a:bodyPr/>
          <a:lstStyle/>
          <a:p>
            <a:endParaRPr lang="en-BE"/>
          </a:p>
        </p:txBody>
      </p:sp>
      <p:sp>
        <p:nvSpPr>
          <p:cNvPr id="15" name="Text 12"/>
          <p:cNvSpPr txBox="1"/>
          <p:nvPr/>
        </p:nvSpPr>
        <p:spPr>
          <a:xfrm>
            <a:off x="8458200" y="5349240"/>
            <a:ext cx="548640" cy="274320"/>
          </a:xfrm>
          <a:prstGeom prst="rect">
            <a:avLst/>
          </a:prstGeom>
          <a:noFill/>
          <a:ln/>
        </p:spPr>
        <p:txBody>
          <a:bodyPr wrap="square" lIns="0" tIns="0" rIns="0" bIns="0" rtlCol="0" anchor="t"/>
          <a:lstStyle/>
          <a:p>
            <a:pPr marL="0" indent="0" algn="ctr">
              <a:buNone/>
            </a:pPr>
            <a:r>
              <a:rPr lang="en-US" sz="1100" dirty="0">
                <a:solidFill>
                  <a:srgbClr val="55627D"/>
                </a:solidFill>
                <a:latin typeface="Arial" pitchFamily="34" charset="0"/>
                <a:ea typeface="Arial" pitchFamily="34" charset="-122"/>
                <a:cs typeface="Arial" pitchFamily="34" charset="-120"/>
              </a:rPr>
              <a:t>0.8</a:t>
            </a:r>
            <a:endParaRPr lang="en-US" sz="1100" dirty="0"/>
          </a:p>
        </p:txBody>
      </p:sp>
      <p:sp>
        <p:nvSpPr>
          <p:cNvPr id="16" name="Shape 13"/>
          <p:cNvSpPr/>
          <p:nvPr/>
        </p:nvSpPr>
        <p:spPr>
          <a:xfrm>
            <a:off x="9692640" y="2286000"/>
            <a:ext cx="0" cy="3017520"/>
          </a:xfrm>
          <a:prstGeom prst="line">
            <a:avLst/>
          </a:prstGeom>
          <a:noFill/>
          <a:ln w="19050">
            <a:solidFill>
              <a:srgbClr val="1F2F5C"/>
            </a:solidFill>
            <a:prstDash val="solid"/>
          </a:ln>
        </p:spPr>
        <p:txBody>
          <a:bodyPr/>
          <a:lstStyle/>
          <a:p>
            <a:endParaRPr lang="en-BE"/>
          </a:p>
        </p:txBody>
      </p:sp>
      <p:sp>
        <p:nvSpPr>
          <p:cNvPr id="17" name="Text 14"/>
          <p:cNvSpPr txBox="1"/>
          <p:nvPr/>
        </p:nvSpPr>
        <p:spPr>
          <a:xfrm>
            <a:off x="9418320" y="5349240"/>
            <a:ext cx="548640" cy="274320"/>
          </a:xfrm>
          <a:prstGeom prst="rect">
            <a:avLst/>
          </a:prstGeom>
          <a:noFill/>
          <a:ln/>
        </p:spPr>
        <p:txBody>
          <a:bodyPr wrap="square" lIns="0" tIns="0" rIns="0" bIns="0" rtlCol="0" anchor="t"/>
          <a:lstStyle/>
          <a:p>
            <a:pPr marL="0" indent="0" algn="ctr">
              <a:buNone/>
            </a:pPr>
            <a:r>
              <a:rPr lang="en-US" sz="1100" dirty="0">
                <a:solidFill>
                  <a:srgbClr val="55627D"/>
                </a:solidFill>
                <a:latin typeface="Arial" pitchFamily="34" charset="0"/>
                <a:ea typeface="Arial" pitchFamily="34" charset="-122"/>
                <a:cs typeface="Arial" pitchFamily="34" charset="-120"/>
              </a:rPr>
              <a:t>1.0</a:t>
            </a:r>
            <a:endParaRPr lang="en-US" sz="1100" dirty="0"/>
          </a:p>
        </p:txBody>
      </p:sp>
      <p:sp>
        <p:nvSpPr>
          <p:cNvPr id="18" name="Text 15"/>
          <p:cNvSpPr txBox="1"/>
          <p:nvPr/>
        </p:nvSpPr>
        <p:spPr>
          <a:xfrm>
            <a:off x="7650134" y="2011680"/>
            <a:ext cx="2286000" cy="256032"/>
          </a:xfrm>
          <a:prstGeom prst="rect">
            <a:avLst/>
          </a:prstGeom>
          <a:noFill/>
          <a:ln/>
        </p:spPr>
        <p:txBody>
          <a:bodyPr wrap="square" lIns="0" tIns="0" rIns="0" bIns="0" rtlCol="0" anchor="t"/>
          <a:lstStyle/>
          <a:p>
            <a:pPr marL="0" indent="0">
              <a:buNone/>
            </a:pPr>
            <a:r>
              <a:rPr lang="en-US" sz="1100" dirty="0">
                <a:solidFill>
                  <a:srgbClr val="55627D"/>
                </a:solidFill>
                <a:latin typeface="Arial" pitchFamily="34" charset="0"/>
                <a:ea typeface="Arial" pitchFamily="34" charset="-122"/>
                <a:cs typeface="Arial" pitchFamily="34" charset="-120"/>
              </a:rPr>
              <a:t>favours GLP-1RA  ←</a:t>
            </a:r>
            <a:endParaRPr lang="en-US" sz="1100" dirty="0"/>
          </a:p>
        </p:txBody>
      </p:sp>
      <p:sp>
        <p:nvSpPr>
          <p:cNvPr id="19" name="Text 16"/>
          <p:cNvSpPr txBox="1"/>
          <p:nvPr/>
        </p:nvSpPr>
        <p:spPr>
          <a:xfrm>
            <a:off x="9387494" y="2011680"/>
            <a:ext cx="2103120" cy="256032"/>
          </a:xfrm>
          <a:prstGeom prst="rect">
            <a:avLst/>
          </a:prstGeom>
          <a:noFill/>
          <a:ln/>
        </p:spPr>
        <p:txBody>
          <a:bodyPr wrap="square" lIns="0" tIns="0" rIns="0" bIns="0" rtlCol="0" anchor="t"/>
          <a:lstStyle/>
          <a:p>
            <a:pPr marL="0" indent="0" algn="r">
              <a:buNone/>
            </a:pPr>
            <a:r>
              <a:rPr lang="en-US" sz="1100" dirty="0">
                <a:solidFill>
                  <a:srgbClr val="55627D"/>
                </a:solidFill>
                <a:latin typeface="Arial" pitchFamily="34" charset="0"/>
                <a:ea typeface="Arial" pitchFamily="34" charset="-122"/>
                <a:cs typeface="Arial" pitchFamily="34" charset="-120"/>
              </a:rPr>
              <a:t>→  favours no drug</a:t>
            </a:r>
            <a:endParaRPr lang="en-US" sz="1100" dirty="0"/>
          </a:p>
        </p:txBody>
      </p:sp>
      <p:sp>
        <p:nvSpPr>
          <p:cNvPr id="20" name="Text 17"/>
          <p:cNvSpPr txBox="1"/>
          <p:nvPr/>
        </p:nvSpPr>
        <p:spPr>
          <a:xfrm>
            <a:off x="640080" y="2340864"/>
            <a:ext cx="5029200" cy="512064"/>
          </a:xfrm>
          <a:prstGeom prst="rect">
            <a:avLst/>
          </a:prstGeom>
          <a:noFill/>
          <a:ln/>
        </p:spPr>
        <p:txBody>
          <a:bodyPr wrap="square" lIns="0" tIns="0" rIns="0" bIns="0" rtlCol="0" anchor="ctr"/>
          <a:lstStyle/>
          <a:p>
            <a:pPr marL="0" indent="0">
              <a:buNone/>
            </a:pPr>
            <a:r>
              <a:rPr lang="en-US" sz="1500" b="1" dirty="0">
                <a:solidFill>
                  <a:srgbClr val="1F2F5C"/>
                </a:solidFill>
                <a:latin typeface="Arial" pitchFamily="34" charset="0"/>
                <a:ea typeface="Arial" pitchFamily="34" charset="-122"/>
                <a:cs typeface="Arial" pitchFamily="34" charset="-120"/>
              </a:rPr>
              <a:t>Early colorectal cancer, recurrence-free survival</a:t>
            </a:r>
            <a:endParaRPr lang="en-US" sz="1800" dirty="0"/>
          </a:p>
          <a:p>
            <a:pPr marL="0" indent="0">
              <a:buNone/>
            </a:pPr>
            <a:r>
              <a:rPr lang="en-US" sz="1150" dirty="0">
                <a:solidFill>
                  <a:srgbClr val="55627D"/>
                </a:solidFill>
                <a:latin typeface="Arial" pitchFamily="34" charset="0"/>
                <a:ea typeface="Arial" pitchFamily="34" charset="-122"/>
                <a:cs typeface="Arial" pitchFamily="34" charset="-120"/>
              </a:rPr>
              <a:t>Kinsey 2026, 839 matched pairs</a:t>
            </a:r>
            <a:endParaRPr lang="en-US" sz="1800" dirty="0"/>
          </a:p>
        </p:txBody>
      </p:sp>
      <p:sp>
        <p:nvSpPr>
          <p:cNvPr id="21" name="Shape 18"/>
          <p:cNvSpPr/>
          <p:nvPr/>
        </p:nvSpPr>
        <p:spPr>
          <a:xfrm>
            <a:off x="6188202" y="2587752"/>
            <a:ext cx="1104138" cy="0"/>
          </a:xfrm>
          <a:prstGeom prst="line">
            <a:avLst/>
          </a:prstGeom>
          <a:noFill/>
          <a:ln w="31750">
            <a:solidFill>
              <a:srgbClr val="B86200"/>
            </a:solidFill>
            <a:prstDash val="solid"/>
          </a:ln>
        </p:spPr>
        <p:txBody>
          <a:bodyPr/>
          <a:lstStyle/>
          <a:p>
            <a:endParaRPr lang="en-BE"/>
          </a:p>
        </p:txBody>
      </p:sp>
      <p:sp>
        <p:nvSpPr>
          <p:cNvPr id="22" name="Shape 19"/>
          <p:cNvSpPr/>
          <p:nvPr/>
        </p:nvSpPr>
        <p:spPr>
          <a:xfrm>
            <a:off x="6558534" y="2478024"/>
            <a:ext cx="219456" cy="219456"/>
          </a:xfrm>
          <a:prstGeom prst="ellipse">
            <a:avLst/>
          </a:prstGeom>
          <a:solidFill>
            <a:srgbClr val="F5A31A"/>
          </a:solidFill>
          <a:ln w="12700">
            <a:solidFill>
              <a:srgbClr val="B86200"/>
            </a:solidFill>
            <a:prstDash val="solid"/>
          </a:ln>
        </p:spPr>
        <p:txBody>
          <a:bodyPr/>
          <a:lstStyle/>
          <a:p>
            <a:endParaRPr lang="en-BE"/>
          </a:p>
        </p:txBody>
      </p:sp>
      <p:sp>
        <p:nvSpPr>
          <p:cNvPr id="23" name="Text 20"/>
          <p:cNvSpPr txBox="1"/>
          <p:nvPr/>
        </p:nvSpPr>
        <p:spPr>
          <a:xfrm>
            <a:off x="7429500" y="2441448"/>
            <a:ext cx="1737360" cy="292608"/>
          </a:xfrm>
          <a:prstGeom prst="rect">
            <a:avLst/>
          </a:prstGeom>
          <a:noFill/>
          <a:ln/>
        </p:spPr>
        <p:txBody>
          <a:bodyPr wrap="square" lIns="0" tIns="0" rIns="0" bIns="0" rtlCol="0" anchor="ctr"/>
          <a:lstStyle/>
          <a:p>
            <a:pPr marL="0" indent="0">
              <a:buNone/>
            </a:pPr>
            <a:r>
              <a:rPr lang="en-US" sz="1200" b="1" dirty="0">
                <a:solidFill>
                  <a:srgbClr val="B86200"/>
                </a:solidFill>
                <a:latin typeface="Arial" pitchFamily="34" charset="0"/>
                <a:ea typeface="Arial" pitchFamily="34" charset="-122"/>
                <a:cs typeface="Arial" pitchFamily="34" charset="-120"/>
              </a:rPr>
              <a:t>0.37  (0.27–0.50)</a:t>
            </a:r>
            <a:endParaRPr lang="en-US" sz="1200" dirty="0"/>
          </a:p>
        </p:txBody>
      </p:sp>
      <p:sp>
        <p:nvSpPr>
          <p:cNvPr id="24" name="Text 21"/>
          <p:cNvSpPr txBox="1"/>
          <p:nvPr/>
        </p:nvSpPr>
        <p:spPr>
          <a:xfrm>
            <a:off x="640080" y="2944368"/>
            <a:ext cx="5029200" cy="512064"/>
          </a:xfrm>
          <a:prstGeom prst="rect">
            <a:avLst/>
          </a:prstGeom>
          <a:noFill/>
          <a:ln/>
        </p:spPr>
        <p:txBody>
          <a:bodyPr wrap="square" lIns="0" tIns="0" rIns="0" bIns="0" rtlCol="0" anchor="ctr"/>
          <a:lstStyle/>
          <a:p>
            <a:pPr marL="0" indent="0">
              <a:buNone/>
            </a:pPr>
            <a:r>
              <a:rPr lang="en-US" sz="1500" b="1" dirty="0">
                <a:solidFill>
                  <a:srgbClr val="1F2F5C"/>
                </a:solidFill>
                <a:latin typeface="Arial" pitchFamily="34" charset="0"/>
                <a:ea typeface="Arial" pitchFamily="34" charset="-122"/>
                <a:cs typeface="Arial" pitchFamily="34" charset="-120"/>
              </a:rPr>
              <a:t>Early colorectal cancer, overall survival</a:t>
            </a:r>
            <a:endParaRPr lang="en-US" sz="1800" dirty="0"/>
          </a:p>
          <a:p>
            <a:pPr marL="0" indent="0">
              <a:buNone/>
            </a:pPr>
            <a:r>
              <a:rPr lang="en-US" sz="1150" dirty="0">
                <a:solidFill>
                  <a:srgbClr val="55627D"/>
                </a:solidFill>
                <a:latin typeface="Arial" pitchFamily="34" charset="0"/>
                <a:ea typeface="Arial" pitchFamily="34" charset="-122"/>
                <a:cs typeface="Arial" pitchFamily="34" charset="-120"/>
              </a:rPr>
              <a:t>Kinsey 2026, 839 matched pairs</a:t>
            </a:r>
            <a:endParaRPr lang="en-US" sz="1800" dirty="0"/>
          </a:p>
        </p:txBody>
      </p:sp>
      <p:sp>
        <p:nvSpPr>
          <p:cNvPr id="25" name="Shape 22"/>
          <p:cNvSpPr/>
          <p:nvPr/>
        </p:nvSpPr>
        <p:spPr>
          <a:xfrm>
            <a:off x="6524244" y="3191256"/>
            <a:ext cx="1248156" cy="0"/>
          </a:xfrm>
          <a:prstGeom prst="line">
            <a:avLst/>
          </a:prstGeom>
          <a:noFill/>
          <a:ln w="31750">
            <a:solidFill>
              <a:srgbClr val="B86200"/>
            </a:solidFill>
            <a:prstDash val="solid"/>
          </a:ln>
        </p:spPr>
        <p:txBody>
          <a:bodyPr/>
          <a:lstStyle/>
          <a:p>
            <a:endParaRPr lang="en-BE"/>
          </a:p>
        </p:txBody>
      </p:sp>
      <p:sp>
        <p:nvSpPr>
          <p:cNvPr id="26" name="Shape 23"/>
          <p:cNvSpPr/>
          <p:nvPr/>
        </p:nvSpPr>
        <p:spPr>
          <a:xfrm>
            <a:off x="6942582" y="3081528"/>
            <a:ext cx="219456" cy="219456"/>
          </a:xfrm>
          <a:prstGeom prst="ellipse">
            <a:avLst/>
          </a:prstGeom>
          <a:solidFill>
            <a:srgbClr val="F5A31A"/>
          </a:solidFill>
          <a:ln w="12700">
            <a:solidFill>
              <a:srgbClr val="B86200"/>
            </a:solidFill>
            <a:prstDash val="solid"/>
          </a:ln>
        </p:spPr>
        <p:txBody>
          <a:bodyPr/>
          <a:lstStyle/>
          <a:p>
            <a:endParaRPr lang="en-BE"/>
          </a:p>
        </p:txBody>
      </p:sp>
      <p:sp>
        <p:nvSpPr>
          <p:cNvPr id="27" name="Text 24"/>
          <p:cNvSpPr txBox="1"/>
          <p:nvPr/>
        </p:nvSpPr>
        <p:spPr>
          <a:xfrm>
            <a:off x="7909560" y="3044952"/>
            <a:ext cx="1737360" cy="292608"/>
          </a:xfrm>
          <a:prstGeom prst="rect">
            <a:avLst/>
          </a:prstGeom>
          <a:noFill/>
          <a:ln/>
        </p:spPr>
        <p:txBody>
          <a:bodyPr wrap="square" lIns="0" tIns="0" rIns="0" bIns="0" rtlCol="0" anchor="ctr"/>
          <a:lstStyle/>
          <a:p>
            <a:pPr marL="0" indent="0">
              <a:buNone/>
            </a:pPr>
            <a:r>
              <a:rPr lang="en-US" sz="1200" b="1" dirty="0">
                <a:solidFill>
                  <a:srgbClr val="B86200"/>
                </a:solidFill>
                <a:latin typeface="Arial" pitchFamily="34" charset="0"/>
                <a:ea typeface="Arial" pitchFamily="34" charset="-122"/>
                <a:cs typeface="Arial" pitchFamily="34" charset="-120"/>
              </a:rPr>
              <a:t>0.45  (0.34–0.60)</a:t>
            </a:r>
            <a:endParaRPr lang="en-US" sz="1200" dirty="0"/>
          </a:p>
        </p:txBody>
      </p:sp>
      <p:sp>
        <p:nvSpPr>
          <p:cNvPr id="28" name="Text 25"/>
          <p:cNvSpPr txBox="1"/>
          <p:nvPr/>
        </p:nvSpPr>
        <p:spPr>
          <a:xfrm>
            <a:off x="640080" y="3547872"/>
            <a:ext cx="5029200" cy="512064"/>
          </a:xfrm>
          <a:prstGeom prst="rect">
            <a:avLst/>
          </a:prstGeom>
          <a:noFill/>
          <a:ln/>
        </p:spPr>
        <p:txBody>
          <a:bodyPr wrap="square" lIns="0" tIns="0" rIns="0" bIns="0" rtlCol="0" anchor="ctr"/>
          <a:lstStyle/>
          <a:p>
            <a:pPr marL="0" indent="0">
              <a:buNone/>
            </a:pPr>
            <a:r>
              <a:rPr lang="en-US" sz="1500" b="1" dirty="0">
                <a:solidFill>
                  <a:srgbClr val="1F2F5C"/>
                </a:solidFill>
                <a:latin typeface="Arial" pitchFamily="34" charset="0"/>
                <a:ea typeface="Arial" pitchFamily="34" charset="-122"/>
                <a:cs typeface="Arial" pitchFamily="34" charset="-120"/>
              </a:rPr>
              <a:t>On checkpoint inhibitors, all-cause mortality</a:t>
            </a:r>
            <a:endParaRPr lang="en-US" sz="1800" dirty="0"/>
          </a:p>
          <a:p>
            <a:pPr marL="0" indent="0">
              <a:buNone/>
            </a:pPr>
            <a:r>
              <a:rPr lang="en-US" sz="1150" dirty="0">
                <a:solidFill>
                  <a:srgbClr val="55627D"/>
                </a:solidFill>
                <a:latin typeface="Arial" pitchFamily="34" charset="0"/>
                <a:ea typeface="Arial" pitchFamily="34" charset="-122"/>
                <a:cs typeface="Arial" pitchFamily="34" charset="-120"/>
              </a:rPr>
              <a:t>Chan 2026, 2,903 matched pairs</a:t>
            </a:r>
            <a:endParaRPr lang="en-US" sz="1800" dirty="0"/>
          </a:p>
        </p:txBody>
      </p:sp>
      <p:sp>
        <p:nvSpPr>
          <p:cNvPr id="29" name="Shape 26"/>
          <p:cNvSpPr/>
          <p:nvPr/>
        </p:nvSpPr>
        <p:spPr>
          <a:xfrm>
            <a:off x="7340346" y="3794760"/>
            <a:ext cx="480060" cy="0"/>
          </a:xfrm>
          <a:prstGeom prst="line">
            <a:avLst/>
          </a:prstGeom>
          <a:noFill/>
          <a:ln w="31750">
            <a:solidFill>
              <a:srgbClr val="B86200"/>
            </a:solidFill>
            <a:prstDash val="solid"/>
          </a:ln>
        </p:spPr>
        <p:txBody>
          <a:bodyPr/>
          <a:lstStyle/>
          <a:p>
            <a:endParaRPr lang="en-BE"/>
          </a:p>
        </p:txBody>
      </p:sp>
      <p:sp>
        <p:nvSpPr>
          <p:cNvPr id="30" name="Shape 27"/>
          <p:cNvSpPr/>
          <p:nvPr/>
        </p:nvSpPr>
        <p:spPr>
          <a:xfrm>
            <a:off x="7422642" y="3685032"/>
            <a:ext cx="219456" cy="219456"/>
          </a:xfrm>
          <a:prstGeom prst="ellipse">
            <a:avLst/>
          </a:prstGeom>
          <a:solidFill>
            <a:srgbClr val="F5A31A"/>
          </a:solidFill>
          <a:ln w="12700">
            <a:solidFill>
              <a:srgbClr val="B86200"/>
            </a:solidFill>
            <a:prstDash val="solid"/>
          </a:ln>
        </p:spPr>
        <p:txBody>
          <a:bodyPr/>
          <a:lstStyle/>
          <a:p>
            <a:endParaRPr lang="en-BE"/>
          </a:p>
        </p:txBody>
      </p:sp>
      <p:sp>
        <p:nvSpPr>
          <p:cNvPr id="31" name="Text 28"/>
          <p:cNvSpPr txBox="1"/>
          <p:nvPr/>
        </p:nvSpPr>
        <p:spPr>
          <a:xfrm>
            <a:off x="7957566" y="3648456"/>
            <a:ext cx="1737360" cy="292608"/>
          </a:xfrm>
          <a:prstGeom prst="rect">
            <a:avLst/>
          </a:prstGeom>
          <a:noFill/>
          <a:ln/>
        </p:spPr>
        <p:txBody>
          <a:bodyPr wrap="square" lIns="0" tIns="0" rIns="0" bIns="0" rtlCol="0" anchor="ctr"/>
          <a:lstStyle/>
          <a:p>
            <a:pPr marL="0" indent="0">
              <a:buNone/>
            </a:pPr>
            <a:r>
              <a:rPr lang="en-US" sz="1200" b="1" dirty="0">
                <a:solidFill>
                  <a:srgbClr val="B86200"/>
                </a:solidFill>
                <a:latin typeface="Arial" pitchFamily="34" charset="0"/>
                <a:ea typeface="Arial" pitchFamily="34" charset="-122"/>
                <a:cs typeface="Arial" pitchFamily="34" charset="-120"/>
              </a:rPr>
              <a:t>0.55  (0.51–0.61)</a:t>
            </a:r>
            <a:endParaRPr lang="en-US" sz="1200" dirty="0"/>
          </a:p>
        </p:txBody>
      </p:sp>
      <p:sp>
        <p:nvSpPr>
          <p:cNvPr id="32" name="Text 29"/>
          <p:cNvSpPr txBox="1"/>
          <p:nvPr/>
        </p:nvSpPr>
        <p:spPr>
          <a:xfrm>
            <a:off x="640080" y="4151376"/>
            <a:ext cx="5029200" cy="512064"/>
          </a:xfrm>
          <a:prstGeom prst="rect">
            <a:avLst/>
          </a:prstGeom>
          <a:noFill/>
          <a:ln/>
        </p:spPr>
        <p:txBody>
          <a:bodyPr wrap="square" lIns="0" tIns="0" rIns="0" bIns="0" rtlCol="0" anchor="ctr"/>
          <a:lstStyle/>
          <a:p>
            <a:pPr marL="0" indent="0">
              <a:buNone/>
            </a:pPr>
            <a:r>
              <a:rPr lang="en-US" sz="1500" b="1" dirty="0">
                <a:solidFill>
                  <a:srgbClr val="1F2F5C"/>
                </a:solidFill>
                <a:latin typeface="Arial" pitchFamily="34" charset="0"/>
                <a:ea typeface="Arial" pitchFamily="34" charset="-122"/>
                <a:cs typeface="Arial" pitchFamily="34" charset="-120"/>
              </a:rPr>
              <a:t>On checkpoint inhibitors, 3-year survival</a:t>
            </a:r>
            <a:endParaRPr lang="en-US" sz="1800" dirty="0"/>
          </a:p>
          <a:p>
            <a:pPr marL="0" indent="0">
              <a:buNone/>
            </a:pPr>
            <a:r>
              <a:rPr lang="en-US" sz="1150" dirty="0">
                <a:solidFill>
                  <a:srgbClr val="55627D"/>
                </a:solidFill>
                <a:latin typeface="Arial" pitchFamily="34" charset="0"/>
                <a:ea typeface="Arial" pitchFamily="34" charset="-122"/>
                <a:cs typeface="Arial" pitchFamily="34" charset="-120"/>
              </a:rPr>
              <a:t>Jajja 2026, 3,429 matched pairs</a:t>
            </a:r>
            <a:endParaRPr lang="en-US" sz="1800" dirty="0"/>
          </a:p>
        </p:txBody>
      </p:sp>
      <p:sp>
        <p:nvSpPr>
          <p:cNvPr id="33" name="Shape 30"/>
          <p:cNvSpPr/>
          <p:nvPr/>
        </p:nvSpPr>
        <p:spPr>
          <a:xfrm>
            <a:off x="7964424" y="4398264"/>
            <a:ext cx="528066" cy="0"/>
          </a:xfrm>
          <a:prstGeom prst="line">
            <a:avLst/>
          </a:prstGeom>
          <a:noFill/>
          <a:ln w="31750">
            <a:solidFill>
              <a:srgbClr val="B86200"/>
            </a:solidFill>
            <a:prstDash val="solid"/>
          </a:ln>
        </p:spPr>
        <p:txBody>
          <a:bodyPr/>
          <a:lstStyle/>
          <a:p>
            <a:endParaRPr lang="en-BE"/>
          </a:p>
        </p:txBody>
      </p:sp>
      <p:sp>
        <p:nvSpPr>
          <p:cNvPr id="34" name="Shape 31"/>
          <p:cNvSpPr/>
          <p:nvPr/>
        </p:nvSpPr>
        <p:spPr>
          <a:xfrm>
            <a:off x="8094726" y="4288536"/>
            <a:ext cx="219456" cy="219456"/>
          </a:xfrm>
          <a:prstGeom prst="ellipse">
            <a:avLst/>
          </a:prstGeom>
          <a:solidFill>
            <a:srgbClr val="F5A31A"/>
          </a:solidFill>
          <a:ln w="12700">
            <a:solidFill>
              <a:srgbClr val="B86200"/>
            </a:solidFill>
            <a:prstDash val="solid"/>
          </a:ln>
        </p:spPr>
        <p:txBody>
          <a:bodyPr/>
          <a:lstStyle/>
          <a:p>
            <a:endParaRPr lang="en-BE"/>
          </a:p>
        </p:txBody>
      </p:sp>
      <p:sp>
        <p:nvSpPr>
          <p:cNvPr id="35" name="Text 32"/>
          <p:cNvSpPr txBox="1"/>
          <p:nvPr/>
        </p:nvSpPr>
        <p:spPr>
          <a:xfrm>
            <a:off x="8629650" y="4251960"/>
            <a:ext cx="1737360" cy="292608"/>
          </a:xfrm>
          <a:prstGeom prst="rect">
            <a:avLst/>
          </a:prstGeom>
          <a:noFill/>
          <a:ln/>
        </p:spPr>
        <p:txBody>
          <a:bodyPr wrap="square" lIns="0" tIns="0" rIns="0" bIns="0" rtlCol="0" anchor="ctr"/>
          <a:lstStyle/>
          <a:p>
            <a:pPr marL="0" indent="0">
              <a:buNone/>
            </a:pPr>
            <a:r>
              <a:rPr lang="en-US" sz="1200" b="1" dirty="0">
                <a:solidFill>
                  <a:srgbClr val="B86200"/>
                </a:solidFill>
                <a:latin typeface="Arial" pitchFamily="34" charset="0"/>
                <a:ea typeface="Arial" pitchFamily="34" charset="-122"/>
                <a:cs typeface="Arial" pitchFamily="34" charset="-120"/>
              </a:rPr>
              <a:t>0.69  (0.64–0.75)</a:t>
            </a:r>
            <a:endParaRPr lang="en-US" sz="1200" dirty="0"/>
          </a:p>
        </p:txBody>
      </p:sp>
      <p:sp>
        <p:nvSpPr>
          <p:cNvPr id="36" name="Shape 33"/>
          <p:cNvSpPr/>
          <p:nvPr/>
        </p:nvSpPr>
        <p:spPr>
          <a:xfrm>
            <a:off x="640080" y="4700016"/>
            <a:ext cx="11064240" cy="0"/>
          </a:xfrm>
          <a:prstGeom prst="line">
            <a:avLst/>
          </a:prstGeom>
          <a:noFill/>
          <a:ln w="12700">
            <a:solidFill>
              <a:srgbClr val="D5DDEA"/>
            </a:solidFill>
            <a:prstDash val="solid"/>
          </a:ln>
        </p:spPr>
        <p:txBody>
          <a:bodyPr/>
          <a:lstStyle/>
          <a:p>
            <a:endParaRPr lang="en-BE"/>
          </a:p>
        </p:txBody>
      </p:sp>
      <p:sp>
        <p:nvSpPr>
          <p:cNvPr id="37" name="Text 34"/>
          <p:cNvSpPr txBox="1"/>
          <p:nvPr/>
        </p:nvSpPr>
        <p:spPr>
          <a:xfrm>
            <a:off x="640080" y="4718304"/>
            <a:ext cx="5120640" cy="566928"/>
          </a:xfrm>
          <a:prstGeom prst="rect">
            <a:avLst/>
          </a:prstGeom>
          <a:noFill/>
          <a:ln/>
        </p:spPr>
        <p:txBody>
          <a:bodyPr wrap="square" lIns="0" tIns="0" rIns="0" bIns="0" rtlCol="0" anchor="ctr"/>
          <a:lstStyle/>
          <a:p>
            <a:pPr marL="0" indent="0">
              <a:buNone/>
            </a:pPr>
            <a:r>
              <a:rPr lang="en-US" sz="1500" b="1" dirty="0">
                <a:solidFill>
                  <a:srgbClr val="3864A3"/>
                </a:solidFill>
                <a:latin typeface="Arial" pitchFamily="34" charset="0"/>
                <a:ea typeface="Arial" pitchFamily="34" charset="-122"/>
                <a:cs typeface="Arial" pitchFamily="34" charset="-120"/>
              </a:rPr>
              <a:t>For comparison: heart attacks and strokes, SELECT trial</a:t>
            </a:r>
            <a:endParaRPr lang="en-US" sz="1800" dirty="0"/>
          </a:p>
          <a:p>
            <a:pPr marL="0" indent="0">
              <a:buNone/>
            </a:pPr>
            <a:r>
              <a:rPr lang="en-US" sz="1150" dirty="0">
                <a:solidFill>
                  <a:srgbClr val="55627D"/>
                </a:solidFill>
                <a:latin typeface="Arial" pitchFamily="34" charset="0"/>
                <a:ea typeface="Arial" pitchFamily="34" charset="-122"/>
                <a:cs typeface="Arial" pitchFamily="34" charset="-120"/>
              </a:rPr>
              <a:t>The only randomised proof of the class on a hard outcome: semaglutide vs placebo, 17,604 patients with heart disease</a:t>
            </a:r>
            <a:endParaRPr lang="en-US" sz="1800" dirty="0"/>
          </a:p>
        </p:txBody>
      </p:sp>
      <p:sp>
        <p:nvSpPr>
          <p:cNvPr id="38" name="Shape 35"/>
          <p:cNvSpPr/>
          <p:nvPr/>
        </p:nvSpPr>
        <p:spPr>
          <a:xfrm>
            <a:off x="8348472" y="5001768"/>
            <a:ext cx="864108" cy="0"/>
          </a:xfrm>
          <a:prstGeom prst="line">
            <a:avLst/>
          </a:prstGeom>
          <a:noFill/>
          <a:ln w="31750">
            <a:solidFill>
              <a:srgbClr val="3864A3"/>
            </a:solidFill>
            <a:prstDash val="solid"/>
          </a:ln>
        </p:spPr>
        <p:txBody>
          <a:bodyPr/>
          <a:lstStyle/>
          <a:p>
            <a:endParaRPr lang="en-BE"/>
          </a:p>
        </p:txBody>
      </p:sp>
      <p:sp>
        <p:nvSpPr>
          <p:cNvPr id="39" name="Shape 36"/>
          <p:cNvSpPr/>
          <p:nvPr/>
        </p:nvSpPr>
        <p:spPr>
          <a:xfrm>
            <a:off x="8604504" y="4873752"/>
            <a:ext cx="256032" cy="256032"/>
          </a:xfrm>
          <a:prstGeom prst="diamond">
            <a:avLst/>
          </a:prstGeom>
          <a:solidFill>
            <a:srgbClr val="3864A3"/>
          </a:solidFill>
          <a:ln w="12700">
            <a:solidFill>
              <a:srgbClr val="3864A3"/>
            </a:solidFill>
            <a:prstDash val="solid"/>
          </a:ln>
        </p:spPr>
        <p:txBody>
          <a:bodyPr/>
          <a:lstStyle/>
          <a:p>
            <a:endParaRPr lang="en-BE"/>
          </a:p>
        </p:txBody>
      </p:sp>
      <p:sp>
        <p:nvSpPr>
          <p:cNvPr id="40" name="Text 37"/>
          <p:cNvSpPr txBox="1"/>
          <p:nvPr/>
        </p:nvSpPr>
        <p:spPr>
          <a:xfrm>
            <a:off x="9349740" y="4855464"/>
            <a:ext cx="1737360" cy="292608"/>
          </a:xfrm>
          <a:prstGeom prst="rect">
            <a:avLst/>
          </a:prstGeom>
          <a:noFill/>
          <a:ln/>
        </p:spPr>
        <p:txBody>
          <a:bodyPr wrap="square" lIns="0" tIns="0" rIns="0" bIns="0" rtlCol="0" anchor="ctr"/>
          <a:lstStyle/>
          <a:p>
            <a:pPr marL="0" indent="0">
              <a:buNone/>
            </a:pPr>
            <a:r>
              <a:rPr lang="en-US" sz="1200" b="1" dirty="0">
                <a:solidFill>
                  <a:srgbClr val="3864A3"/>
                </a:solidFill>
                <a:latin typeface="Arial" pitchFamily="34" charset="0"/>
                <a:ea typeface="Arial" pitchFamily="34" charset="-122"/>
                <a:cs typeface="Arial" pitchFamily="34" charset="-120"/>
              </a:rPr>
              <a:t>0.80  (0.72–0.90)</a:t>
            </a:r>
            <a:endParaRPr lang="en-US" sz="1200" dirty="0"/>
          </a:p>
        </p:txBody>
      </p:sp>
      <p:sp>
        <p:nvSpPr>
          <p:cNvPr id="41" name="Text 38"/>
          <p:cNvSpPr txBox="1"/>
          <p:nvPr/>
        </p:nvSpPr>
        <p:spPr>
          <a:xfrm>
            <a:off x="640080" y="5669280"/>
            <a:ext cx="10881360" cy="548640"/>
          </a:xfrm>
          <a:prstGeom prst="rect">
            <a:avLst/>
          </a:prstGeom>
          <a:noFill/>
          <a:ln/>
        </p:spPr>
        <p:txBody>
          <a:bodyPr wrap="square" lIns="0" tIns="0" rIns="0" bIns="0" rtlCol="0" anchor="t"/>
          <a:lstStyle/>
          <a:p>
            <a:pPr marL="0" indent="0">
              <a:buNone/>
            </a:pPr>
            <a:r>
              <a:rPr lang="en-US" sz="1800" b="1" i="1" dirty="0">
                <a:solidFill>
                  <a:srgbClr val="1F2F5C"/>
                </a:solidFill>
                <a:latin typeface="Arial" pitchFamily="34" charset="0"/>
                <a:ea typeface="Arial" pitchFamily="34" charset="-122"/>
                <a:cs typeface="Arial" pitchFamily="34" charset="-120"/>
              </a:rPr>
              <a:t>Effects this size do exist : exercise after colon cancer cut deaths by 37% in a randomised trial. </a:t>
            </a:r>
          </a:p>
          <a:p>
            <a:pPr marL="0" indent="0">
              <a:buNone/>
            </a:pPr>
            <a:r>
              <a:rPr lang="en-US" sz="1800" b="1" i="1" dirty="0">
                <a:solidFill>
                  <a:srgbClr val="1F2F5C"/>
                </a:solidFill>
                <a:latin typeface="Arial" pitchFamily="34" charset="0"/>
                <a:ea typeface="Arial" pitchFamily="34" charset="-122"/>
                <a:cs typeface="Arial" pitchFamily="34" charset="-120"/>
              </a:rPr>
              <a:t>So: where do these numbers come from?</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ctr">
              <a:buNone/>
            </a:pPr>
            <a:r>
              <a:rPr lang="en-US" sz="2800" b="1" dirty="0">
                <a:solidFill>
                  <a:srgbClr val="1F2F5C"/>
                </a:solidFill>
                <a:latin typeface="Arial" pitchFamily="34" charset="0"/>
                <a:ea typeface="Arial" pitchFamily="34" charset="-122"/>
                <a:cs typeface="Arial" pitchFamily="34" charset="-120"/>
              </a:rPr>
              <a:t>How to read these numbers</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Kinsey, ASCO 2026 (follow-up 710 vs 1,160 days); Annals of Surgical Oncology 2026 editorial: hype, hope or hidden confounding?</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10</a:t>
            </a:r>
            <a:endParaRPr lang="en-US" sz="1000" dirty="0"/>
          </a:p>
        </p:txBody>
      </p:sp>
      <p:sp>
        <p:nvSpPr>
          <p:cNvPr id="6" name="Text 3"/>
          <p:cNvSpPr txBox="1"/>
          <p:nvPr/>
        </p:nvSpPr>
        <p:spPr>
          <a:xfrm>
            <a:off x="640080" y="1554480"/>
            <a:ext cx="3291840" cy="457200"/>
          </a:xfrm>
          <a:prstGeom prst="rect">
            <a:avLst/>
          </a:prstGeom>
          <a:noFill/>
          <a:ln/>
        </p:spPr>
        <p:txBody>
          <a:bodyPr wrap="square" lIns="0" tIns="0" rIns="0" bIns="0" rtlCol="0" anchor="ctr"/>
          <a:lstStyle/>
          <a:p>
            <a:pPr marL="0" indent="0">
              <a:buNone/>
            </a:pPr>
            <a:r>
              <a:rPr lang="en-US" sz="2000" b="1" dirty="0">
                <a:solidFill>
                  <a:srgbClr val="1F2F5C"/>
                </a:solidFill>
                <a:latin typeface="Arial" pitchFamily="34" charset="0"/>
                <a:ea typeface="Arial" pitchFamily="34" charset="-122"/>
                <a:cs typeface="Arial" pitchFamily="34" charset="-120"/>
              </a:rPr>
              <a:t>One database, no chart</a:t>
            </a:r>
            <a:endParaRPr lang="en-US" sz="2000" dirty="0"/>
          </a:p>
        </p:txBody>
      </p:sp>
      <p:sp>
        <p:nvSpPr>
          <p:cNvPr id="7" name="Text 4"/>
          <p:cNvSpPr txBox="1"/>
          <p:nvPr/>
        </p:nvSpPr>
        <p:spPr>
          <a:xfrm>
            <a:off x="4114799" y="1554480"/>
            <a:ext cx="6118261" cy="457200"/>
          </a:xfrm>
          <a:prstGeom prst="rect">
            <a:avLst/>
          </a:prstGeom>
          <a:noFill/>
          <a:ln/>
        </p:spPr>
        <p:txBody>
          <a:bodyPr wrap="square" lIns="0" tIns="0" rIns="0" bIns="0" rtlCol="0" anchor="ctr"/>
          <a:lstStyle/>
          <a:p>
            <a:pPr marL="0" indent="0">
              <a:buNone/>
            </a:pPr>
            <a:r>
              <a:rPr lang="en-US" sz="1800" dirty="0">
                <a:solidFill>
                  <a:srgbClr val="55627D"/>
                </a:solidFill>
                <a:latin typeface="Arial" pitchFamily="34" charset="0"/>
                <a:ea typeface="Arial" pitchFamily="34" charset="-122"/>
                <a:cs typeface="Arial" pitchFamily="34" charset="-120"/>
              </a:rPr>
              <a:t>A prescription on file, not a drug taken</a:t>
            </a:r>
            <a:endParaRPr lang="en-US" sz="1800" dirty="0"/>
          </a:p>
        </p:txBody>
      </p:sp>
      <p:sp>
        <p:nvSpPr>
          <p:cNvPr id="8" name="Shape 5"/>
          <p:cNvSpPr/>
          <p:nvPr/>
        </p:nvSpPr>
        <p:spPr>
          <a:xfrm>
            <a:off x="640080" y="2240280"/>
            <a:ext cx="9326880" cy="0"/>
          </a:xfrm>
          <a:prstGeom prst="line">
            <a:avLst/>
          </a:prstGeom>
          <a:noFill/>
          <a:ln w="12700">
            <a:solidFill>
              <a:srgbClr val="D5DDEA"/>
            </a:solidFill>
            <a:prstDash val="solid"/>
          </a:ln>
        </p:spPr>
        <p:txBody>
          <a:bodyPr/>
          <a:lstStyle/>
          <a:p>
            <a:endParaRPr lang="en-BE"/>
          </a:p>
        </p:txBody>
      </p:sp>
      <p:sp>
        <p:nvSpPr>
          <p:cNvPr id="9" name="Text 6"/>
          <p:cNvSpPr txBox="1"/>
          <p:nvPr/>
        </p:nvSpPr>
        <p:spPr>
          <a:xfrm>
            <a:off x="640080" y="2514600"/>
            <a:ext cx="3291840" cy="457200"/>
          </a:xfrm>
          <a:prstGeom prst="rect">
            <a:avLst/>
          </a:prstGeom>
          <a:noFill/>
          <a:ln/>
        </p:spPr>
        <p:txBody>
          <a:bodyPr wrap="square" lIns="0" tIns="0" rIns="0" bIns="0" rtlCol="0" anchor="ctr"/>
          <a:lstStyle/>
          <a:p>
            <a:pPr marL="0" indent="0">
              <a:buNone/>
            </a:pPr>
            <a:r>
              <a:rPr lang="en-US" sz="2000" b="1" dirty="0">
                <a:solidFill>
                  <a:srgbClr val="1F2F5C"/>
                </a:solidFill>
                <a:latin typeface="Arial" pitchFamily="34" charset="0"/>
                <a:ea typeface="Arial" pitchFamily="34" charset="-122"/>
                <a:cs typeface="Arial" pitchFamily="34" charset="-120"/>
              </a:rPr>
              <a:t>Who gets the drug</a:t>
            </a:r>
            <a:endParaRPr lang="en-US" sz="2000" dirty="0"/>
          </a:p>
        </p:txBody>
      </p:sp>
      <p:sp>
        <p:nvSpPr>
          <p:cNvPr id="10" name="Text 7"/>
          <p:cNvSpPr txBox="1"/>
          <p:nvPr/>
        </p:nvSpPr>
        <p:spPr>
          <a:xfrm>
            <a:off x="4114800" y="2514600"/>
            <a:ext cx="5852160" cy="457200"/>
          </a:xfrm>
          <a:prstGeom prst="rect">
            <a:avLst/>
          </a:prstGeom>
          <a:noFill/>
          <a:ln/>
        </p:spPr>
        <p:txBody>
          <a:bodyPr wrap="square" lIns="0" tIns="0" rIns="0" bIns="0" rtlCol="0" anchor="ctr"/>
          <a:lstStyle/>
          <a:p>
            <a:pPr marL="0" indent="0">
              <a:buNone/>
            </a:pPr>
            <a:r>
              <a:rPr lang="en-US" sz="1800" dirty="0">
                <a:solidFill>
                  <a:srgbClr val="55627D"/>
                </a:solidFill>
                <a:latin typeface="Arial" pitchFamily="34" charset="0"/>
                <a:ea typeface="Arial" pitchFamily="34" charset="-122"/>
                <a:cs typeface="Arial" pitchFamily="34" charset="-120"/>
              </a:rPr>
              <a:t>The patients who were going to do well anyway.</a:t>
            </a:r>
            <a:endParaRPr lang="en-US" sz="1800" dirty="0"/>
          </a:p>
        </p:txBody>
      </p:sp>
      <p:sp>
        <p:nvSpPr>
          <p:cNvPr id="11" name="Shape 8"/>
          <p:cNvSpPr/>
          <p:nvPr/>
        </p:nvSpPr>
        <p:spPr>
          <a:xfrm>
            <a:off x="640080" y="3200400"/>
            <a:ext cx="9326880" cy="0"/>
          </a:xfrm>
          <a:prstGeom prst="line">
            <a:avLst/>
          </a:prstGeom>
          <a:noFill/>
          <a:ln w="12700">
            <a:solidFill>
              <a:srgbClr val="D5DDEA"/>
            </a:solidFill>
            <a:prstDash val="solid"/>
          </a:ln>
        </p:spPr>
        <p:txBody>
          <a:bodyPr/>
          <a:lstStyle/>
          <a:p>
            <a:endParaRPr lang="en-BE"/>
          </a:p>
        </p:txBody>
      </p:sp>
      <p:sp>
        <p:nvSpPr>
          <p:cNvPr id="12" name="Text 9"/>
          <p:cNvSpPr txBox="1"/>
          <p:nvPr/>
        </p:nvSpPr>
        <p:spPr>
          <a:xfrm>
            <a:off x="640080" y="3474720"/>
            <a:ext cx="3291840" cy="457200"/>
          </a:xfrm>
          <a:prstGeom prst="rect">
            <a:avLst/>
          </a:prstGeom>
          <a:noFill/>
          <a:ln/>
        </p:spPr>
        <p:txBody>
          <a:bodyPr wrap="square" lIns="0" tIns="0" rIns="0" bIns="0" rtlCol="0" anchor="ctr"/>
          <a:lstStyle/>
          <a:p>
            <a:pPr marL="0" indent="0">
              <a:buNone/>
            </a:pPr>
            <a:r>
              <a:rPr lang="en-US" sz="2000" b="1" dirty="0">
                <a:solidFill>
                  <a:srgbClr val="1F2F5C"/>
                </a:solidFill>
                <a:latin typeface="Arial" pitchFamily="34" charset="0"/>
                <a:ea typeface="Arial" pitchFamily="34" charset="-122"/>
                <a:cs typeface="Arial" pitchFamily="34" charset="-120"/>
              </a:rPr>
              <a:t>Who gets counted</a:t>
            </a:r>
            <a:endParaRPr lang="en-US" sz="2000" dirty="0"/>
          </a:p>
        </p:txBody>
      </p:sp>
      <p:sp>
        <p:nvSpPr>
          <p:cNvPr id="13" name="Text 10"/>
          <p:cNvSpPr txBox="1"/>
          <p:nvPr/>
        </p:nvSpPr>
        <p:spPr>
          <a:xfrm>
            <a:off x="4114800" y="3474720"/>
            <a:ext cx="5852160" cy="457200"/>
          </a:xfrm>
          <a:prstGeom prst="rect">
            <a:avLst/>
          </a:prstGeom>
          <a:noFill/>
          <a:ln/>
        </p:spPr>
        <p:txBody>
          <a:bodyPr wrap="square" lIns="0" tIns="0" rIns="0" bIns="0" rtlCol="0" anchor="ctr"/>
          <a:lstStyle/>
          <a:p>
            <a:pPr marL="0" indent="0">
              <a:buNone/>
            </a:pPr>
            <a:r>
              <a:rPr lang="en-US" sz="1800" dirty="0">
                <a:solidFill>
                  <a:srgbClr val="55627D"/>
                </a:solidFill>
                <a:latin typeface="Arial" pitchFamily="34" charset="0"/>
                <a:ea typeface="Arial" pitchFamily="34" charset="-122"/>
                <a:cs typeface="Arial" pitchFamily="34" charset="-120"/>
              </a:rPr>
              <a:t>To be a “user” 18 months after surgery, patients first had to survive 18 months.</a:t>
            </a:r>
            <a:endParaRPr lang="en-US" sz="1800" dirty="0"/>
          </a:p>
        </p:txBody>
      </p:sp>
      <p:sp>
        <p:nvSpPr>
          <p:cNvPr id="14" name="Shape 11"/>
          <p:cNvSpPr/>
          <p:nvPr/>
        </p:nvSpPr>
        <p:spPr>
          <a:xfrm>
            <a:off x="640080" y="4160520"/>
            <a:ext cx="9326880" cy="0"/>
          </a:xfrm>
          <a:prstGeom prst="line">
            <a:avLst/>
          </a:prstGeom>
          <a:noFill/>
          <a:ln w="12700">
            <a:solidFill>
              <a:srgbClr val="D5DDEA"/>
            </a:solidFill>
            <a:prstDash val="solid"/>
          </a:ln>
        </p:spPr>
        <p:txBody>
          <a:bodyPr/>
          <a:lstStyle/>
          <a:p>
            <a:endParaRPr lang="en-BE"/>
          </a:p>
        </p:txBody>
      </p:sp>
      <p:sp>
        <p:nvSpPr>
          <p:cNvPr id="15" name="Text 12"/>
          <p:cNvSpPr txBox="1"/>
          <p:nvPr/>
        </p:nvSpPr>
        <p:spPr>
          <a:xfrm>
            <a:off x="640080" y="4434840"/>
            <a:ext cx="3291840" cy="457200"/>
          </a:xfrm>
          <a:prstGeom prst="rect">
            <a:avLst/>
          </a:prstGeom>
          <a:noFill/>
          <a:ln/>
        </p:spPr>
        <p:txBody>
          <a:bodyPr wrap="square" lIns="0" tIns="0" rIns="0" bIns="0" rtlCol="0" anchor="ctr"/>
          <a:lstStyle/>
          <a:p>
            <a:pPr marL="0" indent="0">
              <a:buNone/>
            </a:pPr>
            <a:r>
              <a:rPr lang="en-US" sz="2000" b="1" dirty="0">
                <a:solidFill>
                  <a:srgbClr val="1F2F5C"/>
                </a:solidFill>
                <a:latin typeface="Arial" pitchFamily="34" charset="0"/>
                <a:ea typeface="Arial" pitchFamily="34" charset="-122"/>
                <a:cs typeface="Arial" pitchFamily="34" charset="-120"/>
              </a:rPr>
              <a:t>Same patients, several abstracts</a:t>
            </a:r>
            <a:endParaRPr lang="en-US" sz="2000" dirty="0"/>
          </a:p>
        </p:txBody>
      </p:sp>
      <p:sp>
        <p:nvSpPr>
          <p:cNvPr id="16" name="Text 13"/>
          <p:cNvSpPr txBox="1"/>
          <p:nvPr/>
        </p:nvSpPr>
        <p:spPr>
          <a:xfrm>
            <a:off x="4114800" y="4434840"/>
            <a:ext cx="5852160" cy="457200"/>
          </a:xfrm>
          <a:prstGeom prst="rect">
            <a:avLst/>
          </a:prstGeom>
          <a:noFill/>
          <a:ln/>
        </p:spPr>
        <p:txBody>
          <a:bodyPr wrap="square" lIns="0" tIns="0" rIns="0" bIns="0" rtlCol="0" anchor="ctr"/>
          <a:lstStyle/>
          <a:p>
            <a:pPr marL="0" indent="0">
              <a:buNone/>
            </a:pPr>
            <a:r>
              <a:rPr lang="en-US" sz="1800" dirty="0">
                <a:solidFill>
                  <a:srgbClr val="55627D"/>
                </a:solidFill>
                <a:latin typeface="Arial" pitchFamily="34" charset="0"/>
                <a:ea typeface="Arial" pitchFamily="34" charset="-122"/>
                <a:cs typeface="Arial" pitchFamily="34" charset="-120"/>
              </a:rPr>
              <a:t>Not yet peer reviewed.</a:t>
            </a:r>
            <a:endParaRPr lang="en-US" sz="1800" dirty="0"/>
          </a:p>
        </p:txBody>
      </p:sp>
      <p:sp>
        <p:nvSpPr>
          <p:cNvPr id="17" name="Text 14"/>
          <p:cNvSpPr txBox="1"/>
          <p:nvPr/>
        </p:nvSpPr>
        <p:spPr>
          <a:xfrm>
            <a:off x="640080" y="5623560"/>
            <a:ext cx="9418320" cy="548640"/>
          </a:xfrm>
          <a:prstGeom prst="rect">
            <a:avLst/>
          </a:prstGeom>
          <a:noFill/>
          <a:ln/>
        </p:spPr>
        <p:txBody>
          <a:bodyPr wrap="square" lIns="0" tIns="0" rIns="0" bIns="0" rtlCol="0" anchor="t"/>
          <a:lstStyle/>
          <a:p>
            <a:pPr marL="0" indent="0">
              <a:buNone/>
            </a:pPr>
            <a:r>
              <a:rPr lang="en-US" sz="2200" b="1" dirty="0">
                <a:solidFill>
                  <a:srgbClr val="1F2F5C"/>
                </a:solidFill>
                <a:latin typeface="Arial" pitchFamily="34" charset="0"/>
                <a:ea typeface="Arial" pitchFamily="34" charset="-122"/>
                <a:cs typeface="Arial" pitchFamily="34" charset="-120"/>
              </a:rPr>
              <a:t>A reason to run trials. Not yet a reason to prescribe.</a:t>
            </a:r>
            <a:endParaRPr lang="en-US" sz="2200" dirty="0"/>
          </a:p>
        </p:txBody>
      </p:sp>
      <p:pic>
        <p:nvPicPr>
          <p:cNvPr id="18" name="Image 1" descr="fairy mascot"/>
          <p:cNvPicPr>
            <a:picLocks noChangeAspect="1"/>
          </p:cNvPicPr>
          <p:nvPr/>
        </p:nvPicPr>
        <p:blipFill>
          <a:blip r:embed="rId4"/>
          <a:stretch>
            <a:fillRect/>
          </a:stretch>
        </p:blipFill>
        <p:spPr>
          <a:xfrm>
            <a:off x="9829800" y="1874935"/>
            <a:ext cx="2232061" cy="42515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ctr">
              <a:buNone/>
            </a:pPr>
            <a:r>
              <a:rPr lang="en-US" sz="2800" b="1" dirty="0">
                <a:solidFill>
                  <a:srgbClr val="1F2F5C"/>
                </a:solidFill>
                <a:latin typeface="Arial" pitchFamily="34" charset="0"/>
                <a:ea typeface="Arial" pitchFamily="34" charset="-122"/>
                <a:cs typeface="Arial" pitchFamily="34" charset="-120"/>
              </a:rPr>
              <a:t>The cancer survivor: green, amber, red</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Practical synthesis from labelling and observational literature. No randomised data in cancer survivors.</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11</a:t>
            </a:r>
            <a:endParaRPr lang="en-US" sz="1000" dirty="0"/>
          </a:p>
        </p:txBody>
      </p:sp>
      <p:sp>
        <p:nvSpPr>
          <p:cNvPr id="6" name="Shape 3"/>
          <p:cNvSpPr/>
          <p:nvPr/>
        </p:nvSpPr>
        <p:spPr>
          <a:xfrm>
            <a:off x="640080" y="1691640"/>
            <a:ext cx="329184" cy="329184"/>
          </a:xfrm>
          <a:prstGeom prst="ellipse">
            <a:avLst/>
          </a:prstGeom>
          <a:solidFill>
            <a:srgbClr val="2E7D4F"/>
          </a:solidFill>
          <a:ln w="12700">
            <a:solidFill>
              <a:srgbClr val="2E7D4F"/>
            </a:solidFill>
            <a:prstDash val="solid"/>
          </a:ln>
        </p:spPr>
        <p:txBody>
          <a:bodyPr/>
          <a:lstStyle/>
          <a:p>
            <a:endParaRPr lang="en-BE"/>
          </a:p>
        </p:txBody>
      </p:sp>
      <p:sp>
        <p:nvSpPr>
          <p:cNvPr id="7" name="Text 4"/>
          <p:cNvSpPr txBox="1"/>
          <p:nvPr/>
        </p:nvSpPr>
        <p:spPr>
          <a:xfrm>
            <a:off x="1097280" y="1600200"/>
            <a:ext cx="2926080" cy="512064"/>
          </a:xfrm>
          <a:prstGeom prst="rect">
            <a:avLst/>
          </a:prstGeom>
          <a:noFill/>
          <a:ln/>
        </p:spPr>
        <p:txBody>
          <a:bodyPr wrap="square" lIns="0" tIns="0" rIns="0" bIns="0" rtlCol="0" anchor="ctr"/>
          <a:lstStyle/>
          <a:p>
            <a:pPr marL="0" indent="0">
              <a:buNone/>
            </a:pPr>
            <a:r>
              <a:rPr lang="en-US" sz="2100" b="1" dirty="0">
                <a:solidFill>
                  <a:srgbClr val="2E7D4F"/>
                </a:solidFill>
                <a:latin typeface="Arial" pitchFamily="34" charset="0"/>
                <a:ea typeface="Arial" pitchFamily="34" charset="-122"/>
                <a:cs typeface="Arial" pitchFamily="34" charset="-120"/>
              </a:rPr>
              <a:t>Go ahead</a:t>
            </a:r>
            <a:endParaRPr lang="en-US" sz="2100" dirty="0"/>
          </a:p>
        </p:txBody>
      </p:sp>
      <p:sp>
        <p:nvSpPr>
          <p:cNvPr id="8" name="Text 5"/>
          <p:cNvSpPr txBox="1"/>
          <p:nvPr/>
        </p:nvSpPr>
        <p:spPr>
          <a:xfrm>
            <a:off x="640080" y="2423160"/>
            <a:ext cx="3246120" cy="347472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Curative treatment completed</a:t>
            </a:r>
            <a:endParaRPr lang="en-US" sz="1700" dirty="0"/>
          </a:p>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Labelled metabolic indication</a:t>
            </a:r>
            <a:endParaRPr lang="en-US" sz="1700" dirty="0"/>
          </a:p>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Stable or excess weight, eating normally</a:t>
            </a:r>
            <a:endParaRPr lang="en-US" sz="1700" dirty="0"/>
          </a:p>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Goal: metabolic health, never anti-recurrence</a:t>
            </a:r>
            <a:endParaRPr lang="en-US" sz="1700" dirty="0"/>
          </a:p>
        </p:txBody>
      </p:sp>
      <p:sp>
        <p:nvSpPr>
          <p:cNvPr id="9" name="Shape 6"/>
          <p:cNvSpPr/>
          <p:nvPr/>
        </p:nvSpPr>
        <p:spPr>
          <a:xfrm>
            <a:off x="4160520" y="1645920"/>
            <a:ext cx="0" cy="4114800"/>
          </a:xfrm>
          <a:prstGeom prst="line">
            <a:avLst/>
          </a:prstGeom>
          <a:noFill/>
          <a:ln w="12700">
            <a:solidFill>
              <a:srgbClr val="D5DDEA"/>
            </a:solidFill>
            <a:prstDash val="solid"/>
          </a:ln>
        </p:spPr>
        <p:txBody>
          <a:bodyPr/>
          <a:lstStyle/>
          <a:p>
            <a:endParaRPr lang="en-BE"/>
          </a:p>
        </p:txBody>
      </p:sp>
      <p:sp>
        <p:nvSpPr>
          <p:cNvPr id="10" name="Shape 7"/>
          <p:cNvSpPr/>
          <p:nvPr/>
        </p:nvSpPr>
        <p:spPr>
          <a:xfrm>
            <a:off x="4389120" y="1691640"/>
            <a:ext cx="329184" cy="329184"/>
          </a:xfrm>
          <a:prstGeom prst="ellipse">
            <a:avLst/>
          </a:prstGeom>
          <a:solidFill>
            <a:srgbClr val="F5A31A"/>
          </a:solidFill>
          <a:ln w="12700">
            <a:solidFill>
              <a:srgbClr val="F5A31A"/>
            </a:solidFill>
            <a:prstDash val="solid"/>
          </a:ln>
        </p:spPr>
        <p:txBody>
          <a:bodyPr/>
          <a:lstStyle/>
          <a:p>
            <a:endParaRPr lang="en-BE"/>
          </a:p>
        </p:txBody>
      </p:sp>
      <p:sp>
        <p:nvSpPr>
          <p:cNvPr id="11" name="Text 8"/>
          <p:cNvSpPr txBox="1"/>
          <p:nvPr/>
        </p:nvSpPr>
        <p:spPr>
          <a:xfrm>
            <a:off x="4846320" y="1600200"/>
            <a:ext cx="2926080" cy="512064"/>
          </a:xfrm>
          <a:prstGeom prst="rect">
            <a:avLst/>
          </a:prstGeom>
          <a:noFill/>
          <a:ln/>
        </p:spPr>
        <p:txBody>
          <a:bodyPr wrap="square" lIns="0" tIns="0" rIns="0" bIns="0" rtlCol="0" anchor="ctr"/>
          <a:lstStyle/>
          <a:p>
            <a:pPr marL="0" indent="0">
              <a:buNone/>
            </a:pPr>
            <a:r>
              <a:rPr lang="en-US" sz="2100" b="1" dirty="0">
                <a:solidFill>
                  <a:srgbClr val="B86200"/>
                </a:solidFill>
                <a:latin typeface="Arial" pitchFamily="34" charset="0"/>
                <a:ea typeface="Arial" pitchFamily="34" charset="-122"/>
                <a:cs typeface="Arial" pitchFamily="34" charset="-120"/>
              </a:rPr>
              <a:t>Talk to the oncologist first</a:t>
            </a:r>
            <a:endParaRPr lang="en-US" sz="2100" dirty="0"/>
          </a:p>
        </p:txBody>
      </p:sp>
      <p:sp>
        <p:nvSpPr>
          <p:cNvPr id="12" name="Text 9"/>
          <p:cNvSpPr txBox="1"/>
          <p:nvPr/>
        </p:nvSpPr>
        <p:spPr>
          <a:xfrm>
            <a:off x="4389120" y="2423160"/>
            <a:ext cx="3246120" cy="347472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Oral anticancer drugs: absorption may change at initiation and escalation</a:t>
            </a:r>
            <a:endParaRPr lang="en-US" sz="1700" dirty="0"/>
          </a:p>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Ongoing chemotherapy: nausea, diarrhoea, dehydration add up</a:t>
            </a:r>
            <a:endParaRPr lang="en-US" sz="1700" dirty="0"/>
          </a:p>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Surgery or endoscopy planned</a:t>
            </a:r>
            <a:endParaRPr lang="en-US" sz="1700" dirty="0"/>
          </a:p>
        </p:txBody>
      </p:sp>
      <p:sp>
        <p:nvSpPr>
          <p:cNvPr id="13" name="Shape 10"/>
          <p:cNvSpPr/>
          <p:nvPr/>
        </p:nvSpPr>
        <p:spPr>
          <a:xfrm>
            <a:off x="7909560" y="1645920"/>
            <a:ext cx="0" cy="4114800"/>
          </a:xfrm>
          <a:prstGeom prst="line">
            <a:avLst/>
          </a:prstGeom>
          <a:noFill/>
          <a:ln w="12700">
            <a:solidFill>
              <a:srgbClr val="D5DDEA"/>
            </a:solidFill>
            <a:prstDash val="solid"/>
          </a:ln>
        </p:spPr>
        <p:txBody>
          <a:bodyPr/>
          <a:lstStyle/>
          <a:p>
            <a:endParaRPr lang="en-BE"/>
          </a:p>
        </p:txBody>
      </p:sp>
      <p:sp>
        <p:nvSpPr>
          <p:cNvPr id="14" name="Shape 11"/>
          <p:cNvSpPr/>
          <p:nvPr/>
        </p:nvSpPr>
        <p:spPr>
          <a:xfrm>
            <a:off x="8138160" y="1691640"/>
            <a:ext cx="329184" cy="329184"/>
          </a:xfrm>
          <a:prstGeom prst="ellipse">
            <a:avLst/>
          </a:prstGeom>
          <a:solidFill>
            <a:srgbClr val="B3372F"/>
          </a:solidFill>
          <a:ln w="12700">
            <a:solidFill>
              <a:srgbClr val="B3372F"/>
            </a:solidFill>
            <a:prstDash val="solid"/>
          </a:ln>
        </p:spPr>
        <p:txBody>
          <a:bodyPr/>
          <a:lstStyle/>
          <a:p>
            <a:endParaRPr lang="en-BE"/>
          </a:p>
        </p:txBody>
      </p:sp>
      <p:sp>
        <p:nvSpPr>
          <p:cNvPr id="15" name="Text 12"/>
          <p:cNvSpPr txBox="1"/>
          <p:nvPr/>
        </p:nvSpPr>
        <p:spPr>
          <a:xfrm>
            <a:off x="8595360" y="1600200"/>
            <a:ext cx="2926080" cy="512064"/>
          </a:xfrm>
          <a:prstGeom prst="rect">
            <a:avLst/>
          </a:prstGeom>
          <a:noFill/>
          <a:ln/>
        </p:spPr>
        <p:txBody>
          <a:bodyPr wrap="square" lIns="0" tIns="0" rIns="0" bIns="0" rtlCol="0" anchor="ctr"/>
          <a:lstStyle/>
          <a:p>
            <a:pPr marL="0" indent="0">
              <a:buNone/>
            </a:pPr>
            <a:r>
              <a:rPr lang="en-US" sz="2100" b="1" dirty="0">
                <a:solidFill>
                  <a:srgbClr val="B3372F"/>
                </a:solidFill>
                <a:latin typeface="Arial" pitchFamily="34" charset="0"/>
                <a:ea typeface="Arial" pitchFamily="34" charset="-122"/>
                <a:cs typeface="Arial" pitchFamily="34" charset="-120"/>
              </a:rPr>
              <a:t>Do not start, or stop</a:t>
            </a:r>
            <a:endParaRPr lang="en-US" sz="2100" dirty="0"/>
          </a:p>
        </p:txBody>
      </p:sp>
      <p:sp>
        <p:nvSpPr>
          <p:cNvPr id="16" name="Text 13"/>
          <p:cNvSpPr txBox="1"/>
          <p:nvPr/>
        </p:nvSpPr>
        <p:spPr>
          <a:xfrm>
            <a:off x="8138160" y="2423160"/>
            <a:ext cx="3246120" cy="347472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Cachexia, involuntary weight loss, poor intake</a:t>
            </a:r>
            <a:endParaRPr lang="en-US" sz="1700" dirty="0"/>
          </a:p>
          <a:p>
            <a:pPr marL="342900" indent="-342900">
              <a:spcAft>
                <a:spcPts val="1200"/>
              </a:spcAft>
              <a:buSzPct val="100000"/>
              <a:buChar char="•"/>
            </a:pPr>
            <a:r>
              <a:rPr lang="en-US" sz="1700" dirty="0">
                <a:solidFill>
                  <a:srgbClr val="1F2F5C"/>
                </a:solidFill>
                <a:latin typeface="Arial" pitchFamily="34" charset="0"/>
                <a:ea typeface="Arial" pitchFamily="34" charset="-122"/>
                <a:cs typeface="Arial" pitchFamily="34" charset="-120"/>
              </a:rPr>
              <a:t>Unexplained early satiety or abdominal pain: investigate before blaming the drug</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600" b="1" dirty="0">
                <a:solidFill>
                  <a:srgbClr val="1F2F5C"/>
                </a:solidFill>
                <a:latin typeface="Arial" pitchFamily="34" charset="0"/>
                <a:ea typeface="Arial" pitchFamily="34" charset="-122"/>
                <a:cs typeface="Arial" pitchFamily="34" charset="-120"/>
              </a:rPr>
              <a:t>EMA labels and Belgian reimbursement at a glance</a:t>
            </a:r>
            <a:endParaRPr lang="en-US" sz="26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EMA SmPCs (2026); INAMI-RIZIV communications 2025–2026; ministerial decision of June 2026 on Wegovy.</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B6</a:t>
            </a:r>
            <a:endParaRPr lang="en-US" sz="1000" dirty="0"/>
          </a:p>
        </p:txBody>
      </p:sp>
      <p:graphicFrame>
        <p:nvGraphicFramePr>
          <p:cNvPr id="23" name="Table 0"/>
          <p:cNvGraphicFramePr>
            <a:graphicFrameLocks noGrp="1"/>
          </p:cNvGraphicFramePr>
          <p:nvPr/>
        </p:nvGraphicFramePr>
        <p:xfrm>
          <a:off x="640080" y="1463040"/>
          <a:ext cx="10881360" cy="3886200"/>
        </p:xfrm>
        <a:graphic>
          <a:graphicData uri="http://schemas.openxmlformats.org/drawingml/2006/table">
            <a:tbl>
              <a:tblPr/>
              <a:tblGrid>
                <a:gridCol w="27432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3931920">
                  <a:extLst>
                    <a:ext uri="{9D8B030D-6E8A-4147-A177-3AD203B41FA5}">
                      <a16:colId xmlns:a16="http://schemas.microsoft.com/office/drawing/2014/main" val="20002"/>
                    </a:ext>
                  </a:extLst>
                </a:gridCol>
              </a:tblGrid>
              <a:tr h="411480">
                <a:tc>
                  <a:txBody>
                    <a:bodyPr/>
                    <a:lstStyle/>
                    <a:p>
                      <a:pPr marL="0" indent="0">
                        <a:buNone/>
                      </a:pPr>
                      <a:r>
                        <a:rPr lang="en-US" sz="1300" b="1" dirty="0">
                          <a:solidFill>
                            <a:srgbClr val="FFFFFF"/>
                          </a:solidFill>
                          <a:latin typeface="Arial" pitchFamily="34" charset="0"/>
                          <a:ea typeface="Arial" pitchFamily="34" charset="-122"/>
                          <a:cs typeface="Arial" pitchFamily="34" charset="-120"/>
                        </a:rPr>
                        <a:t>Drug</a:t>
                      </a:r>
                      <a:endParaRPr lang="en-US" sz="1300" dirty="0">
                        <a:latin typeface="Arial" charset="0"/>
                        <a:ea typeface="Arial" charset="0"/>
                        <a:cs typeface="Arial" charset="0"/>
                      </a:endParaRPr>
                    </a:p>
                  </a:txBody>
                  <a:tcPr marL="73152" marR="73152" marT="73152" marB="73152">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solidFill>
                      <a:srgbClr val="1F2F5C"/>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EMA indication</a:t>
                      </a:r>
                      <a:endParaRPr lang="en-US" sz="1300" dirty="0">
                        <a:latin typeface="Arial" charset="0"/>
                        <a:ea typeface="Arial" charset="0"/>
                        <a:cs typeface="Arial" charset="0"/>
                      </a:endParaRPr>
                    </a:p>
                  </a:txBody>
                  <a:tcPr marL="73152" marR="73152" marT="73152" marB="73152">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solidFill>
                      <a:srgbClr val="1F2F5C"/>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Belgium</a:t>
                      </a:r>
                      <a:endParaRPr lang="en-US" sz="1300" dirty="0">
                        <a:latin typeface="Arial" charset="0"/>
                        <a:ea typeface="Arial" charset="0"/>
                        <a:cs typeface="Arial" charset="0"/>
                      </a:endParaRPr>
                    </a:p>
                  </a:txBody>
                  <a:tcPr marL="73152" marR="73152" marT="73152" marB="73152">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solidFill>
                      <a:srgbClr val="1F2F5C"/>
                    </a:solidFill>
                  </a:tcPr>
                </a:tc>
                <a:extLst>
                  <a:ext uri="{0D108BD9-81ED-4DB2-BD59-A6C34878D82A}">
                    <a16:rowId xmlns:a16="http://schemas.microsoft.com/office/drawing/2014/main" val="10000"/>
                  </a:ext>
                </a:extLst>
              </a:tr>
              <a:tr h="8686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Wegovy (semaglutide 2.4 mg; 7.2 mg; oral 25 mg)</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Weight management: BMI ≥ 30, or 27 to 30 with a weight-related comorbidity. Contraindication: hypersensitivity only.</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Marketed since July 2025. Reimbursement refused, June 2026.</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1"/>
                  </a:ext>
                </a:extLst>
              </a:tr>
              <a:tr h="8686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Mounjaro (tirzepatide)</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Type 2 diabetes; weight management at the same BMI thresholds.</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Reimbursed since July 2025 for type 2 diabetes only: HbA1c &gt; 7.5% on metformin, BMI ≥ 30, prior authorisation, up to 10 mg weekly.</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2"/>
                  </a:ext>
                </a:extLst>
              </a:tr>
              <a:tr h="8686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Saxenda (liraglutide 3 mg)</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Weight management, same thresholds. Stop if &lt; 5% loss after 12 weeks at 3 mg.</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Not reimbursed (to be confirmed).</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3"/>
                  </a:ext>
                </a:extLst>
              </a:tr>
              <a:tr h="8686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Ozempic (semaglutide ≤ 2 mg)</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Type 2 diabetes.</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Type 2 diabetes only; prior authorisation by the mutuality since February 2026; prescribing restricted since late 2023.</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800" b="1" dirty="0">
                <a:solidFill>
                  <a:srgbClr val="1F2F5C"/>
                </a:solidFill>
                <a:latin typeface="Arial" pitchFamily="34" charset="0"/>
                <a:ea typeface="Arial" pitchFamily="34" charset="-122"/>
                <a:cs typeface="Arial" pitchFamily="34" charset="-120"/>
              </a:rPr>
              <a:t>Precautions: before each prescription and each dose increase</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EMA SmPCs Wegovy and Mounjaro (check the current version); He, JAMA Intern Med 2022; Kindel, multisociety perioperative guidance 2024.</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12</a:t>
            </a:r>
            <a:endParaRPr lang="en-US" sz="1000" dirty="0"/>
          </a:p>
        </p:txBody>
      </p:sp>
      <p:sp>
        <p:nvSpPr>
          <p:cNvPr id="6" name="Shape 3"/>
          <p:cNvSpPr/>
          <p:nvPr/>
        </p:nvSpPr>
        <p:spPr>
          <a:xfrm>
            <a:off x="6080760" y="1600200"/>
            <a:ext cx="0" cy="4434840"/>
          </a:xfrm>
          <a:prstGeom prst="line">
            <a:avLst/>
          </a:prstGeom>
          <a:noFill/>
          <a:ln w="12700">
            <a:solidFill>
              <a:srgbClr val="D5DDEA"/>
            </a:solidFill>
            <a:prstDash val="solid"/>
          </a:ln>
        </p:spPr>
        <p:txBody>
          <a:bodyPr/>
          <a:lstStyle/>
          <a:p>
            <a:endParaRPr lang="en-BE"/>
          </a:p>
        </p:txBody>
      </p:sp>
      <p:sp>
        <p:nvSpPr>
          <p:cNvPr id="7" name="Text 4"/>
          <p:cNvSpPr txBox="1"/>
          <p:nvPr/>
        </p:nvSpPr>
        <p:spPr>
          <a:xfrm>
            <a:off x="640080" y="1554480"/>
            <a:ext cx="507492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Pregnancy</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Stop semaglutide 2 months, tirzepatide 1 month before conception.</a:t>
            </a:r>
            <a:endParaRPr lang="en-US" sz="1800" dirty="0"/>
          </a:p>
        </p:txBody>
      </p:sp>
      <p:sp>
        <p:nvSpPr>
          <p:cNvPr id="8" name="Text 5"/>
          <p:cNvSpPr txBox="1"/>
          <p:nvPr/>
        </p:nvSpPr>
        <p:spPr>
          <a:xfrm>
            <a:off x="640080" y="2670048"/>
            <a:ext cx="507492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Oral contraception</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Tirzepatide only: non-oral or barrier method for 4 weeks after start and after each dose step.</a:t>
            </a:r>
            <a:endParaRPr lang="en-US" sz="1800" dirty="0"/>
          </a:p>
        </p:txBody>
      </p:sp>
      <p:sp>
        <p:nvSpPr>
          <p:cNvPr id="9" name="Text 6"/>
          <p:cNvSpPr txBox="1"/>
          <p:nvPr/>
        </p:nvSpPr>
        <p:spPr>
          <a:xfrm>
            <a:off x="640080" y="3785616"/>
            <a:ext cx="507492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Anaesthesia, endoscopy</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Aspiration risk is in the EU label. Tell the team; follow local policy.</a:t>
            </a:r>
            <a:endParaRPr lang="en-US" sz="1800" dirty="0"/>
          </a:p>
        </p:txBody>
      </p:sp>
      <p:sp>
        <p:nvSpPr>
          <p:cNvPr id="10" name="Text 7"/>
          <p:cNvSpPr txBox="1"/>
          <p:nvPr/>
        </p:nvSpPr>
        <p:spPr>
          <a:xfrm>
            <a:off x="640080" y="4901184"/>
            <a:ext cx="507492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Gallbladder, pancreas, gut</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Gallstones are the clearest serious harm. Suspected pancreatitis: stop. Avoid dehydration.</a:t>
            </a:r>
            <a:endParaRPr lang="en-US" sz="1800" dirty="0"/>
          </a:p>
        </p:txBody>
      </p:sp>
      <p:sp>
        <p:nvSpPr>
          <p:cNvPr id="11" name="Text 8"/>
          <p:cNvSpPr txBox="1"/>
          <p:nvPr/>
        </p:nvSpPr>
        <p:spPr>
          <a:xfrm>
            <a:off x="6446520" y="1554480"/>
            <a:ext cx="374904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Eyes</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Sudden visual loss on semaglutide: ophthalmologist the same day (NAION, rare).</a:t>
            </a:r>
            <a:endParaRPr lang="en-US" sz="1800" dirty="0"/>
          </a:p>
        </p:txBody>
      </p:sp>
      <p:sp>
        <p:nvSpPr>
          <p:cNvPr id="12" name="Text 9"/>
          <p:cNvSpPr txBox="1"/>
          <p:nvPr/>
        </p:nvSpPr>
        <p:spPr>
          <a:xfrm>
            <a:off x="6446520" y="2670048"/>
            <a:ext cx="374904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Thyroid</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MTC or MEN2: contraindicated in the US label, not in the EU SmPC. In practice, avoid.</a:t>
            </a:r>
            <a:endParaRPr lang="en-US" sz="1800" dirty="0"/>
          </a:p>
        </p:txBody>
      </p:sp>
      <p:sp>
        <p:nvSpPr>
          <p:cNvPr id="13" name="Text 10"/>
          <p:cNvSpPr txBox="1"/>
          <p:nvPr/>
        </p:nvSpPr>
        <p:spPr>
          <a:xfrm>
            <a:off x="6446520" y="3785616"/>
            <a:ext cx="374904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Muscle and bone</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Protein, resistance training, function and falls, usual osteoporosis work-up.</a:t>
            </a:r>
            <a:endParaRPr lang="en-US" sz="1800" dirty="0"/>
          </a:p>
        </p:txBody>
      </p:sp>
      <p:sp>
        <p:nvSpPr>
          <p:cNvPr id="14" name="Text 11"/>
          <p:cNvSpPr txBox="1"/>
          <p:nvPr/>
        </p:nvSpPr>
        <p:spPr>
          <a:xfrm>
            <a:off x="6446520" y="4901184"/>
            <a:ext cx="3749040" cy="105156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Cancer</a:t>
            </a:r>
            <a:endParaRPr lang="en-US" sz="1800" dirty="0"/>
          </a:p>
          <a:p>
            <a:pPr marL="0" indent="0">
              <a:spcAft>
                <a:spcPts val="300"/>
              </a:spcAft>
              <a:buNone/>
            </a:pPr>
            <a:r>
              <a:rPr lang="en-US" sz="1500" dirty="0">
                <a:solidFill>
                  <a:srgbClr val="55627D"/>
                </a:solidFill>
                <a:latin typeface="Arial" pitchFamily="34" charset="0"/>
                <a:ea typeface="Arial" pitchFamily="34" charset="-122"/>
                <a:cs typeface="Arial" pitchFamily="34" charset="-120"/>
              </a:rPr>
              <a:t>No prevention or anti-recurrence claim. Screening unchanged. History of cancer: call the oncologist.</a:t>
            </a:r>
            <a:endParaRPr lang="en-US" sz="1800" dirty="0"/>
          </a:p>
        </p:txBody>
      </p:sp>
      <p:pic>
        <p:nvPicPr>
          <p:cNvPr id="15" name="Image 1" descr="fairy mascot"/>
          <p:cNvPicPr>
            <a:picLocks noChangeAspect="1"/>
          </p:cNvPicPr>
          <p:nvPr/>
        </p:nvPicPr>
        <p:blipFill>
          <a:blip r:embed="rId4"/>
          <a:stretch>
            <a:fillRect/>
          </a:stretch>
        </p:blipFill>
        <p:spPr>
          <a:xfrm>
            <a:off x="9829801" y="1998229"/>
            <a:ext cx="2072382" cy="412825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800" b="1" dirty="0">
                <a:solidFill>
                  <a:srgbClr val="1F2F5C"/>
                </a:solidFill>
                <a:latin typeface="Arial" pitchFamily="34" charset="0"/>
                <a:ea typeface="Arial" pitchFamily="34" charset="-122"/>
                <a:cs typeface="Arial" pitchFamily="34" charset="-120"/>
              </a:rPr>
              <a:t>Back to our two patients</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13</a:t>
            </a:r>
            <a:endParaRPr lang="en-US" sz="1000" dirty="0"/>
          </a:p>
        </p:txBody>
      </p:sp>
      <p:sp>
        <p:nvSpPr>
          <p:cNvPr id="5" name="Shape 2"/>
          <p:cNvSpPr/>
          <p:nvPr/>
        </p:nvSpPr>
        <p:spPr>
          <a:xfrm>
            <a:off x="6080760" y="1645920"/>
            <a:ext cx="0" cy="3291840"/>
          </a:xfrm>
          <a:prstGeom prst="line">
            <a:avLst/>
          </a:prstGeom>
          <a:noFill/>
          <a:ln w="12700">
            <a:solidFill>
              <a:srgbClr val="D5DDEA"/>
            </a:solidFill>
            <a:prstDash val="solid"/>
          </a:ln>
        </p:spPr>
        <p:txBody>
          <a:bodyPr/>
          <a:lstStyle/>
          <a:p>
            <a:endParaRPr lang="en-BE"/>
          </a:p>
        </p:txBody>
      </p:sp>
      <p:sp>
        <p:nvSpPr>
          <p:cNvPr id="6" name="Text 3"/>
          <p:cNvSpPr txBox="1"/>
          <p:nvPr/>
        </p:nvSpPr>
        <p:spPr>
          <a:xfrm>
            <a:off x="640080" y="1600200"/>
            <a:ext cx="5029200" cy="457200"/>
          </a:xfrm>
          <a:prstGeom prst="rect">
            <a:avLst/>
          </a:prstGeom>
          <a:noFill/>
          <a:ln/>
        </p:spPr>
        <p:txBody>
          <a:bodyPr wrap="square" lIns="0" tIns="0" rIns="0" bIns="0" rtlCol="0" anchor="t"/>
          <a:lstStyle/>
          <a:p>
            <a:pPr marL="0" indent="0">
              <a:buNone/>
            </a:pPr>
            <a:r>
              <a:rPr lang="en-US" sz="2600" b="1" dirty="0">
                <a:solidFill>
                  <a:srgbClr val="1F2F5C"/>
                </a:solidFill>
                <a:latin typeface="Arial" pitchFamily="34" charset="0"/>
                <a:ea typeface="Arial" pitchFamily="34" charset="-122"/>
                <a:cs typeface="Arial" pitchFamily="34" charset="-120"/>
              </a:rPr>
              <a:t>Patient A</a:t>
            </a:r>
            <a:endParaRPr lang="en-US" sz="2600" dirty="0"/>
          </a:p>
        </p:txBody>
      </p:sp>
      <p:sp>
        <p:nvSpPr>
          <p:cNvPr id="7" name="Text 4"/>
          <p:cNvSpPr txBox="1"/>
          <p:nvPr/>
        </p:nvSpPr>
        <p:spPr>
          <a:xfrm>
            <a:off x="640080" y="2194560"/>
            <a:ext cx="5120640" cy="301752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rgbClr val="1F2F5C"/>
                </a:solidFill>
                <a:latin typeface="Arial" pitchFamily="34" charset="0"/>
                <a:ea typeface="Arial" pitchFamily="34" charset="-122"/>
                <a:cs typeface="Arial" pitchFamily="34" charset="-120"/>
              </a:rPr>
              <a:t>Labelled indication: yes (BMI 33, prediabetes), once lifestyle has been tried</a:t>
            </a:r>
            <a:endParaRPr lang="en-US" sz="1800" dirty="0"/>
          </a:p>
          <a:p>
            <a:pPr marL="342900" indent="-342900">
              <a:spcAft>
                <a:spcPts val="1000"/>
              </a:spcAft>
              <a:buSzPct val="100000"/>
              <a:buChar char="•"/>
            </a:pPr>
            <a:r>
              <a:rPr lang="en-US" sz="1800" dirty="0">
                <a:solidFill>
                  <a:srgbClr val="1F2F5C"/>
                </a:solidFill>
                <a:latin typeface="Arial" pitchFamily="34" charset="0"/>
                <a:ea typeface="Arial" pitchFamily="34" charset="-122"/>
                <a:cs typeface="Arial" pitchFamily="34" charset="-120"/>
              </a:rPr>
              <a:t>Proven benefit for her: diabetes prevention. Hard outcomes: unproven</a:t>
            </a:r>
            <a:endParaRPr lang="en-US" sz="1800" dirty="0"/>
          </a:p>
          <a:p>
            <a:pPr marL="342900" indent="-342900">
              <a:spcAft>
                <a:spcPts val="1000"/>
              </a:spcAft>
              <a:buSzPct val="100000"/>
              <a:buChar char="•"/>
            </a:pPr>
            <a:r>
              <a:rPr lang="en-US" sz="1800" dirty="0">
                <a:solidFill>
                  <a:srgbClr val="1F2F5C"/>
                </a:solidFill>
                <a:latin typeface="Arial" pitchFamily="34" charset="0"/>
                <a:ea typeface="Arial" pitchFamily="34" charset="-122"/>
                <a:cs typeface="Arial" pitchFamily="34" charset="-120"/>
              </a:rPr>
              <a:t>MHT decided on her flushes, by the usual rules</a:t>
            </a:r>
            <a:endParaRPr lang="en-US" sz="1800" dirty="0"/>
          </a:p>
          <a:p>
            <a:pPr marL="342900" indent="-342900">
              <a:spcAft>
                <a:spcPts val="1000"/>
              </a:spcAft>
              <a:buSzPct val="100000"/>
              <a:buChar char="•"/>
            </a:pPr>
            <a:r>
              <a:rPr lang="en-US" sz="1800" dirty="0">
                <a:solidFill>
                  <a:srgbClr val="1F2F5C"/>
                </a:solidFill>
                <a:latin typeface="Arial" pitchFamily="34" charset="0"/>
                <a:ea typeface="Arial" pitchFamily="34" charset="-122"/>
                <a:cs typeface="Arial" pitchFamily="34" charset="-120"/>
              </a:rPr>
              <a:t>Her family history changes neither decision; routine screening</a:t>
            </a:r>
            <a:endParaRPr lang="en-US" sz="1800" dirty="0"/>
          </a:p>
        </p:txBody>
      </p:sp>
      <p:sp>
        <p:nvSpPr>
          <p:cNvPr id="8" name="Text 5"/>
          <p:cNvSpPr txBox="1"/>
          <p:nvPr/>
        </p:nvSpPr>
        <p:spPr>
          <a:xfrm>
            <a:off x="6446520" y="1600200"/>
            <a:ext cx="5029200" cy="457200"/>
          </a:xfrm>
          <a:prstGeom prst="rect">
            <a:avLst/>
          </a:prstGeom>
          <a:noFill/>
          <a:ln/>
        </p:spPr>
        <p:txBody>
          <a:bodyPr wrap="square" lIns="0" tIns="0" rIns="0" bIns="0" rtlCol="0" anchor="t"/>
          <a:lstStyle/>
          <a:p>
            <a:pPr marL="0" indent="0">
              <a:buNone/>
            </a:pPr>
            <a:r>
              <a:rPr lang="en-US" sz="2600" b="1" dirty="0">
                <a:solidFill>
                  <a:srgbClr val="1F2F5C"/>
                </a:solidFill>
                <a:latin typeface="Arial" pitchFamily="34" charset="0"/>
                <a:ea typeface="Arial" pitchFamily="34" charset="-122"/>
                <a:cs typeface="Arial" pitchFamily="34" charset="-120"/>
              </a:rPr>
              <a:t>Patient B</a:t>
            </a:r>
            <a:endParaRPr lang="en-US" sz="2600" dirty="0"/>
          </a:p>
        </p:txBody>
      </p:sp>
      <p:sp>
        <p:nvSpPr>
          <p:cNvPr id="9" name="Text 6"/>
          <p:cNvSpPr txBox="1"/>
          <p:nvPr/>
        </p:nvSpPr>
        <p:spPr>
          <a:xfrm>
            <a:off x="6446520" y="2194560"/>
            <a:ext cx="3840480" cy="301752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rgbClr val="1F2F5C"/>
                </a:solidFill>
                <a:latin typeface="Arial" pitchFamily="34" charset="0"/>
                <a:ea typeface="Arial" pitchFamily="34" charset="-122"/>
                <a:cs typeface="Arial" pitchFamily="34" charset="-120"/>
              </a:rPr>
              <a:t>Same indication: her cancer history does not close the door</a:t>
            </a:r>
            <a:endParaRPr lang="en-US" sz="1800" dirty="0"/>
          </a:p>
          <a:p>
            <a:pPr marL="342900" indent="-342900">
              <a:spcAft>
                <a:spcPts val="1000"/>
              </a:spcAft>
              <a:buSzPct val="100000"/>
              <a:buChar char="•"/>
            </a:pPr>
            <a:r>
              <a:rPr lang="en-US" sz="1800" dirty="0">
                <a:solidFill>
                  <a:srgbClr val="1F2F5C"/>
                </a:solidFill>
                <a:latin typeface="Arial" pitchFamily="34" charset="0"/>
                <a:ea typeface="Arial" pitchFamily="34" charset="-122"/>
                <a:cs typeface="Arial" pitchFamily="34" charset="-120"/>
              </a:rPr>
              <a:t>Tell her oncologist. Bone is hit twice: aromatase inhibitor plus weight loss</a:t>
            </a:r>
            <a:endParaRPr lang="en-US" sz="1800" dirty="0"/>
          </a:p>
          <a:p>
            <a:pPr marL="342900" indent="-342900">
              <a:spcAft>
                <a:spcPts val="1000"/>
              </a:spcAft>
              <a:buSzPct val="100000"/>
              <a:buChar char="•"/>
            </a:pPr>
            <a:r>
              <a:rPr lang="en-US" sz="1800" dirty="0">
                <a:solidFill>
                  <a:srgbClr val="1F2F5C"/>
                </a:solidFill>
                <a:latin typeface="Arial" pitchFamily="34" charset="0"/>
                <a:ea typeface="Arial" pitchFamily="34" charset="-122"/>
                <a:cs typeface="Arial" pitchFamily="34" charset="-120"/>
              </a:rPr>
              <a:t>Say it plainly: this is not an anti-recurrence treatment</a:t>
            </a:r>
            <a:endParaRPr lang="en-US" sz="1800" dirty="0"/>
          </a:p>
        </p:txBody>
      </p:sp>
      <p:sp>
        <p:nvSpPr>
          <p:cNvPr id="10" name="Text 7"/>
          <p:cNvSpPr txBox="1"/>
          <p:nvPr/>
        </p:nvSpPr>
        <p:spPr>
          <a:xfrm>
            <a:off x="640080" y="5257800"/>
            <a:ext cx="9509760" cy="822960"/>
          </a:xfrm>
          <a:prstGeom prst="rect">
            <a:avLst/>
          </a:prstGeom>
          <a:noFill/>
          <a:ln/>
        </p:spPr>
        <p:txBody>
          <a:bodyPr wrap="square" lIns="0" tIns="0" rIns="0" bIns="0" rtlCol="0" anchor="t"/>
          <a:lstStyle/>
          <a:p>
            <a:pPr marL="0" indent="0">
              <a:buNone/>
            </a:pPr>
            <a:r>
              <a:rPr lang="en-US" sz="2200" b="1" dirty="0">
                <a:solidFill>
                  <a:srgbClr val="B86200"/>
                </a:solidFill>
                <a:latin typeface="Arial" pitchFamily="34" charset="0"/>
                <a:ea typeface="Arial" pitchFamily="34" charset="-122"/>
                <a:cs typeface="Arial" pitchFamily="34" charset="-120"/>
              </a:rPr>
              <a:t>Same drug, same metabolic promise. Different precautions. No oncological promise for either.</a:t>
            </a:r>
            <a:endParaRPr lang="en-US"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800" b="1" dirty="0">
                <a:solidFill>
                  <a:srgbClr val="1F2F5C"/>
                </a:solidFill>
                <a:latin typeface="Arial" pitchFamily="34" charset="0"/>
                <a:ea typeface="Arial" pitchFamily="34" charset="-122"/>
                <a:cs typeface="Arial" pitchFamily="34" charset="-120"/>
              </a:rPr>
              <a:t>Take-home messages</a:t>
            </a:r>
            <a:endParaRPr lang="en-US" sz="28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14</a:t>
            </a:r>
            <a:endParaRPr lang="en-US" sz="1000" dirty="0"/>
          </a:p>
        </p:txBody>
      </p:sp>
      <p:sp>
        <p:nvSpPr>
          <p:cNvPr id="5" name="Text 2"/>
          <p:cNvSpPr txBox="1"/>
          <p:nvPr/>
        </p:nvSpPr>
        <p:spPr>
          <a:xfrm>
            <a:off x="640080" y="1645920"/>
            <a:ext cx="548640" cy="822960"/>
          </a:xfrm>
          <a:prstGeom prst="rect">
            <a:avLst/>
          </a:prstGeom>
          <a:noFill/>
          <a:ln/>
        </p:spPr>
        <p:txBody>
          <a:bodyPr wrap="square" lIns="0" tIns="0" rIns="0" bIns="0" rtlCol="0" anchor="t"/>
          <a:lstStyle/>
          <a:p>
            <a:pPr marL="0" indent="0">
              <a:buNone/>
            </a:pPr>
            <a:r>
              <a:rPr lang="en-US" sz="3400" b="1" dirty="0">
                <a:solidFill>
                  <a:srgbClr val="F5A31A"/>
                </a:solidFill>
                <a:latin typeface="Arial" pitchFamily="34" charset="0"/>
                <a:ea typeface="Arial" pitchFamily="34" charset="-122"/>
                <a:cs typeface="Arial" pitchFamily="34" charset="-120"/>
              </a:rPr>
              <a:t>1</a:t>
            </a:r>
            <a:endParaRPr lang="en-US" sz="3400" dirty="0"/>
          </a:p>
        </p:txBody>
      </p:sp>
      <p:sp>
        <p:nvSpPr>
          <p:cNvPr id="6" name="Text 3"/>
          <p:cNvSpPr txBox="1"/>
          <p:nvPr/>
        </p:nvSpPr>
        <p:spPr>
          <a:xfrm>
            <a:off x="1371600" y="1691640"/>
            <a:ext cx="10149840" cy="822960"/>
          </a:xfrm>
          <a:prstGeom prst="rect">
            <a:avLst/>
          </a:prstGeom>
          <a:noFill/>
          <a:ln/>
        </p:spPr>
        <p:txBody>
          <a:bodyPr wrap="square" lIns="0" tIns="0" rIns="0" bIns="0" rtlCol="0" anchor="t"/>
          <a:lstStyle/>
          <a:p>
            <a:pPr marL="0" indent="0">
              <a:buNone/>
            </a:pPr>
            <a:r>
              <a:rPr lang="en-US" sz="2200" dirty="0">
                <a:solidFill>
                  <a:srgbClr val="1F2F5C"/>
                </a:solidFill>
                <a:latin typeface="Arial" pitchFamily="34" charset="0"/>
                <a:ea typeface="Arial" pitchFamily="34" charset="-122"/>
                <a:cs typeface="Arial" pitchFamily="34" charset="-120"/>
              </a:rPr>
              <a:t>It works. The indication is metabolic, not “menopause weight gain”.</a:t>
            </a:r>
            <a:endParaRPr lang="en-US" sz="2200" dirty="0"/>
          </a:p>
        </p:txBody>
      </p:sp>
      <p:sp>
        <p:nvSpPr>
          <p:cNvPr id="7" name="Text 4"/>
          <p:cNvSpPr txBox="1"/>
          <p:nvPr/>
        </p:nvSpPr>
        <p:spPr>
          <a:xfrm>
            <a:off x="640080" y="2697480"/>
            <a:ext cx="548640" cy="822960"/>
          </a:xfrm>
          <a:prstGeom prst="rect">
            <a:avLst/>
          </a:prstGeom>
          <a:noFill/>
          <a:ln/>
        </p:spPr>
        <p:txBody>
          <a:bodyPr wrap="square" lIns="0" tIns="0" rIns="0" bIns="0" rtlCol="0" anchor="t"/>
          <a:lstStyle/>
          <a:p>
            <a:pPr marL="0" indent="0">
              <a:buNone/>
            </a:pPr>
            <a:r>
              <a:rPr lang="en-US" sz="3400" b="1" dirty="0">
                <a:solidFill>
                  <a:srgbClr val="F5A31A"/>
                </a:solidFill>
                <a:latin typeface="Arial" pitchFamily="34" charset="0"/>
                <a:ea typeface="Arial" pitchFamily="34" charset="-122"/>
                <a:cs typeface="Arial" pitchFamily="34" charset="-120"/>
              </a:rPr>
              <a:t>2</a:t>
            </a:r>
            <a:endParaRPr lang="en-US" sz="3400" dirty="0"/>
          </a:p>
        </p:txBody>
      </p:sp>
      <p:sp>
        <p:nvSpPr>
          <p:cNvPr id="8" name="Text 5"/>
          <p:cNvSpPr txBox="1"/>
          <p:nvPr/>
        </p:nvSpPr>
        <p:spPr>
          <a:xfrm>
            <a:off x="1371600" y="2743200"/>
            <a:ext cx="10149840" cy="822960"/>
          </a:xfrm>
          <a:prstGeom prst="rect">
            <a:avLst/>
          </a:prstGeom>
          <a:noFill/>
          <a:ln/>
        </p:spPr>
        <p:txBody>
          <a:bodyPr wrap="square" lIns="0" tIns="0" rIns="0" bIns="0" rtlCol="0" anchor="t"/>
          <a:lstStyle/>
          <a:p>
            <a:pPr marL="0" indent="0">
              <a:buNone/>
            </a:pPr>
            <a:r>
              <a:rPr lang="en-US" sz="2200" dirty="0">
                <a:solidFill>
                  <a:srgbClr val="1F2F5C"/>
                </a:solidFill>
                <a:latin typeface="Arial" pitchFamily="34" charset="0"/>
                <a:ea typeface="Arial" pitchFamily="34" charset="-122"/>
                <a:cs typeface="Arial" pitchFamily="34" charset="-120"/>
              </a:rPr>
              <a:t>MHT on its own indication. The extra weight loss is a bonus, not a reason.</a:t>
            </a:r>
            <a:endParaRPr lang="en-US" sz="2200" dirty="0"/>
          </a:p>
        </p:txBody>
      </p:sp>
      <p:sp>
        <p:nvSpPr>
          <p:cNvPr id="9" name="Text 6"/>
          <p:cNvSpPr txBox="1"/>
          <p:nvPr/>
        </p:nvSpPr>
        <p:spPr>
          <a:xfrm>
            <a:off x="640080" y="3749040"/>
            <a:ext cx="548640" cy="822960"/>
          </a:xfrm>
          <a:prstGeom prst="rect">
            <a:avLst/>
          </a:prstGeom>
          <a:noFill/>
          <a:ln/>
        </p:spPr>
        <p:txBody>
          <a:bodyPr wrap="square" lIns="0" tIns="0" rIns="0" bIns="0" rtlCol="0" anchor="t"/>
          <a:lstStyle/>
          <a:p>
            <a:pPr marL="0" indent="0">
              <a:buNone/>
            </a:pPr>
            <a:r>
              <a:rPr lang="en-US" sz="3400" b="1" dirty="0">
                <a:solidFill>
                  <a:srgbClr val="F5A31A"/>
                </a:solidFill>
                <a:latin typeface="Arial" pitchFamily="34" charset="0"/>
                <a:ea typeface="Arial" pitchFamily="34" charset="-122"/>
                <a:cs typeface="Arial" pitchFamily="34" charset="-120"/>
              </a:rPr>
              <a:t>3</a:t>
            </a:r>
            <a:endParaRPr lang="en-US" sz="3400" dirty="0"/>
          </a:p>
        </p:txBody>
      </p:sp>
      <p:sp>
        <p:nvSpPr>
          <p:cNvPr id="10" name="Text 7"/>
          <p:cNvSpPr txBox="1"/>
          <p:nvPr/>
        </p:nvSpPr>
        <p:spPr>
          <a:xfrm>
            <a:off x="1371600" y="3794760"/>
            <a:ext cx="10149840" cy="822960"/>
          </a:xfrm>
          <a:prstGeom prst="rect">
            <a:avLst/>
          </a:prstGeom>
          <a:noFill/>
          <a:ln/>
        </p:spPr>
        <p:txBody>
          <a:bodyPr wrap="square" lIns="0" tIns="0" rIns="0" bIns="0" rtlCol="0" anchor="t"/>
          <a:lstStyle/>
          <a:p>
            <a:pPr marL="0" indent="0">
              <a:buNone/>
            </a:pPr>
            <a:r>
              <a:rPr lang="en-US" sz="2200" dirty="0">
                <a:solidFill>
                  <a:srgbClr val="1F2F5C"/>
                </a:solidFill>
                <a:latin typeface="Arial" pitchFamily="34" charset="0"/>
                <a:ea typeface="Arial" pitchFamily="34" charset="-122"/>
                <a:cs typeface="Arial" pitchFamily="34" charset="-120"/>
              </a:rPr>
              <a:t>Protect muscle and bone from day one.</a:t>
            </a:r>
            <a:endParaRPr lang="en-US" sz="2200" dirty="0"/>
          </a:p>
        </p:txBody>
      </p:sp>
      <p:sp>
        <p:nvSpPr>
          <p:cNvPr id="11" name="Text 8"/>
          <p:cNvSpPr txBox="1"/>
          <p:nvPr/>
        </p:nvSpPr>
        <p:spPr>
          <a:xfrm>
            <a:off x="640080" y="4800600"/>
            <a:ext cx="548640" cy="822960"/>
          </a:xfrm>
          <a:prstGeom prst="rect">
            <a:avLst/>
          </a:prstGeom>
          <a:noFill/>
          <a:ln/>
        </p:spPr>
        <p:txBody>
          <a:bodyPr wrap="square" lIns="0" tIns="0" rIns="0" bIns="0" rtlCol="0" anchor="t"/>
          <a:lstStyle/>
          <a:p>
            <a:pPr marL="0" indent="0">
              <a:buNone/>
            </a:pPr>
            <a:r>
              <a:rPr lang="en-US" sz="3400" b="1" dirty="0">
                <a:solidFill>
                  <a:srgbClr val="F5A31A"/>
                </a:solidFill>
                <a:latin typeface="Arial" pitchFamily="34" charset="0"/>
                <a:ea typeface="Arial" pitchFamily="34" charset="-122"/>
                <a:cs typeface="Arial" pitchFamily="34" charset="-120"/>
              </a:rPr>
              <a:t>4</a:t>
            </a:r>
            <a:endParaRPr lang="en-US" sz="3400" dirty="0"/>
          </a:p>
        </p:txBody>
      </p:sp>
      <p:sp>
        <p:nvSpPr>
          <p:cNvPr id="12" name="Text 9"/>
          <p:cNvSpPr txBox="1"/>
          <p:nvPr/>
        </p:nvSpPr>
        <p:spPr>
          <a:xfrm>
            <a:off x="1371600" y="4846320"/>
            <a:ext cx="10149840" cy="822960"/>
          </a:xfrm>
          <a:prstGeom prst="rect">
            <a:avLst/>
          </a:prstGeom>
          <a:noFill/>
          <a:ln/>
        </p:spPr>
        <p:txBody>
          <a:bodyPr wrap="square" lIns="0" tIns="0" rIns="0" bIns="0" rtlCol="0" anchor="t"/>
          <a:lstStyle/>
          <a:p>
            <a:pPr marL="0" indent="0">
              <a:buNone/>
            </a:pPr>
            <a:r>
              <a:rPr lang="en-US" sz="2200" dirty="0">
                <a:solidFill>
                  <a:srgbClr val="1F2F5C"/>
                </a:solidFill>
                <a:latin typeface="Arial" pitchFamily="34" charset="0"/>
                <a:ea typeface="Arial" pitchFamily="34" charset="-122"/>
                <a:cs typeface="Arial" pitchFamily="34" charset="-120"/>
              </a:rPr>
              <a:t>No cancer promise, in either direction: reassuring for incidence, unproven for survival. A history of cancer is a phone call, not a contraindication.</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731520" y="2377440"/>
            <a:ext cx="7315200" cy="914400"/>
          </a:xfrm>
          <a:prstGeom prst="rect">
            <a:avLst/>
          </a:prstGeom>
          <a:noFill/>
          <a:ln/>
        </p:spPr>
        <p:txBody>
          <a:bodyPr wrap="square" lIns="0" tIns="0" rIns="0" bIns="0" rtlCol="0" anchor="t"/>
          <a:lstStyle/>
          <a:p>
            <a:pPr marL="0" indent="0">
              <a:buNone/>
            </a:pPr>
            <a:r>
              <a:rPr lang="en-US" sz="4400" b="1" dirty="0">
                <a:solidFill>
                  <a:srgbClr val="1F2F5C"/>
                </a:solidFill>
                <a:latin typeface="Arial" pitchFamily="34" charset="0"/>
                <a:ea typeface="Arial" pitchFamily="34" charset="-122"/>
                <a:cs typeface="Arial" pitchFamily="34" charset="-120"/>
              </a:rPr>
              <a:t>Thank you</a:t>
            </a:r>
            <a:endParaRPr lang="en-US" sz="4400" dirty="0"/>
          </a:p>
        </p:txBody>
      </p:sp>
      <p:sp>
        <p:nvSpPr>
          <p:cNvPr id="3" name="Text 1"/>
          <p:cNvSpPr txBox="1"/>
          <p:nvPr/>
        </p:nvSpPr>
        <p:spPr>
          <a:xfrm>
            <a:off x="731520" y="3383280"/>
            <a:ext cx="7315200" cy="548640"/>
          </a:xfrm>
          <a:prstGeom prst="rect">
            <a:avLst/>
          </a:prstGeom>
          <a:noFill/>
          <a:ln/>
        </p:spPr>
        <p:txBody>
          <a:bodyPr wrap="square" lIns="0" tIns="0" rIns="0" bIns="0" rtlCol="0" anchor="t"/>
          <a:lstStyle/>
          <a:p>
            <a:pPr marL="0" indent="0">
              <a:buNone/>
            </a:pPr>
            <a:r>
              <a:rPr lang="en-US" sz="2000" dirty="0">
                <a:solidFill>
                  <a:srgbClr val="55627D"/>
                </a:solidFill>
                <a:latin typeface="Arial" pitchFamily="34" charset="0"/>
                <a:ea typeface="Arial" pitchFamily="34" charset="-122"/>
                <a:cs typeface="Arial" pitchFamily="34" charset="-120"/>
              </a:rPr>
              <a:t>alain.hendlisz@chirec.be</a:t>
            </a:r>
            <a:endParaRPr lang="en-US" sz="2000" dirty="0"/>
          </a:p>
        </p:txBody>
      </p:sp>
      <p:pic>
        <p:nvPicPr>
          <p:cNvPr id="4" name="Image 0" descr="bms_logo.png"/>
          <p:cNvPicPr>
            <a:picLocks noChangeAspect="1"/>
          </p:cNvPicPr>
          <p:nvPr/>
        </p:nvPicPr>
        <p:blipFill>
          <a:blip r:embed="rId3"/>
          <a:stretch>
            <a:fillRect/>
          </a:stretch>
        </p:blipFill>
        <p:spPr>
          <a:xfrm>
            <a:off x="731520" y="5120640"/>
            <a:ext cx="3108960" cy="915369"/>
          </a:xfrm>
          <a:prstGeom prst="rect">
            <a:avLst/>
          </a:prstGeom>
        </p:spPr>
      </p:pic>
      <p:pic>
        <p:nvPicPr>
          <p:cNvPr id="5" name="Image 1" descr="cci_logo.png"/>
          <p:cNvPicPr>
            <a:picLocks noChangeAspect="1"/>
          </p:cNvPicPr>
          <p:nvPr/>
        </p:nvPicPr>
        <p:blipFill>
          <a:blip r:embed="rId4"/>
          <a:stretch>
            <a:fillRect/>
          </a:stretch>
        </p:blipFill>
        <p:spPr>
          <a:xfrm>
            <a:off x="4206240" y="5166360"/>
            <a:ext cx="2743200" cy="612076"/>
          </a:xfrm>
          <a:prstGeom prst="rect">
            <a:avLst/>
          </a:prstGeom>
        </p:spPr>
      </p:pic>
      <p:pic>
        <p:nvPicPr>
          <p:cNvPr id="6" name="Image 2" descr="chrsm_logo.png"/>
          <p:cNvPicPr>
            <a:picLocks noChangeAspect="1"/>
          </p:cNvPicPr>
          <p:nvPr/>
        </p:nvPicPr>
        <p:blipFill>
          <a:blip r:embed="rId5"/>
          <a:stretch>
            <a:fillRect/>
          </a:stretch>
        </p:blipFill>
        <p:spPr>
          <a:xfrm>
            <a:off x="7315200" y="4937760"/>
            <a:ext cx="1737360" cy="948134"/>
          </a:xfrm>
          <a:prstGeom prst="rect">
            <a:avLst/>
          </a:prstGeom>
        </p:spPr>
      </p:pic>
      <p:pic>
        <p:nvPicPr>
          <p:cNvPr id="7" name="Image 3" descr="fairy mascot"/>
          <p:cNvPicPr>
            <a:picLocks noChangeAspect="1"/>
          </p:cNvPicPr>
          <p:nvPr/>
        </p:nvPicPr>
        <p:blipFill>
          <a:blip r:embed="rId6"/>
          <a:stretch>
            <a:fillRect/>
          </a:stretch>
        </p:blipFill>
        <p:spPr>
          <a:xfrm>
            <a:off x="8595360" y="1097280"/>
            <a:ext cx="3399739" cy="5029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ms_logo.png"/>
          <p:cNvPicPr>
            <a:picLocks noChangeAspect="1"/>
          </p:cNvPicPr>
          <p:nvPr/>
        </p:nvPicPr>
        <p:blipFill>
          <a:blip r:embed="rId3"/>
          <a:stretch>
            <a:fillRect/>
          </a:stretch>
        </p:blipFill>
        <p:spPr>
          <a:xfrm>
            <a:off x="731520" y="548640"/>
            <a:ext cx="2377440" cy="699988"/>
          </a:xfrm>
          <a:prstGeom prst="rect">
            <a:avLst/>
          </a:prstGeom>
        </p:spPr>
      </p:pic>
      <p:sp>
        <p:nvSpPr>
          <p:cNvPr id="3" name="Text 0"/>
          <p:cNvSpPr txBox="1"/>
          <p:nvPr/>
        </p:nvSpPr>
        <p:spPr>
          <a:xfrm>
            <a:off x="731520" y="2743200"/>
            <a:ext cx="6858000" cy="822960"/>
          </a:xfrm>
          <a:prstGeom prst="rect">
            <a:avLst/>
          </a:prstGeom>
          <a:noFill/>
          <a:ln/>
        </p:spPr>
        <p:txBody>
          <a:bodyPr wrap="square" lIns="0" tIns="0" rIns="0" bIns="0" rtlCol="0" anchor="t"/>
          <a:lstStyle/>
          <a:p>
            <a:pPr marL="0" indent="0">
              <a:buNone/>
            </a:pPr>
            <a:r>
              <a:rPr lang="en-US" sz="4000" b="1" dirty="0">
                <a:solidFill>
                  <a:srgbClr val="1F2F5C"/>
                </a:solidFill>
                <a:latin typeface="Arial" pitchFamily="34" charset="0"/>
                <a:ea typeface="Arial" pitchFamily="34" charset="-122"/>
                <a:cs typeface="Arial" pitchFamily="34" charset="-120"/>
              </a:rPr>
              <a:t>Backup slides</a:t>
            </a:r>
            <a:endParaRPr lang="en-US" sz="4000" dirty="0"/>
          </a:p>
        </p:txBody>
      </p:sp>
      <p:pic>
        <p:nvPicPr>
          <p:cNvPr id="4" name="Image 1" descr="fairy mascot"/>
          <p:cNvPicPr>
            <a:picLocks noChangeAspect="1"/>
          </p:cNvPicPr>
          <p:nvPr/>
        </p:nvPicPr>
        <p:blipFill>
          <a:blip r:embed="rId4"/>
          <a:stretch>
            <a:fillRect/>
          </a:stretch>
        </p:blipFill>
        <p:spPr>
          <a:xfrm>
            <a:off x="7863840" y="1280160"/>
            <a:ext cx="3460272" cy="4846320"/>
          </a:xfrm>
          <a:prstGeom prst="rect">
            <a:avLst/>
          </a:prstGeom>
        </p:spPr>
      </p:pic>
      <p:sp>
        <p:nvSpPr>
          <p:cNvPr id="5" name="Text 1"/>
          <p:cNvSpPr txBox="1"/>
          <p:nvPr/>
        </p:nvSpPr>
        <p:spPr>
          <a:xfrm>
            <a:off x="731520" y="3657600"/>
            <a:ext cx="6858000" cy="1097280"/>
          </a:xfrm>
          <a:prstGeom prst="rect">
            <a:avLst/>
          </a:prstGeom>
          <a:noFill/>
          <a:ln/>
        </p:spPr>
        <p:txBody>
          <a:bodyPr wrap="square" lIns="0" tIns="0" rIns="0" bIns="0" rtlCol="0" anchor="t"/>
          <a:lstStyle/>
          <a:p>
            <a:pPr marL="0" indent="0">
              <a:buNone/>
            </a:pPr>
            <a:r>
              <a:rPr lang="en-US" sz="1800" dirty="0">
                <a:solidFill>
                  <a:srgbClr val="55627D"/>
                </a:solidFill>
                <a:latin typeface="Arial" pitchFamily="34" charset="0"/>
                <a:ea typeface="Arial" pitchFamily="34" charset="-122"/>
                <a:cs typeface="Arial" pitchFamily="34" charset="-120"/>
              </a:rPr>
              <a:t>Hard outcomes  ·  cancer by site  ·  safety numbers  ·  clinic pathway  ·  oncology traps  ·  EMA and Belgium  ·  references</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600" b="1" dirty="0">
                <a:solidFill>
                  <a:srgbClr val="1F2F5C"/>
                </a:solidFill>
                <a:latin typeface="Arial" pitchFamily="34" charset="0"/>
                <a:ea typeface="Arial" pitchFamily="34" charset="-122"/>
                <a:cs typeface="Arial" pitchFamily="34" charset="-120"/>
              </a:rPr>
              <a:t>Key references</a:t>
            </a:r>
            <a:endParaRPr lang="en-US" sz="26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B7</a:t>
            </a:r>
            <a:endParaRPr lang="en-US" sz="1000" dirty="0"/>
          </a:p>
        </p:txBody>
      </p:sp>
      <p:sp>
        <p:nvSpPr>
          <p:cNvPr id="5" name="Text 2"/>
          <p:cNvSpPr txBox="1"/>
          <p:nvPr/>
        </p:nvSpPr>
        <p:spPr>
          <a:xfrm>
            <a:off x="640080" y="1371600"/>
            <a:ext cx="5212080" cy="4754880"/>
          </a:xfrm>
          <a:prstGeom prst="rect">
            <a:avLst/>
          </a:prstGeom>
          <a:noFill/>
          <a:ln/>
        </p:spPr>
        <p:txBody>
          <a:bodyPr wrap="square" lIns="0" tIns="0" rIns="0" bIns="0" rtlCol="0" anchor="t"/>
          <a:lstStyle/>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Ko A et al. Ann Intern Med 2026;179(2):216-229. doi:10.7326/ANNALS-25-02237</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Silverii GA et al. Diabetes Obes Metab 2025. doi:10.1111/dom.16489</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Pasternak B et al. BMJ 2024;385:e078225</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Castaneda R et al. Lancet Obstet Gynaecol Womens Health 2026;2(2). doi:10.1016/S3050-5038(25)00145-1</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Hurtado MD et al. Menopause 2024</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Chan SH et al. Diabetes Res Clin Pract 2026;231:113073</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Kinsey EN et al. J Clin Oncol 2026;44(16_suppl):3636</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Jajja S et al. J Clin Oncol 2026;44(16_suppl):11000</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Arya et al. J Clin Oncol 2026;44(16_suppl):5543</a:t>
            </a:r>
            <a:endParaRPr lang="en-US" sz="1200" dirty="0"/>
          </a:p>
        </p:txBody>
      </p:sp>
      <p:sp>
        <p:nvSpPr>
          <p:cNvPr id="6" name="Text 3"/>
          <p:cNvSpPr txBox="1"/>
          <p:nvPr/>
        </p:nvSpPr>
        <p:spPr>
          <a:xfrm>
            <a:off x="6355080" y="1371600"/>
            <a:ext cx="5212080" cy="4754880"/>
          </a:xfrm>
          <a:prstGeom prst="rect">
            <a:avLst/>
          </a:prstGeom>
          <a:noFill/>
          <a:ln/>
        </p:spPr>
        <p:txBody>
          <a:bodyPr wrap="square" lIns="0" tIns="0" rIns="0" bIns="0" rtlCol="0" anchor="t"/>
          <a:lstStyle/>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Orland MD et al. J Clin Oncol 2026;44(16_suppl):3143</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O’Connor et al. J Clin Oncol 2026;44(16_suppl):e16462</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Wilding JPH et al. NEJM 2021 (STEP 1); Diabetes Obes Metab 2022 (extension)</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Jastreboff AM et al. NEJM 2022 (SURMOUNT-1); Aronne LJ et al. JAMA 2024 (SURMOUNT-4)</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Pi-Sunyer X et al. NEJM 2015 (SCALE); Lincoff AM et al. NEJM 2023 (SELECT)</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Look M et al. Diabetes Obes Metab 2025; Hansen MS et al. eClinicalMedicine 2024; Jensen SBK et al. JAMA Netw Open 2024</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Drucker DJ. Cell Metab 2018;27:740; Müller TD et al. Mol Metab 2019;30:72</a:t>
            </a:r>
            <a:endParaRPr lang="en-US" sz="1200" dirty="0"/>
          </a:p>
          <a:p>
            <a:pPr marL="342900" indent="-342900">
              <a:spcAft>
                <a:spcPts val="700"/>
              </a:spcAft>
              <a:buSzPct val="100000"/>
              <a:buChar char="•"/>
            </a:pPr>
            <a:r>
              <a:rPr lang="en-US" sz="1200" dirty="0">
                <a:solidFill>
                  <a:srgbClr val="1F2F5C"/>
                </a:solidFill>
                <a:latin typeface="Arial" pitchFamily="34" charset="0"/>
                <a:ea typeface="Arial" pitchFamily="34" charset="-122"/>
                <a:cs typeface="Arial" pitchFamily="34" charset="-120"/>
              </a:rPr>
              <a:t>EMA. Wegovy, Mounjaro, Saxenda: summaries of product characteristics</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600" b="1" dirty="0">
                <a:solidFill>
                  <a:srgbClr val="1F2F5C"/>
                </a:solidFill>
                <a:latin typeface="Arial" pitchFamily="34" charset="0"/>
                <a:ea typeface="Arial" pitchFamily="34" charset="-122"/>
                <a:cs typeface="Arial" pitchFamily="34" charset="-120"/>
              </a:rPr>
              <a:t>Cancer by site: mostly non-signals, with remaining uncertainty</a:t>
            </a:r>
            <a:endParaRPr lang="en-US" sz="26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Silverii 2025; Piccoli, JCEM 2021; Wen, Endocrinol Diabetes Metab 2025; Pasternak, BMJ 2024; Tseng, J Hematol Oncol 2025.</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B2</a:t>
            </a:r>
            <a:endParaRPr lang="en-US" sz="1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640080" y="1463040"/>
          <a:ext cx="10881360" cy="3611880"/>
        </p:xfrm>
        <a:graphic>
          <a:graphicData uri="http://schemas.openxmlformats.org/drawingml/2006/table">
            <a:tbl>
              <a:tblPr/>
              <a:tblGrid>
                <a:gridCol w="173736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tblGrid>
              <a:tr h="411480">
                <a:tc>
                  <a:txBody>
                    <a:bodyPr/>
                    <a:lstStyle/>
                    <a:p>
                      <a:pPr marL="0" indent="0">
                        <a:buNone/>
                      </a:pPr>
                      <a:r>
                        <a:rPr lang="en-US" sz="1300" b="1" dirty="0">
                          <a:solidFill>
                            <a:srgbClr val="FFFFFF"/>
                          </a:solidFill>
                          <a:latin typeface="Arial" pitchFamily="34" charset="0"/>
                          <a:ea typeface="Arial" pitchFamily="34" charset="-122"/>
                          <a:cs typeface="Arial" pitchFamily="34" charset="-120"/>
                        </a:rPr>
                        <a:t>Site</a:t>
                      </a:r>
                      <a:endParaRPr lang="en-US" sz="1300" dirty="0">
                        <a:latin typeface="Arial" charset="0"/>
                        <a:ea typeface="Arial" charset="0"/>
                        <a:cs typeface="Arial" charset="0"/>
                      </a:endParaRPr>
                    </a:p>
                  </a:txBody>
                  <a:tcPr marL="73152" marR="73152" marT="73152" marB="73152">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solidFill>
                      <a:srgbClr val="1F2F5C"/>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Best current evidence</a:t>
                      </a:r>
                      <a:endParaRPr lang="en-US" sz="1300" dirty="0">
                        <a:latin typeface="Arial" charset="0"/>
                        <a:ea typeface="Arial" charset="0"/>
                        <a:cs typeface="Arial" charset="0"/>
                      </a:endParaRPr>
                    </a:p>
                  </a:txBody>
                  <a:tcPr marL="73152" marR="73152" marT="73152" marB="73152">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solidFill>
                      <a:srgbClr val="1F2F5C"/>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Reading</a:t>
                      </a:r>
                      <a:endParaRPr lang="en-US" sz="1300" dirty="0">
                        <a:latin typeface="Arial" charset="0"/>
                        <a:ea typeface="Arial" charset="0"/>
                        <a:cs typeface="Arial" charset="0"/>
                      </a:endParaRPr>
                    </a:p>
                  </a:txBody>
                  <a:tcPr marL="73152" marR="73152" marT="73152" marB="73152">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solidFill>
                      <a:srgbClr val="1F2F5C"/>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Action</a:t>
                      </a:r>
                      <a:endParaRPr lang="en-US" sz="1300" dirty="0">
                        <a:latin typeface="Arial" charset="0"/>
                        <a:ea typeface="Arial" charset="0"/>
                        <a:cs typeface="Arial" charset="0"/>
                      </a:endParaRPr>
                    </a:p>
                  </a:txBody>
                  <a:tcPr marL="73152" marR="73152" marT="73152" marB="73152">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solidFill>
                      <a:srgbClr val="1F2F5C"/>
                    </a:solidFill>
                  </a:tcPr>
                </a:tc>
                <a:extLst>
                  <a:ext uri="{0D108BD9-81ED-4DB2-BD59-A6C34878D82A}">
                    <a16:rowId xmlns:a16="http://schemas.microsoft.com/office/drawing/2014/main" val="10000"/>
                  </a:ext>
                </a:extLst>
              </a:tr>
              <a:tr h="6400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Overall</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50 RCTs, median 65 weeks: OR 1.05 (0.98 to 1.13)</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Reassuring for a large short-term effect</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Not proof of long-latency neutrality or benefit</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Breast</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52 RCTs: 130/48,267 vs 107/40,755; RR 0.98 (0.76 to 1.26)</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No large short-term excess</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No prevention claim; routine screening</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Pancreas</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62 RCTs: RR 1.30 (0.86 to 1.97)</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No significant excess</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Pancreatitis is a separate labelled warning</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Thyroid</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Scandinavian active-comparator cohort: HR 0.93 (0.66 to 1.31)</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Reassuring, not definitive for rare late events</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US label restricts MTC/MEN2</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4"/>
                  </a:ext>
                </a:extLst>
              </a:tr>
              <a:tr h="640080">
                <a:tc>
                  <a:txBody>
                    <a:bodyPr/>
                    <a:lstStyle/>
                    <a:p>
                      <a:pPr marL="0" indent="0">
                        <a:buNone/>
                      </a:pPr>
                      <a:r>
                        <a:rPr lang="en-US" sz="1250" b="1" dirty="0">
                          <a:solidFill>
                            <a:srgbClr val="1F2F5C"/>
                          </a:solidFill>
                          <a:latin typeface="Arial" pitchFamily="34" charset="0"/>
                          <a:ea typeface="Arial" pitchFamily="34" charset="-122"/>
                          <a:cs typeface="Arial" pitchFamily="34" charset="-120"/>
                        </a:rPr>
                        <a:t>Gynaecological (tirzepatide)</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Network meta-analysis, 15 mg: OR 2.37 (1.04 to 5.39)</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Benign tumours included; sparse ascertainment</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tc>
                  <a:txBody>
                    <a:bodyPr/>
                    <a:lstStyle/>
                    <a:p>
                      <a:pPr marL="0" indent="0">
                        <a:buNone/>
                      </a:pPr>
                      <a:r>
                        <a:rPr lang="en-US" sz="1250" dirty="0">
                          <a:solidFill>
                            <a:srgbClr val="1F2F5C"/>
                          </a:solidFill>
                          <a:latin typeface="Arial" pitchFamily="34" charset="0"/>
                          <a:ea typeface="Arial" pitchFamily="34" charset="-122"/>
                          <a:cs typeface="Arial" pitchFamily="34" charset="-120"/>
                        </a:rPr>
                        <a:t>Hypothesis only</a:t>
                      </a:r>
                      <a:endParaRPr lang="en-US" sz="1250" dirty="0">
                        <a:latin typeface="Arial" charset="0"/>
                        <a:ea typeface="Arial" charset="0"/>
                        <a:cs typeface="Arial" charset="0"/>
                      </a:endParaRPr>
                    </a:p>
                  </a:txBody>
                  <a:tcPr marL="73152" marR="73152" marT="73152" marB="73152" anchor="ctr">
                    <a:lnL w="9525" cap="flat" cmpd="sng" algn="ctr">
                      <a:solidFill>
                        <a:srgbClr val="D5DDEA"/>
                      </a:solidFill>
                      <a:prstDash val="solid"/>
                      <a:round/>
                      <a:headEnd type="none" w="med" len="med"/>
                      <a:tailEnd type="none" w="med" len="med"/>
                    </a:lnL>
                    <a:lnR w="9525" cap="flat" cmpd="sng" algn="ctr">
                      <a:solidFill>
                        <a:srgbClr val="D5DDEA"/>
                      </a:solidFill>
                      <a:prstDash val="solid"/>
                      <a:round/>
                      <a:headEnd type="none" w="med" len="med"/>
                      <a:tailEnd type="none" w="med" len="med"/>
                    </a:lnR>
                    <a:lnT w="9525" cap="flat" cmpd="sng" algn="ctr">
                      <a:solidFill>
                        <a:srgbClr val="D5DDEA"/>
                      </a:solidFill>
                      <a:prstDash val="solid"/>
                      <a:round/>
                      <a:headEnd type="none" w="med" len="med"/>
                      <a:tailEnd type="none" w="med" len="med"/>
                    </a:lnT>
                    <a:lnB w="9525" cap="flat" cmpd="sng" algn="ctr">
                      <a:solidFill>
                        <a:srgbClr val="D5DDEA"/>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Text 3"/>
          <p:cNvSpPr txBox="1"/>
          <p:nvPr/>
        </p:nvSpPr>
        <p:spPr>
          <a:xfrm>
            <a:off x="640080" y="5486400"/>
            <a:ext cx="10881360" cy="548640"/>
          </a:xfrm>
          <a:prstGeom prst="rect">
            <a:avLst/>
          </a:prstGeom>
          <a:noFill/>
          <a:ln/>
        </p:spPr>
        <p:txBody>
          <a:bodyPr wrap="square" lIns="0" tIns="0" rIns="0" bIns="0" rtlCol="0" anchor="t"/>
          <a:lstStyle/>
          <a:p>
            <a:pPr marL="0" indent="0">
              <a:buNone/>
            </a:pPr>
            <a:r>
              <a:rPr lang="en-US" sz="1600" dirty="0">
                <a:solidFill>
                  <a:srgbClr val="B86200"/>
                </a:solidFill>
                <a:latin typeface="Arial" pitchFamily="34" charset="0"/>
                <a:ea typeface="Arial" pitchFamily="34" charset="-122"/>
                <a:cs typeface="Arial" pitchFamily="34" charset="-120"/>
              </a:rPr>
              <a:t>Always separate incident cancer from progression, recurrence, cancer-specific mortality and all-cause mortality.</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600" b="1" dirty="0">
                <a:solidFill>
                  <a:srgbClr val="1F2F5C"/>
                </a:solidFill>
                <a:latin typeface="Arial" pitchFamily="34" charset="0"/>
                <a:ea typeface="Arial" pitchFamily="34" charset="-122"/>
                <a:cs typeface="Arial" pitchFamily="34" charset="-120"/>
              </a:rPr>
              <a:t>Safety in numbers</a:t>
            </a:r>
            <a:endParaRPr lang="en-US" sz="26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EMA SmPC Wegovy; Zepbound prescribing information; He, JAMA Intern Med 2022.</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B3</a:t>
            </a:r>
            <a:endParaRPr lang="en-US" sz="1000" dirty="0"/>
          </a:p>
        </p:txBody>
      </p:sp>
      <p:sp>
        <p:nvSpPr>
          <p:cNvPr id="6" name="Text 3"/>
          <p:cNvSpPr txBox="1"/>
          <p:nvPr/>
        </p:nvSpPr>
        <p:spPr>
          <a:xfrm>
            <a:off x="640080" y="1554480"/>
            <a:ext cx="2560320" cy="640080"/>
          </a:xfrm>
          <a:prstGeom prst="rect">
            <a:avLst/>
          </a:prstGeom>
          <a:noFill/>
          <a:ln/>
        </p:spPr>
        <p:txBody>
          <a:bodyPr wrap="square" lIns="0" tIns="0" rIns="0" bIns="0" rtlCol="0" anchor="t"/>
          <a:lstStyle/>
          <a:p>
            <a:pPr marL="0" indent="0">
              <a:buNone/>
            </a:pPr>
            <a:r>
              <a:rPr lang="en-US" sz="2600" b="1" dirty="0">
                <a:solidFill>
                  <a:srgbClr val="3864A3"/>
                </a:solidFill>
                <a:latin typeface="Arial" pitchFamily="34" charset="0"/>
                <a:ea typeface="Arial" pitchFamily="34" charset="-122"/>
                <a:cs typeface="Arial" pitchFamily="34" charset="-120"/>
              </a:rPr>
              <a:t>44% vs 16%</a:t>
            </a:r>
            <a:endParaRPr lang="en-US" sz="2600" dirty="0"/>
          </a:p>
        </p:txBody>
      </p:sp>
      <p:sp>
        <p:nvSpPr>
          <p:cNvPr id="7" name="Text 4"/>
          <p:cNvSpPr txBox="1"/>
          <p:nvPr/>
        </p:nvSpPr>
        <p:spPr>
          <a:xfrm>
            <a:off x="640080" y="2240280"/>
            <a:ext cx="2423160" cy="1005840"/>
          </a:xfrm>
          <a:prstGeom prst="rect">
            <a:avLst/>
          </a:prstGeom>
          <a:noFill/>
          <a:ln/>
        </p:spPr>
        <p:txBody>
          <a:bodyPr wrap="square" lIns="0" tIns="0" rIns="0" bIns="0" rtlCol="0" anchor="t"/>
          <a:lstStyle/>
          <a:p>
            <a:pPr marL="0" indent="0">
              <a:buNone/>
            </a:pPr>
            <a:r>
              <a:rPr lang="en-US" sz="1500" dirty="0">
                <a:solidFill>
                  <a:srgbClr val="55627D"/>
                </a:solidFill>
                <a:latin typeface="Arial" pitchFamily="34" charset="0"/>
                <a:ea typeface="Arial" pitchFamily="34" charset="-122"/>
                <a:cs typeface="Arial" pitchFamily="34" charset="-120"/>
              </a:rPr>
              <a:t>Nausea, semaglutide 2.4 mg vs placebo</a:t>
            </a:r>
            <a:endParaRPr lang="en-US" sz="1500" dirty="0"/>
          </a:p>
        </p:txBody>
      </p:sp>
      <p:sp>
        <p:nvSpPr>
          <p:cNvPr id="8" name="Shape 5"/>
          <p:cNvSpPr/>
          <p:nvPr/>
        </p:nvSpPr>
        <p:spPr>
          <a:xfrm>
            <a:off x="3246120" y="1554480"/>
            <a:ext cx="0" cy="1737360"/>
          </a:xfrm>
          <a:prstGeom prst="line">
            <a:avLst/>
          </a:prstGeom>
          <a:noFill/>
          <a:ln w="12700">
            <a:solidFill>
              <a:srgbClr val="D5DDEA"/>
            </a:solidFill>
            <a:prstDash val="solid"/>
          </a:ln>
        </p:spPr>
        <p:txBody>
          <a:bodyPr/>
          <a:lstStyle/>
          <a:p>
            <a:endParaRPr lang="en-BE"/>
          </a:p>
        </p:txBody>
      </p:sp>
      <p:sp>
        <p:nvSpPr>
          <p:cNvPr id="9" name="Text 6"/>
          <p:cNvSpPr txBox="1"/>
          <p:nvPr/>
        </p:nvSpPr>
        <p:spPr>
          <a:xfrm>
            <a:off x="3383280" y="1554480"/>
            <a:ext cx="2560320" cy="640080"/>
          </a:xfrm>
          <a:prstGeom prst="rect">
            <a:avLst/>
          </a:prstGeom>
          <a:noFill/>
          <a:ln/>
        </p:spPr>
        <p:txBody>
          <a:bodyPr wrap="square" lIns="0" tIns="0" rIns="0" bIns="0" rtlCol="0" anchor="t"/>
          <a:lstStyle/>
          <a:p>
            <a:pPr marL="0" indent="0">
              <a:buNone/>
            </a:pPr>
            <a:r>
              <a:rPr lang="en-US" sz="2600" b="1" dirty="0">
                <a:solidFill>
                  <a:srgbClr val="3864A3"/>
                </a:solidFill>
                <a:latin typeface="Arial" pitchFamily="34" charset="0"/>
                <a:ea typeface="Arial" pitchFamily="34" charset="-122"/>
                <a:cs typeface="Arial" pitchFamily="34" charset="-120"/>
              </a:rPr>
              <a:t>24% vs 6%</a:t>
            </a:r>
            <a:endParaRPr lang="en-US" sz="2600" dirty="0"/>
          </a:p>
        </p:txBody>
      </p:sp>
      <p:sp>
        <p:nvSpPr>
          <p:cNvPr id="10" name="Text 7"/>
          <p:cNvSpPr txBox="1"/>
          <p:nvPr/>
        </p:nvSpPr>
        <p:spPr>
          <a:xfrm>
            <a:off x="3383280" y="2240280"/>
            <a:ext cx="2423160" cy="1005840"/>
          </a:xfrm>
          <a:prstGeom prst="rect">
            <a:avLst/>
          </a:prstGeom>
          <a:noFill/>
          <a:ln/>
        </p:spPr>
        <p:txBody>
          <a:bodyPr wrap="square" lIns="0" tIns="0" rIns="0" bIns="0" rtlCol="0" anchor="t"/>
          <a:lstStyle/>
          <a:p>
            <a:pPr marL="0" indent="0">
              <a:buNone/>
            </a:pPr>
            <a:r>
              <a:rPr lang="en-US" sz="1500" dirty="0">
                <a:solidFill>
                  <a:srgbClr val="55627D"/>
                </a:solidFill>
                <a:latin typeface="Arial" pitchFamily="34" charset="0"/>
                <a:ea typeface="Arial" pitchFamily="34" charset="-122"/>
                <a:cs typeface="Arial" pitchFamily="34" charset="-120"/>
              </a:rPr>
              <a:t>Vomiting, semaglutide 2.4 mg vs placebo</a:t>
            </a:r>
            <a:endParaRPr lang="en-US" sz="1500" dirty="0"/>
          </a:p>
        </p:txBody>
      </p:sp>
      <p:sp>
        <p:nvSpPr>
          <p:cNvPr id="11" name="Shape 8"/>
          <p:cNvSpPr/>
          <p:nvPr/>
        </p:nvSpPr>
        <p:spPr>
          <a:xfrm>
            <a:off x="5989320" y="1554480"/>
            <a:ext cx="0" cy="1737360"/>
          </a:xfrm>
          <a:prstGeom prst="line">
            <a:avLst/>
          </a:prstGeom>
          <a:noFill/>
          <a:ln w="12700">
            <a:solidFill>
              <a:srgbClr val="D5DDEA"/>
            </a:solidFill>
            <a:prstDash val="solid"/>
          </a:ln>
        </p:spPr>
        <p:txBody>
          <a:bodyPr/>
          <a:lstStyle/>
          <a:p>
            <a:endParaRPr lang="en-BE"/>
          </a:p>
        </p:txBody>
      </p:sp>
      <p:sp>
        <p:nvSpPr>
          <p:cNvPr id="12" name="Text 9"/>
          <p:cNvSpPr txBox="1"/>
          <p:nvPr/>
        </p:nvSpPr>
        <p:spPr>
          <a:xfrm>
            <a:off x="6126480" y="1554480"/>
            <a:ext cx="2560320" cy="640080"/>
          </a:xfrm>
          <a:prstGeom prst="rect">
            <a:avLst/>
          </a:prstGeom>
          <a:noFill/>
          <a:ln/>
        </p:spPr>
        <p:txBody>
          <a:bodyPr wrap="square" lIns="0" tIns="0" rIns="0" bIns="0" rtlCol="0" anchor="t"/>
          <a:lstStyle/>
          <a:p>
            <a:pPr marL="0" indent="0">
              <a:buNone/>
            </a:pPr>
            <a:r>
              <a:rPr lang="en-US" sz="2600" b="1" dirty="0">
                <a:solidFill>
                  <a:srgbClr val="3864A3"/>
                </a:solidFill>
                <a:latin typeface="Arial" pitchFamily="34" charset="0"/>
                <a:ea typeface="Arial" pitchFamily="34" charset="-122"/>
                <a:cs typeface="Arial" pitchFamily="34" charset="-120"/>
              </a:rPr>
              <a:t>25–29% vs 8%</a:t>
            </a:r>
            <a:endParaRPr lang="en-US" sz="2600" dirty="0"/>
          </a:p>
        </p:txBody>
      </p:sp>
      <p:sp>
        <p:nvSpPr>
          <p:cNvPr id="13" name="Text 10"/>
          <p:cNvSpPr txBox="1"/>
          <p:nvPr/>
        </p:nvSpPr>
        <p:spPr>
          <a:xfrm>
            <a:off x="6126480" y="2240280"/>
            <a:ext cx="2423160" cy="1005840"/>
          </a:xfrm>
          <a:prstGeom prst="rect">
            <a:avLst/>
          </a:prstGeom>
          <a:noFill/>
          <a:ln/>
        </p:spPr>
        <p:txBody>
          <a:bodyPr wrap="square" lIns="0" tIns="0" rIns="0" bIns="0" rtlCol="0" anchor="t"/>
          <a:lstStyle/>
          <a:p>
            <a:pPr marL="0" indent="0">
              <a:buNone/>
            </a:pPr>
            <a:r>
              <a:rPr lang="en-US" sz="1500" dirty="0">
                <a:solidFill>
                  <a:srgbClr val="55627D"/>
                </a:solidFill>
                <a:latin typeface="Arial" pitchFamily="34" charset="0"/>
                <a:ea typeface="Arial" pitchFamily="34" charset="-122"/>
                <a:cs typeface="Arial" pitchFamily="34" charset="-120"/>
              </a:rPr>
              <a:t>Nausea, tirzepatide vs placebo</a:t>
            </a:r>
            <a:endParaRPr lang="en-US" sz="1500" dirty="0"/>
          </a:p>
        </p:txBody>
      </p:sp>
      <p:sp>
        <p:nvSpPr>
          <p:cNvPr id="14" name="Shape 11"/>
          <p:cNvSpPr/>
          <p:nvPr/>
        </p:nvSpPr>
        <p:spPr>
          <a:xfrm>
            <a:off x="8732520" y="1554480"/>
            <a:ext cx="0" cy="1737360"/>
          </a:xfrm>
          <a:prstGeom prst="line">
            <a:avLst/>
          </a:prstGeom>
          <a:noFill/>
          <a:ln w="12700">
            <a:solidFill>
              <a:srgbClr val="D5DDEA"/>
            </a:solidFill>
            <a:prstDash val="solid"/>
          </a:ln>
        </p:spPr>
        <p:txBody>
          <a:bodyPr/>
          <a:lstStyle/>
          <a:p>
            <a:endParaRPr lang="en-BE"/>
          </a:p>
        </p:txBody>
      </p:sp>
      <p:sp>
        <p:nvSpPr>
          <p:cNvPr id="15" name="Text 12"/>
          <p:cNvSpPr txBox="1"/>
          <p:nvPr/>
        </p:nvSpPr>
        <p:spPr>
          <a:xfrm>
            <a:off x="8869680" y="1554480"/>
            <a:ext cx="2560320" cy="640080"/>
          </a:xfrm>
          <a:prstGeom prst="rect">
            <a:avLst/>
          </a:prstGeom>
          <a:noFill/>
          <a:ln/>
        </p:spPr>
        <p:txBody>
          <a:bodyPr wrap="square" lIns="0" tIns="0" rIns="0" bIns="0" rtlCol="0" anchor="t"/>
          <a:lstStyle/>
          <a:p>
            <a:pPr marL="0" indent="0">
              <a:buNone/>
            </a:pPr>
            <a:r>
              <a:rPr lang="en-US" sz="2600" b="1" dirty="0">
                <a:solidFill>
                  <a:srgbClr val="3864A3"/>
                </a:solidFill>
                <a:latin typeface="Arial" pitchFamily="34" charset="0"/>
                <a:ea typeface="Arial" pitchFamily="34" charset="-122"/>
                <a:cs typeface="Arial" pitchFamily="34" charset="-120"/>
              </a:rPr>
              <a:t>RR 1.37</a:t>
            </a:r>
            <a:endParaRPr lang="en-US" sz="2600" dirty="0"/>
          </a:p>
        </p:txBody>
      </p:sp>
      <p:sp>
        <p:nvSpPr>
          <p:cNvPr id="16" name="Text 13"/>
          <p:cNvSpPr txBox="1"/>
          <p:nvPr/>
        </p:nvSpPr>
        <p:spPr>
          <a:xfrm>
            <a:off x="8869680" y="2240280"/>
            <a:ext cx="2423160" cy="1005840"/>
          </a:xfrm>
          <a:prstGeom prst="rect">
            <a:avLst/>
          </a:prstGeom>
          <a:noFill/>
          <a:ln/>
        </p:spPr>
        <p:txBody>
          <a:bodyPr wrap="square" lIns="0" tIns="0" rIns="0" bIns="0" rtlCol="0" anchor="t"/>
          <a:lstStyle/>
          <a:p>
            <a:pPr marL="0" indent="0">
              <a:buNone/>
            </a:pPr>
            <a:r>
              <a:rPr lang="en-US" sz="1500" dirty="0">
                <a:solidFill>
                  <a:srgbClr val="55627D"/>
                </a:solidFill>
                <a:latin typeface="Arial" pitchFamily="34" charset="0"/>
                <a:ea typeface="Arial" pitchFamily="34" charset="-122"/>
                <a:cs typeface="Arial" pitchFamily="34" charset="-120"/>
              </a:rPr>
              <a:t>Gallbladder or biliary disease; 2.29 in weight-loss trials</a:t>
            </a:r>
            <a:endParaRPr lang="en-US" sz="1500" dirty="0"/>
          </a:p>
        </p:txBody>
      </p:sp>
      <p:sp>
        <p:nvSpPr>
          <p:cNvPr id="17" name="Text 14"/>
          <p:cNvSpPr txBox="1"/>
          <p:nvPr/>
        </p:nvSpPr>
        <p:spPr>
          <a:xfrm>
            <a:off x="640080" y="3657600"/>
            <a:ext cx="10881360" cy="2377440"/>
          </a:xfrm>
          <a:prstGeom prst="rect">
            <a:avLst/>
          </a:prstGeom>
          <a:noFill/>
          <a:ln/>
        </p:spPr>
        <p:txBody>
          <a:bodyPr wrap="square" lIns="0" tIns="0" rIns="0" bIns="0" rtlCol="0" anchor="t"/>
          <a:lstStyle/>
          <a:p>
            <a:pPr marL="342900" indent="-342900">
              <a:spcAft>
                <a:spcPts val="900"/>
              </a:spcAft>
              <a:buSzPct val="100000"/>
              <a:buChar char="•"/>
            </a:pPr>
            <a:r>
              <a:rPr lang="en-US" sz="1700" dirty="0">
                <a:solidFill>
                  <a:srgbClr val="1F2F5C"/>
                </a:solidFill>
                <a:latin typeface="Arial" pitchFamily="34" charset="0"/>
                <a:ea typeface="Arial" pitchFamily="34" charset="-122"/>
                <a:cs typeface="Arial" pitchFamily="34" charset="-120"/>
              </a:rPr>
              <a:t>GI effects peak during escalation: titrate slowly, protect hydration and kidney function.</a:t>
            </a:r>
            <a:endParaRPr lang="en-US" sz="1700" dirty="0"/>
          </a:p>
          <a:p>
            <a:pPr marL="342900" indent="-342900">
              <a:spcAft>
                <a:spcPts val="900"/>
              </a:spcAft>
              <a:buSzPct val="100000"/>
              <a:buChar char="•"/>
            </a:pPr>
            <a:r>
              <a:rPr lang="en-US" sz="1700" dirty="0">
                <a:solidFill>
                  <a:srgbClr val="1F2F5C"/>
                </a:solidFill>
                <a:latin typeface="Arial" pitchFamily="34" charset="0"/>
                <a:ea typeface="Arial" pitchFamily="34" charset="-122"/>
                <a:cs typeface="Arial" pitchFamily="34" charset="-120"/>
              </a:rPr>
              <a:t>Median duration of nausea 8 days, of constipation 47 days (EU SmPC).</a:t>
            </a:r>
            <a:endParaRPr lang="en-US" sz="1700" dirty="0"/>
          </a:p>
          <a:p>
            <a:pPr marL="342900" indent="-342900">
              <a:spcAft>
                <a:spcPts val="900"/>
              </a:spcAft>
              <a:buSzPct val="100000"/>
              <a:buChar char="•"/>
            </a:pPr>
            <a:r>
              <a:rPr lang="en-US" sz="1700" dirty="0">
                <a:solidFill>
                  <a:srgbClr val="1F2F5C"/>
                </a:solidFill>
                <a:latin typeface="Arial" pitchFamily="34" charset="0"/>
                <a:ea typeface="Arial" pitchFamily="34" charset="-122"/>
                <a:cs typeface="Arial" pitchFamily="34" charset="-120"/>
              </a:rPr>
              <a:t>Severe gastroparesis: not recommended. Suspected pancreatitis: stop the drug and evaluate.</a:t>
            </a:r>
            <a:endParaRPr lang="en-US" sz="1700" dirty="0"/>
          </a:p>
          <a:p>
            <a:pPr marL="342900" indent="-342900">
              <a:spcAft>
                <a:spcPts val="900"/>
              </a:spcAft>
              <a:buSzPct val="100000"/>
              <a:buChar char="•"/>
            </a:pPr>
            <a:r>
              <a:rPr lang="en-US" sz="1700" dirty="0">
                <a:solidFill>
                  <a:srgbClr val="1F2F5C"/>
                </a:solidFill>
                <a:latin typeface="Arial" pitchFamily="34" charset="0"/>
                <a:ea typeface="Arial" pitchFamily="34" charset="-122"/>
                <a:cs typeface="Arial" pitchFamily="34" charset="-120"/>
              </a:rPr>
              <a:t>Hair loss 2.5% vs 1.0%, more frequent with weight loss of 20% or more.</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914400"/>
          </a:xfrm>
          <a:prstGeom prst="rect">
            <a:avLst/>
          </a:prstGeom>
          <a:noFill/>
          <a:ln/>
        </p:spPr>
        <p:txBody>
          <a:bodyPr wrap="square" lIns="0" tIns="0" rIns="0" bIns="0" rtlCol="0" anchor="t"/>
          <a:lstStyle/>
          <a:p>
            <a:pPr marL="0" indent="0" algn="l">
              <a:buNone/>
            </a:pPr>
            <a:r>
              <a:rPr lang="en-US" sz="2600" b="1" dirty="0">
                <a:solidFill>
                  <a:srgbClr val="1F2F5C"/>
                </a:solidFill>
                <a:latin typeface="Arial" pitchFamily="34" charset="0"/>
                <a:ea typeface="Arial" pitchFamily="34" charset="-122"/>
                <a:cs typeface="Arial" pitchFamily="34" charset="-120"/>
              </a:rPr>
              <a:t>A menopause-clinic pathway in six steps</a:t>
            </a:r>
            <a:endParaRPr lang="en-US" sz="2600" dirty="0"/>
          </a:p>
        </p:txBody>
      </p:sp>
      <p:pic>
        <p:nvPicPr>
          <p:cNvPr id="3" name="Image 0" descr="Belgian Menopause Society logo"/>
          <p:cNvPicPr>
            <a:picLocks noChangeAspect="1"/>
          </p:cNvPicPr>
          <p:nvPr/>
        </p:nvPicPr>
        <p:blipFill>
          <a:blip r:embed="rId3"/>
          <a:stretch>
            <a:fillRect/>
          </a:stretch>
        </p:blipFill>
        <p:spPr>
          <a:xfrm>
            <a:off x="9829800" y="6144768"/>
            <a:ext cx="1737360" cy="511530"/>
          </a:xfrm>
          <a:prstGeom prst="rect">
            <a:avLst/>
          </a:prstGeom>
        </p:spPr>
      </p:pic>
      <p:sp>
        <p:nvSpPr>
          <p:cNvPr id="4" name="Text 1"/>
          <p:cNvSpPr txBox="1"/>
          <p:nvPr/>
        </p:nvSpPr>
        <p:spPr>
          <a:xfrm>
            <a:off x="640080" y="6263640"/>
            <a:ext cx="8412480" cy="320040"/>
          </a:xfrm>
          <a:prstGeom prst="rect">
            <a:avLst/>
          </a:prstGeom>
          <a:noFill/>
          <a:ln/>
        </p:spPr>
        <p:txBody>
          <a:bodyPr wrap="square" lIns="0" tIns="0" rIns="0" bIns="0" rtlCol="0" anchor="ctr"/>
          <a:lstStyle/>
          <a:p>
            <a:pPr marL="0" indent="0">
              <a:buNone/>
            </a:pPr>
            <a:r>
              <a:rPr lang="en-US" sz="1000" dirty="0">
                <a:solidFill>
                  <a:srgbClr val="55627D"/>
                </a:solidFill>
                <a:latin typeface="Arial" pitchFamily="34" charset="0"/>
                <a:ea typeface="Arial" pitchFamily="34" charset="-122"/>
                <a:cs typeface="Arial" pitchFamily="34" charset="-120"/>
              </a:rPr>
              <a:t>AGA guideline 2022; product labelling; Menopause Society position statement 2022; BMS clinical tool 2025.</a:t>
            </a:r>
            <a:endParaRPr lang="en-US" sz="1000" dirty="0"/>
          </a:p>
        </p:txBody>
      </p:sp>
      <p:sp>
        <p:nvSpPr>
          <p:cNvPr id="5" name="Text 2"/>
          <p:cNvSpPr txBox="1"/>
          <p:nvPr/>
        </p:nvSpPr>
        <p:spPr>
          <a:xfrm>
            <a:off x="182880" y="6263640"/>
            <a:ext cx="365760" cy="320040"/>
          </a:xfrm>
          <a:prstGeom prst="rect">
            <a:avLst/>
          </a:prstGeom>
          <a:noFill/>
          <a:ln/>
        </p:spPr>
        <p:txBody>
          <a:bodyPr wrap="square" lIns="0" tIns="0" rIns="0" bIns="0" rtlCol="0" anchor="ctr"/>
          <a:lstStyle/>
          <a:p>
            <a:pPr marL="0" indent="0">
              <a:buNone/>
            </a:pPr>
            <a:r>
              <a:rPr lang="en-US" sz="1000" dirty="0">
                <a:solidFill>
                  <a:srgbClr val="B9C2D0"/>
                </a:solidFill>
                <a:latin typeface="Arial" pitchFamily="34" charset="0"/>
                <a:ea typeface="Arial" pitchFamily="34" charset="-122"/>
                <a:cs typeface="Arial" pitchFamily="34" charset="-120"/>
              </a:rPr>
              <a:t>B4</a:t>
            </a:r>
            <a:endParaRPr lang="en-US" sz="1000" dirty="0"/>
          </a:p>
        </p:txBody>
      </p:sp>
      <p:sp>
        <p:nvSpPr>
          <p:cNvPr id="6" name="Shape 3"/>
          <p:cNvSpPr/>
          <p:nvPr/>
        </p:nvSpPr>
        <p:spPr>
          <a:xfrm>
            <a:off x="6080760" y="1554480"/>
            <a:ext cx="0" cy="4480560"/>
          </a:xfrm>
          <a:prstGeom prst="line">
            <a:avLst/>
          </a:prstGeom>
          <a:noFill/>
          <a:ln w="12700">
            <a:solidFill>
              <a:srgbClr val="D5DDEA"/>
            </a:solidFill>
            <a:prstDash val="solid"/>
          </a:ln>
        </p:spPr>
        <p:txBody>
          <a:bodyPr/>
          <a:lstStyle/>
          <a:p>
            <a:endParaRPr lang="en-BE"/>
          </a:p>
        </p:txBody>
      </p:sp>
      <p:sp>
        <p:nvSpPr>
          <p:cNvPr id="7" name="Text 4"/>
          <p:cNvSpPr txBox="1"/>
          <p:nvPr/>
        </p:nvSpPr>
        <p:spPr>
          <a:xfrm>
            <a:off x="640080" y="1508760"/>
            <a:ext cx="457200" cy="548640"/>
          </a:xfrm>
          <a:prstGeom prst="rect">
            <a:avLst/>
          </a:prstGeom>
          <a:noFill/>
          <a:ln/>
        </p:spPr>
        <p:txBody>
          <a:bodyPr wrap="square" lIns="0" tIns="0" rIns="0" bIns="0" rtlCol="0" anchor="t"/>
          <a:lstStyle/>
          <a:p>
            <a:pPr marL="0" indent="0">
              <a:buNone/>
            </a:pPr>
            <a:r>
              <a:rPr lang="en-US" sz="3000" b="1" dirty="0">
                <a:solidFill>
                  <a:srgbClr val="F5A31A"/>
                </a:solidFill>
                <a:latin typeface="Arial" pitchFamily="34" charset="0"/>
                <a:ea typeface="Arial" pitchFamily="34" charset="-122"/>
                <a:cs typeface="Arial" pitchFamily="34" charset="-120"/>
              </a:rPr>
              <a:t>1</a:t>
            </a:r>
            <a:endParaRPr lang="en-US" sz="3000" dirty="0"/>
          </a:p>
        </p:txBody>
      </p:sp>
      <p:sp>
        <p:nvSpPr>
          <p:cNvPr id="8" name="Text 5"/>
          <p:cNvSpPr txBox="1"/>
          <p:nvPr/>
        </p:nvSpPr>
        <p:spPr>
          <a:xfrm>
            <a:off x="1188720" y="1508760"/>
            <a:ext cx="4526280" cy="137160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Confirm the target</a:t>
            </a:r>
            <a:endParaRPr lang="en-US" sz="1800" dirty="0"/>
          </a:p>
          <a:p>
            <a:pPr marL="0" indent="0">
              <a:spcAft>
                <a:spcPts val="300"/>
              </a:spcAft>
              <a:buNone/>
            </a:pPr>
            <a:r>
              <a:rPr lang="en-US" sz="1400" dirty="0">
                <a:solidFill>
                  <a:srgbClr val="55627D"/>
                </a:solidFill>
                <a:latin typeface="Arial" pitchFamily="34" charset="0"/>
                <a:ea typeface="Arial" pitchFamily="34" charset="-122"/>
                <a:cs typeface="Arial" pitchFamily="34" charset="-120"/>
              </a:rPr>
              <a:t>Labelled phenotype after inadequate lifestyle response; metabolic, functional and symptom goals.</a:t>
            </a:r>
            <a:endParaRPr lang="en-US" sz="1800" dirty="0"/>
          </a:p>
        </p:txBody>
      </p:sp>
      <p:sp>
        <p:nvSpPr>
          <p:cNvPr id="9" name="Text 6"/>
          <p:cNvSpPr txBox="1"/>
          <p:nvPr/>
        </p:nvSpPr>
        <p:spPr>
          <a:xfrm>
            <a:off x="640080" y="3017520"/>
            <a:ext cx="457200" cy="548640"/>
          </a:xfrm>
          <a:prstGeom prst="rect">
            <a:avLst/>
          </a:prstGeom>
          <a:noFill/>
          <a:ln/>
        </p:spPr>
        <p:txBody>
          <a:bodyPr wrap="square" lIns="0" tIns="0" rIns="0" bIns="0" rtlCol="0" anchor="t"/>
          <a:lstStyle/>
          <a:p>
            <a:pPr marL="0" indent="0">
              <a:buNone/>
            </a:pPr>
            <a:r>
              <a:rPr lang="en-US" sz="3000" b="1" dirty="0">
                <a:solidFill>
                  <a:srgbClr val="F5A31A"/>
                </a:solidFill>
                <a:latin typeface="Arial" pitchFamily="34" charset="0"/>
                <a:ea typeface="Arial" pitchFamily="34" charset="-122"/>
                <a:cs typeface="Arial" pitchFamily="34" charset="-120"/>
              </a:rPr>
              <a:t>2</a:t>
            </a:r>
            <a:endParaRPr lang="en-US" sz="3000" dirty="0"/>
          </a:p>
        </p:txBody>
      </p:sp>
      <p:sp>
        <p:nvSpPr>
          <p:cNvPr id="10" name="Text 7"/>
          <p:cNvSpPr txBox="1"/>
          <p:nvPr/>
        </p:nvSpPr>
        <p:spPr>
          <a:xfrm>
            <a:off x="1188720" y="3017520"/>
            <a:ext cx="4526280" cy="137160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Baseline safety</a:t>
            </a:r>
            <a:endParaRPr lang="en-US" sz="1800" dirty="0"/>
          </a:p>
          <a:p>
            <a:pPr marL="0" indent="0">
              <a:spcAft>
                <a:spcPts val="300"/>
              </a:spcAft>
              <a:buNone/>
            </a:pPr>
            <a:r>
              <a:rPr lang="en-US" sz="1400" dirty="0">
                <a:solidFill>
                  <a:srgbClr val="55627D"/>
                </a:solidFill>
                <a:latin typeface="Arial" pitchFamily="34" charset="0"/>
                <a:ea typeface="Arial" pitchFamily="34" charset="-122"/>
                <a:cs typeface="Arial" pitchFamily="34" charset="-120"/>
              </a:rPr>
              <a:t>Hypersensitivity, GI symptoms, gallbladder or pancreatitis history, kidney, pregnancy potential, planned anaesthesia, MTC/MEN2.</a:t>
            </a:r>
            <a:endParaRPr lang="en-US" sz="1800" dirty="0"/>
          </a:p>
        </p:txBody>
      </p:sp>
      <p:sp>
        <p:nvSpPr>
          <p:cNvPr id="11" name="Text 8"/>
          <p:cNvSpPr txBox="1"/>
          <p:nvPr/>
        </p:nvSpPr>
        <p:spPr>
          <a:xfrm>
            <a:off x="640080" y="4526280"/>
            <a:ext cx="457200" cy="548640"/>
          </a:xfrm>
          <a:prstGeom prst="rect">
            <a:avLst/>
          </a:prstGeom>
          <a:noFill/>
          <a:ln/>
        </p:spPr>
        <p:txBody>
          <a:bodyPr wrap="square" lIns="0" tIns="0" rIns="0" bIns="0" rtlCol="0" anchor="t"/>
          <a:lstStyle/>
          <a:p>
            <a:pPr marL="0" indent="0">
              <a:buNone/>
            </a:pPr>
            <a:r>
              <a:rPr lang="en-US" sz="3000" b="1" dirty="0">
                <a:solidFill>
                  <a:srgbClr val="F5A31A"/>
                </a:solidFill>
                <a:latin typeface="Arial" pitchFamily="34" charset="0"/>
                <a:ea typeface="Arial" pitchFamily="34" charset="-122"/>
                <a:cs typeface="Arial" pitchFamily="34" charset="-120"/>
              </a:rPr>
              <a:t>3</a:t>
            </a:r>
            <a:endParaRPr lang="en-US" sz="3000" dirty="0"/>
          </a:p>
        </p:txBody>
      </p:sp>
      <p:sp>
        <p:nvSpPr>
          <p:cNvPr id="12" name="Text 9"/>
          <p:cNvSpPr txBox="1"/>
          <p:nvPr/>
        </p:nvSpPr>
        <p:spPr>
          <a:xfrm>
            <a:off x="1188720" y="4526280"/>
            <a:ext cx="4526280" cy="137160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Menopause review</a:t>
            </a:r>
            <a:endParaRPr lang="en-US" sz="1800" dirty="0"/>
          </a:p>
          <a:p>
            <a:pPr marL="0" indent="0">
              <a:spcAft>
                <a:spcPts val="300"/>
              </a:spcAft>
              <a:buNone/>
            </a:pPr>
            <a:r>
              <a:rPr lang="en-US" sz="1400" dirty="0">
                <a:solidFill>
                  <a:srgbClr val="55627D"/>
                </a:solidFill>
                <a:latin typeface="Arial" pitchFamily="34" charset="0"/>
                <a:ea typeface="Arial" pitchFamily="34" charset="-122"/>
                <a:cs typeface="Arial" pitchFamily="34" charset="-120"/>
              </a:rPr>
              <a:t>MHT indication and regimen; endometrial protection if uterus present; unscheduled bleeding by standard pathways.</a:t>
            </a:r>
            <a:endParaRPr lang="en-US" sz="1800" dirty="0"/>
          </a:p>
        </p:txBody>
      </p:sp>
      <p:sp>
        <p:nvSpPr>
          <p:cNvPr id="13" name="Text 10"/>
          <p:cNvSpPr txBox="1"/>
          <p:nvPr/>
        </p:nvSpPr>
        <p:spPr>
          <a:xfrm>
            <a:off x="6446520" y="1508760"/>
            <a:ext cx="457200" cy="548640"/>
          </a:xfrm>
          <a:prstGeom prst="rect">
            <a:avLst/>
          </a:prstGeom>
          <a:noFill/>
          <a:ln/>
        </p:spPr>
        <p:txBody>
          <a:bodyPr wrap="square" lIns="0" tIns="0" rIns="0" bIns="0" rtlCol="0" anchor="t"/>
          <a:lstStyle/>
          <a:p>
            <a:pPr marL="0" indent="0">
              <a:buNone/>
            </a:pPr>
            <a:r>
              <a:rPr lang="en-US" sz="3000" b="1" dirty="0">
                <a:solidFill>
                  <a:srgbClr val="F5A31A"/>
                </a:solidFill>
                <a:latin typeface="Arial" pitchFamily="34" charset="0"/>
                <a:ea typeface="Arial" pitchFamily="34" charset="-122"/>
                <a:cs typeface="Arial" pitchFamily="34" charset="-120"/>
              </a:rPr>
              <a:t>4</a:t>
            </a:r>
            <a:endParaRPr lang="en-US" sz="3000" dirty="0"/>
          </a:p>
        </p:txBody>
      </p:sp>
      <p:sp>
        <p:nvSpPr>
          <p:cNvPr id="14" name="Text 11"/>
          <p:cNvSpPr txBox="1"/>
          <p:nvPr/>
        </p:nvSpPr>
        <p:spPr>
          <a:xfrm>
            <a:off x="6995160" y="1508760"/>
            <a:ext cx="4526280" cy="137160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Tissue health from day one</a:t>
            </a:r>
            <a:endParaRPr lang="en-US" sz="1800" dirty="0"/>
          </a:p>
          <a:p>
            <a:pPr marL="0" indent="0">
              <a:spcAft>
                <a:spcPts val="300"/>
              </a:spcAft>
              <a:buNone/>
            </a:pPr>
            <a:r>
              <a:rPr lang="en-US" sz="1400" dirty="0">
                <a:solidFill>
                  <a:srgbClr val="55627D"/>
                </a:solidFill>
                <a:latin typeface="Arial" pitchFamily="34" charset="0"/>
                <a:ea typeface="Arial" pitchFamily="34" charset="-122"/>
                <a:cs typeface="Arial" pitchFamily="34" charset="-120"/>
              </a:rPr>
              <a:t>Nutrition, resistance activity, strength, falls, osteoporosis risk. DXA lean mass is not function.</a:t>
            </a:r>
            <a:endParaRPr lang="en-US" sz="1800" dirty="0"/>
          </a:p>
        </p:txBody>
      </p:sp>
      <p:sp>
        <p:nvSpPr>
          <p:cNvPr id="15" name="Text 12"/>
          <p:cNvSpPr txBox="1"/>
          <p:nvPr/>
        </p:nvSpPr>
        <p:spPr>
          <a:xfrm>
            <a:off x="6446520" y="3017520"/>
            <a:ext cx="457200" cy="548640"/>
          </a:xfrm>
          <a:prstGeom prst="rect">
            <a:avLst/>
          </a:prstGeom>
          <a:noFill/>
          <a:ln/>
        </p:spPr>
        <p:txBody>
          <a:bodyPr wrap="square" lIns="0" tIns="0" rIns="0" bIns="0" rtlCol="0" anchor="t"/>
          <a:lstStyle/>
          <a:p>
            <a:pPr marL="0" indent="0">
              <a:buNone/>
            </a:pPr>
            <a:r>
              <a:rPr lang="en-US" sz="3000" b="1" dirty="0">
                <a:solidFill>
                  <a:srgbClr val="F5A31A"/>
                </a:solidFill>
                <a:latin typeface="Arial" pitchFamily="34" charset="0"/>
                <a:ea typeface="Arial" pitchFamily="34" charset="-122"/>
                <a:cs typeface="Arial" pitchFamily="34" charset="-120"/>
              </a:rPr>
              <a:t>5</a:t>
            </a:r>
            <a:endParaRPr lang="en-US" sz="3000" dirty="0"/>
          </a:p>
        </p:txBody>
      </p:sp>
      <p:sp>
        <p:nvSpPr>
          <p:cNvPr id="16" name="Text 13"/>
          <p:cNvSpPr txBox="1"/>
          <p:nvPr/>
        </p:nvSpPr>
        <p:spPr>
          <a:xfrm>
            <a:off x="6995160" y="3017520"/>
            <a:ext cx="4526280" cy="137160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During titration</a:t>
            </a:r>
            <a:endParaRPr lang="en-US" sz="1800" dirty="0"/>
          </a:p>
          <a:p>
            <a:pPr marL="0" indent="0">
              <a:spcAft>
                <a:spcPts val="300"/>
              </a:spcAft>
              <a:buNone/>
            </a:pPr>
            <a:r>
              <a:rPr lang="en-US" sz="1400" dirty="0">
                <a:solidFill>
                  <a:srgbClr val="55627D"/>
                </a:solidFill>
                <a:latin typeface="Arial" pitchFamily="34" charset="0"/>
                <a:ea typeface="Arial" pitchFamily="34" charset="-122"/>
                <a:cs typeface="Arial" pitchFamily="34" charset="-120"/>
              </a:rPr>
              <a:t>Intake and hydration, response, function, biliary and pancreatic symptoms, procedures, pregnancy plans, MHT control.</a:t>
            </a:r>
            <a:endParaRPr lang="en-US" sz="1800" dirty="0"/>
          </a:p>
        </p:txBody>
      </p:sp>
      <p:sp>
        <p:nvSpPr>
          <p:cNvPr id="17" name="Text 14"/>
          <p:cNvSpPr txBox="1"/>
          <p:nvPr/>
        </p:nvSpPr>
        <p:spPr>
          <a:xfrm>
            <a:off x="6446520" y="4526280"/>
            <a:ext cx="457200" cy="548640"/>
          </a:xfrm>
          <a:prstGeom prst="rect">
            <a:avLst/>
          </a:prstGeom>
          <a:noFill/>
          <a:ln/>
        </p:spPr>
        <p:txBody>
          <a:bodyPr wrap="square" lIns="0" tIns="0" rIns="0" bIns="0" rtlCol="0" anchor="t"/>
          <a:lstStyle/>
          <a:p>
            <a:pPr marL="0" indent="0">
              <a:buNone/>
            </a:pPr>
            <a:r>
              <a:rPr lang="en-US" sz="3000" b="1" dirty="0">
                <a:solidFill>
                  <a:srgbClr val="F5A31A"/>
                </a:solidFill>
                <a:latin typeface="Arial" pitchFamily="34" charset="0"/>
                <a:ea typeface="Arial" pitchFamily="34" charset="-122"/>
                <a:cs typeface="Arial" pitchFamily="34" charset="-120"/>
              </a:rPr>
              <a:t>6</a:t>
            </a:r>
            <a:endParaRPr lang="en-US" sz="3000" dirty="0"/>
          </a:p>
        </p:txBody>
      </p:sp>
      <p:sp>
        <p:nvSpPr>
          <p:cNvPr id="18" name="Text 15"/>
          <p:cNvSpPr txBox="1"/>
          <p:nvPr/>
        </p:nvSpPr>
        <p:spPr>
          <a:xfrm>
            <a:off x="6995160" y="4526280"/>
            <a:ext cx="4526280" cy="1371600"/>
          </a:xfrm>
          <a:prstGeom prst="rect">
            <a:avLst/>
          </a:prstGeom>
          <a:noFill/>
          <a:ln/>
        </p:spPr>
        <p:txBody>
          <a:bodyPr wrap="square" lIns="0" tIns="0" rIns="0" bIns="0" rtlCol="0" anchor="t"/>
          <a:lstStyle/>
          <a:p>
            <a:pPr marL="0" indent="0">
              <a:spcAft>
                <a:spcPts val="300"/>
              </a:spcAft>
              <a:buNone/>
            </a:pPr>
            <a:r>
              <a:rPr lang="en-US" sz="1800" b="1" dirty="0">
                <a:solidFill>
                  <a:srgbClr val="1F2F5C"/>
                </a:solidFill>
                <a:latin typeface="Arial" pitchFamily="34" charset="0"/>
                <a:ea typeface="Arial" pitchFamily="34" charset="-122"/>
                <a:cs typeface="Arial" pitchFamily="34" charset="-120"/>
              </a:rPr>
              <a:t>Oncology coordination</a:t>
            </a:r>
            <a:endParaRPr lang="en-US" sz="1800" dirty="0"/>
          </a:p>
          <a:p>
            <a:pPr marL="0" indent="0">
              <a:spcAft>
                <a:spcPts val="300"/>
              </a:spcAft>
              <a:buNone/>
            </a:pPr>
            <a:r>
              <a:rPr lang="en-US" sz="1400" dirty="0">
                <a:solidFill>
                  <a:srgbClr val="55627D"/>
                </a:solidFill>
                <a:latin typeface="Arial" pitchFamily="34" charset="0"/>
                <a:ea typeface="Arial" pitchFamily="34" charset="-122"/>
                <a:cs typeface="Arial" pitchFamily="34" charset="-120"/>
              </a:rPr>
              <a:t>Active cancer or survivorship: coordinate; never as anticancer or anti-recurrence treatment.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215</TotalTime>
  <Words>3736</Words>
  <Application>Microsoft Macintosh PowerPoint</Application>
  <PresentationFormat>Widescreen</PresentationFormat>
  <Paragraphs>307</Paragraphs>
  <Slides>21</Slides>
  <Notes>21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21</vt:i4>
      </vt:variant>
    </vt:vector>
  </HeadingPairs>
  <TitlesOfParts>
    <vt:vector size="23"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GLP-1-Based Therapies in Midlife Women</dc:title>
  <dc:subject>PptxGenJS Presentation</dc:subject>
  <dc:creator>Alain Hendlisz</dc:creator>
  <cp:lastModifiedBy>alain Hendlisz</cp:lastModifiedBy>
  <cp:revision>9</cp:revision>
  <dcterms:created xsi:type="dcterms:W3CDTF">2026-09-24T18:21:28Z</dcterms:created>
  <dcterms:modified xsi:type="dcterms:W3CDTF">2026-09-25T18:39:27Z</dcterms:modified>
</cp:coreProperties>
</file>