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3" r:id="rId2"/>
    <p:sldId id="258" r:id="rId3"/>
    <p:sldId id="2569" r:id="rId4"/>
    <p:sldId id="2564" r:id="rId5"/>
    <p:sldId id="257" r:id="rId6"/>
    <p:sldId id="2576" r:id="rId7"/>
    <p:sldId id="2572" r:id="rId8"/>
    <p:sldId id="2574" r:id="rId9"/>
    <p:sldId id="2575" r:id="rId10"/>
    <p:sldId id="2573" r:id="rId11"/>
    <p:sldId id="2566" r:id="rId12"/>
    <p:sldId id="2565" r:id="rId13"/>
    <p:sldId id="2571" r:id="rId14"/>
    <p:sldId id="260" r:id="rId15"/>
    <p:sldId id="262" r:id="rId16"/>
    <p:sldId id="261" r:id="rId17"/>
    <p:sldId id="26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50" autoAdjust="0"/>
    <p:restoredTop sz="94660"/>
  </p:normalViewPr>
  <p:slideViewPr>
    <p:cSldViewPr snapToGrid="0">
      <p:cViewPr>
        <p:scale>
          <a:sx n="85" d="100"/>
          <a:sy n="85" d="100"/>
        </p:scale>
        <p:origin x="45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1D505-4C50-444B-9E41-2C36E6C1C8F9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4808C-7F94-4193-ABD0-591ABC5BF8D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70166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EFF46E-6B43-41F9-9272-B566D03A251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2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19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36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7CC1DB-FA94-FD3F-DFF9-DABCF1544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4404E6A-EA8B-C45B-1FB3-5E944F7D79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F20FF0-EFD6-D9AB-F854-646005DA1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DE57A4-168F-5186-CC53-618D8E54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C3EE28-CFEA-2665-5B68-B69E62750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948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F3F05-0306-D113-4716-480BB7BB6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526FD6-C6F5-2AF1-FE61-921713FD2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E022E2-C541-CEFA-494C-54393BC8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013EB1-A312-E6BE-FBB4-ECA6F008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41A650-CFC2-E5E4-B0A2-63C0FE8F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85128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9723E0-744B-8FF7-E218-F75A24719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916C46-98B3-E7DE-293B-371F768FD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84DE52-FF90-B752-F062-EDD51933A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EA7F2B-022F-99B7-95FE-0E1EA84EF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1A6D6C-B539-5E1C-A2D3-5EE3D28A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5293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D8EB4A-9FDE-9F79-B5E9-77A162909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C52C66-9039-DB4A-1ECA-F9E7055E5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E93631-15BC-56DD-2550-7CC81753E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779FB13-00F8-0B93-6EAC-0EF902E32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213F0E6-EEBA-5FF2-AB23-F6EF69BD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15A060-38D9-82BB-D4F7-F0AA6319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2876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B884F-5AD3-3F15-02EB-B029FD008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976F55-3373-84AF-F1A5-524695A1B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07085A-1D0E-32B2-7D6B-BD2EBAB21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AD075C-BE34-B8FF-AA27-3CC9FD2102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4E98628-6F9D-C81D-4280-E493829F34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2E296D4-56EF-C7B8-A11F-174080074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9490B7D-707F-A4C5-CA05-556301541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7966C99-A0CE-584F-97BC-898EBF74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283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669010-954C-AD96-8438-0044DB68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FBB46A-60C1-CFE1-DF83-37C28D553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E412A1F-E5DD-A7A2-71A1-BBB8DC69D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40B258-D638-B5EF-E339-A5ECD8F8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1129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6039AF-C4BA-0F2E-15CB-4DC711E0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9D5082E-7973-92D1-0452-CA47FA67C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C04216-E7F2-BA28-DAAE-C9522D9D7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596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A3F041-6040-8C1B-16FD-395A198B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C0C152-82DD-7FBE-DD6F-D5854F345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121220-E474-42B6-3A7D-BB5DCF051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668F91C-5FC5-1286-853A-D0B587EE8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C326E9-EFBB-803B-BA1F-BCE3EA06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DA63AD-4D2A-FD10-B5FE-2BEDEBE8E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349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162C57-9982-6BD6-0A1C-09DBA42C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633C43C-3256-3772-4D75-6F1C4649E7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9156789-8A11-2DD1-47CD-99D02F4A2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9AC73F6-2B3F-83BE-CABC-88BDA2E55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A1E9F7-4AF9-DD12-60C5-778DC9A82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1C3D6B-9E9B-63C2-32E4-50934FC3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1926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261DD-EA59-F6D4-1A19-6F2733690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70FBBAF-1EF6-80A0-4157-B18B39F57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EA0F33-BED4-3E8E-C47A-4741B7DEC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CFC15D-4F96-4210-1812-F3890D803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6E1B04-E052-98FF-5623-990617B24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724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A11C5A1-7CBB-45CD-0DF7-C5CCFF1A9A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708D7A-D201-61E3-118A-EB8881857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DF38A4-7A91-5763-0060-8194FEB2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548BAB-2D42-018A-C894-F8215FEC7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705114-8FD6-1BBC-2DC2-816A19E7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4836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515063-D727-8995-60D3-02623A7C2A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49" y="3174"/>
            <a:ext cx="12186352" cy="6854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9" y="457200"/>
            <a:ext cx="9982201" cy="6172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Section Header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1" y="76201"/>
            <a:ext cx="914400" cy="381000"/>
          </a:xfrm>
        </p:spPr>
        <p:txBody>
          <a:bodyPr/>
          <a:lstStyle/>
          <a:p>
            <a:fld id="{FF6B260B-9C30-8041-A127-55431CED219C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76201"/>
            <a:ext cx="6019800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400800"/>
            <a:ext cx="762000" cy="381000"/>
          </a:xfrm>
        </p:spPr>
        <p:txBody>
          <a:bodyPr/>
          <a:lstStyle/>
          <a:p>
            <a:fld id="{AEAA3239-9EA4-4A65-A281-97F994456D9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7820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64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6CD6796-210B-72F5-10B4-F0336ABDB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E8868C-6FA1-E8BE-8482-5240F69DB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A98BA0-7517-87CB-884F-DCAE36112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1B791-1A18-40C6-8371-3419A1405694}" type="datetimeFigureOut">
              <a:rPr lang="fr-BE" smtClean="0"/>
              <a:t>25-09-26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2535AE-BAE2-E128-2F2B-47D37B236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5386B0-8E27-C76D-D708-52E190345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12703-6252-4D9E-B5A7-FB3056A7092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8678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s://www.nature.com/articles/s41569-022-00787-6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14146-8E96-B791-E19C-199BD0762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9" y="457200"/>
            <a:ext cx="10291012" cy="5710989"/>
          </a:xfrm>
          <a:noFill/>
        </p:spPr>
        <p:txBody>
          <a:bodyPr anchor="b">
            <a:normAutofit/>
          </a:bodyPr>
          <a:lstStyle/>
          <a:p>
            <a:r>
              <a:rPr lang="en-US" dirty="0">
                <a:ea typeface="Calibri Light"/>
                <a:cs typeface="Calibri Light"/>
              </a:rPr>
              <a:t>Contraception Need</a:t>
            </a:r>
            <a:br>
              <a:rPr lang="en-US" dirty="0">
                <a:ea typeface="Calibri Light"/>
                <a:cs typeface="Calibri Light"/>
              </a:rPr>
            </a:br>
            <a:r>
              <a:rPr lang="en-US" dirty="0">
                <a:ea typeface="Calibri Light"/>
                <a:cs typeface="Calibri Light"/>
              </a:rPr>
              <a:t>and Perimenopause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09651E8-58F2-F43F-C631-D670461FE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677" y="1275858"/>
            <a:ext cx="6718645" cy="196860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96CCE2-5C4C-7ED5-9702-1FA863406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0521" y="3187303"/>
            <a:ext cx="3382492" cy="34642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64F6D2-F742-9FEC-D74D-1F3373CB238B}"/>
              </a:ext>
            </a:extLst>
          </p:cNvPr>
          <p:cNvSpPr txBox="1"/>
          <p:nvPr/>
        </p:nvSpPr>
        <p:spPr>
          <a:xfrm>
            <a:off x="3392905" y="6282259"/>
            <a:ext cx="3072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Pintiaux- CHU Liège</a:t>
            </a:r>
          </a:p>
        </p:txBody>
      </p:sp>
    </p:spTree>
    <p:extLst>
      <p:ext uri="{BB962C8B-B14F-4D97-AF65-F5344CB8AC3E}">
        <p14:creationId xmlns:p14="http://schemas.microsoft.com/office/powerpoint/2010/main" val="18299340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4E79"/>
                </a:solidFill>
              </a:rPr>
              <a:t>What is perimenopause?</a:t>
            </a:r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524577" y="67508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Transition phase before menopause characterized by fluctuating hormones, irregular cycles, hot flushes, sleep disturbance, mood changes and vaginal symptoms.</a:t>
            </a:r>
            <a:endParaRPr lang="en-US" sz="2000" dirty="0"/>
          </a:p>
        </p:txBody>
      </p:sp>
      <p:sp>
        <p:nvSpPr>
          <p:cNvPr id="4" name="Espace réservé du numéro de diapositive 2">
            <a:extLst>
              <a:ext uri="{FF2B5EF4-FFF2-40B4-BE49-F238E27FC236}">
                <a16:creationId xmlns:a16="http://schemas.microsoft.com/office/drawing/2014/main" id="{68EA5473-36FB-7F89-503C-CBB8BEA39F7E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8C51D2-A608-923F-E368-534D45F09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389" y="1786979"/>
            <a:ext cx="7419411" cy="414108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AE23804-E595-3397-5325-19FF8111F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588" y="5335219"/>
            <a:ext cx="2299565" cy="2359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564C0B-5B9F-666E-3DD1-CEC3AD4917E3}"/>
              </a:ext>
            </a:extLst>
          </p:cNvPr>
          <p:cNvSpPr/>
          <p:nvPr/>
        </p:nvSpPr>
        <p:spPr>
          <a:xfrm>
            <a:off x="959188" y="6284996"/>
            <a:ext cx="779994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dirty="0"/>
              <a:t>MT begins four to six years before cessation of menses, and a physiologic deterioration of hypothalamic-pituitary-ovarian axis function associated with fluctuating hormone levels</a:t>
            </a:r>
            <a:endParaRPr lang="fr-BE" sz="1350" dirty="0"/>
          </a:p>
        </p:txBody>
      </p:sp>
    </p:spTree>
    <p:extLst>
      <p:ext uri="{BB962C8B-B14F-4D97-AF65-F5344CB8AC3E}">
        <p14:creationId xmlns:p14="http://schemas.microsoft.com/office/powerpoint/2010/main" val="120621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975C2A-56FD-5564-7FAA-726AE6B6E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Perimenopause</a:t>
            </a:r>
            <a:r>
              <a:rPr lang="fr-BE" dirty="0"/>
              <a:t> care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87C5F7-3BA9-5475-53BC-13013E044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effectLst/>
                <a:latin typeface="Adobe Clean"/>
              </a:rPr>
              <a:t>Hormonal Management of Perimenopausal Bleeding, Contraception, and Symptom Control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b="0" i="0" dirty="0" err="1">
                <a:effectLst/>
                <a:latin typeface="Adobe Clean"/>
              </a:rPr>
              <a:t>Perimenopause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presents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complex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needs</a:t>
            </a:r>
            <a:r>
              <a:rPr lang="fr-BE" b="0" i="0" dirty="0">
                <a:effectLst/>
                <a:latin typeface="Adobe Clean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 err="1">
                <a:effectLst/>
                <a:latin typeface="Adobe Clean"/>
              </a:rPr>
              <a:t>Frequent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unscheduled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bleeding</a:t>
            </a:r>
            <a:endParaRPr lang="fr-BE" b="0" i="0" dirty="0">
              <a:effectLst/>
              <a:latin typeface="Adobe Cle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Persistent </a:t>
            </a:r>
            <a:r>
              <a:rPr lang="fr-BE" b="0" i="0" dirty="0" err="1">
                <a:effectLst/>
                <a:latin typeface="Adobe Clean"/>
              </a:rPr>
              <a:t>risk</a:t>
            </a:r>
            <a:r>
              <a:rPr lang="fr-BE" b="0" i="0" dirty="0">
                <a:effectLst/>
                <a:latin typeface="Adobe Clean"/>
              </a:rPr>
              <a:t> of </a:t>
            </a:r>
            <a:r>
              <a:rPr lang="fr-BE" b="0" i="0" dirty="0" err="1">
                <a:effectLst/>
                <a:latin typeface="Adobe Clean"/>
              </a:rPr>
              <a:t>unplanned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pregnancy</a:t>
            </a:r>
            <a:endParaRPr lang="fr-BE" b="0" i="0" dirty="0">
              <a:effectLst/>
              <a:latin typeface="Adobe Cle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 err="1">
                <a:effectLst/>
                <a:latin typeface="Adobe Clean"/>
              </a:rPr>
              <a:t>Sometimes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severe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climacteric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symptoms</a:t>
            </a:r>
            <a:endParaRPr lang="fr-BE" b="0" i="0" dirty="0">
              <a:effectLst/>
              <a:latin typeface="Adobe Cle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Age-</a:t>
            </a:r>
            <a:r>
              <a:rPr lang="fr-BE" b="0" i="0" dirty="0" err="1">
                <a:effectLst/>
                <a:latin typeface="Adobe Clean"/>
              </a:rPr>
              <a:t>related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risks</a:t>
            </a:r>
            <a:r>
              <a:rPr lang="fr-BE" b="0" i="0" dirty="0">
                <a:effectLst/>
                <a:latin typeface="Adobe Clean"/>
              </a:rPr>
              <a:t> (VTE, </a:t>
            </a:r>
            <a:r>
              <a:rPr lang="fr-BE" b="0" i="0" dirty="0" err="1">
                <a:effectLst/>
                <a:latin typeface="Adobe Clean"/>
              </a:rPr>
              <a:t>cardiovascular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disease</a:t>
            </a:r>
            <a:r>
              <a:rPr lang="fr-BE" b="0" i="0" dirty="0">
                <a:effectLst/>
                <a:latin typeface="Adobe Clean"/>
              </a:rPr>
              <a:t>, </a:t>
            </a:r>
            <a:r>
              <a:rPr lang="fr-BE" b="0" i="0" dirty="0" err="1">
                <a:effectLst/>
                <a:latin typeface="Adobe Clean"/>
              </a:rPr>
              <a:t>obesity</a:t>
            </a:r>
            <a:r>
              <a:rPr lang="fr-BE" b="0" i="0" dirty="0">
                <a:effectLst/>
                <a:latin typeface="Adobe Clean"/>
              </a:rPr>
              <a:t>, cancers) must guide </a:t>
            </a:r>
            <a:r>
              <a:rPr lang="fr-BE" b="0" i="0" dirty="0" err="1">
                <a:effectLst/>
                <a:latin typeface="Adobe Clean"/>
              </a:rPr>
              <a:t>therapeutic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choices</a:t>
            </a:r>
            <a:r>
              <a:rPr lang="fr-BE" b="0" i="0" dirty="0">
                <a:effectLst/>
                <a:latin typeface="Adobe Clean"/>
              </a:rPr>
              <a:t>.</a:t>
            </a:r>
          </a:p>
          <a:p>
            <a:endParaRPr lang="en-US" b="0" i="0" dirty="0">
              <a:effectLst/>
              <a:latin typeface="Adobe Clean"/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24514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581FDF9-E32E-07D6-811F-0B7EBE203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595" y="2931349"/>
            <a:ext cx="5054655" cy="392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4E79"/>
                </a:solidFill>
              </a:rPr>
              <a:t>Contraception and Perimenopause</a:t>
            </a:r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666666"/>
                </a:solidFill>
              </a:rPr>
              <a:t>Practical guidance for women aged 40+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527774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Key topics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• Fertility during perimenopause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• Contraceptive options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• Benefits and risks :</a:t>
            </a:r>
            <a:r>
              <a:rPr lang="en-US" sz="2000" b="0" i="0" dirty="0">
                <a:effectLst/>
                <a:latin typeface="Adobe Clean"/>
              </a:rPr>
              <a:t> age-related risks (VTE, cardiovascular disease, obesity, cancers) must guide therapeutic choices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• When contraception can be stopped ?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Why contraception still matters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268827" y="3677186"/>
            <a:ext cx="10311320" cy="29883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• Fertility declines but pregnancy remains possible until menopause.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• Unintended pregnancy rates remain significant in women over 40.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• Pregnancies at older reproductive ages carry higher maternal and fetal risks.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2C82B2B-4004-7191-4946-1589D404F019}"/>
              </a:ext>
            </a:extLst>
          </p:cNvPr>
          <p:cNvSpPr txBox="1"/>
          <p:nvPr/>
        </p:nvSpPr>
        <p:spPr>
          <a:xfrm>
            <a:off x="457200" y="5639361"/>
            <a:ext cx="9143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Open Sans" panose="020B0606030504020204" pitchFamily="34" charset="0"/>
              </a:rPr>
              <a:t>Many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hormone replacement therapy regimens do not provide contraception.</a:t>
            </a:r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B62E87A-F654-29B9-F722-245692E52EAC}"/>
              </a:ext>
            </a:extLst>
          </p:cNvPr>
          <p:cNvSpPr txBox="1"/>
          <p:nvPr/>
        </p:nvSpPr>
        <p:spPr>
          <a:xfrm rot="10800000" flipV="1">
            <a:off x="1080737" y="6295139"/>
            <a:ext cx="680676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College of Sexual &amp; Reproductive Healthcare. Contraception for women over 40 years; 2010 [cited 2025 Dec]. Available from: FSRH Clinical Guideline: Contraception for Women Aged over 40 Years (August 2017, amended July 2023) </a:t>
            </a:r>
            <a:endParaRPr lang="fr-BE" sz="105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2127A9-BC6A-AE30-8FE8-1DD3291C8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242" y="48914"/>
            <a:ext cx="4564818" cy="35020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5207531-FCE0-A377-911B-064EB8875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907" y="786538"/>
            <a:ext cx="4979168" cy="338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7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936A8-2D3A-3E51-2E56-D5FCEC5CA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Contraception and </a:t>
            </a:r>
            <a:r>
              <a:rPr lang="fr-BE" dirty="0" err="1"/>
              <a:t>age</a:t>
            </a:r>
            <a:r>
              <a:rPr lang="fr-BE" dirty="0"/>
              <a:t> </a:t>
            </a:r>
            <a:r>
              <a:rPr lang="fr-BE" dirty="0" err="1"/>
              <a:t>related</a:t>
            </a:r>
            <a:r>
              <a:rPr lang="fr-BE" dirty="0"/>
              <a:t> </a:t>
            </a:r>
            <a:r>
              <a:rPr lang="fr-BE" dirty="0" err="1"/>
              <a:t>risks</a:t>
            </a:r>
            <a:endParaRPr lang="fr-BE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B81D7422-8052-F9FC-2DCE-F390752164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0347669"/>
              </p:ext>
            </p:extLst>
          </p:nvPr>
        </p:nvGraphicFramePr>
        <p:xfrm>
          <a:off x="137160" y="1914525"/>
          <a:ext cx="2820354" cy="4943475"/>
        </p:xfrm>
        <a:graphic>
          <a:graphicData uri="http://schemas.openxmlformats.org/drawingml/2006/table">
            <a:tbl>
              <a:tblPr/>
              <a:tblGrid>
                <a:gridCol w="2820354">
                  <a:extLst>
                    <a:ext uri="{9D8B030D-6E8A-4147-A177-3AD203B41FA5}">
                      <a16:colId xmlns:a16="http://schemas.microsoft.com/office/drawing/2014/main" val="644946405"/>
                    </a:ext>
                  </a:extLst>
                </a:gridCol>
              </a:tblGrid>
              <a:tr h="4561814">
                <a:tc>
                  <a:txBody>
                    <a:bodyPr/>
                    <a:lstStyle/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Higher Baseline VTE and CV Risk</a:t>
                      </a: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 Migraine</a:t>
                      </a: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Dyslipidemia</a:t>
                      </a: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Diabetes</a:t>
                      </a: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Arterial hypertension </a:t>
                      </a: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Obesity</a:t>
                      </a: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Lifestyle smoking, sedentary, nutrition</a:t>
                      </a: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endParaRPr lang="en-US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US" sz="15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</a:txBody>
                  <a:tcPr marL="77702" marR="77702" marT="38851" marB="38851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869454"/>
                  </a:ext>
                </a:extLst>
              </a:tr>
              <a:tr h="381661">
                <a:tc>
                  <a:txBody>
                    <a:bodyPr/>
                    <a:lstStyle/>
                    <a:p>
                      <a:endParaRPr lang="fr-BE" sz="1500" dirty="0"/>
                    </a:p>
                  </a:txBody>
                  <a:tcPr marL="77702" marR="77702" marT="38851" marB="38851"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68983234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32C7822-8E03-AC49-E52C-A3C6E19F6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728852"/>
              </p:ext>
            </p:extLst>
          </p:nvPr>
        </p:nvGraphicFramePr>
        <p:xfrm>
          <a:off x="2999872" y="1690688"/>
          <a:ext cx="9192128" cy="2926080"/>
        </p:xfrm>
        <a:graphic>
          <a:graphicData uri="http://schemas.openxmlformats.org/drawingml/2006/table">
            <a:tbl>
              <a:tblPr/>
              <a:tblGrid>
                <a:gridCol w="9192128">
                  <a:extLst>
                    <a:ext uri="{9D8B030D-6E8A-4147-A177-3AD203B41FA5}">
                      <a16:colId xmlns:a16="http://schemas.microsoft.com/office/drawing/2014/main" val="768129906"/>
                    </a:ext>
                  </a:extLst>
                </a:gridCol>
              </a:tblGrid>
              <a:tr h="1993701">
                <a:tc>
                  <a:txBody>
                    <a:bodyPr/>
                    <a:lstStyle/>
                    <a:p>
                      <a:pPr fontAlgn="t"/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Copper IUD and LNG-IUD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remain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first-line options. </a:t>
                      </a:r>
                    </a:p>
                    <a:p>
                      <a:pPr fontAlgn="t"/>
                      <a:endParaRPr lang="fr-BE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Progestin-only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methods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are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generally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preferred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in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women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with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VTE and CV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risk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factors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. </a:t>
                      </a:r>
                    </a:p>
                    <a:p>
                      <a:pPr fontAlgn="t"/>
                      <a:endParaRPr lang="fr-BE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Combined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hormonal contraception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may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be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used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in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healthy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, non-smoking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women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over 40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without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contraindications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. </a:t>
                      </a:r>
                    </a:p>
                    <a:p>
                      <a:pPr fontAlgn="t"/>
                      <a:endParaRPr lang="fr-BE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Avoid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estrogen-containing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contraceptives in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women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with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major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cardiovascular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risk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factors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,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previous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VTE, migraine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with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aura, or </a:t>
                      </a:r>
                      <a:r>
                        <a:rPr lang="fr-BE" b="0" i="0" dirty="0" err="1">
                          <a:effectLst/>
                          <a:latin typeface="Segoe UI" panose="020B0502040204020203" pitchFamily="34" charset="0"/>
                        </a:rPr>
                        <a:t>significant</a:t>
                      </a:r>
                      <a:r>
                        <a:rPr lang="fr-BE" b="0" i="0" dirty="0">
                          <a:effectLst/>
                          <a:latin typeface="Segoe UI" panose="020B0502040204020203" pitchFamily="34" charset="0"/>
                        </a:rPr>
                        <a:t> hypertension</a:t>
                      </a:r>
                    </a:p>
                  </a:txBody>
                  <a:tcPr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684036"/>
                  </a:ext>
                </a:extLst>
              </a:tr>
              <a:tr h="362491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23926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795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9D421-A42A-63C1-23DB-8D94FDB1D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0" i="0" dirty="0">
                <a:effectLst/>
                <a:latin typeface="Adobe Clean"/>
              </a:rPr>
              <a:t>Age-</a:t>
            </a:r>
            <a:r>
              <a:rPr lang="fr-BE" b="0" i="0" dirty="0" err="1">
                <a:effectLst/>
                <a:latin typeface="Adobe Clean"/>
              </a:rPr>
              <a:t>related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risks</a:t>
            </a:r>
            <a:endParaRPr lang="fr-BE" dirty="0"/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12FF1203-9AB3-C44D-C633-EC937CCEF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453" y="1490697"/>
            <a:ext cx="9117013" cy="445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466720B-202C-BF45-FF45-B097966306D5}"/>
              </a:ext>
            </a:extLst>
          </p:cNvPr>
          <p:cNvSpPr txBox="1"/>
          <p:nvPr/>
        </p:nvSpPr>
        <p:spPr>
          <a:xfrm>
            <a:off x="301214" y="6492875"/>
            <a:ext cx="125649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BE" sz="1200" b="0" i="0" u="none" strike="noStrike" baseline="0" dirty="0" err="1">
                <a:latin typeface="URWPalladioL-Roma"/>
              </a:rPr>
              <a:t>Lidegaard</a:t>
            </a:r>
            <a:r>
              <a:rPr lang="fr-BE" sz="1200" b="0" i="0" u="none" strike="noStrike" baseline="0" dirty="0">
                <a:latin typeface="URWPalladioL-Roma"/>
              </a:rPr>
              <a:t>, O.; </a:t>
            </a:r>
            <a:r>
              <a:rPr lang="fr-BE" sz="1200" b="0" i="0" u="none" strike="noStrike" baseline="0" dirty="0" err="1">
                <a:latin typeface="URWPalladioL-Roma"/>
              </a:rPr>
              <a:t>Lokkegaard</a:t>
            </a:r>
            <a:r>
              <a:rPr lang="fr-BE" sz="1200" b="0" i="0" u="none" strike="noStrike" baseline="0" dirty="0">
                <a:latin typeface="URWPalladioL-Roma"/>
              </a:rPr>
              <a:t>, E.; Jensen, A.; </a:t>
            </a:r>
            <a:r>
              <a:rPr lang="fr-BE" sz="1200" b="0" i="0" u="none" strike="noStrike" baseline="0" dirty="0" err="1">
                <a:latin typeface="URWPalladioL-Roma"/>
              </a:rPr>
              <a:t>Skovlund</a:t>
            </a:r>
            <a:r>
              <a:rPr lang="fr-BE" sz="1200" b="0" i="0" u="none" strike="noStrike" baseline="0" dirty="0">
                <a:latin typeface="URWPalladioL-Roma"/>
              </a:rPr>
              <a:t>, C.W.; </a:t>
            </a:r>
            <a:r>
              <a:rPr lang="fr-BE" sz="1200" b="0" i="0" u="none" strike="noStrike" baseline="0" dirty="0" err="1">
                <a:latin typeface="URWPalladioL-Roma"/>
              </a:rPr>
              <a:t>Keiding</a:t>
            </a:r>
            <a:r>
              <a:rPr lang="fr-BE" sz="1200" b="0" i="0" u="none" strike="noStrike" baseline="0" dirty="0">
                <a:latin typeface="URWPalladioL-Roma"/>
              </a:rPr>
              <a:t>, N. </a:t>
            </a:r>
            <a:r>
              <a:rPr lang="fr-BE" sz="1200" b="0" i="0" u="none" strike="noStrike" baseline="0" dirty="0" err="1">
                <a:latin typeface="URWPalladioL-Roma"/>
              </a:rPr>
              <a:t>Thrombotic</a:t>
            </a:r>
            <a:r>
              <a:rPr lang="fr-BE" sz="1200" b="0" i="0" u="none" strike="noStrike" baseline="0" dirty="0">
                <a:latin typeface="URWPalladioL-Roma"/>
              </a:rPr>
              <a:t> stroke and </a:t>
            </a:r>
            <a:r>
              <a:rPr lang="fr-BE" sz="1200" b="0" i="0" u="none" strike="noStrike" baseline="0" dirty="0" err="1">
                <a:latin typeface="URWPalladioL-Roma"/>
              </a:rPr>
              <a:t>myocardial</a:t>
            </a:r>
            <a:r>
              <a:rPr lang="fr-BE" sz="1200" b="0" i="0" u="none" strike="noStrike" baseline="0" dirty="0">
                <a:latin typeface="URWPalladioL-Roma"/>
              </a:rPr>
              <a:t> </a:t>
            </a:r>
            <a:r>
              <a:rPr lang="fr-BE" sz="1200" b="0" i="0" u="none" strike="noStrike" baseline="0" dirty="0" err="1">
                <a:latin typeface="URWPalladioL-Roma"/>
              </a:rPr>
              <a:t>infarction</a:t>
            </a:r>
            <a:r>
              <a:rPr lang="fr-BE" sz="1200" b="0" i="0" u="none" strike="noStrike" baseline="0" dirty="0">
                <a:latin typeface="URWPalladioL-Roma"/>
              </a:rPr>
              <a:t> </a:t>
            </a:r>
            <a:r>
              <a:rPr lang="fr-BE" sz="1200" b="0" i="0" u="none" strike="noStrike" baseline="0" dirty="0" err="1">
                <a:latin typeface="URWPalladioL-Roma"/>
              </a:rPr>
              <a:t>with</a:t>
            </a:r>
            <a:r>
              <a:rPr lang="fr-BE" sz="1200" b="0" i="0" u="none" strike="noStrike" baseline="0" dirty="0">
                <a:latin typeface="URWPalladioL-Roma"/>
              </a:rPr>
              <a:t> </a:t>
            </a:r>
            <a:r>
              <a:rPr lang="fr-FR" sz="1200" b="0" i="0" u="none" strike="noStrike" baseline="0" dirty="0">
                <a:latin typeface="URWPalladioL-Roma"/>
              </a:rPr>
              <a:t>hormonal contraception. </a:t>
            </a:r>
            <a:r>
              <a:rPr lang="fr-FR" sz="1200" b="0" i="0" u="none" strike="noStrike" baseline="0" dirty="0">
                <a:latin typeface="URWPalladioL-Ital"/>
              </a:rPr>
              <a:t>N. </a:t>
            </a:r>
            <a:r>
              <a:rPr lang="fr-FR" sz="1200" b="0" i="0" u="none" strike="noStrike" baseline="0" dirty="0" err="1">
                <a:latin typeface="URWPalladioL-Ital"/>
              </a:rPr>
              <a:t>Engl</a:t>
            </a:r>
            <a:r>
              <a:rPr lang="fr-FR" sz="1200" b="0" i="0" u="none" strike="noStrike" baseline="0" dirty="0">
                <a:latin typeface="URWPalladioL-Ital"/>
              </a:rPr>
              <a:t>. J. Med. </a:t>
            </a:r>
            <a:r>
              <a:rPr lang="fr-FR" sz="1200" b="1" i="0" u="none" strike="noStrike" baseline="0" dirty="0">
                <a:latin typeface="URWPalladioL-Bold"/>
              </a:rPr>
              <a:t>2012</a:t>
            </a:r>
            <a:r>
              <a:rPr lang="fr-FR" sz="1200" b="0" i="0" u="none" strike="noStrike" baseline="0" dirty="0">
                <a:latin typeface="URWPalladioL-Roma"/>
              </a:rPr>
              <a:t>, </a:t>
            </a:r>
            <a:r>
              <a:rPr lang="fr-FR" sz="1200" b="0" i="0" u="none" strike="noStrike" baseline="0" dirty="0">
                <a:latin typeface="URWPalladioL-Ital"/>
              </a:rPr>
              <a:t>366</a:t>
            </a:r>
            <a:r>
              <a:rPr lang="fr-FR" sz="1200" b="0" i="0" u="none" strike="noStrike" baseline="0" dirty="0">
                <a:latin typeface="URWPalladioL-Roma"/>
              </a:rPr>
              <a:t>, 2257–2266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1453267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t 5">
            <a:hlinkClick r:id="" action="ppaction://ole?verb=0"/>
            <a:extLst>
              <a:ext uri="{FF2B5EF4-FFF2-40B4-BE49-F238E27FC236}">
                <a16:creationId xmlns:a16="http://schemas.microsoft.com/office/drawing/2014/main" id="{BA918700-C4FD-D2C9-36CC-131652371A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436583"/>
              </p:ext>
            </p:extLst>
          </p:nvPr>
        </p:nvGraphicFramePr>
        <p:xfrm>
          <a:off x="131499" y="591143"/>
          <a:ext cx="8758501" cy="4926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6096296" imgH="3429229" progId="PowerPoint.Show.12">
                  <p:embed/>
                </p:oleObj>
              </mc:Choice>
              <mc:Fallback>
                <p:oleObj name="Presentation" r:id="rId2" imgW="6096296" imgH="3429229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1499" y="591143"/>
                        <a:ext cx="8758501" cy="49266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F686F27-DC0F-82D6-0A7C-D814D419C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653820"/>
              </p:ext>
            </p:extLst>
          </p:nvPr>
        </p:nvGraphicFramePr>
        <p:xfrm>
          <a:off x="1082040" y="5517800"/>
          <a:ext cx="9738360" cy="1164674"/>
        </p:xfrm>
        <a:graphic>
          <a:graphicData uri="http://schemas.openxmlformats.org/drawingml/2006/table">
            <a:tbl>
              <a:tblPr/>
              <a:tblGrid>
                <a:gridCol w="9738360">
                  <a:extLst>
                    <a:ext uri="{9D8B030D-6E8A-4147-A177-3AD203B41FA5}">
                      <a16:colId xmlns:a16="http://schemas.microsoft.com/office/drawing/2014/main" val="3042026596"/>
                    </a:ext>
                  </a:extLst>
                </a:gridCol>
              </a:tblGrid>
              <a:tr h="798914">
                <a:tc>
                  <a:txBody>
                    <a:bodyPr/>
                    <a:lstStyle/>
                    <a:p>
                      <a:pPr fontAlgn="t"/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Heit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JA et al.,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summarized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in </a:t>
                      </a:r>
                      <a:r>
                        <a:rPr lang="fr-BE" sz="1100" b="0" i="1" dirty="0" err="1">
                          <a:effectLst/>
                          <a:latin typeface="Segoe UI" panose="020B0502040204020203" pitchFamily="34" charset="0"/>
                        </a:rPr>
                        <a:t>Epidemiology</a:t>
                      </a:r>
                      <a:r>
                        <a:rPr lang="fr-BE" sz="1100" b="0" i="1" dirty="0">
                          <a:effectLst/>
                          <a:latin typeface="Segoe UI" panose="020B0502040204020203" pitchFamily="34" charset="0"/>
                        </a:rPr>
                        <a:t> of </a:t>
                      </a:r>
                      <a:r>
                        <a:rPr lang="fr-BE" sz="1100" b="0" i="1" dirty="0" err="1">
                          <a:effectLst/>
                          <a:latin typeface="Segoe UI" panose="020B0502040204020203" pitchFamily="34" charset="0"/>
                        </a:rPr>
                        <a:t>Venous</a:t>
                      </a:r>
                      <a:r>
                        <a:rPr lang="fr-BE" sz="1100" b="0" i="1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1" dirty="0" err="1">
                          <a:effectLst/>
                          <a:latin typeface="Segoe UI" panose="020B0502040204020203" pitchFamily="34" charset="0"/>
                        </a:rPr>
                        <a:t>Thromboembolism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. Risk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approximately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doubles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with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each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decade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after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age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40. </a:t>
                      </a:r>
                    </a:p>
                    <a:p>
                      <a:pPr fontAlgn="t"/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Lutsey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PL,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Zakai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NA. </a:t>
                      </a:r>
                      <a:r>
                        <a:rPr lang="fr-BE" sz="1100" b="0" i="1" dirty="0" err="1">
                          <a:effectLst/>
                          <a:latin typeface="Segoe UI" panose="020B0502040204020203" pitchFamily="34" charset="0"/>
                        </a:rPr>
                        <a:t>Epidemiology</a:t>
                      </a:r>
                      <a:r>
                        <a:rPr lang="fr-BE" sz="1100" b="0" i="1" dirty="0">
                          <a:effectLst/>
                          <a:latin typeface="Segoe UI" panose="020B0502040204020203" pitchFamily="34" charset="0"/>
                        </a:rPr>
                        <a:t> and Prevention of </a:t>
                      </a:r>
                      <a:r>
                        <a:rPr lang="fr-BE" sz="1100" b="0" i="1" dirty="0" err="1">
                          <a:effectLst/>
                          <a:latin typeface="Segoe UI" panose="020B0502040204020203" pitchFamily="34" charset="0"/>
                        </a:rPr>
                        <a:t>Venous</a:t>
                      </a:r>
                      <a:r>
                        <a:rPr lang="fr-BE" sz="1100" b="0" i="1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1" dirty="0" err="1">
                          <a:effectLst/>
                          <a:latin typeface="Segoe UI" panose="020B0502040204020203" pitchFamily="34" charset="0"/>
                        </a:rPr>
                        <a:t>Thromboembolism</a:t>
                      </a:r>
                      <a:r>
                        <a:rPr lang="fr-BE" sz="1100" b="0" i="1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Nature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Reviews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Cardiology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, 2022. Age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is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among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the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strongest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established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VTE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risk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100" b="0" i="0" dirty="0" err="1">
                          <a:effectLst/>
                          <a:latin typeface="Segoe UI" panose="020B0502040204020203" pitchFamily="34" charset="0"/>
                        </a:rPr>
                        <a:t>factors</a:t>
                      </a:r>
                      <a:r>
                        <a:rPr lang="fr-BE" sz="1100" b="0" i="0" dirty="0">
                          <a:effectLst/>
                          <a:latin typeface="Segoe UI" panose="020B0502040204020203" pitchFamily="34" charset="0"/>
                        </a:rPr>
                        <a:t>. </a:t>
                      </a:r>
                      <a:r>
                        <a:rPr lang="fr-BE" sz="1100" b="0" i="0" u="none" strike="noStrike" dirty="0">
                          <a:solidFill>
                            <a:srgbClr val="464FEB"/>
                          </a:solidFill>
                          <a:effectLst/>
                          <a:latin typeface="Segoe UI" panose="020B0502040204020203" pitchFamily="34" charset="0"/>
                          <a:hlinkClick r:id="rId4"/>
                        </a:rPr>
                        <a:t>[nature.com]</a:t>
                      </a:r>
                      <a:endParaRPr lang="fr-BE" sz="110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678951"/>
                  </a:ext>
                </a:extLst>
              </a:tr>
              <a:tr h="24582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569577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69542FE0-6A97-644F-9ECE-B8BB36C9C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00" y="591143"/>
            <a:ext cx="4582855" cy="257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782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A628F46-2E77-D939-56A6-B6C043B5EC48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675414"/>
          <a:ext cx="10515600" cy="265176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0787946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Age is an independent risk factor for venous thromboembolism (VTE).</a:t>
                      </a:r>
                      <a:endParaRPr lang="en-US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The risk of VTE increases progressively throughout adulthood.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The increase becomes more pronounced after age 50.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Aging is associated with: </a:t>
                      </a:r>
                    </a:p>
                    <a:p>
                      <a:pPr marL="742950" lvl="1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Changes in coagulation and fibrinolysis</a:t>
                      </a:r>
                    </a:p>
                    <a:p>
                      <a:pPr marL="742950" lvl="1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Increased prevalence of obesity and comorbidities</a:t>
                      </a:r>
                    </a:p>
                    <a:p>
                      <a:pPr marL="742950" lvl="1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Reduced mobility</a:t>
                      </a:r>
                    </a:p>
                    <a:p>
                      <a:pPr marL="742950" lvl="1" indent="-285750" fontAlgn="t">
                        <a:buFont typeface="Arial" panose="020B0604020202020204" pitchFamily="34" charset="0"/>
                        <a:buChar char="•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Greater exposure to medical and hormonal therapies</a:t>
                      </a:r>
                    </a:p>
                  </a:txBody>
                  <a:tcPr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149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9000478"/>
                  </a:ext>
                </a:extLst>
              </a:tr>
            </a:tbl>
          </a:graphicData>
        </a:graphic>
      </p:graphicFrame>
      <p:pic>
        <p:nvPicPr>
          <p:cNvPr id="4098" name="Picture 2">
            <a:extLst>
              <a:ext uri="{FF2B5EF4-FFF2-40B4-BE49-F238E27FC236}">
                <a16:creationId xmlns:a16="http://schemas.microsoft.com/office/drawing/2014/main" id="{504B87F8-3999-37AF-E36C-9230A5B62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810" y="0"/>
            <a:ext cx="4799190" cy="269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192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2">
            <a:extLst>
              <a:ext uri="{FF2B5EF4-FFF2-40B4-BE49-F238E27FC236}">
                <a16:creationId xmlns:a16="http://schemas.microsoft.com/office/drawing/2014/main" id="{5E66D5D0-F326-6355-90BE-8C79F0566F4C}"/>
              </a:ext>
            </a:extLst>
          </p:cNvPr>
          <p:cNvGrpSpPr>
            <a:grpSpLocks/>
          </p:cNvGrpSpPr>
          <p:nvPr/>
        </p:nvGrpSpPr>
        <p:grpSpPr bwMode="auto">
          <a:xfrm>
            <a:off x="723392" y="1210319"/>
            <a:ext cx="8896350" cy="2571750"/>
            <a:chOff x="271463" y="3929066"/>
            <a:chExt cx="9744075" cy="1857387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13024282-92AE-F667-FCDD-E5D0EDB9B4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63" y="4786328"/>
              <a:ext cx="9744075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8CFB8644-BC3E-B923-6D9D-9124557FC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988" y="3929066"/>
              <a:ext cx="9725025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97B259FC-726C-95D3-8D7B-CFBC887D16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63" y="4514859"/>
              <a:ext cx="9744075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CB332E9D-5C7D-75E7-E565-6CC3C3003B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988" y="5643578"/>
              <a:ext cx="9725025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020E8999-614F-5481-283D-6C8D693AEC08}"/>
              </a:ext>
            </a:extLst>
          </p:cNvPr>
          <p:cNvSpPr txBox="1"/>
          <p:nvPr/>
        </p:nvSpPr>
        <p:spPr>
          <a:xfrm>
            <a:off x="848738" y="5992238"/>
            <a:ext cx="6067628" cy="373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fr-FR" sz="1800" dirty="0" err="1">
                <a:solidFill>
                  <a:srgbClr val="4E1749"/>
                </a:solidFill>
                <a:latin typeface="Calibri" panose="020F0502020204030204" pitchFamily="34" charset="0"/>
              </a:rPr>
              <a:t>Lidegaard</a:t>
            </a:r>
            <a:r>
              <a:rPr lang="en-US" altLang="fr-FR" sz="1800" dirty="0">
                <a:solidFill>
                  <a:srgbClr val="4E1749"/>
                </a:solidFill>
                <a:latin typeface="Calibri" panose="020F0502020204030204" pitchFamily="34" charset="0"/>
              </a:rPr>
              <a:t> et al. BMJ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09F44C-D25C-066B-D693-525A2CA4FFF5}"/>
              </a:ext>
            </a:extLst>
          </p:cNvPr>
          <p:cNvSpPr txBox="1"/>
          <p:nvPr/>
        </p:nvSpPr>
        <p:spPr>
          <a:xfrm>
            <a:off x="1442125" y="492626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fr-FR" sz="1800" dirty="0">
                <a:solidFill>
                  <a:schemeClr val="tx2"/>
                </a:solidFill>
                <a:latin typeface="Calibri" panose="020F0502020204030204" pitchFamily="34" charset="0"/>
              </a:rPr>
              <a:t>The VTE risk lower with LNG-based oral contraceptives</a:t>
            </a:r>
          </a:p>
        </p:txBody>
      </p:sp>
    </p:spTree>
    <p:extLst>
      <p:ext uri="{BB962C8B-B14F-4D97-AF65-F5344CB8AC3E}">
        <p14:creationId xmlns:p14="http://schemas.microsoft.com/office/powerpoint/2010/main" val="2743609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3">
            <a:extLst>
              <a:ext uri="{FF2B5EF4-FFF2-40B4-BE49-F238E27FC236}">
                <a16:creationId xmlns:a16="http://schemas.microsoft.com/office/drawing/2014/main" id="{426FF785-4BF8-CC2C-1647-C15CF2998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31" y="149087"/>
            <a:ext cx="6104047" cy="607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A702E5-EDB9-3F75-757F-AB753C1D867E}"/>
              </a:ext>
            </a:extLst>
          </p:cNvPr>
          <p:cNvSpPr txBox="1"/>
          <p:nvPr/>
        </p:nvSpPr>
        <p:spPr>
          <a:xfrm>
            <a:off x="4556096" y="6512118"/>
            <a:ext cx="59316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342900" eaLnBrk="1" hangingPunct="1">
              <a:spcBef>
                <a:spcPct val="0"/>
              </a:spcBef>
              <a:buClrTx/>
              <a:buSzTx/>
              <a:buFont typeface="Wingdings 2" pitchFamily="18" charset="2"/>
              <a:buNone/>
              <a:defRPr/>
            </a:pPr>
            <a:r>
              <a:rPr lang="en-US" sz="1050" dirty="0" err="1">
                <a:solidFill>
                  <a:prstClr val="black">
                    <a:lumMod val="75000"/>
                  </a:prstClr>
                </a:solidFill>
                <a:latin typeface="Franklin Gothic Book" panose="020B0503020102020204"/>
              </a:rPr>
              <a:t>Morimont</a:t>
            </a:r>
            <a:r>
              <a:rPr lang="en-US" sz="1050" dirty="0">
                <a:solidFill>
                  <a:prstClr val="black">
                    <a:lumMod val="75000"/>
                  </a:prstClr>
                </a:solidFill>
                <a:latin typeface="Franklin Gothic Book" panose="020B0503020102020204"/>
              </a:rPr>
              <a:t>, L., </a:t>
            </a:r>
            <a:r>
              <a:rPr lang="en-US" sz="1050" dirty="0" err="1">
                <a:solidFill>
                  <a:prstClr val="black">
                    <a:lumMod val="75000"/>
                  </a:prstClr>
                </a:solidFill>
                <a:latin typeface="Franklin Gothic Book" panose="020B0503020102020204"/>
              </a:rPr>
              <a:t>Dogné</a:t>
            </a:r>
            <a:r>
              <a:rPr lang="en-US" sz="1050" dirty="0">
                <a:solidFill>
                  <a:prstClr val="black">
                    <a:lumMod val="75000"/>
                  </a:prstClr>
                </a:solidFill>
                <a:latin typeface="Franklin Gothic Book" panose="020B0503020102020204"/>
              </a:rPr>
              <a:t> J-M., and </a:t>
            </a:r>
            <a:r>
              <a:rPr lang="en-US" sz="1050" dirty="0" err="1">
                <a:solidFill>
                  <a:prstClr val="black">
                    <a:lumMod val="75000"/>
                  </a:prstClr>
                </a:solidFill>
                <a:latin typeface="Franklin Gothic Book" panose="020B0503020102020204"/>
              </a:rPr>
              <a:t>Douxfils</a:t>
            </a:r>
            <a:r>
              <a:rPr lang="en-US" sz="1050" dirty="0">
                <a:solidFill>
                  <a:prstClr val="black">
                    <a:lumMod val="75000"/>
                  </a:prstClr>
                </a:solidFill>
                <a:latin typeface="Franklin Gothic Book" panose="020B0503020102020204"/>
              </a:rPr>
              <a:t> J. Thrombosis Research 2020</a:t>
            </a:r>
            <a:r>
              <a:rPr lang="en-US" altLang="en-US" sz="1050" dirty="0">
                <a:solidFill>
                  <a:prstClr val="black">
                    <a:lumMod val="75000"/>
                  </a:prstClr>
                </a:solidFill>
                <a:latin typeface="Franklin Gothic Book" panose="020B0503020102020204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7F68C09-1290-ABCC-1056-9B92E9AD43B0}"/>
              </a:ext>
            </a:extLst>
          </p:cNvPr>
          <p:cNvSpPr txBox="1"/>
          <p:nvPr/>
        </p:nvSpPr>
        <p:spPr>
          <a:xfrm>
            <a:off x="773831" y="6320363"/>
            <a:ext cx="5228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/>
              <a:t>Normalized</a:t>
            </a:r>
            <a:r>
              <a:rPr lang="fr-BE" dirty="0"/>
              <a:t> </a:t>
            </a:r>
            <a:r>
              <a:rPr lang="fr-BE" dirty="0" err="1"/>
              <a:t>Activated</a:t>
            </a:r>
            <a:r>
              <a:rPr lang="fr-BE" dirty="0"/>
              <a:t> </a:t>
            </a:r>
            <a:r>
              <a:rPr lang="fr-BE" dirty="0" err="1"/>
              <a:t>Protein</a:t>
            </a:r>
            <a:r>
              <a:rPr lang="fr-BE" dirty="0"/>
              <a:t> C </a:t>
            </a:r>
            <a:r>
              <a:rPr lang="fr-BE" dirty="0" err="1"/>
              <a:t>Sensitivity</a:t>
            </a:r>
            <a:r>
              <a:rPr lang="fr-BE" dirty="0"/>
              <a:t> Ratio </a:t>
            </a:r>
          </a:p>
        </p:txBody>
      </p:sp>
    </p:spTree>
    <p:extLst>
      <p:ext uri="{BB962C8B-B14F-4D97-AF65-F5344CB8AC3E}">
        <p14:creationId xmlns:p14="http://schemas.microsoft.com/office/powerpoint/2010/main" val="1652092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561E44F-DFE5-2525-B403-6977A3909851}"/>
              </a:ext>
            </a:extLst>
          </p:cNvPr>
          <p:cNvSpPr txBox="1"/>
          <p:nvPr/>
        </p:nvSpPr>
        <p:spPr>
          <a:xfrm>
            <a:off x="797668" y="749030"/>
            <a:ext cx="108268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Women in the perimenopause need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individualised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advice to meet their specific health needs.</a:t>
            </a:r>
          </a:p>
          <a:p>
            <a:endParaRPr lang="en-US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Health needs may include the management of unscheduled bleeding, perimenopausal symptom control, and provision of contraception</a:t>
            </a:r>
            <a:endParaRPr lang="fr-BE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74294D-5304-A002-13EA-6362BBF336CD}"/>
              </a:ext>
            </a:extLst>
          </p:cNvPr>
          <p:cNvSpPr txBox="1"/>
          <p:nvPr/>
        </p:nvSpPr>
        <p:spPr>
          <a:xfrm>
            <a:off x="351846" y="107403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F4E79"/>
                </a:solidFill>
              </a:rPr>
              <a:t>When  bleeding still matters</a:t>
            </a:r>
            <a:endParaRPr lang="en-US" sz="1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608F313-9723-E6CD-27DD-43B7EB1F933D}"/>
              </a:ext>
            </a:extLst>
          </p:cNvPr>
          <p:cNvSpPr txBox="1"/>
          <p:nvPr/>
        </p:nvSpPr>
        <p:spPr>
          <a:xfrm>
            <a:off x="461176" y="2043485"/>
            <a:ext cx="93745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The 52 mg LNG-IUD </a:t>
            </a:r>
            <a:r>
              <a:rPr lang="fr-BE" b="0" i="0" dirty="0" err="1">
                <a:effectLst/>
                <a:latin typeface="Adobe Clean"/>
              </a:rPr>
              <a:t>remains</a:t>
            </a:r>
            <a:r>
              <a:rPr lang="fr-BE" b="0" i="0" dirty="0">
                <a:effectLst/>
                <a:latin typeface="Adobe Clean"/>
              </a:rPr>
              <a:t> the </a:t>
            </a:r>
            <a:r>
              <a:rPr lang="fr-BE" b="0" i="0" dirty="0" err="1">
                <a:effectLst/>
                <a:latin typeface="Adobe Clean"/>
              </a:rPr>
              <a:t>reference</a:t>
            </a:r>
            <a:r>
              <a:rPr lang="fr-BE" b="0" i="0" dirty="0">
                <a:effectLst/>
                <a:latin typeface="Adobe Clean"/>
              </a:rPr>
              <a:t> for: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Up to 90% </a:t>
            </a:r>
            <a:r>
              <a:rPr lang="fr-BE" b="0" i="0" dirty="0" err="1">
                <a:effectLst/>
                <a:latin typeface="Adobe Clean"/>
              </a:rPr>
              <a:t>reduction</a:t>
            </a:r>
            <a:r>
              <a:rPr lang="fr-BE" b="0" i="0" dirty="0">
                <a:effectLst/>
                <a:latin typeface="Adobe Clean"/>
              </a:rPr>
              <a:t> in </a:t>
            </a:r>
            <a:r>
              <a:rPr lang="fr-BE" b="0" i="0" dirty="0" err="1">
                <a:effectLst/>
                <a:latin typeface="Adobe Clean"/>
              </a:rPr>
              <a:t>menstrual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blood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loss</a:t>
            </a:r>
            <a:r>
              <a:rPr lang="fr-BE" b="0" i="0" dirty="0">
                <a:effectLst/>
                <a:latin typeface="Adobe Clean"/>
              </a:rPr>
              <a:t> over 12 </a:t>
            </a:r>
            <a:r>
              <a:rPr lang="fr-BE" b="0" i="0" dirty="0" err="1">
                <a:effectLst/>
                <a:latin typeface="Adobe Clean"/>
              </a:rPr>
              <a:t>months</a:t>
            </a:r>
            <a:endParaRPr lang="fr-BE" b="0" i="0" dirty="0">
              <a:effectLst/>
              <a:latin typeface="Adobe Cle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 err="1">
                <a:effectLst/>
                <a:latin typeface="Adobe Clean"/>
              </a:rPr>
              <a:t>Highly</a:t>
            </a:r>
            <a:r>
              <a:rPr lang="fr-BE" b="0" i="0" dirty="0">
                <a:effectLst/>
                <a:latin typeface="Adobe Clean"/>
              </a:rPr>
              <a:t> effective contraception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 err="1">
                <a:effectLst/>
                <a:latin typeface="Adobe Clean"/>
              </a:rPr>
              <a:t>Endometrial</a:t>
            </a:r>
            <a:r>
              <a:rPr lang="fr-BE" b="0" i="0" dirty="0">
                <a:effectLst/>
                <a:latin typeface="Adobe Clean"/>
              </a:rPr>
              <a:t> protection </a:t>
            </a:r>
            <a:r>
              <a:rPr lang="fr-BE" b="0" i="0" dirty="0" err="1">
                <a:effectLst/>
                <a:latin typeface="Adobe Clean"/>
              </a:rPr>
              <a:t>during</a:t>
            </a:r>
            <a:r>
              <a:rPr lang="fr-BE" b="0" i="0" dirty="0">
                <a:effectLst/>
                <a:latin typeface="Adobe Clean"/>
              </a:rPr>
              <a:t> HRT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Limitations: insertion pain, patient </a:t>
            </a:r>
            <a:r>
              <a:rPr lang="fr-BE" b="0" i="0" dirty="0" err="1">
                <a:effectLst/>
                <a:latin typeface="Adobe Clean"/>
              </a:rPr>
              <a:t>refusal</a:t>
            </a:r>
            <a:r>
              <a:rPr lang="fr-BE" b="0" i="0" dirty="0">
                <a:effectLst/>
                <a:latin typeface="Adobe Clean"/>
              </a:rPr>
              <a:t>, or </a:t>
            </a:r>
            <a:r>
              <a:rPr lang="fr-BE" b="0" i="0" dirty="0" err="1">
                <a:effectLst/>
                <a:latin typeface="Adobe Clean"/>
              </a:rPr>
              <a:t>contraindications</a:t>
            </a:r>
            <a:endParaRPr lang="fr-BE" b="0" i="0" dirty="0">
              <a:effectLst/>
              <a:latin typeface="Adobe Cle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dirty="0">
                <a:latin typeface="Adobe Clean"/>
              </a:rPr>
              <a:t>Alternative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BE" dirty="0" err="1">
                <a:latin typeface="Adobe Clean"/>
              </a:rPr>
              <a:t>Progestin</a:t>
            </a:r>
            <a:r>
              <a:rPr lang="fr-BE" dirty="0">
                <a:latin typeface="Adobe Clean"/>
              </a:rPr>
              <a:t> </a:t>
            </a:r>
            <a:r>
              <a:rPr lang="fr-BE" dirty="0" err="1">
                <a:latin typeface="Adobe Clean"/>
              </a:rPr>
              <a:t>alone</a:t>
            </a:r>
            <a:r>
              <a:rPr lang="fr-BE" dirty="0">
                <a:latin typeface="Adobe Clean"/>
              </a:rPr>
              <a:t>  : drospirenone , </a:t>
            </a:r>
            <a:r>
              <a:rPr lang="fr-BE" dirty="0" err="1">
                <a:latin typeface="Adobe Clean"/>
              </a:rPr>
              <a:t>dienogest</a:t>
            </a:r>
            <a:r>
              <a:rPr lang="fr-BE" dirty="0">
                <a:latin typeface="Adobe Clean"/>
              </a:rPr>
              <a:t> , </a:t>
            </a:r>
            <a:r>
              <a:rPr lang="fr-BE" dirty="0" err="1">
                <a:latin typeface="Adobe Clean"/>
              </a:rPr>
              <a:t>nomegestrol</a:t>
            </a:r>
            <a:r>
              <a:rPr lang="fr-BE" dirty="0">
                <a:latin typeface="Adobe Clean"/>
              </a:rPr>
              <a:t> </a:t>
            </a:r>
            <a:r>
              <a:rPr lang="fr-BE" dirty="0" err="1">
                <a:latin typeface="Adobe Clean"/>
              </a:rPr>
              <a:t>acetate</a:t>
            </a:r>
            <a:endParaRPr lang="fr-BE" dirty="0">
              <a:latin typeface="Adobe Clean"/>
            </a:endParaRPr>
          </a:p>
          <a:p>
            <a:pPr>
              <a:buFont typeface="Arial" panose="020B0604020202020204" pitchFamily="34" charset="0"/>
              <a:buChar char="•"/>
            </a:pPr>
            <a:endParaRPr lang="fr-BE" dirty="0">
              <a:latin typeface="Adobe Cle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If </a:t>
            </a:r>
            <a:r>
              <a:rPr lang="fr-BE" b="0" i="0" dirty="0" err="1">
                <a:effectLst/>
                <a:latin typeface="Adobe Clean"/>
              </a:rPr>
              <a:t>vasomotors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symptoms</a:t>
            </a:r>
            <a:r>
              <a:rPr lang="fr-BE" b="0" i="0" dirty="0">
                <a:effectLst/>
                <a:latin typeface="Adobe Clean"/>
              </a:rPr>
              <a:t> and non CI  </a:t>
            </a:r>
            <a:endParaRPr lang="fr-BE" dirty="0">
              <a:latin typeface="Adobe Cle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LNG –IUD + E2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 err="1">
                <a:latin typeface="Adobe Clean"/>
              </a:rPr>
              <a:t>Dr</a:t>
            </a:r>
            <a:r>
              <a:rPr lang="fr-BE" b="0" i="0" dirty="0" err="1">
                <a:effectLst/>
                <a:latin typeface="Adobe Clean"/>
              </a:rPr>
              <a:t>ovelis</a:t>
            </a:r>
            <a:r>
              <a:rPr lang="fr-BE" b="0" i="0" dirty="0">
                <a:effectLst/>
                <a:latin typeface="Adobe Clean"/>
              </a:rPr>
              <a:t> (</a:t>
            </a:r>
            <a:r>
              <a:rPr lang="fr-BE" b="0" i="0" dirty="0" err="1">
                <a:effectLst/>
                <a:latin typeface="Adobe Clean"/>
              </a:rPr>
              <a:t>estetrol</a:t>
            </a:r>
            <a:r>
              <a:rPr lang="fr-BE" b="0" i="0" dirty="0">
                <a:effectLst/>
                <a:latin typeface="Adobe Clean"/>
              </a:rPr>
              <a:t> + drospirenone)</a:t>
            </a:r>
            <a:r>
              <a:rPr lang="fr-BE" dirty="0">
                <a:latin typeface="Adobe Clean"/>
              </a:rPr>
              <a:t> ,</a:t>
            </a:r>
            <a:r>
              <a:rPr lang="fr-BE" dirty="0" err="1">
                <a:latin typeface="Adobe Clean"/>
              </a:rPr>
              <a:t>Zoely</a:t>
            </a:r>
            <a:r>
              <a:rPr lang="fr-BE" dirty="0">
                <a:latin typeface="Adobe Clean"/>
              </a:rPr>
              <a:t> or </a:t>
            </a:r>
            <a:r>
              <a:rPr lang="fr-BE" dirty="0" err="1">
                <a:latin typeface="Adobe Clean"/>
              </a:rPr>
              <a:t>Qlaira</a:t>
            </a:r>
            <a:r>
              <a:rPr lang="fr-BE" dirty="0">
                <a:latin typeface="Adobe Clean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0" i="0" dirty="0">
                <a:effectLst/>
                <a:latin typeface="Adobe Clean"/>
              </a:rPr>
              <a:t>: COC </a:t>
            </a:r>
            <a:r>
              <a:rPr lang="fr-BE" b="0" i="0" dirty="0" err="1">
                <a:effectLst/>
                <a:latin typeface="Adobe Clean"/>
              </a:rPr>
              <a:t>with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potentially</a:t>
            </a:r>
            <a:r>
              <a:rPr lang="fr-BE" b="0" i="0" dirty="0">
                <a:effectLst/>
                <a:latin typeface="Adobe Clean"/>
              </a:rPr>
              <a:t> more favorable </a:t>
            </a:r>
            <a:r>
              <a:rPr lang="fr-BE" b="0" i="0" dirty="0" err="1">
                <a:effectLst/>
                <a:latin typeface="Adobe Clean"/>
              </a:rPr>
              <a:t>metabolic</a:t>
            </a:r>
            <a:r>
              <a:rPr lang="fr-BE" b="0" i="0" dirty="0">
                <a:effectLst/>
                <a:latin typeface="Adobe Clean"/>
              </a:rPr>
              <a:t> and </a:t>
            </a:r>
            <a:r>
              <a:rPr lang="fr-BE" b="0" i="0" dirty="0" err="1">
                <a:effectLst/>
                <a:latin typeface="Adobe Clean"/>
              </a:rPr>
              <a:t>hemostatic</a:t>
            </a:r>
            <a:r>
              <a:rPr lang="fr-BE" b="0" i="0" dirty="0">
                <a:effectLst/>
                <a:latin typeface="Adobe Clean"/>
              </a:rPr>
              <a:t> profile </a:t>
            </a:r>
            <a:r>
              <a:rPr lang="fr-BE" b="0" i="0" dirty="0" err="1">
                <a:effectLst/>
                <a:latin typeface="Adobe Clean"/>
              </a:rPr>
              <a:t>than</a:t>
            </a:r>
            <a:r>
              <a:rPr lang="fr-BE" b="0" i="0" dirty="0">
                <a:effectLst/>
                <a:latin typeface="Adobe Clean"/>
              </a:rPr>
              <a:t> EE-</a:t>
            </a:r>
            <a:r>
              <a:rPr lang="fr-BE" b="0" i="0" dirty="0" err="1">
                <a:effectLst/>
                <a:latin typeface="Adobe Clean"/>
              </a:rPr>
              <a:t>containing</a:t>
            </a:r>
            <a:r>
              <a:rPr lang="fr-BE" b="0" i="0" dirty="0">
                <a:effectLst/>
                <a:latin typeface="Adobe Clean"/>
              </a:rPr>
              <a:t> </a:t>
            </a:r>
            <a:r>
              <a:rPr lang="fr-BE" b="0" i="0" dirty="0" err="1">
                <a:effectLst/>
                <a:latin typeface="Adobe Clean"/>
              </a:rPr>
              <a:t>COCs</a:t>
            </a:r>
            <a:endParaRPr lang="fr-BE" b="0" i="0" dirty="0">
              <a:effectLst/>
              <a:latin typeface="Adobe Clean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>
                <a:latin typeface="Adobe Clean"/>
              </a:rPr>
              <a:t> E2 +</a:t>
            </a:r>
            <a:r>
              <a:rPr lang="fr-BE" dirty="0" err="1">
                <a:latin typeface="Adobe Clean"/>
              </a:rPr>
              <a:t>Dienogest</a:t>
            </a:r>
            <a:r>
              <a:rPr lang="fr-BE" dirty="0">
                <a:latin typeface="Adobe Clean"/>
              </a:rPr>
              <a:t> 2 mg</a:t>
            </a:r>
          </a:p>
        </p:txBody>
      </p:sp>
    </p:spTree>
    <p:extLst>
      <p:ext uri="{BB962C8B-B14F-4D97-AF65-F5344CB8AC3E}">
        <p14:creationId xmlns:p14="http://schemas.microsoft.com/office/powerpoint/2010/main" val="3048540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AC8DC07-E7C0-9311-1566-47D0726AC9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239892"/>
              </p:ext>
            </p:extLst>
          </p:nvPr>
        </p:nvGraphicFramePr>
        <p:xfrm>
          <a:off x="632476" y="1271028"/>
          <a:ext cx="10927047" cy="5345723"/>
        </p:xfrm>
        <a:graphic>
          <a:graphicData uri="http://schemas.openxmlformats.org/drawingml/2006/table">
            <a:tbl>
              <a:tblPr/>
              <a:tblGrid>
                <a:gridCol w="10927047">
                  <a:extLst>
                    <a:ext uri="{9D8B030D-6E8A-4147-A177-3AD203B41FA5}">
                      <a16:colId xmlns:a16="http://schemas.microsoft.com/office/drawing/2014/main" val="370612713"/>
                    </a:ext>
                  </a:extLst>
                </a:gridCol>
              </a:tblGrid>
              <a:tr h="4855821">
                <a:tc>
                  <a:txBody>
                    <a:bodyPr/>
                    <a:lstStyle/>
                    <a:p>
                      <a:pPr fontAlgn="t">
                        <a:buFont typeface="Arial" panose="020B0604020202020204" pitchFamily="34" charset="0"/>
                        <a:buNone/>
                      </a:pP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1.Menopausal Hormone </a:t>
                      </a: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Therapy</a:t>
                      </a: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 (MHT)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: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Estrogen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alone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or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combined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with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progestogen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(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antigonadotropic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) to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relieve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hot flashes, night sweats, and vaginal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symptoms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Combined</a:t>
                      </a: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 Oral Contraceptives (</a:t>
                      </a: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COCs</a:t>
                      </a: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)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: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Suitable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for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healthy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women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requiring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both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symptom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control and contraception.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Levonorgestrel-Releasing </a:t>
                      </a: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Intrauterine</a:t>
                      </a: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 System (LNG-IUS)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: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Provides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contraception and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endometrial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protection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when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used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with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estrogen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therapy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2. Non-Hormonal </a:t>
                      </a: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Treatments</a:t>
                      </a:r>
                      <a:endParaRPr lang="fr-BE" sz="13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SSRIs</a:t>
                      </a: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/</a:t>
                      </a: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SNRIs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(e.g.,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escitalopram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, venlafaxine): May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reduce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vasomotor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symptoms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Gabapentin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: Effective for hot flashes,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particularly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at night.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Fezolinetant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: Neurokinin-3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receptor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antagonist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approved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for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moderate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to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severe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vasomotor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symptoms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3. Management of </a:t>
                      </a: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Genitourinary</a:t>
                      </a:r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1" i="0" dirty="0" err="1">
                          <a:effectLst/>
                          <a:latin typeface="Segoe UI" panose="020B0502040204020203" pitchFamily="34" charset="0"/>
                        </a:rPr>
                        <a:t>Symptoms</a:t>
                      </a:r>
                      <a:endParaRPr lang="fr-BE" sz="13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Vaginal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moisturizers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and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lubricants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Low-dose vaginal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estrogen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therapy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Vaginal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dehydroepiandrosterone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(DHEA) or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ospemifene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in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selected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patients.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endParaRPr lang="fr-BE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fr-BE" sz="1300" b="1" i="0" dirty="0">
                          <a:effectLst/>
                          <a:latin typeface="Segoe UI" panose="020B0502040204020203" pitchFamily="34" charset="0"/>
                        </a:rPr>
                        <a:t>4. Lifestyle Interventions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Regular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physical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activity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Healthy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diet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and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weight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management.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Smoking cessation and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moderation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of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alcohol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intake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Stress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reduction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techniques and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adequate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fr-BE" sz="1300" b="0" i="0" dirty="0" err="1">
                          <a:effectLst/>
                          <a:latin typeface="Segoe UI" panose="020B0502040204020203" pitchFamily="34" charset="0"/>
                        </a:rPr>
                        <a:t>sleep</a:t>
                      </a:r>
                      <a:r>
                        <a:rPr lang="fr-BE" sz="13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</a:txBody>
                  <a:tcPr marL="66944" marR="66944" marT="33472" marB="33472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816594"/>
                  </a:ext>
                </a:extLst>
              </a:tr>
              <a:tr h="325779">
                <a:tc>
                  <a:txBody>
                    <a:bodyPr/>
                    <a:lstStyle/>
                    <a:p>
                      <a:endParaRPr lang="fr-BE" sz="1300" dirty="0"/>
                    </a:p>
                  </a:txBody>
                  <a:tcPr marL="66944" marR="66944" marT="33472" marB="33472"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941494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D55EA2B-99ED-DBBE-BCFA-99EC436AD16A}"/>
              </a:ext>
            </a:extLst>
          </p:cNvPr>
          <p:cNvSpPr txBox="1"/>
          <p:nvPr/>
        </p:nvSpPr>
        <p:spPr>
          <a:xfrm>
            <a:off x="1403685" y="10008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1F4E79"/>
                </a:solidFill>
              </a:rPr>
              <a:t>Climateric</a:t>
            </a:r>
            <a:r>
              <a:rPr lang="en-US" b="1" dirty="0">
                <a:solidFill>
                  <a:srgbClr val="1F4E79"/>
                </a:solidFill>
              </a:rPr>
              <a:t> </a:t>
            </a:r>
            <a:r>
              <a:rPr lang="en-US" sz="1800" b="1" dirty="0">
                <a:solidFill>
                  <a:srgbClr val="1F4E79"/>
                </a:solidFill>
              </a:rPr>
              <a:t> symptoms during menopause transition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52220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4E79"/>
                </a:solidFill>
              </a:rPr>
              <a:t>Benefits beyond contraception</a:t>
            </a:r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100584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More predictable bleeding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 Reduction in heavy menstrual bleeding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 Possible improvement of vasomotor symptoms with combined hormonal methods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0000"/>
                </a:solidFill>
              </a:rPr>
              <a:t> Protection against endometrial hyperplasia with some progestogen-containing methods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Combined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hormonal contraception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help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preserve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bone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mineral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density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menopausal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transition and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reduce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endometrial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BE" sz="20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ovarian</a:t>
            </a:r>
            <a:r>
              <a:rPr lang="fr-BE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cancer.</a:t>
            </a:r>
            <a:endParaRPr lang="fr-BE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CD9B0AA-0BF3-83E8-3DFB-5D9DE042A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598" y="3320978"/>
            <a:ext cx="4806203" cy="3604652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4E79"/>
                </a:solidFill>
              </a:rPr>
              <a:t>When can contraception be stopped?</a:t>
            </a:r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1355558" y="1097280"/>
            <a:ext cx="9251482" cy="93204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“General guidance”: 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• Under 50: continue for 2 years after the last natural menstrual period.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• Age 50 or older: continue for 1 year after the last natural menstrual period.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• Most women can stop contraception at age 55 because spontaneous conception is exceptionally rare.</a:t>
            </a:r>
            <a:endParaRPr lang="en-US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215DA5-78C9-08B8-8131-9F583C48D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24" y="2776748"/>
            <a:ext cx="4702983" cy="391601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65B7117-6C58-DB6B-F119-53F2226215F1}"/>
              </a:ext>
            </a:extLst>
          </p:cNvPr>
          <p:cNvSpPr txBox="1"/>
          <p:nvPr/>
        </p:nvSpPr>
        <p:spPr>
          <a:xfrm>
            <a:off x="3370729" y="2023172"/>
            <a:ext cx="7756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FSRH Clinical Guideline: Contraception for Women Aged over 40 Years (August2017, amended July 2023</a:t>
            </a:r>
            <a:r>
              <a:rPr lang="en-US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) </a:t>
            </a:r>
            <a:endParaRPr lang="fr-BE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1DA29C1-C97F-35E7-5777-7B1493D59FA4}"/>
              </a:ext>
            </a:extLst>
          </p:cNvPr>
          <p:cNvSpPr txBox="1"/>
          <p:nvPr/>
        </p:nvSpPr>
        <p:spPr>
          <a:xfrm>
            <a:off x="53373" y="2774644"/>
            <a:ext cx="8061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800" dirty="0" err="1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determining</a:t>
            </a:r>
            <a:r>
              <a:rPr lang="fr-BE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fr-BE" sz="1800" dirty="0" err="1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menopausal</a:t>
            </a:r>
            <a:r>
              <a:rPr lang="fr-BE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fr-BE" sz="1800" dirty="0" err="1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status</a:t>
            </a:r>
            <a:r>
              <a:rPr lang="fr-BE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can </a:t>
            </a:r>
            <a:r>
              <a:rPr lang="fr-BE" sz="1800" dirty="0" err="1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sometimes</a:t>
            </a:r>
            <a:r>
              <a:rPr lang="fr-BE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fr-BE" sz="1800" dirty="0" err="1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be</a:t>
            </a:r>
            <a:r>
              <a:rPr lang="fr-BE" sz="180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fr-BE" sz="1800" dirty="0" err="1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challenging</a:t>
            </a:r>
            <a:endParaRPr lang="fr-BE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63372B-A0D6-2E03-E447-D9A20403A747}"/>
              </a:ext>
            </a:extLst>
          </p:cNvPr>
          <p:cNvSpPr txBox="1"/>
          <p:nvPr/>
        </p:nvSpPr>
        <p:spPr>
          <a:xfrm flipH="1">
            <a:off x="654424" y="3401216"/>
            <a:ext cx="455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Is </a:t>
            </a:r>
            <a:r>
              <a:rPr lang="fr-BE" dirty="0" err="1"/>
              <a:t>it</a:t>
            </a:r>
            <a:r>
              <a:rPr lang="fr-BE" dirty="0"/>
              <a:t>  a good guidance ??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4E79"/>
                </a:solidFill>
              </a:rPr>
              <a:t>Choosing the right method</a:t>
            </a:r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9144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000000"/>
                </a:solidFill>
              </a:rPr>
              <a:t>Consider:</a:t>
            </a:r>
            <a:endParaRPr lang="en-US" sz="1800"/>
          </a:p>
          <a:p>
            <a:pPr marL="0" indent="0">
              <a:buNone/>
            </a:pPr>
            <a:r>
              <a:rPr lang="en-US" sz="1800">
                <a:solidFill>
                  <a:srgbClr val="000000"/>
                </a:solidFill>
              </a:rPr>
              <a:t>• Smoking status</a:t>
            </a:r>
            <a:endParaRPr lang="en-US" sz="1800"/>
          </a:p>
          <a:p>
            <a:pPr marL="0" indent="0">
              <a:buNone/>
            </a:pPr>
            <a:r>
              <a:rPr lang="en-US" sz="1800">
                <a:solidFill>
                  <a:srgbClr val="000000"/>
                </a:solidFill>
              </a:rPr>
              <a:t>• Hypertension and cardiovascular risk</a:t>
            </a:r>
            <a:endParaRPr lang="en-US" sz="1800"/>
          </a:p>
          <a:p>
            <a:pPr marL="0" indent="0">
              <a:buNone/>
            </a:pPr>
            <a:r>
              <a:rPr lang="en-US" sz="1800">
                <a:solidFill>
                  <a:srgbClr val="000000"/>
                </a:solidFill>
              </a:rPr>
              <a:t>• Migraine history</a:t>
            </a:r>
            <a:endParaRPr lang="en-US" sz="1800"/>
          </a:p>
          <a:p>
            <a:pPr marL="0" indent="0">
              <a:buNone/>
            </a:pPr>
            <a:r>
              <a:rPr lang="en-US" sz="1800">
                <a:solidFill>
                  <a:srgbClr val="000000"/>
                </a:solidFill>
              </a:rPr>
              <a:t>• Obesity</a:t>
            </a:r>
            <a:endParaRPr lang="en-US" sz="1800"/>
          </a:p>
          <a:p>
            <a:pPr marL="0" indent="0">
              <a:buNone/>
            </a:pPr>
            <a:r>
              <a:rPr lang="en-US" sz="1800">
                <a:solidFill>
                  <a:srgbClr val="000000"/>
                </a:solidFill>
              </a:rPr>
              <a:t>• Personal preference and adherence</a:t>
            </a:r>
            <a:endParaRPr lang="en-US" sz="1800"/>
          </a:p>
          <a:p>
            <a:pPr marL="0" indent="0">
              <a:buNone/>
            </a:pPr>
            <a:r>
              <a:rPr lang="en-US" sz="1800">
                <a:solidFill>
                  <a:srgbClr val="000000"/>
                </a:solidFill>
              </a:rPr>
              <a:t>• Need for symptom control</a:t>
            </a:r>
            <a:endParaRPr lang="en-US" sz="180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CC6689-543C-9AFC-C0A6-1276AD752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437" y="1383527"/>
            <a:ext cx="6593727" cy="54903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1F4E79"/>
                </a:solidFill>
              </a:rPr>
              <a:t>Key takeaways</a:t>
            </a:r>
            <a:endParaRPr lang="en-US" sz="2400"/>
          </a:p>
        </p:txBody>
      </p:sp>
      <p:sp>
        <p:nvSpPr>
          <p:cNvPr id="3" name="Text 1"/>
          <p:cNvSpPr/>
          <p:nvPr/>
        </p:nvSpPr>
        <p:spPr>
          <a:xfrm>
            <a:off x="266368" y="612251"/>
            <a:ext cx="9144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✓ Perimenopause does not eliminate pregnancy risk.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✓ Contraception should be individualized.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✓ Hormonal methods may offer symptom benefits.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✓ Review risks regularly and plan transition to menopause care.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11613C1-A6AB-6FCA-00AA-15FBA3ADB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064" y="-274320"/>
            <a:ext cx="2916936" cy="6858000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D4A48A5-5EF8-B28A-F96A-9CC9755025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517611"/>
              </p:ext>
            </p:extLst>
          </p:nvPr>
        </p:nvGraphicFramePr>
        <p:xfrm>
          <a:off x="838200" y="4021614"/>
          <a:ext cx="10515600" cy="100584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14235295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US" b="0" i="0">
                          <a:effectLst/>
                          <a:latin typeface="Segoe UI" panose="020B0502040204020203" pitchFamily="34" charset="0"/>
                        </a:rPr>
                        <a:t>Perimenopausal care requires an individualized, multidisciplinary approach that addresses symptom relief, contraception, preventive health, and long-term cardiometabolic and bone health.</a:t>
                      </a:r>
                    </a:p>
                  </a:txBody>
                  <a:tcPr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74159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58378979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10116</TotalTime>
  <Words>1059</Words>
  <Application>Microsoft Office PowerPoint</Application>
  <PresentationFormat>Grand écran</PresentationFormat>
  <Paragraphs>144</Paragraphs>
  <Slides>17</Slides>
  <Notes>8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31" baseType="lpstr">
      <vt:lpstr>Adobe Clean</vt:lpstr>
      <vt:lpstr>Arial</vt:lpstr>
      <vt:lpstr>Calibri</vt:lpstr>
      <vt:lpstr>Calibri Light</vt:lpstr>
      <vt:lpstr>Franklin Gothic Book</vt:lpstr>
      <vt:lpstr>Open Sans</vt:lpstr>
      <vt:lpstr>Segoe UI</vt:lpstr>
      <vt:lpstr>URWPalladioL-Bold</vt:lpstr>
      <vt:lpstr>URWPalladioL-Ital</vt:lpstr>
      <vt:lpstr>URWPalladioL-Roma</vt:lpstr>
      <vt:lpstr>Wingdings</vt:lpstr>
      <vt:lpstr>Wingdings 2</vt:lpstr>
      <vt:lpstr>Thème Office</vt:lpstr>
      <vt:lpstr>Presentation</vt:lpstr>
      <vt:lpstr>Contraception Need and Perimenopause</vt:lpstr>
      <vt:lpstr>Présentation PowerPoint</vt:lpstr>
      <vt:lpstr>Perimenopause care</vt:lpstr>
      <vt:lpstr>Présentation PowerPoint</vt:lpstr>
      <vt:lpstr>Présentation PowerPoint</vt:lpstr>
      <vt:lpstr>Contraception and age related risks</vt:lpstr>
      <vt:lpstr>Age-related risks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Contraception and Perimenopause</dc:title>
  <dc:creator>Axelle Pintiaux</dc:creator>
  <cp:lastModifiedBy>Axelle Pintiaux</cp:lastModifiedBy>
  <cp:revision>12</cp:revision>
  <dcterms:created xsi:type="dcterms:W3CDTF">2026-09-12T10:20:34Z</dcterms:created>
  <dcterms:modified xsi:type="dcterms:W3CDTF">2026-09-25T20:22:17Z</dcterms:modified>
</cp:coreProperties>
</file>