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31.tif" ContentType="image/tif"/>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7"/>
  </p:notesMasterIdLst>
  <p:sldIdLst>
    <p:sldId id="665" r:id="rId2"/>
    <p:sldId id="954" r:id="rId3"/>
    <p:sldId id="974" r:id="rId4"/>
    <p:sldId id="962" r:id="rId5"/>
    <p:sldId id="955" r:id="rId6"/>
    <p:sldId id="969" r:id="rId7"/>
    <p:sldId id="968" r:id="rId8"/>
    <p:sldId id="978" r:id="rId9"/>
    <p:sldId id="970" r:id="rId10"/>
    <p:sldId id="979" r:id="rId11"/>
    <p:sldId id="980" r:id="rId12"/>
    <p:sldId id="981" r:id="rId13"/>
    <p:sldId id="982" r:id="rId14"/>
    <p:sldId id="957" r:id="rId15"/>
    <p:sldId id="958" r:id="rId16"/>
    <p:sldId id="904" r:id="rId17"/>
    <p:sldId id="971" r:id="rId18"/>
    <p:sldId id="983" r:id="rId19"/>
    <p:sldId id="972" r:id="rId20"/>
    <p:sldId id="879" r:id="rId21"/>
    <p:sldId id="880" r:id="rId22"/>
    <p:sldId id="881" r:id="rId23"/>
    <p:sldId id="259" r:id="rId24"/>
    <p:sldId id="883" r:id="rId25"/>
    <p:sldId id="965" r:id="rId26"/>
    <p:sldId id="966" r:id="rId27"/>
    <p:sldId id="967" r:id="rId28"/>
    <p:sldId id="959" r:id="rId29"/>
    <p:sldId id="960" r:id="rId30"/>
    <p:sldId id="908" r:id="rId31"/>
    <p:sldId id="923" r:id="rId32"/>
    <p:sldId id="926" r:id="rId33"/>
    <p:sldId id="910" r:id="rId34"/>
    <p:sldId id="916" r:id="rId35"/>
    <p:sldId id="887" r:id="rId36"/>
    <p:sldId id="940" r:id="rId37"/>
    <p:sldId id="885" r:id="rId38"/>
    <p:sldId id="947" r:id="rId39"/>
    <p:sldId id="950" r:id="rId40"/>
    <p:sldId id="272" r:id="rId41"/>
    <p:sldId id="901" r:id="rId42"/>
    <p:sldId id="931" r:id="rId43"/>
    <p:sldId id="933" r:id="rId44"/>
    <p:sldId id="952" r:id="rId45"/>
    <p:sldId id="951" r:id="rId46"/>
  </p:sldIdLst>
  <p:sldSz cx="9144000" cy="6858000" type="screen4x3"/>
  <p:notesSz cx="6858000" cy="9144000"/>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CCECFF"/>
    <a:srgbClr val="CC0066"/>
    <a:srgbClr val="CC00CC"/>
    <a:srgbClr val="0099CC"/>
    <a:srgbClr val="CC0000"/>
    <a:srgbClr val="FFCC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8"/>
    <p:restoredTop sz="94613"/>
  </p:normalViewPr>
  <p:slideViewPr>
    <p:cSldViewPr>
      <p:cViewPr>
        <p:scale>
          <a:sx n="76" d="100"/>
          <a:sy n="76" d="100"/>
        </p:scale>
        <p:origin x="1036" y="72"/>
      </p:cViewPr>
      <p:guideLst>
        <p:guide orient="horz" pos="2160"/>
        <p:guide pos="2880"/>
      </p:guideLst>
    </p:cSldViewPr>
  </p:slideViewPr>
  <p:notesTextViewPr>
    <p:cViewPr>
      <p:scale>
        <a:sx n="100" d="100"/>
        <a:sy n="100" d="100"/>
      </p:scale>
      <p:origin x="0" y="0"/>
    </p:cViewPr>
  </p:notesTextViewPr>
  <p:sorterViewPr>
    <p:cViewPr>
      <p:scale>
        <a:sx n="38" d="100"/>
        <a:sy n="3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nl-BE"/>
          </a:p>
        </p:txBody>
      </p:sp>
      <p:sp>
        <p:nvSpPr>
          <p:cNvPr id="4403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nl-BE"/>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het opmaakprofiel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4403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nl-BE"/>
          </a:p>
        </p:txBody>
      </p:sp>
      <p:sp>
        <p:nvSpPr>
          <p:cNvPr id="4403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A6A1214D-0B4C-41AF-9196-14BAFC916107}" type="slidenum">
              <a:rPr lang="nl-NL" altLang="nl-NL"/>
              <a:pPr>
                <a:defRPr/>
              </a:pPr>
              <a:t>‹nr.›</a:t>
            </a:fld>
            <a:endParaRPr lang="nl-NL" altLang="nl-NL"/>
          </a:p>
        </p:txBody>
      </p:sp>
    </p:spTree>
    <p:extLst>
      <p:ext uri="{BB962C8B-B14F-4D97-AF65-F5344CB8AC3E}">
        <p14:creationId xmlns:p14="http://schemas.microsoft.com/office/powerpoint/2010/main" val="38346554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90BF1-8802-AA2F-6AFD-26B0F5C8E794}"/>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B27166D9-9DE4-F605-DEED-353EDBB1D809}"/>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4</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1AB8C24A-B925-BFC4-DA73-F3C2F4FD047F}"/>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82C6983A-4A61-8DE1-4116-3BB078273A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2250426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834C8-A233-1344-66BD-B94601BE901C}"/>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F5E5CE35-3DE3-4A77-1988-5048BC248761}"/>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8</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EDD4C197-387B-8F0C-B90C-345D4D13550E}"/>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F773AE4B-0259-80A0-C94F-E1F783A192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89427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20</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77305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21</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1036681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22</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027865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24</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216335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9112-833B-7485-5E71-F9D7DBEF272F}"/>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A1296E53-1A62-0B3D-EFB1-E10EFB5241F1}"/>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25</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48603441-E6E1-A8A0-445A-ECEC1AEE7349}"/>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C4998246-6602-1B4D-7EFF-5362A7FEC9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610405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7FA9A-A760-2F4C-2F02-AB851C33A6DC}"/>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88A295AB-9DDD-93F3-E4A7-F89C07C47AD6}"/>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26</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7906AEAD-DA1E-97AD-3B3E-D451C5ABA865}"/>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AC3722C7-A4E7-9858-7B4B-D6CD79402D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214447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378FB-B36C-CEBF-0913-1CD1F04780EE}"/>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468BB2D0-A6E5-EFD5-1C1A-B49541F04DA6}"/>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27</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863374A2-09A7-9F1C-2A71-FD1B6A3875B3}"/>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4826CED3-C9BF-35ED-A18E-DFFB3B3A25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1913302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4CD9A-999A-939C-9D34-6C3B3EF5C08E}"/>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DA54CDEF-9B92-22C1-8536-A81E1A482D7F}"/>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28</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6E9A251D-99F2-B5B7-0675-CC1D826A4282}"/>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859EA0D7-9067-20EA-5CB0-20E256C62F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4158960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D121B-E892-9CEE-95B2-A66DA4BB5B34}"/>
            </a:ext>
          </a:extLst>
        </p:cNvPr>
        <p:cNvGrpSpPr/>
        <p:nvPr/>
      </p:nvGrpSpPr>
      <p:grpSpPr>
        <a:xfrm>
          <a:off x="0" y="0"/>
          <a:ext cx="0" cy="0"/>
          <a:chOff x="0" y="0"/>
          <a:chExt cx="0" cy="0"/>
        </a:xfrm>
      </p:grpSpPr>
      <p:sp>
        <p:nvSpPr>
          <p:cNvPr id="68610" name="Rectangle 7">
            <a:extLst>
              <a:ext uri="{FF2B5EF4-FFF2-40B4-BE49-F238E27FC236}">
                <a16:creationId xmlns:a16="http://schemas.microsoft.com/office/drawing/2014/main" id="{C6C35723-BD8E-08C7-B29C-183338230A76}"/>
              </a:ext>
            </a:extLst>
          </p:cNvPr>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29</a:t>
            </a:fld>
            <a:endParaRPr lang="nl-NL" altLang="en-US" sz="1200">
              <a:latin typeface="Times New Roman" pitchFamily="18" charset="0"/>
            </a:endParaRPr>
          </a:p>
        </p:txBody>
      </p:sp>
      <p:sp>
        <p:nvSpPr>
          <p:cNvPr id="68611" name="Rectangle 2">
            <a:extLst>
              <a:ext uri="{FF2B5EF4-FFF2-40B4-BE49-F238E27FC236}">
                <a16:creationId xmlns:a16="http://schemas.microsoft.com/office/drawing/2014/main" id="{C69D5191-BC4B-6373-FE1A-FA2641FAB559}"/>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38968CB4-D9EA-EAF3-BE53-29E50F31C1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915827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6F62C229-C0EC-43B4-BF3D-5CE77E8444C1}" type="slidenum">
              <a:rPr lang="nl-BE" altLang="nl-BE" sz="1200">
                <a:latin typeface="Times New Roman" panose="02020603050405020304" pitchFamily="18" charset="0"/>
              </a:rPr>
              <a:pPr/>
              <a:t>33</a:t>
            </a:fld>
            <a:endParaRPr lang="nl-BE" altLang="nl-BE" sz="1200">
              <a:latin typeface="Times New Roman" panose="02020603050405020304" pitchFamily="18" charset="0"/>
            </a:endParaRPr>
          </a:p>
        </p:txBody>
      </p:sp>
      <p:sp>
        <p:nvSpPr>
          <p:cNvPr id="41987"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rtl="1"/>
            <a:fld id="{7AAB3DBD-4A68-443D-BEB9-A8222A593FB0}" type="slidenum">
              <a:rPr lang="ar-SA" altLang="nl-BE" sz="1200"/>
              <a:pPr rtl="1"/>
              <a:t>33</a:t>
            </a:fld>
            <a:endParaRPr lang="en-US" altLang="nl-BE" sz="1200">
              <a:cs typeface="Arial" panose="020B0604020202020204" pitchFamily="34" charset="0"/>
            </a:endParaRPr>
          </a:p>
        </p:txBody>
      </p:sp>
      <p:sp>
        <p:nvSpPr>
          <p:cNvPr id="41988" name="Rectangle 7"/>
          <p:cNvSpPr txBox="1">
            <a:spLocks noGrp="1" noChangeArrowheads="1"/>
          </p:cNvSpPr>
          <p:nvPr/>
        </p:nvSpPr>
        <p:spPr bwMode="auto">
          <a:xfrm>
            <a:off x="1588"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rtl="1"/>
            <a:fld id="{9A4F0FA5-C618-4F40-847B-BF531B971551}" type="slidenum">
              <a:rPr lang="ar-SA" altLang="nl-BE" sz="1200"/>
              <a:pPr rtl="1"/>
              <a:t>33</a:t>
            </a:fld>
            <a:endParaRPr lang="en-US" altLang="nl-BE" sz="1200">
              <a:cs typeface="Arial" panose="020B0604020202020204" pitchFamily="34" charset="0"/>
            </a:endParaRPr>
          </a:p>
        </p:txBody>
      </p:sp>
      <p:sp>
        <p:nvSpPr>
          <p:cNvPr id="4198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57E4E659-DD9A-411A-BD2C-8837C2B3D540}" type="slidenum">
              <a:rPr lang="ar-SA" altLang="nl-BE" sz="1200">
                <a:latin typeface="Arial Unicode MS" panose="020B0604020202020204" pitchFamily="34" charset="-128"/>
              </a:rPr>
              <a:pPr/>
              <a:t>33</a:t>
            </a:fld>
            <a:endParaRPr lang="fi-FI" altLang="nl-BE" sz="1200">
              <a:latin typeface="Arial Unicode MS" panose="020B0604020202020204" pitchFamily="34" charset="-128"/>
              <a:cs typeface="Arial" panose="020B0604020202020204" pitchFamily="34" charset="0"/>
            </a:endParaRPr>
          </a:p>
        </p:txBody>
      </p:sp>
      <p:sp>
        <p:nvSpPr>
          <p:cNvPr id="41990" name="Rectangle 2"/>
          <p:cNvSpPr>
            <a:spLocks noGrp="1" noRot="1" noChangeAspect="1" noChangeArrowheads="1" noTextEdit="1"/>
          </p:cNvSpPr>
          <p:nvPr>
            <p:ph type="sldImg"/>
          </p:nvPr>
        </p:nvSpPr>
        <p:spPr>
          <a:ln/>
        </p:spPr>
      </p:sp>
      <p:sp>
        <p:nvSpPr>
          <p:cNvPr id="41991" name="Rectangle 3"/>
          <p:cNvSpPr>
            <a:spLocks noGrp="1" noChangeArrowheads="1"/>
          </p:cNvSpPr>
          <p:nvPr>
            <p:ph type="body" idx="1"/>
          </p:nvPr>
        </p:nvSpPr>
        <p:spPr>
          <a:xfrm>
            <a:off x="914400" y="4344988"/>
            <a:ext cx="5029200" cy="4113212"/>
          </a:xfrm>
          <a:solidFill>
            <a:srgbClr val="FFFFFF"/>
          </a:solidFill>
          <a:ln>
            <a:solidFill>
              <a:srgbClr val="000000"/>
            </a:solidFill>
          </a:ln>
        </p:spPr>
        <p:txBody>
          <a:bodyPr lIns="90489" tIns="45245" rIns="90489" bIns="45245"/>
          <a:lstStyle/>
          <a:p>
            <a:pPr eaLnBrk="1" hangingPunct="1"/>
            <a:endParaRPr lang="de-DE" altLang="nl-BE"/>
          </a:p>
        </p:txBody>
      </p:sp>
    </p:spTree>
    <p:extLst>
      <p:ext uri="{BB962C8B-B14F-4D97-AF65-F5344CB8AC3E}">
        <p14:creationId xmlns:p14="http://schemas.microsoft.com/office/powerpoint/2010/main" val="2110807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35</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1886426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37</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4020755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E2A437-09BE-4F98-B9C6-6420792E9EAD}" type="slidenum">
              <a:rPr lang="hu-HU" smtClean="0"/>
              <a:t>38</a:t>
            </a:fld>
            <a:endParaRPr lang="hu-HU"/>
          </a:p>
        </p:txBody>
      </p:sp>
    </p:spTree>
    <p:extLst>
      <p:ext uri="{BB962C8B-B14F-4D97-AF65-F5344CB8AC3E}">
        <p14:creationId xmlns:p14="http://schemas.microsoft.com/office/powerpoint/2010/main" val="1473487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39</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709554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46A6F181-D806-490F-9111-97C0804A10A0}" type="slidenum">
              <a:rPr lang="nl-NL" altLang="nl-BE" sz="1200">
                <a:latin typeface="Times New Roman" panose="02020603050405020304" pitchFamily="18" charset="0"/>
              </a:rPr>
              <a:pPr/>
              <a:t>41</a:t>
            </a:fld>
            <a:endParaRPr lang="nl-NL" altLang="nl-BE" sz="120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p>
        </p:txBody>
      </p:sp>
    </p:spTree>
    <p:extLst>
      <p:ext uri="{BB962C8B-B14F-4D97-AF65-F5344CB8AC3E}">
        <p14:creationId xmlns:p14="http://schemas.microsoft.com/office/powerpoint/2010/main" val="3493052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44</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695501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903292" y="9142254"/>
            <a:ext cx="2984871" cy="48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48" tIns="47174" rIns="94348" bIns="47174" anchor="b"/>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a:fld id="{C8039432-38A5-4C96-8227-849B25BC76E4}" type="slidenum">
              <a:rPr lang="nl-NL" altLang="en-US" sz="1200">
                <a:latin typeface="Times New Roman" pitchFamily="18" charset="0"/>
              </a:rPr>
              <a:pPr algn="r"/>
              <a:t>45</a:t>
            </a:fld>
            <a:endParaRPr lang="nl-NL" altLang="en-US" sz="12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en-US"/>
          </a:p>
        </p:txBody>
      </p:sp>
    </p:spTree>
    <p:extLst>
      <p:ext uri="{BB962C8B-B14F-4D97-AF65-F5344CB8AC3E}">
        <p14:creationId xmlns:p14="http://schemas.microsoft.com/office/powerpoint/2010/main" val="373526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2"/>
          <p:cNvSpPr>
            <a:spLocks noChangeArrowheads="1"/>
          </p:cNvSpPr>
          <p:nvPr/>
        </p:nvSpPr>
        <p:spPr bwMode="invGray">
          <a:xfrm>
            <a:off x="8809038" y="0"/>
            <a:ext cx="334962"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pPr>
              <a:defRPr/>
            </a:pPr>
            <a:endParaRPr lang="nl-BE">
              <a:latin typeface="Arial" charset="0"/>
            </a:endParaRPr>
          </a:p>
        </p:txBody>
      </p:sp>
      <p:sp>
        <p:nvSpPr>
          <p:cNvPr id="5" name="Freeform 3"/>
          <p:cNvSpPr>
            <a:spLocks/>
          </p:cNvSpPr>
          <p:nvPr/>
        </p:nvSpPr>
        <p:spPr bwMode="white">
          <a:xfrm>
            <a:off x="-9525" y="4489450"/>
            <a:ext cx="5754688" cy="2368550"/>
          </a:xfrm>
          <a:custGeom>
            <a:avLst/>
            <a:gdLst>
              <a:gd name="T0" fmla="*/ 0 w 3625"/>
              <a:gd name="T1" fmla="*/ 2147483646 h 1492"/>
              <a:gd name="T2" fmla="*/ 0 w 3625"/>
              <a:gd name="T3" fmla="*/ 0 h 1492"/>
              <a:gd name="T4" fmla="*/ 2147483646 w 3625"/>
              <a:gd name="T5" fmla="*/ 2147483646 h 1492"/>
              <a:gd name="T6" fmla="*/ 2147483646 w 3625"/>
              <a:gd name="T7" fmla="*/ 2147483646 h 1492"/>
              <a:gd name="T8" fmla="*/ 2147483646 w 3625"/>
              <a:gd name="T9" fmla="*/ 2147483646 h 1492"/>
              <a:gd name="T10" fmla="*/ 2147483646 w 3625"/>
              <a:gd name="T11" fmla="*/ 2147483646 h 1492"/>
              <a:gd name="T12" fmla="*/ 2147483646 w 3625"/>
              <a:gd name="T13" fmla="*/ 2147483646 h 1492"/>
              <a:gd name="T14" fmla="*/ 2147483646 w 3625"/>
              <a:gd name="T15" fmla="*/ 2147483646 h 1492"/>
              <a:gd name="T16" fmla="*/ 2147483646 w 3625"/>
              <a:gd name="T17" fmla="*/ 2147483646 h 1492"/>
              <a:gd name="T18" fmla="*/ 2147483646 w 3625"/>
              <a:gd name="T19" fmla="*/ 2147483646 h 1492"/>
              <a:gd name="T20" fmla="*/ 2147483646 w 3625"/>
              <a:gd name="T21" fmla="*/ 2147483646 h 1492"/>
              <a:gd name="T22" fmla="*/ 2147483646 w 3625"/>
              <a:gd name="T23" fmla="*/ 2147483646 h 1492"/>
              <a:gd name="T24" fmla="*/ 2147483646 w 3625"/>
              <a:gd name="T25" fmla="*/ 2147483646 h 1492"/>
              <a:gd name="T26" fmla="*/ 2147483646 w 3625"/>
              <a:gd name="T27" fmla="*/ 2147483646 h 1492"/>
              <a:gd name="T28" fmla="*/ 2147483646 w 3625"/>
              <a:gd name="T29" fmla="*/ 2147483646 h 1492"/>
              <a:gd name="T30" fmla="*/ 2147483646 w 3625"/>
              <a:gd name="T31" fmla="*/ 2147483646 h 1492"/>
              <a:gd name="T32" fmla="*/ 2147483646 w 3625"/>
              <a:gd name="T33" fmla="*/ 2147483646 h 1492"/>
              <a:gd name="T34" fmla="*/ 2147483646 w 3625"/>
              <a:gd name="T35" fmla="*/ 2147483646 h 1492"/>
              <a:gd name="T36" fmla="*/ 2147483646 w 3625"/>
              <a:gd name="T37" fmla="*/ 2147483646 h 1492"/>
              <a:gd name="T38" fmla="*/ 2147483646 w 3625"/>
              <a:gd name="T39" fmla="*/ 2147483646 h 1492"/>
              <a:gd name="T40" fmla="*/ 2147483646 w 3625"/>
              <a:gd name="T41" fmla="*/ 2147483646 h 1492"/>
              <a:gd name="T42" fmla="*/ 2147483646 w 3625"/>
              <a:gd name="T43" fmla="*/ 2147483646 h 1492"/>
              <a:gd name="T44" fmla="*/ 2147483646 w 3625"/>
              <a:gd name="T45" fmla="*/ 2147483646 h 1492"/>
              <a:gd name="T46" fmla="*/ 2147483646 w 3625"/>
              <a:gd name="T47" fmla="*/ 2147483646 h 1492"/>
              <a:gd name="T48" fmla="*/ 2147483646 w 3625"/>
              <a:gd name="T49" fmla="*/ 2147483646 h 1492"/>
              <a:gd name="T50" fmla="*/ 2147483646 w 3625"/>
              <a:gd name="T51" fmla="*/ 2147483646 h 1492"/>
              <a:gd name="T52" fmla="*/ 0 w 3625"/>
              <a:gd name="T53" fmla="*/ 2147483646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miter lim="800000"/>
                <a:headEnd type="none" w="sm" len="sm"/>
                <a:tailEnd type="none" w="sm" len="sm"/>
              </a14:hiddenLine>
            </a:ext>
          </a:extLst>
        </p:spPr>
        <p:txBody>
          <a:bodyPr wrap="none" anchor="ctr"/>
          <a:lstStyle/>
          <a:p>
            <a:endParaRPr lang="nl-BE"/>
          </a:p>
        </p:txBody>
      </p:sp>
      <p:sp>
        <p:nvSpPr>
          <p:cNvPr id="6" name="Freeform 4"/>
          <p:cNvSpPr>
            <a:spLocks/>
          </p:cNvSpPr>
          <p:nvPr/>
        </p:nvSpPr>
        <p:spPr bwMode="white">
          <a:xfrm>
            <a:off x="0" y="3817938"/>
            <a:ext cx="8164513" cy="3019425"/>
          </a:xfrm>
          <a:custGeom>
            <a:avLst/>
            <a:gdLst>
              <a:gd name="T0" fmla="*/ 2147483646 w 5143"/>
              <a:gd name="T1" fmla="*/ 2147483646 h 1902"/>
              <a:gd name="T2" fmla="*/ 2147483646 w 5143"/>
              <a:gd name="T3" fmla="*/ 2147483646 h 1902"/>
              <a:gd name="T4" fmla="*/ 2147483646 w 5143"/>
              <a:gd name="T5" fmla="*/ 2147483646 h 1902"/>
              <a:gd name="T6" fmla="*/ 2147483646 w 5143"/>
              <a:gd name="T7" fmla="*/ 2147483646 h 1902"/>
              <a:gd name="T8" fmla="*/ 2147483646 w 5143"/>
              <a:gd name="T9" fmla="*/ 2147483646 h 1902"/>
              <a:gd name="T10" fmla="*/ 2147483646 w 5143"/>
              <a:gd name="T11" fmla="*/ 2147483646 h 1902"/>
              <a:gd name="T12" fmla="*/ 2147483646 w 5143"/>
              <a:gd name="T13" fmla="*/ 2147483646 h 1902"/>
              <a:gd name="T14" fmla="*/ 2147483646 w 5143"/>
              <a:gd name="T15" fmla="*/ 2147483646 h 1902"/>
              <a:gd name="T16" fmla="*/ 2147483646 w 5143"/>
              <a:gd name="T17" fmla="*/ 2147483646 h 1902"/>
              <a:gd name="T18" fmla="*/ 2147483646 w 5143"/>
              <a:gd name="T19" fmla="*/ 2147483646 h 1902"/>
              <a:gd name="T20" fmla="*/ 2147483646 w 5143"/>
              <a:gd name="T21" fmla="*/ 2147483646 h 1902"/>
              <a:gd name="T22" fmla="*/ 0 w 5143"/>
              <a:gd name="T23" fmla="*/ 0 h 1902"/>
              <a:gd name="T24" fmla="*/ 0 w 5143"/>
              <a:gd name="T25" fmla="*/ 2147483646 h 1902"/>
              <a:gd name="T26" fmla="*/ 0 w 5143"/>
              <a:gd name="T27" fmla="*/ 2147483646 h 1902"/>
              <a:gd name="T28" fmla="*/ 0 w 5143"/>
              <a:gd name="T29" fmla="*/ 2147483646 h 1902"/>
              <a:gd name="T30" fmla="*/ 0 w 5143"/>
              <a:gd name="T31" fmla="*/ 2147483646 h 1902"/>
              <a:gd name="T32" fmla="*/ 2147483646 w 5143"/>
              <a:gd name="T33" fmla="*/ 2147483646 h 1902"/>
              <a:gd name="T34" fmla="*/ 2147483646 w 5143"/>
              <a:gd name="T35" fmla="*/ 2147483646 h 1902"/>
              <a:gd name="T36" fmla="*/ 2147483646 w 5143"/>
              <a:gd name="T37" fmla="*/ 2147483646 h 1902"/>
              <a:gd name="T38" fmla="*/ 2147483646 w 5143"/>
              <a:gd name="T39" fmla="*/ 2147483646 h 1902"/>
              <a:gd name="T40" fmla="*/ 2147483646 w 5143"/>
              <a:gd name="T41" fmla="*/ 2147483646 h 1902"/>
              <a:gd name="T42" fmla="*/ 2147483646 w 5143"/>
              <a:gd name="T43" fmla="*/ 2147483646 h 1902"/>
              <a:gd name="T44" fmla="*/ 2147483646 w 5143"/>
              <a:gd name="T45" fmla="*/ 2147483646 h 1902"/>
              <a:gd name="T46" fmla="*/ 2147483646 w 5143"/>
              <a:gd name="T47" fmla="*/ 2147483646 h 1902"/>
              <a:gd name="T48" fmla="*/ 2147483646 w 5143"/>
              <a:gd name="T49" fmla="*/ 2147483646 h 1902"/>
              <a:gd name="T50" fmla="*/ 2147483646 w 5143"/>
              <a:gd name="T51" fmla="*/ 2147483646 h 1902"/>
              <a:gd name="T52" fmla="*/ 2147483646 w 5143"/>
              <a:gd name="T53" fmla="*/ 2147483646 h 1902"/>
              <a:gd name="T54" fmla="*/ 2147483646 w 5143"/>
              <a:gd name="T55" fmla="*/ 2147483646 h 1902"/>
              <a:gd name="T56" fmla="*/ 2147483646 w 5143"/>
              <a:gd name="T57" fmla="*/ 2147483646 h 1902"/>
              <a:gd name="T58" fmla="*/ 2147483646 w 5143"/>
              <a:gd name="T59" fmla="*/ 2147483646 h 1902"/>
              <a:gd name="T60" fmla="*/ 2147483646 w 5143"/>
              <a:gd name="T61" fmla="*/ 2147483646 h 1902"/>
              <a:gd name="T62" fmla="*/ 2147483646 w 5143"/>
              <a:gd name="T63" fmla="*/ 2147483646 h 1902"/>
              <a:gd name="T64" fmla="*/ 2147483646 w 5143"/>
              <a:gd name="T65" fmla="*/ 2147483646 h 1902"/>
              <a:gd name="T66" fmla="*/ 2147483646 w 5143"/>
              <a:gd name="T67" fmla="*/ 2147483646 h 1902"/>
              <a:gd name="T68" fmla="*/ 2147483646 w 5143"/>
              <a:gd name="T69" fmla="*/ 2147483646 h 1902"/>
              <a:gd name="T70" fmla="*/ 2147483646 w 5143"/>
              <a:gd name="T71" fmla="*/ 2147483646 h 1902"/>
              <a:gd name="T72" fmla="*/ 2147483646 w 5143"/>
              <a:gd name="T73" fmla="*/ 2147483646 h 1902"/>
              <a:gd name="T74" fmla="*/ 2147483646 w 5143"/>
              <a:gd name="T75" fmla="*/ 2147483646 h 1902"/>
              <a:gd name="T76" fmla="*/ 2147483646 w 5143"/>
              <a:gd name="T77" fmla="*/ 2147483646 h 1902"/>
              <a:gd name="T78" fmla="*/ 2147483646 w 5143"/>
              <a:gd name="T79" fmla="*/ 2147483646 h 1902"/>
              <a:gd name="T80" fmla="*/ 2147483646 w 5143"/>
              <a:gd name="T81" fmla="*/ 2147483646 h 1902"/>
              <a:gd name="T82" fmla="*/ 2147483646 w 5143"/>
              <a:gd name="T83" fmla="*/ 2147483646 h 1902"/>
              <a:gd name="T84" fmla="*/ 2147483646 w 5143"/>
              <a:gd name="T85" fmla="*/ 2147483646 h 1902"/>
              <a:gd name="T86" fmla="*/ 2147483646 w 5143"/>
              <a:gd name="T87" fmla="*/ 2147483646 h 1902"/>
              <a:gd name="T88" fmla="*/ 2147483646 w 5143"/>
              <a:gd name="T89" fmla="*/ 2147483646 h 1902"/>
              <a:gd name="T90" fmla="*/ 2147483646 w 5143"/>
              <a:gd name="T91" fmla="*/ 2147483646 h 1902"/>
              <a:gd name="T92" fmla="*/ 2147483646 w 5143"/>
              <a:gd name="T93" fmla="*/ 2147483646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7" name="Freeform 5"/>
          <p:cNvSpPr>
            <a:spLocks/>
          </p:cNvSpPr>
          <p:nvPr/>
        </p:nvSpPr>
        <p:spPr bwMode="white">
          <a:xfrm>
            <a:off x="0" y="3146425"/>
            <a:ext cx="9144000" cy="3690938"/>
          </a:xfrm>
          <a:custGeom>
            <a:avLst/>
            <a:gdLst>
              <a:gd name="T0" fmla="*/ 0 w 5760"/>
              <a:gd name="T1" fmla="*/ 0 h 2325"/>
              <a:gd name="T2" fmla="*/ 0 w 5760"/>
              <a:gd name="T3" fmla="*/ 2147483646 h 2325"/>
              <a:gd name="T4" fmla="*/ 2147483646 w 5760"/>
              <a:gd name="T5" fmla="*/ 2147483646 h 2325"/>
              <a:gd name="T6" fmla="*/ 2147483646 w 5760"/>
              <a:gd name="T7" fmla="*/ 2147483646 h 2325"/>
              <a:gd name="T8" fmla="*/ 2147483646 w 5760"/>
              <a:gd name="T9" fmla="*/ 2147483646 h 2325"/>
              <a:gd name="T10" fmla="*/ 2147483646 w 5760"/>
              <a:gd name="T11" fmla="*/ 2147483646 h 2325"/>
              <a:gd name="T12" fmla="*/ 2147483646 w 5760"/>
              <a:gd name="T13" fmla="*/ 2147483646 h 2325"/>
              <a:gd name="T14" fmla="*/ 2147483646 w 5760"/>
              <a:gd name="T15" fmla="*/ 2147483646 h 2325"/>
              <a:gd name="T16" fmla="*/ 2147483646 w 5760"/>
              <a:gd name="T17" fmla="*/ 2147483646 h 2325"/>
              <a:gd name="T18" fmla="*/ 2147483646 w 5760"/>
              <a:gd name="T19" fmla="*/ 2147483646 h 2325"/>
              <a:gd name="T20" fmla="*/ 2147483646 w 5760"/>
              <a:gd name="T21" fmla="*/ 2147483646 h 2325"/>
              <a:gd name="T22" fmla="*/ 2147483646 w 5760"/>
              <a:gd name="T23" fmla="*/ 2147483646 h 2325"/>
              <a:gd name="T24" fmla="*/ 2147483646 w 5760"/>
              <a:gd name="T25" fmla="*/ 2147483646 h 2325"/>
              <a:gd name="T26" fmla="*/ 2147483646 w 5760"/>
              <a:gd name="T27" fmla="*/ 2147483646 h 2325"/>
              <a:gd name="T28" fmla="*/ 2147483646 w 5760"/>
              <a:gd name="T29" fmla="*/ 2147483646 h 2325"/>
              <a:gd name="T30" fmla="*/ 2147483646 w 5760"/>
              <a:gd name="T31" fmla="*/ 2147483646 h 2325"/>
              <a:gd name="T32" fmla="*/ 2147483646 w 5760"/>
              <a:gd name="T33" fmla="*/ 2147483646 h 2325"/>
              <a:gd name="T34" fmla="*/ 2147483646 w 5760"/>
              <a:gd name="T35" fmla="*/ 2147483646 h 2325"/>
              <a:gd name="T36" fmla="*/ 2147483646 w 5760"/>
              <a:gd name="T37" fmla="*/ 2147483646 h 2325"/>
              <a:gd name="T38" fmla="*/ 2147483646 w 5760"/>
              <a:gd name="T39" fmla="*/ 2147483646 h 2325"/>
              <a:gd name="T40" fmla="*/ 2147483646 w 5760"/>
              <a:gd name="T41" fmla="*/ 2147483646 h 2325"/>
              <a:gd name="T42" fmla="*/ 2147483646 w 5760"/>
              <a:gd name="T43" fmla="*/ 2147483646 h 2325"/>
              <a:gd name="T44" fmla="*/ 2147483646 w 5760"/>
              <a:gd name="T45" fmla="*/ 2147483646 h 2325"/>
              <a:gd name="T46" fmla="*/ 2147483646 w 5760"/>
              <a:gd name="T47" fmla="*/ 2147483646 h 2325"/>
              <a:gd name="T48" fmla="*/ 2147483646 w 5760"/>
              <a:gd name="T49" fmla="*/ 2147483646 h 2325"/>
              <a:gd name="T50" fmla="*/ 2147483646 w 5760"/>
              <a:gd name="T51" fmla="*/ 2147483646 h 2325"/>
              <a:gd name="T52" fmla="*/ 2147483646 w 5760"/>
              <a:gd name="T53" fmla="*/ 2147483646 h 2325"/>
              <a:gd name="T54" fmla="*/ 2147483646 w 5760"/>
              <a:gd name="T55" fmla="*/ 2147483646 h 2325"/>
              <a:gd name="T56" fmla="*/ 2147483646 w 5760"/>
              <a:gd name="T57" fmla="*/ 2147483646 h 2325"/>
              <a:gd name="T58" fmla="*/ 2147483646 w 5760"/>
              <a:gd name="T59" fmla="*/ 2147483646 h 2325"/>
              <a:gd name="T60" fmla="*/ 2147483646 w 5760"/>
              <a:gd name="T61" fmla="*/ 2147483646 h 2325"/>
              <a:gd name="T62" fmla="*/ 2147483646 w 5760"/>
              <a:gd name="T63" fmla="*/ 2147483646 h 2325"/>
              <a:gd name="T64" fmla="*/ 2147483646 w 5760"/>
              <a:gd name="T65" fmla="*/ 2147483646 h 2325"/>
              <a:gd name="T66" fmla="*/ 2147483646 w 5760"/>
              <a:gd name="T67" fmla="*/ 2147483646 h 2325"/>
              <a:gd name="T68" fmla="*/ 2147483646 w 5760"/>
              <a:gd name="T69" fmla="*/ 2147483646 h 2325"/>
              <a:gd name="T70" fmla="*/ 2147483646 w 5760"/>
              <a:gd name="T71" fmla="*/ 2147483646 h 2325"/>
              <a:gd name="T72" fmla="*/ 2147483646 w 5760"/>
              <a:gd name="T73" fmla="*/ 2147483646 h 2325"/>
              <a:gd name="T74" fmla="*/ 2147483646 w 5760"/>
              <a:gd name="T75" fmla="*/ 2147483646 h 2325"/>
              <a:gd name="T76" fmla="*/ 2147483646 w 5760"/>
              <a:gd name="T77" fmla="*/ 2147483646 h 2325"/>
              <a:gd name="T78" fmla="*/ 2147483646 w 5760"/>
              <a:gd name="T79" fmla="*/ 2147483646 h 2325"/>
              <a:gd name="T80" fmla="*/ 2147483646 w 5760"/>
              <a:gd name="T81" fmla="*/ 2147483646 h 2325"/>
              <a:gd name="T82" fmla="*/ 2147483646 w 5760"/>
              <a:gd name="T83" fmla="*/ 2147483646 h 2325"/>
              <a:gd name="T84" fmla="*/ 2147483646 w 5760"/>
              <a:gd name="T85" fmla="*/ 2147483646 h 2325"/>
              <a:gd name="T86" fmla="*/ 2147483646 w 5760"/>
              <a:gd name="T87" fmla="*/ 2147483646 h 2325"/>
              <a:gd name="T88" fmla="*/ 2147483646 w 5760"/>
              <a:gd name="T89" fmla="*/ 2147483646 h 2325"/>
              <a:gd name="T90" fmla="*/ 2147483646 w 5760"/>
              <a:gd name="T91" fmla="*/ 2147483646 h 2325"/>
              <a:gd name="T92" fmla="*/ 2147483646 w 5760"/>
              <a:gd name="T93" fmla="*/ 2147483646 h 2325"/>
              <a:gd name="T94" fmla="*/ 2147483646 w 5760"/>
              <a:gd name="T95" fmla="*/ 2147483646 h 2325"/>
              <a:gd name="T96" fmla="*/ 2147483646 w 5760"/>
              <a:gd name="T97" fmla="*/ 2147483646 h 2325"/>
              <a:gd name="T98" fmla="*/ 2147483646 w 5760"/>
              <a:gd name="T99" fmla="*/ 2147483646 h 2325"/>
              <a:gd name="T100" fmla="*/ 2147483646 w 5760"/>
              <a:gd name="T101" fmla="*/ 2147483646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8" name="Freeform 6"/>
          <p:cNvSpPr>
            <a:spLocks/>
          </p:cNvSpPr>
          <p:nvPr/>
        </p:nvSpPr>
        <p:spPr bwMode="white">
          <a:xfrm>
            <a:off x="0" y="2460625"/>
            <a:ext cx="9144000" cy="2497138"/>
          </a:xfrm>
          <a:custGeom>
            <a:avLst/>
            <a:gdLst>
              <a:gd name="T0" fmla="*/ 0 w 5760"/>
              <a:gd name="T1" fmla="*/ 0 h 1573"/>
              <a:gd name="T2" fmla="*/ 0 w 5760"/>
              <a:gd name="T3" fmla="*/ 2147483646 h 1573"/>
              <a:gd name="T4" fmla="*/ 2147483646 w 5760"/>
              <a:gd name="T5" fmla="*/ 2147483646 h 1573"/>
              <a:gd name="T6" fmla="*/ 2147483646 w 5760"/>
              <a:gd name="T7" fmla="*/ 2147483646 h 1573"/>
              <a:gd name="T8" fmla="*/ 2147483646 w 5760"/>
              <a:gd name="T9" fmla="*/ 2147483646 h 1573"/>
              <a:gd name="T10" fmla="*/ 2147483646 w 5760"/>
              <a:gd name="T11" fmla="*/ 2147483646 h 1573"/>
              <a:gd name="T12" fmla="*/ 2147483646 w 5760"/>
              <a:gd name="T13" fmla="*/ 2147483646 h 1573"/>
              <a:gd name="T14" fmla="*/ 2147483646 w 5760"/>
              <a:gd name="T15" fmla="*/ 2147483646 h 1573"/>
              <a:gd name="T16" fmla="*/ 2147483646 w 5760"/>
              <a:gd name="T17" fmla="*/ 2147483646 h 1573"/>
              <a:gd name="T18" fmla="*/ 2147483646 w 5760"/>
              <a:gd name="T19" fmla="*/ 2147483646 h 1573"/>
              <a:gd name="T20" fmla="*/ 2147483646 w 5760"/>
              <a:gd name="T21" fmla="*/ 2147483646 h 1573"/>
              <a:gd name="T22" fmla="*/ 2147483646 w 5760"/>
              <a:gd name="T23" fmla="*/ 2147483646 h 1573"/>
              <a:gd name="T24" fmla="*/ 2147483646 w 5760"/>
              <a:gd name="T25" fmla="*/ 2147483646 h 1573"/>
              <a:gd name="T26" fmla="*/ 2147483646 w 5760"/>
              <a:gd name="T27" fmla="*/ 2147483646 h 1573"/>
              <a:gd name="T28" fmla="*/ 2147483646 w 5760"/>
              <a:gd name="T29" fmla="*/ 2147483646 h 1573"/>
              <a:gd name="T30" fmla="*/ 2147483646 w 5760"/>
              <a:gd name="T31" fmla="*/ 2147483646 h 1573"/>
              <a:gd name="T32" fmla="*/ 2147483646 w 5760"/>
              <a:gd name="T33" fmla="*/ 2147483646 h 1573"/>
              <a:gd name="T34" fmla="*/ 2147483646 w 5760"/>
              <a:gd name="T35" fmla="*/ 2147483646 h 1573"/>
              <a:gd name="T36" fmla="*/ 2147483646 w 5760"/>
              <a:gd name="T37" fmla="*/ 2147483646 h 1573"/>
              <a:gd name="T38" fmla="*/ 2147483646 w 5760"/>
              <a:gd name="T39" fmla="*/ 2147483646 h 1573"/>
              <a:gd name="T40" fmla="*/ 2147483646 w 5760"/>
              <a:gd name="T41" fmla="*/ 2147483646 h 1573"/>
              <a:gd name="T42" fmla="*/ 2147483646 w 5760"/>
              <a:gd name="T43" fmla="*/ 2147483646 h 1573"/>
              <a:gd name="T44" fmla="*/ 2147483646 w 5760"/>
              <a:gd name="T45" fmla="*/ 2147483646 h 1573"/>
              <a:gd name="T46" fmla="*/ 2147483646 w 5760"/>
              <a:gd name="T47" fmla="*/ 2147483646 h 1573"/>
              <a:gd name="T48" fmla="*/ 2147483646 w 5760"/>
              <a:gd name="T49" fmla="*/ 2147483646 h 1573"/>
              <a:gd name="T50" fmla="*/ 2147483646 w 5760"/>
              <a:gd name="T51" fmla="*/ 2147483646 h 1573"/>
              <a:gd name="T52" fmla="*/ 2147483646 w 5760"/>
              <a:gd name="T53" fmla="*/ 2147483646 h 1573"/>
              <a:gd name="T54" fmla="*/ 2147483646 w 5760"/>
              <a:gd name="T55" fmla="*/ 2147483646 h 1573"/>
              <a:gd name="T56" fmla="*/ 2147483646 w 5760"/>
              <a:gd name="T57" fmla="*/ 2147483646 h 1573"/>
              <a:gd name="T58" fmla="*/ 2147483646 w 5760"/>
              <a:gd name="T59" fmla="*/ 2147483646 h 1573"/>
              <a:gd name="T60" fmla="*/ 2147483646 w 5760"/>
              <a:gd name="T61" fmla="*/ 2147483646 h 1573"/>
              <a:gd name="T62" fmla="*/ 2147483646 w 5760"/>
              <a:gd name="T63" fmla="*/ 2147483646 h 1573"/>
              <a:gd name="T64" fmla="*/ 2147483646 w 5760"/>
              <a:gd name="T65" fmla="*/ 2147483646 h 1573"/>
              <a:gd name="T66" fmla="*/ 2147483646 w 5760"/>
              <a:gd name="T67" fmla="*/ 2147483646 h 1573"/>
              <a:gd name="T68" fmla="*/ 2147483646 w 5760"/>
              <a:gd name="T69" fmla="*/ 2147483646 h 1573"/>
              <a:gd name="T70" fmla="*/ 2147483646 w 5760"/>
              <a:gd name="T71" fmla="*/ 2147483646 h 1573"/>
              <a:gd name="T72" fmla="*/ 2147483646 w 5760"/>
              <a:gd name="T73" fmla="*/ 2147483646 h 1573"/>
              <a:gd name="T74" fmla="*/ 2147483646 w 5760"/>
              <a:gd name="T75" fmla="*/ 2147483646 h 1573"/>
              <a:gd name="T76" fmla="*/ 2147483646 w 5760"/>
              <a:gd name="T77" fmla="*/ 2147483646 h 1573"/>
              <a:gd name="T78" fmla="*/ 2147483646 w 5760"/>
              <a:gd name="T79" fmla="*/ 2147483646 h 1573"/>
              <a:gd name="T80" fmla="*/ 2147483646 w 5760"/>
              <a:gd name="T81" fmla="*/ 2147483646 h 1573"/>
              <a:gd name="T82" fmla="*/ 2147483646 w 5760"/>
              <a:gd name="T83" fmla="*/ 2147483646 h 1573"/>
              <a:gd name="T84" fmla="*/ 2147483646 w 5760"/>
              <a:gd name="T85" fmla="*/ 2147483646 h 1573"/>
              <a:gd name="T86" fmla="*/ 2147483646 w 5760"/>
              <a:gd name="T87" fmla="*/ 2147483646 h 1573"/>
              <a:gd name="T88" fmla="*/ 2147483646 w 5760"/>
              <a:gd name="T89" fmla="*/ 2147483646 h 1573"/>
              <a:gd name="T90" fmla="*/ 2147483646 w 5760"/>
              <a:gd name="T91" fmla="*/ 2147483646 h 1573"/>
              <a:gd name="T92" fmla="*/ 2147483646 w 5760"/>
              <a:gd name="T93" fmla="*/ 2147483646 h 1573"/>
              <a:gd name="T94" fmla="*/ 2147483646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9" name="Freeform 7"/>
          <p:cNvSpPr>
            <a:spLocks/>
          </p:cNvSpPr>
          <p:nvPr/>
        </p:nvSpPr>
        <p:spPr bwMode="white">
          <a:xfrm>
            <a:off x="0" y="1793875"/>
            <a:ext cx="9144000" cy="1539875"/>
          </a:xfrm>
          <a:custGeom>
            <a:avLst/>
            <a:gdLst>
              <a:gd name="T0" fmla="*/ 0 w 5760"/>
              <a:gd name="T1" fmla="*/ 0 h 970"/>
              <a:gd name="T2" fmla="*/ 0 w 5760"/>
              <a:gd name="T3" fmla="*/ 2147483646 h 970"/>
              <a:gd name="T4" fmla="*/ 2147483646 w 5760"/>
              <a:gd name="T5" fmla="*/ 2147483646 h 970"/>
              <a:gd name="T6" fmla="*/ 2147483646 w 5760"/>
              <a:gd name="T7" fmla="*/ 2147483646 h 970"/>
              <a:gd name="T8" fmla="*/ 2147483646 w 5760"/>
              <a:gd name="T9" fmla="*/ 2147483646 h 970"/>
              <a:gd name="T10" fmla="*/ 2147483646 w 5760"/>
              <a:gd name="T11" fmla="*/ 2147483646 h 970"/>
              <a:gd name="T12" fmla="*/ 2147483646 w 5760"/>
              <a:gd name="T13" fmla="*/ 2147483646 h 970"/>
              <a:gd name="T14" fmla="*/ 2147483646 w 5760"/>
              <a:gd name="T15" fmla="*/ 2147483646 h 970"/>
              <a:gd name="T16" fmla="*/ 2147483646 w 5760"/>
              <a:gd name="T17" fmla="*/ 2147483646 h 970"/>
              <a:gd name="T18" fmla="*/ 2147483646 w 5760"/>
              <a:gd name="T19" fmla="*/ 2147483646 h 970"/>
              <a:gd name="T20" fmla="*/ 2147483646 w 5760"/>
              <a:gd name="T21" fmla="*/ 2147483646 h 970"/>
              <a:gd name="T22" fmla="*/ 2147483646 w 5760"/>
              <a:gd name="T23" fmla="*/ 2147483646 h 970"/>
              <a:gd name="T24" fmla="*/ 2147483646 w 5760"/>
              <a:gd name="T25" fmla="*/ 2147483646 h 970"/>
              <a:gd name="T26" fmla="*/ 2147483646 w 5760"/>
              <a:gd name="T27" fmla="*/ 2147483646 h 970"/>
              <a:gd name="T28" fmla="*/ 2147483646 w 5760"/>
              <a:gd name="T29" fmla="*/ 2147483646 h 970"/>
              <a:gd name="T30" fmla="*/ 2147483646 w 5760"/>
              <a:gd name="T31" fmla="*/ 2147483646 h 970"/>
              <a:gd name="T32" fmla="*/ 2147483646 w 5760"/>
              <a:gd name="T33" fmla="*/ 2147483646 h 970"/>
              <a:gd name="T34" fmla="*/ 2147483646 w 5760"/>
              <a:gd name="T35" fmla="*/ 2147483646 h 970"/>
              <a:gd name="T36" fmla="*/ 2147483646 w 5760"/>
              <a:gd name="T37" fmla="*/ 2147483646 h 970"/>
              <a:gd name="T38" fmla="*/ 2147483646 w 5760"/>
              <a:gd name="T39" fmla="*/ 2147483646 h 970"/>
              <a:gd name="T40" fmla="*/ 2147483646 w 5760"/>
              <a:gd name="T41" fmla="*/ 2147483646 h 970"/>
              <a:gd name="T42" fmla="*/ 2147483646 w 5760"/>
              <a:gd name="T43" fmla="*/ 2147483646 h 970"/>
              <a:gd name="T44" fmla="*/ 2147483646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 name="Freeform 8"/>
          <p:cNvSpPr>
            <a:spLocks/>
          </p:cNvSpPr>
          <p:nvPr/>
        </p:nvSpPr>
        <p:spPr bwMode="white">
          <a:xfrm>
            <a:off x="0" y="-20638"/>
            <a:ext cx="9144000" cy="1682751"/>
          </a:xfrm>
          <a:custGeom>
            <a:avLst/>
            <a:gdLst>
              <a:gd name="T0" fmla="*/ 0 w 5760"/>
              <a:gd name="T1" fmla="*/ 2147483646 h 1060"/>
              <a:gd name="T2" fmla="*/ 0 w 5760"/>
              <a:gd name="T3" fmla="*/ 2147483646 h 1060"/>
              <a:gd name="T4" fmla="*/ 2147483646 w 5760"/>
              <a:gd name="T5" fmla="*/ 2147483646 h 1060"/>
              <a:gd name="T6" fmla="*/ 2147483646 w 5760"/>
              <a:gd name="T7" fmla="*/ 0 h 1060"/>
              <a:gd name="T8" fmla="*/ 2147483646 w 5760"/>
              <a:gd name="T9" fmla="*/ 0 h 1060"/>
              <a:gd name="T10" fmla="*/ 2147483646 w 5760"/>
              <a:gd name="T11" fmla="*/ 2147483646 h 1060"/>
              <a:gd name="T12" fmla="*/ 2147483646 w 5760"/>
              <a:gd name="T13" fmla="*/ 2147483646 h 1060"/>
              <a:gd name="T14" fmla="*/ 2147483646 w 5760"/>
              <a:gd name="T15" fmla="*/ 2147483646 h 1060"/>
              <a:gd name="T16" fmla="*/ 2147483646 w 5760"/>
              <a:gd name="T17" fmla="*/ 2147483646 h 1060"/>
              <a:gd name="T18" fmla="*/ 2147483646 w 5760"/>
              <a:gd name="T19" fmla="*/ 2147483646 h 1060"/>
              <a:gd name="T20" fmla="*/ 2147483646 w 5760"/>
              <a:gd name="T21" fmla="*/ 2147483646 h 1060"/>
              <a:gd name="T22" fmla="*/ 2147483646 w 5760"/>
              <a:gd name="T23" fmla="*/ 2147483646 h 1060"/>
              <a:gd name="T24" fmla="*/ 2147483646 w 5760"/>
              <a:gd name="T25" fmla="*/ 2147483646 h 1060"/>
              <a:gd name="T26" fmla="*/ 2147483646 w 5760"/>
              <a:gd name="T27" fmla="*/ 2147483646 h 1060"/>
              <a:gd name="T28" fmla="*/ 2147483646 w 5760"/>
              <a:gd name="T29" fmla="*/ 2147483646 h 1060"/>
              <a:gd name="T30" fmla="*/ 2147483646 w 5760"/>
              <a:gd name="T31" fmla="*/ 2147483646 h 1060"/>
              <a:gd name="T32" fmla="*/ 2147483646 w 5760"/>
              <a:gd name="T33" fmla="*/ 2147483646 h 1060"/>
              <a:gd name="T34" fmla="*/ 2147483646 w 5760"/>
              <a:gd name="T35" fmla="*/ 2147483646 h 1060"/>
              <a:gd name="T36" fmla="*/ 2147483646 w 5760"/>
              <a:gd name="T37" fmla="*/ 2147483646 h 1060"/>
              <a:gd name="T38" fmla="*/ 2147483646 w 5760"/>
              <a:gd name="T39" fmla="*/ 2147483646 h 1060"/>
              <a:gd name="T40" fmla="*/ 2147483646 w 5760"/>
              <a:gd name="T41" fmla="*/ 2147483646 h 1060"/>
              <a:gd name="T42" fmla="*/ 2147483646 w 5760"/>
              <a:gd name="T43" fmla="*/ 2147483646 h 1060"/>
              <a:gd name="T44" fmla="*/ 2147483646 w 5760"/>
              <a:gd name="T45" fmla="*/ 2147483646 h 1060"/>
              <a:gd name="T46" fmla="*/ 2147483646 w 5760"/>
              <a:gd name="T47" fmla="*/ 2147483646 h 1060"/>
              <a:gd name="T48" fmla="*/ 2147483646 w 5760"/>
              <a:gd name="T49" fmla="*/ 2147483646 h 1060"/>
              <a:gd name="T50" fmla="*/ 2147483646 w 5760"/>
              <a:gd name="T51" fmla="*/ 2147483646 h 1060"/>
              <a:gd name="T52" fmla="*/ 2147483646 w 5760"/>
              <a:gd name="T53" fmla="*/ 2147483646 h 1060"/>
              <a:gd name="T54" fmla="*/ 0 w 5760"/>
              <a:gd name="T55" fmla="*/ 2147483646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1" name="Freeform 9"/>
          <p:cNvSpPr>
            <a:spLocks/>
          </p:cNvSpPr>
          <p:nvPr/>
        </p:nvSpPr>
        <p:spPr bwMode="white">
          <a:xfrm>
            <a:off x="0" y="-20638"/>
            <a:ext cx="8388350" cy="1068388"/>
          </a:xfrm>
          <a:custGeom>
            <a:avLst/>
            <a:gdLst>
              <a:gd name="T0" fmla="*/ 0 w 5284"/>
              <a:gd name="T1" fmla="*/ 2147483646 h 673"/>
              <a:gd name="T2" fmla="*/ 0 w 5284"/>
              <a:gd name="T3" fmla="*/ 2147483646 h 673"/>
              <a:gd name="T4" fmla="*/ 2147483646 w 5284"/>
              <a:gd name="T5" fmla="*/ 2147483646 h 673"/>
              <a:gd name="T6" fmla="*/ 2147483646 w 5284"/>
              <a:gd name="T7" fmla="*/ 2147483646 h 673"/>
              <a:gd name="T8" fmla="*/ 2147483646 w 5284"/>
              <a:gd name="T9" fmla="*/ 2147483646 h 673"/>
              <a:gd name="T10" fmla="*/ 2147483646 w 5284"/>
              <a:gd name="T11" fmla="*/ 2147483646 h 673"/>
              <a:gd name="T12" fmla="*/ 2147483646 w 5284"/>
              <a:gd name="T13" fmla="*/ 2147483646 h 673"/>
              <a:gd name="T14" fmla="*/ 2147483646 w 5284"/>
              <a:gd name="T15" fmla="*/ 2147483646 h 673"/>
              <a:gd name="T16" fmla="*/ 2147483646 w 5284"/>
              <a:gd name="T17" fmla="*/ 2147483646 h 673"/>
              <a:gd name="T18" fmla="*/ 2147483646 w 5284"/>
              <a:gd name="T19" fmla="*/ 2147483646 h 673"/>
              <a:gd name="T20" fmla="*/ 2147483646 w 5284"/>
              <a:gd name="T21" fmla="*/ 2147483646 h 673"/>
              <a:gd name="T22" fmla="*/ 2147483646 w 5284"/>
              <a:gd name="T23" fmla="*/ 2147483646 h 673"/>
              <a:gd name="T24" fmla="*/ 2147483646 w 5284"/>
              <a:gd name="T25" fmla="*/ 2147483646 h 673"/>
              <a:gd name="T26" fmla="*/ 2147483646 w 5284"/>
              <a:gd name="T27" fmla="*/ 2147483646 h 673"/>
              <a:gd name="T28" fmla="*/ 2147483646 w 5284"/>
              <a:gd name="T29" fmla="*/ 2147483646 h 673"/>
              <a:gd name="T30" fmla="*/ 2147483646 w 5284"/>
              <a:gd name="T31" fmla="*/ 2147483646 h 673"/>
              <a:gd name="T32" fmla="*/ 2147483646 w 5284"/>
              <a:gd name="T33" fmla="*/ 2147483646 h 673"/>
              <a:gd name="T34" fmla="*/ 2147483646 w 5284"/>
              <a:gd name="T35" fmla="*/ 2147483646 h 673"/>
              <a:gd name="T36" fmla="*/ 2147483646 w 5284"/>
              <a:gd name="T37" fmla="*/ 2147483646 h 673"/>
              <a:gd name="T38" fmla="*/ 2147483646 w 5284"/>
              <a:gd name="T39" fmla="*/ 2147483646 h 673"/>
              <a:gd name="T40" fmla="*/ 2147483646 w 5284"/>
              <a:gd name="T41" fmla="*/ 2147483646 h 673"/>
              <a:gd name="T42" fmla="*/ 2147483646 w 5284"/>
              <a:gd name="T43" fmla="*/ 2147483646 h 673"/>
              <a:gd name="T44" fmla="*/ 2147483646 w 5284"/>
              <a:gd name="T45" fmla="*/ 2147483646 h 673"/>
              <a:gd name="T46" fmla="*/ 2147483646 w 5284"/>
              <a:gd name="T47" fmla="*/ 2147483646 h 673"/>
              <a:gd name="T48" fmla="*/ 2147483646 w 5284"/>
              <a:gd name="T49" fmla="*/ 2147483646 h 673"/>
              <a:gd name="T50" fmla="*/ 2147483646 w 5284"/>
              <a:gd name="T51" fmla="*/ 2147483646 h 673"/>
              <a:gd name="T52" fmla="*/ 2147483646 w 5284"/>
              <a:gd name="T53" fmla="*/ 0 h 673"/>
              <a:gd name="T54" fmla="*/ 2147483646 w 5284"/>
              <a:gd name="T55" fmla="*/ 0 h 673"/>
              <a:gd name="T56" fmla="*/ 2147483646 w 5284"/>
              <a:gd name="T57" fmla="*/ 2147483646 h 673"/>
              <a:gd name="T58" fmla="*/ 2147483646 w 5284"/>
              <a:gd name="T59" fmla="*/ 2147483646 h 673"/>
              <a:gd name="T60" fmla="*/ 2147483646 w 5284"/>
              <a:gd name="T61" fmla="*/ 2147483646 h 673"/>
              <a:gd name="T62" fmla="*/ 2147483646 w 5284"/>
              <a:gd name="T63" fmla="*/ 2147483646 h 673"/>
              <a:gd name="T64" fmla="*/ 2147483646 w 5284"/>
              <a:gd name="T65" fmla="*/ 2147483646 h 673"/>
              <a:gd name="T66" fmla="*/ 2147483646 w 5284"/>
              <a:gd name="T67" fmla="*/ 2147483646 h 673"/>
              <a:gd name="T68" fmla="*/ 2147483646 w 5284"/>
              <a:gd name="T69" fmla="*/ 2147483646 h 673"/>
              <a:gd name="T70" fmla="*/ 2147483646 w 5284"/>
              <a:gd name="T71" fmla="*/ 2147483646 h 673"/>
              <a:gd name="T72" fmla="*/ 2147483646 w 5284"/>
              <a:gd name="T73" fmla="*/ 2147483646 h 673"/>
              <a:gd name="T74" fmla="*/ 2147483646 w 5284"/>
              <a:gd name="T75" fmla="*/ 2147483646 h 673"/>
              <a:gd name="T76" fmla="*/ 2147483646 w 5284"/>
              <a:gd name="T77" fmla="*/ 2147483646 h 673"/>
              <a:gd name="T78" fmla="*/ 2147483646 w 5284"/>
              <a:gd name="T79" fmla="*/ 2147483646 h 673"/>
              <a:gd name="T80" fmla="*/ 2147483646 w 5284"/>
              <a:gd name="T81" fmla="*/ 2147483646 h 673"/>
              <a:gd name="T82" fmla="*/ 2147483646 w 5284"/>
              <a:gd name="T83" fmla="*/ 2147483646 h 673"/>
              <a:gd name="T84" fmla="*/ 2147483646 w 5284"/>
              <a:gd name="T85" fmla="*/ 2147483646 h 673"/>
              <a:gd name="T86" fmla="*/ 0 w 5284"/>
              <a:gd name="T87" fmla="*/ 2147483646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2" name="Freeform 10"/>
          <p:cNvSpPr>
            <a:spLocks/>
          </p:cNvSpPr>
          <p:nvPr/>
        </p:nvSpPr>
        <p:spPr bwMode="white">
          <a:xfrm>
            <a:off x="0" y="-20638"/>
            <a:ext cx="4578350" cy="454026"/>
          </a:xfrm>
          <a:custGeom>
            <a:avLst/>
            <a:gdLst>
              <a:gd name="T0" fmla="*/ 0 w 2884"/>
              <a:gd name="T1" fmla="*/ 0 h 286"/>
              <a:gd name="T2" fmla="*/ 0 w 2884"/>
              <a:gd name="T3" fmla="*/ 2147483646 h 286"/>
              <a:gd name="T4" fmla="*/ 2147483646 w 2884"/>
              <a:gd name="T5" fmla="*/ 2147483646 h 286"/>
              <a:gd name="T6" fmla="*/ 2147483646 w 2884"/>
              <a:gd name="T7" fmla="*/ 2147483646 h 286"/>
              <a:gd name="T8" fmla="*/ 2147483646 w 2884"/>
              <a:gd name="T9" fmla="*/ 2147483646 h 286"/>
              <a:gd name="T10" fmla="*/ 2147483646 w 2884"/>
              <a:gd name="T11" fmla="*/ 2147483646 h 286"/>
              <a:gd name="T12" fmla="*/ 2147483646 w 2884"/>
              <a:gd name="T13" fmla="*/ 2147483646 h 286"/>
              <a:gd name="T14" fmla="*/ 2147483646 w 2884"/>
              <a:gd name="T15" fmla="*/ 2147483646 h 286"/>
              <a:gd name="T16" fmla="*/ 2147483646 w 2884"/>
              <a:gd name="T17" fmla="*/ 2147483646 h 286"/>
              <a:gd name="T18" fmla="*/ 2147483646 w 2884"/>
              <a:gd name="T19" fmla="*/ 2147483646 h 286"/>
              <a:gd name="T20" fmla="*/ 2147483646 w 2884"/>
              <a:gd name="T21" fmla="*/ 2147483646 h 286"/>
              <a:gd name="T22" fmla="*/ 2147483646 w 2884"/>
              <a:gd name="T23" fmla="*/ 2147483646 h 286"/>
              <a:gd name="T24" fmla="*/ 2147483646 w 2884"/>
              <a:gd name="T25" fmla="*/ 2147483646 h 286"/>
              <a:gd name="T26" fmla="*/ 2147483646 w 2884"/>
              <a:gd name="T27" fmla="*/ 2147483646 h 286"/>
              <a:gd name="T28" fmla="*/ 2147483646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nl-BE"/>
          </a:p>
        </p:txBody>
      </p:sp>
      <p:sp>
        <p:nvSpPr>
          <p:cNvPr id="4107" name="Rectangle 11"/>
          <p:cNvSpPr>
            <a:spLocks noGrp="1" noChangeArrowheads="1"/>
          </p:cNvSpPr>
          <p:nvPr>
            <p:ph type="ctrTitle"/>
          </p:nvPr>
        </p:nvSpPr>
        <p:spPr>
          <a:xfrm>
            <a:off x="685800" y="2286000"/>
            <a:ext cx="7772400" cy="1143000"/>
          </a:xfrm>
        </p:spPr>
        <p:txBody>
          <a:bodyPr/>
          <a:lstStyle>
            <a:lvl1pPr>
              <a:defRPr/>
            </a:lvl1pPr>
          </a:lstStyle>
          <a:p>
            <a:r>
              <a:rPr lang="nl-NL"/>
              <a:t>Klik om het opmaakprofiel van de modeltitel te bewerken</a:t>
            </a:r>
          </a:p>
        </p:txBody>
      </p:sp>
      <p:sp>
        <p:nvSpPr>
          <p:cNvPr id="4108" name="Rectangle 12"/>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nl-NL"/>
              <a:t>Klik om het opmaakprofiel van de modelondertitel te bewerken</a:t>
            </a:r>
          </a:p>
        </p:txBody>
      </p:sp>
      <p:sp>
        <p:nvSpPr>
          <p:cNvPr id="13" name="Rectangle 13"/>
          <p:cNvSpPr>
            <a:spLocks noGrp="1" noChangeArrowheads="1"/>
          </p:cNvSpPr>
          <p:nvPr>
            <p:ph type="dt" sz="half" idx="10"/>
          </p:nvPr>
        </p:nvSpPr>
        <p:spPr/>
        <p:txBody>
          <a:bodyPr/>
          <a:lstStyle>
            <a:lvl1pPr>
              <a:defRPr smtClean="0"/>
            </a:lvl1pPr>
          </a:lstStyle>
          <a:p>
            <a:pPr>
              <a:defRPr/>
            </a:pPr>
            <a:fld id="{7A051072-C068-4271-BF55-27CC930FBAB9}" type="datetime1">
              <a:rPr lang="nl-NL"/>
              <a:pPr>
                <a:defRPr/>
              </a:pPr>
              <a:t>25-9-2026</a:t>
            </a:fld>
            <a:endParaRPr lang="nl-NL"/>
          </a:p>
        </p:txBody>
      </p:sp>
      <p:sp>
        <p:nvSpPr>
          <p:cNvPr id="14" name="Rectangle 14"/>
          <p:cNvSpPr>
            <a:spLocks noGrp="1" noChangeArrowheads="1"/>
          </p:cNvSpPr>
          <p:nvPr>
            <p:ph type="ftr" sz="quarter" idx="11"/>
          </p:nvPr>
        </p:nvSpPr>
        <p:spPr/>
        <p:txBody>
          <a:bodyPr/>
          <a:lstStyle>
            <a:lvl1pPr>
              <a:defRPr/>
            </a:lvl1pPr>
          </a:lstStyle>
          <a:p>
            <a:pPr>
              <a:defRPr/>
            </a:pPr>
            <a:endParaRPr lang="nl-BE"/>
          </a:p>
        </p:txBody>
      </p:sp>
      <p:sp>
        <p:nvSpPr>
          <p:cNvPr id="15" name="Rectangle 15"/>
          <p:cNvSpPr>
            <a:spLocks noGrp="1" noChangeArrowheads="1"/>
          </p:cNvSpPr>
          <p:nvPr>
            <p:ph type="sldNum" sz="quarter" idx="12"/>
          </p:nvPr>
        </p:nvSpPr>
        <p:spPr/>
        <p:txBody>
          <a:bodyPr/>
          <a:lstStyle>
            <a:lvl1pPr>
              <a:defRPr/>
            </a:lvl1pPr>
          </a:lstStyle>
          <a:p>
            <a:pPr>
              <a:defRPr/>
            </a:pPr>
            <a:fld id="{A7FF5446-B548-49D7-B22E-9A182C7C4315}" type="slidenum">
              <a:rPr lang="nl-NL" altLang="nl-NL"/>
              <a:pPr>
                <a:defRPr/>
              </a:pPr>
              <a:t>‹nr.›</a:t>
            </a:fld>
            <a:endParaRPr lang="nl-NL" altLang="nl-NL"/>
          </a:p>
        </p:txBody>
      </p:sp>
    </p:spTree>
    <p:extLst>
      <p:ext uri="{BB962C8B-B14F-4D97-AF65-F5344CB8AC3E}">
        <p14:creationId xmlns:p14="http://schemas.microsoft.com/office/powerpoint/2010/main" val="208609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13"/>
          <p:cNvSpPr>
            <a:spLocks noGrp="1" noChangeArrowheads="1"/>
          </p:cNvSpPr>
          <p:nvPr>
            <p:ph type="dt" sz="half" idx="10"/>
          </p:nvPr>
        </p:nvSpPr>
        <p:spPr>
          <a:ln/>
        </p:spPr>
        <p:txBody>
          <a:bodyPr/>
          <a:lstStyle>
            <a:lvl1pPr>
              <a:defRPr/>
            </a:lvl1pPr>
          </a:lstStyle>
          <a:p>
            <a:pPr>
              <a:defRPr/>
            </a:pPr>
            <a:fld id="{34AE9CE5-6647-44E0-BEAC-961D2C390733}" type="datetime1">
              <a:rPr lang="nl-NL"/>
              <a:pPr>
                <a:defRPr/>
              </a:pPr>
              <a:t>25-9-2026</a:t>
            </a:fld>
            <a:endParaRPr lang="nl-NL"/>
          </a:p>
        </p:txBody>
      </p:sp>
      <p:sp>
        <p:nvSpPr>
          <p:cNvPr id="5" name="Rectangle 14"/>
          <p:cNvSpPr>
            <a:spLocks noGrp="1" noChangeArrowheads="1"/>
          </p:cNvSpPr>
          <p:nvPr>
            <p:ph type="ftr" sz="quarter" idx="11"/>
          </p:nvPr>
        </p:nvSpPr>
        <p:spPr>
          <a:ln/>
        </p:spPr>
        <p:txBody>
          <a:bodyPr/>
          <a:lstStyle>
            <a:lvl1pPr>
              <a:defRPr/>
            </a:lvl1pPr>
          </a:lstStyle>
          <a:p>
            <a:pPr>
              <a:defRPr/>
            </a:pPr>
            <a:endParaRPr lang="nl-BE"/>
          </a:p>
        </p:txBody>
      </p:sp>
      <p:sp>
        <p:nvSpPr>
          <p:cNvPr id="6" name="Rectangle 15"/>
          <p:cNvSpPr>
            <a:spLocks noGrp="1" noChangeArrowheads="1"/>
          </p:cNvSpPr>
          <p:nvPr>
            <p:ph type="sldNum" sz="quarter" idx="12"/>
          </p:nvPr>
        </p:nvSpPr>
        <p:spPr>
          <a:ln/>
        </p:spPr>
        <p:txBody>
          <a:bodyPr/>
          <a:lstStyle>
            <a:lvl1pPr>
              <a:defRPr/>
            </a:lvl1pPr>
          </a:lstStyle>
          <a:p>
            <a:pPr>
              <a:defRPr/>
            </a:pPr>
            <a:fld id="{13822BC5-3A0E-4B5E-BC75-1089544B655C}" type="slidenum">
              <a:rPr lang="nl-NL" altLang="nl-NL"/>
              <a:pPr>
                <a:defRPr/>
              </a:pPr>
              <a:t>‹nr.›</a:t>
            </a:fld>
            <a:endParaRPr lang="nl-NL" altLang="nl-NL"/>
          </a:p>
        </p:txBody>
      </p:sp>
    </p:spTree>
    <p:extLst>
      <p:ext uri="{BB962C8B-B14F-4D97-AF65-F5344CB8AC3E}">
        <p14:creationId xmlns:p14="http://schemas.microsoft.com/office/powerpoint/2010/main" val="38515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13"/>
          <p:cNvSpPr>
            <a:spLocks noGrp="1" noChangeArrowheads="1"/>
          </p:cNvSpPr>
          <p:nvPr>
            <p:ph type="dt" sz="half" idx="10"/>
          </p:nvPr>
        </p:nvSpPr>
        <p:spPr>
          <a:ln/>
        </p:spPr>
        <p:txBody>
          <a:bodyPr/>
          <a:lstStyle>
            <a:lvl1pPr>
              <a:defRPr/>
            </a:lvl1pPr>
          </a:lstStyle>
          <a:p>
            <a:pPr>
              <a:defRPr/>
            </a:pPr>
            <a:fld id="{A2889E87-67D5-4BEE-8CA0-96AB4850E0ED}" type="datetime1">
              <a:rPr lang="nl-NL"/>
              <a:pPr>
                <a:defRPr/>
              </a:pPr>
              <a:t>25-9-2026</a:t>
            </a:fld>
            <a:endParaRPr lang="nl-NL"/>
          </a:p>
        </p:txBody>
      </p:sp>
      <p:sp>
        <p:nvSpPr>
          <p:cNvPr id="5" name="Rectangle 14"/>
          <p:cNvSpPr>
            <a:spLocks noGrp="1" noChangeArrowheads="1"/>
          </p:cNvSpPr>
          <p:nvPr>
            <p:ph type="ftr" sz="quarter" idx="11"/>
          </p:nvPr>
        </p:nvSpPr>
        <p:spPr>
          <a:ln/>
        </p:spPr>
        <p:txBody>
          <a:bodyPr/>
          <a:lstStyle>
            <a:lvl1pPr>
              <a:defRPr/>
            </a:lvl1pPr>
          </a:lstStyle>
          <a:p>
            <a:pPr>
              <a:defRPr/>
            </a:pPr>
            <a:endParaRPr lang="nl-BE"/>
          </a:p>
        </p:txBody>
      </p:sp>
      <p:sp>
        <p:nvSpPr>
          <p:cNvPr id="6" name="Rectangle 15"/>
          <p:cNvSpPr>
            <a:spLocks noGrp="1" noChangeArrowheads="1"/>
          </p:cNvSpPr>
          <p:nvPr>
            <p:ph type="sldNum" sz="quarter" idx="12"/>
          </p:nvPr>
        </p:nvSpPr>
        <p:spPr>
          <a:ln/>
        </p:spPr>
        <p:txBody>
          <a:bodyPr/>
          <a:lstStyle>
            <a:lvl1pPr>
              <a:defRPr/>
            </a:lvl1pPr>
          </a:lstStyle>
          <a:p>
            <a:pPr>
              <a:defRPr/>
            </a:pPr>
            <a:fld id="{3C3AD79A-81B3-4B61-A19F-FEF4D15BC75D}" type="slidenum">
              <a:rPr lang="nl-NL" altLang="nl-NL"/>
              <a:pPr>
                <a:defRPr/>
              </a:pPr>
              <a:t>‹nr.›</a:t>
            </a:fld>
            <a:endParaRPr lang="nl-NL" altLang="nl-NL"/>
          </a:p>
        </p:txBody>
      </p:sp>
    </p:spTree>
    <p:extLst>
      <p:ext uri="{BB962C8B-B14F-4D97-AF65-F5344CB8AC3E}">
        <p14:creationId xmlns:p14="http://schemas.microsoft.com/office/powerpoint/2010/main" val="4030715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Rectangle 13"/>
          <p:cNvSpPr>
            <a:spLocks noGrp="1" noChangeArrowheads="1"/>
          </p:cNvSpPr>
          <p:nvPr>
            <p:ph type="dt" sz="half" idx="10"/>
          </p:nvPr>
        </p:nvSpPr>
        <p:spPr>
          <a:ln/>
        </p:spPr>
        <p:txBody>
          <a:bodyPr/>
          <a:lstStyle>
            <a:lvl1pPr>
              <a:defRPr/>
            </a:lvl1pPr>
          </a:lstStyle>
          <a:p>
            <a:pPr>
              <a:defRPr/>
            </a:pPr>
            <a:fld id="{05819E5C-77C0-4493-A955-19B488DAD2F8}" type="datetime1">
              <a:rPr lang="nl-NL"/>
              <a:pPr>
                <a:defRPr/>
              </a:pPr>
              <a:t>25-9-2026</a:t>
            </a:fld>
            <a:endParaRPr lang="nl-NL"/>
          </a:p>
        </p:txBody>
      </p:sp>
      <p:sp>
        <p:nvSpPr>
          <p:cNvPr id="6" name="Rectangle 14"/>
          <p:cNvSpPr>
            <a:spLocks noGrp="1" noChangeArrowheads="1"/>
          </p:cNvSpPr>
          <p:nvPr>
            <p:ph type="ftr" sz="quarter" idx="11"/>
          </p:nvPr>
        </p:nvSpPr>
        <p:spPr>
          <a:ln/>
        </p:spPr>
        <p:txBody>
          <a:bodyPr/>
          <a:lstStyle>
            <a:lvl1pPr>
              <a:defRPr/>
            </a:lvl1pPr>
          </a:lstStyle>
          <a:p>
            <a:pPr>
              <a:defRPr/>
            </a:pPr>
            <a:endParaRPr lang="nl-BE"/>
          </a:p>
        </p:txBody>
      </p:sp>
      <p:sp>
        <p:nvSpPr>
          <p:cNvPr id="7" name="Rectangle 15"/>
          <p:cNvSpPr>
            <a:spLocks noGrp="1" noChangeArrowheads="1"/>
          </p:cNvSpPr>
          <p:nvPr>
            <p:ph type="sldNum" sz="quarter" idx="12"/>
          </p:nvPr>
        </p:nvSpPr>
        <p:spPr>
          <a:ln/>
        </p:spPr>
        <p:txBody>
          <a:bodyPr/>
          <a:lstStyle>
            <a:lvl1pPr>
              <a:defRPr/>
            </a:lvl1pPr>
          </a:lstStyle>
          <a:p>
            <a:pPr>
              <a:defRPr/>
            </a:pPr>
            <a:fld id="{33DB7675-8128-424E-BB3F-FE2987C901B1}" type="slidenum">
              <a:rPr lang="nl-NL" altLang="nl-NL"/>
              <a:pPr>
                <a:defRPr/>
              </a:pPr>
              <a:t>‹nr.›</a:t>
            </a:fld>
            <a:endParaRPr lang="nl-NL" altLang="nl-NL"/>
          </a:p>
        </p:txBody>
      </p:sp>
    </p:spTree>
    <p:extLst>
      <p:ext uri="{BB962C8B-B14F-4D97-AF65-F5344CB8AC3E}">
        <p14:creationId xmlns:p14="http://schemas.microsoft.com/office/powerpoint/2010/main" val="3154804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Rectangle 13"/>
          <p:cNvSpPr>
            <a:spLocks noGrp="1" noChangeArrowheads="1"/>
          </p:cNvSpPr>
          <p:nvPr>
            <p:ph type="dt" sz="half" idx="10"/>
          </p:nvPr>
        </p:nvSpPr>
        <p:spPr>
          <a:ln/>
        </p:spPr>
        <p:txBody>
          <a:bodyPr/>
          <a:lstStyle>
            <a:lvl1pPr>
              <a:defRPr/>
            </a:lvl1pPr>
          </a:lstStyle>
          <a:p>
            <a:pPr>
              <a:defRPr/>
            </a:pPr>
            <a:fld id="{FD09FAAB-19EC-4A28-BB79-672498F04ED6}" type="datetime1">
              <a:rPr lang="nl-NL"/>
              <a:pPr>
                <a:defRPr/>
              </a:pPr>
              <a:t>25-9-2026</a:t>
            </a:fld>
            <a:endParaRPr lang="nl-NL"/>
          </a:p>
        </p:txBody>
      </p:sp>
      <p:sp>
        <p:nvSpPr>
          <p:cNvPr id="8" name="Rectangle 14"/>
          <p:cNvSpPr>
            <a:spLocks noGrp="1" noChangeArrowheads="1"/>
          </p:cNvSpPr>
          <p:nvPr>
            <p:ph type="ftr" sz="quarter" idx="11"/>
          </p:nvPr>
        </p:nvSpPr>
        <p:spPr>
          <a:ln/>
        </p:spPr>
        <p:txBody>
          <a:bodyPr/>
          <a:lstStyle>
            <a:lvl1pPr>
              <a:defRPr/>
            </a:lvl1pPr>
          </a:lstStyle>
          <a:p>
            <a:pPr>
              <a:defRPr/>
            </a:pPr>
            <a:endParaRPr lang="nl-BE"/>
          </a:p>
        </p:txBody>
      </p:sp>
      <p:sp>
        <p:nvSpPr>
          <p:cNvPr id="9" name="Rectangle 15"/>
          <p:cNvSpPr>
            <a:spLocks noGrp="1" noChangeArrowheads="1"/>
          </p:cNvSpPr>
          <p:nvPr>
            <p:ph type="sldNum" sz="quarter" idx="12"/>
          </p:nvPr>
        </p:nvSpPr>
        <p:spPr>
          <a:ln/>
        </p:spPr>
        <p:txBody>
          <a:bodyPr/>
          <a:lstStyle>
            <a:lvl1pPr>
              <a:defRPr/>
            </a:lvl1pPr>
          </a:lstStyle>
          <a:p>
            <a:pPr>
              <a:defRPr/>
            </a:pPr>
            <a:fld id="{75DDA7A0-BB3D-49F0-976A-4978B6CD3D96}" type="slidenum">
              <a:rPr lang="nl-NL" altLang="nl-NL"/>
              <a:pPr>
                <a:defRPr/>
              </a:pPr>
              <a:t>‹nr.›</a:t>
            </a:fld>
            <a:endParaRPr lang="nl-NL" altLang="nl-NL"/>
          </a:p>
        </p:txBody>
      </p:sp>
    </p:spTree>
    <p:extLst>
      <p:ext uri="{BB962C8B-B14F-4D97-AF65-F5344CB8AC3E}">
        <p14:creationId xmlns:p14="http://schemas.microsoft.com/office/powerpoint/2010/main" val="285900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Rectangle 13"/>
          <p:cNvSpPr>
            <a:spLocks noGrp="1" noChangeArrowheads="1"/>
          </p:cNvSpPr>
          <p:nvPr>
            <p:ph type="dt" sz="half" idx="10"/>
          </p:nvPr>
        </p:nvSpPr>
        <p:spPr>
          <a:ln/>
        </p:spPr>
        <p:txBody>
          <a:bodyPr/>
          <a:lstStyle>
            <a:lvl1pPr>
              <a:defRPr/>
            </a:lvl1pPr>
          </a:lstStyle>
          <a:p>
            <a:pPr>
              <a:defRPr/>
            </a:pPr>
            <a:fld id="{CB0AE6F4-61FF-4672-8441-12B7778D5A68}" type="datetime1">
              <a:rPr lang="nl-NL"/>
              <a:pPr>
                <a:defRPr/>
              </a:pPr>
              <a:t>25-9-2026</a:t>
            </a:fld>
            <a:endParaRPr lang="nl-NL"/>
          </a:p>
        </p:txBody>
      </p:sp>
      <p:sp>
        <p:nvSpPr>
          <p:cNvPr id="4" name="Rectangle 14"/>
          <p:cNvSpPr>
            <a:spLocks noGrp="1" noChangeArrowheads="1"/>
          </p:cNvSpPr>
          <p:nvPr>
            <p:ph type="ftr" sz="quarter" idx="11"/>
          </p:nvPr>
        </p:nvSpPr>
        <p:spPr>
          <a:ln/>
        </p:spPr>
        <p:txBody>
          <a:bodyPr/>
          <a:lstStyle>
            <a:lvl1pPr>
              <a:defRPr/>
            </a:lvl1pPr>
          </a:lstStyle>
          <a:p>
            <a:pPr>
              <a:defRPr/>
            </a:pPr>
            <a:endParaRPr lang="nl-BE"/>
          </a:p>
        </p:txBody>
      </p:sp>
      <p:sp>
        <p:nvSpPr>
          <p:cNvPr id="5" name="Rectangle 15"/>
          <p:cNvSpPr>
            <a:spLocks noGrp="1" noChangeArrowheads="1"/>
          </p:cNvSpPr>
          <p:nvPr>
            <p:ph type="sldNum" sz="quarter" idx="12"/>
          </p:nvPr>
        </p:nvSpPr>
        <p:spPr>
          <a:ln/>
        </p:spPr>
        <p:txBody>
          <a:bodyPr/>
          <a:lstStyle>
            <a:lvl1pPr>
              <a:defRPr/>
            </a:lvl1pPr>
          </a:lstStyle>
          <a:p>
            <a:pPr>
              <a:defRPr/>
            </a:pPr>
            <a:fld id="{E8475952-4F25-4727-A67F-01778D9EC203}" type="slidenum">
              <a:rPr lang="nl-NL" altLang="nl-NL"/>
              <a:pPr>
                <a:defRPr/>
              </a:pPr>
              <a:t>‹nr.›</a:t>
            </a:fld>
            <a:endParaRPr lang="nl-NL" altLang="nl-NL"/>
          </a:p>
        </p:txBody>
      </p:sp>
    </p:spTree>
    <p:extLst>
      <p:ext uri="{BB962C8B-B14F-4D97-AF65-F5344CB8AC3E}">
        <p14:creationId xmlns:p14="http://schemas.microsoft.com/office/powerpoint/2010/main" val="15034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fld id="{6E0FCCBC-ED98-4EA6-9D22-347D4513A5DE}" type="datetime1">
              <a:rPr lang="nl-NL"/>
              <a:pPr>
                <a:defRPr/>
              </a:pPr>
              <a:t>25-9-2026</a:t>
            </a:fld>
            <a:endParaRPr lang="nl-NL"/>
          </a:p>
        </p:txBody>
      </p:sp>
      <p:sp>
        <p:nvSpPr>
          <p:cNvPr id="3" name="Rectangle 14"/>
          <p:cNvSpPr>
            <a:spLocks noGrp="1" noChangeArrowheads="1"/>
          </p:cNvSpPr>
          <p:nvPr>
            <p:ph type="ftr" sz="quarter" idx="11"/>
          </p:nvPr>
        </p:nvSpPr>
        <p:spPr>
          <a:ln/>
        </p:spPr>
        <p:txBody>
          <a:bodyPr/>
          <a:lstStyle>
            <a:lvl1pPr>
              <a:defRPr/>
            </a:lvl1pPr>
          </a:lstStyle>
          <a:p>
            <a:pPr>
              <a:defRPr/>
            </a:pPr>
            <a:endParaRPr lang="nl-BE"/>
          </a:p>
        </p:txBody>
      </p:sp>
      <p:sp>
        <p:nvSpPr>
          <p:cNvPr id="4" name="Rectangle 15"/>
          <p:cNvSpPr>
            <a:spLocks noGrp="1" noChangeArrowheads="1"/>
          </p:cNvSpPr>
          <p:nvPr>
            <p:ph type="sldNum" sz="quarter" idx="12"/>
          </p:nvPr>
        </p:nvSpPr>
        <p:spPr>
          <a:ln/>
        </p:spPr>
        <p:txBody>
          <a:bodyPr/>
          <a:lstStyle>
            <a:lvl1pPr>
              <a:defRPr/>
            </a:lvl1pPr>
          </a:lstStyle>
          <a:p>
            <a:pPr>
              <a:defRPr/>
            </a:pPr>
            <a:fld id="{5BBD4C52-7F07-4980-8AE8-8B30B28F6EA0}" type="slidenum">
              <a:rPr lang="nl-NL" altLang="nl-NL"/>
              <a:pPr>
                <a:defRPr/>
              </a:pPr>
              <a:t>‹nr.›</a:t>
            </a:fld>
            <a:endParaRPr lang="nl-NL" altLang="nl-NL"/>
          </a:p>
        </p:txBody>
      </p:sp>
    </p:spTree>
    <p:extLst>
      <p:ext uri="{BB962C8B-B14F-4D97-AF65-F5344CB8AC3E}">
        <p14:creationId xmlns:p14="http://schemas.microsoft.com/office/powerpoint/2010/main" val="128661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13"/>
          <p:cNvSpPr>
            <a:spLocks noGrp="1" noChangeArrowheads="1"/>
          </p:cNvSpPr>
          <p:nvPr>
            <p:ph type="dt" sz="half" idx="10"/>
          </p:nvPr>
        </p:nvSpPr>
        <p:spPr>
          <a:ln/>
        </p:spPr>
        <p:txBody>
          <a:bodyPr/>
          <a:lstStyle>
            <a:lvl1pPr>
              <a:defRPr/>
            </a:lvl1pPr>
          </a:lstStyle>
          <a:p>
            <a:pPr>
              <a:defRPr/>
            </a:pPr>
            <a:fld id="{E925AB84-734C-4CBA-8133-FB96856CD0D6}" type="datetime1">
              <a:rPr lang="nl-NL"/>
              <a:pPr>
                <a:defRPr/>
              </a:pPr>
              <a:t>25-9-2026</a:t>
            </a:fld>
            <a:endParaRPr lang="nl-NL"/>
          </a:p>
        </p:txBody>
      </p:sp>
      <p:sp>
        <p:nvSpPr>
          <p:cNvPr id="6" name="Rectangle 14"/>
          <p:cNvSpPr>
            <a:spLocks noGrp="1" noChangeArrowheads="1"/>
          </p:cNvSpPr>
          <p:nvPr>
            <p:ph type="ftr" sz="quarter" idx="11"/>
          </p:nvPr>
        </p:nvSpPr>
        <p:spPr>
          <a:ln/>
        </p:spPr>
        <p:txBody>
          <a:bodyPr/>
          <a:lstStyle>
            <a:lvl1pPr>
              <a:defRPr/>
            </a:lvl1pPr>
          </a:lstStyle>
          <a:p>
            <a:pPr>
              <a:defRPr/>
            </a:pPr>
            <a:endParaRPr lang="nl-BE"/>
          </a:p>
        </p:txBody>
      </p:sp>
      <p:sp>
        <p:nvSpPr>
          <p:cNvPr id="7" name="Rectangle 15"/>
          <p:cNvSpPr>
            <a:spLocks noGrp="1" noChangeArrowheads="1"/>
          </p:cNvSpPr>
          <p:nvPr>
            <p:ph type="sldNum" sz="quarter" idx="12"/>
          </p:nvPr>
        </p:nvSpPr>
        <p:spPr>
          <a:ln/>
        </p:spPr>
        <p:txBody>
          <a:bodyPr/>
          <a:lstStyle>
            <a:lvl1pPr>
              <a:defRPr/>
            </a:lvl1pPr>
          </a:lstStyle>
          <a:p>
            <a:pPr>
              <a:defRPr/>
            </a:pPr>
            <a:fld id="{BFA30DC8-B9AE-481F-8CF8-A430123A7DBD}" type="slidenum">
              <a:rPr lang="nl-NL" altLang="nl-NL"/>
              <a:pPr>
                <a:defRPr/>
              </a:pPr>
              <a:t>‹nr.›</a:t>
            </a:fld>
            <a:endParaRPr lang="nl-NL" altLang="nl-NL"/>
          </a:p>
        </p:txBody>
      </p:sp>
    </p:spTree>
    <p:extLst>
      <p:ext uri="{BB962C8B-B14F-4D97-AF65-F5344CB8AC3E}">
        <p14:creationId xmlns:p14="http://schemas.microsoft.com/office/powerpoint/2010/main" val="1187660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13"/>
          <p:cNvSpPr>
            <a:spLocks noGrp="1" noChangeArrowheads="1"/>
          </p:cNvSpPr>
          <p:nvPr>
            <p:ph type="dt" sz="half" idx="10"/>
          </p:nvPr>
        </p:nvSpPr>
        <p:spPr>
          <a:ln/>
        </p:spPr>
        <p:txBody>
          <a:bodyPr/>
          <a:lstStyle>
            <a:lvl1pPr>
              <a:defRPr/>
            </a:lvl1pPr>
          </a:lstStyle>
          <a:p>
            <a:pPr>
              <a:defRPr/>
            </a:pPr>
            <a:fld id="{8C5760DE-BCBF-4BFF-8F6C-C31C32535AF8}" type="datetime1">
              <a:rPr lang="nl-NL"/>
              <a:pPr>
                <a:defRPr/>
              </a:pPr>
              <a:t>25-9-2026</a:t>
            </a:fld>
            <a:endParaRPr lang="nl-NL"/>
          </a:p>
        </p:txBody>
      </p:sp>
      <p:sp>
        <p:nvSpPr>
          <p:cNvPr id="6" name="Rectangle 14"/>
          <p:cNvSpPr>
            <a:spLocks noGrp="1" noChangeArrowheads="1"/>
          </p:cNvSpPr>
          <p:nvPr>
            <p:ph type="ftr" sz="quarter" idx="11"/>
          </p:nvPr>
        </p:nvSpPr>
        <p:spPr>
          <a:ln/>
        </p:spPr>
        <p:txBody>
          <a:bodyPr/>
          <a:lstStyle>
            <a:lvl1pPr>
              <a:defRPr/>
            </a:lvl1pPr>
          </a:lstStyle>
          <a:p>
            <a:pPr>
              <a:defRPr/>
            </a:pPr>
            <a:endParaRPr lang="nl-BE"/>
          </a:p>
        </p:txBody>
      </p:sp>
      <p:sp>
        <p:nvSpPr>
          <p:cNvPr id="7" name="Rectangle 15"/>
          <p:cNvSpPr>
            <a:spLocks noGrp="1" noChangeArrowheads="1"/>
          </p:cNvSpPr>
          <p:nvPr>
            <p:ph type="sldNum" sz="quarter" idx="12"/>
          </p:nvPr>
        </p:nvSpPr>
        <p:spPr>
          <a:ln/>
        </p:spPr>
        <p:txBody>
          <a:bodyPr/>
          <a:lstStyle>
            <a:lvl1pPr>
              <a:defRPr/>
            </a:lvl1pPr>
          </a:lstStyle>
          <a:p>
            <a:pPr>
              <a:defRPr/>
            </a:pPr>
            <a:fld id="{DE8EC165-0CAA-4163-A308-349F8D53A31C}" type="slidenum">
              <a:rPr lang="nl-NL" altLang="nl-NL"/>
              <a:pPr>
                <a:defRPr/>
              </a:pPr>
              <a:t>‹nr.›</a:t>
            </a:fld>
            <a:endParaRPr lang="nl-NL" altLang="nl-NL"/>
          </a:p>
        </p:txBody>
      </p:sp>
    </p:spTree>
    <p:extLst>
      <p:ext uri="{BB962C8B-B14F-4D97-AF65-F5344CB8AC3E}">
        <p14:creationId xmlns:p14="http://schemas.microsoft.com/office/powerpoint/2010/main" val="408991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13"/>
          <p:cNvSpPr>
            <a:spLocks noGrp="1" noChangeArrowheads="1"/>
          </p:cNvSpPr>
          <p:nvPr>
            <p:ph type="dt" sz="half" idx="10"/>
          </p:nvPr>
        </p:nvSpPr>
        <p:spPr>
          <a:ln/>
        </p:spPr>
        <p:txBody>
          <a:bodyPr/>
          <a:lstStyle>
            <a:lvl1pPr>
              <a:defRPr/>
            </a:lvl1pPr>
          </a:lstStyle>
          <a:p>
            <a:pPr>
              <a:defRPr/>
            </a:pPr>
            <a:fld id="{D226D270-B72D-4B0F-9C03-A87821537608}" type="datetime1">
              <a:rPr lang="nl-NL"/>
              <a:pPr>
                <a:defRPr/>
              </a:pPr>
              <a:t>25-9-2026</a:t>
            </a:fld>
            <a:endParaRPr lang="nl-NL"/>
          </a:p>
        </p:txBody>
      </p:sp>
      <p:sp>
        <p:nvSpPr>
          <p:cNvPr id="5" name="Rectangle 14"/>
          <p:cNvSpPr>
            <a:spLocks noGrp="1" noChangeArrowheads="1"/>
          </p:cNvSpPr>
          <p:nvPr>
            <p:ph type="ftr" sz="quarter" idx="11"/>
          </p:nvPr>
        </p:nvSpPr>
        <p:spPr>
          <a:ln/>
        </p:spPr>
        <p:txBody>
          <a:bodyPr/>
          <a:lstStyle>
            <a:lvl1pPr>
              <a:defRPr/>
            </a:lvl1pPr>
          </a:lstStyle>
          <a:p>
            <a:pPr>
              <a:defRPr/>
            </a:pPr>
            <a:endParaRPr lang="nl-BE"/>
          </a:p>
        </p:txBody>
      </p:sp>
      <p:sp>
        <p:nvSpPr>
          <p:cNvPr id="6" name="Rectangle 15"/>
          <p:cNvSpPr>
            <a:spLocks noGrp="1" noChangeArrowheads="1"/>
          </p:cNvSpPr>
          <p:nvPr>
            <p:ph type="sldNum" sz="quarter" idx="12"/>
          </p:nvPr>
        </p:nvSpPr>
        <p:spPr>
          <a:ln/>
        </p:spPr>
        <p:txBody>
          <a:bodyPr/>
          <a:lstStyle>
            <a:lvl1pPr>
              <a:defRPr/>
            </a:lvl1pPr>
          </a:lstStyle>
          <a:p>
            <a:pPr>
              <a:defRPr/>
            </a:pPr>
            <a:fld id="{65EAAF7B-0214-43F7-ACE1-9C674B2B22E0}" type="slidenum">
              <a:rPr lang="nl-NL" altLang="nl-NL"/>
              <a:pPr>
                <a:defRPr/>
              </a:pPr>
              <a:t>‹nr.›</a:t>
            </a:fld>
            <a:endParaRPr lang="nl-NL" altLang="nl-NL"/>
          </a:p>
        </p:txBody>
      </p:sp>
    </p:spTree>
    <p:extLst>
      <p:ext uri="{BB962C8B-B14F-4D97-AF65-F5344CB8AC3E}">
        <p14:creationId xmlns:p14="http://schemas.microsoft.com/office/powerpoint/2010/main" val="1524180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609600"/>
            <a:ext cx="1943100" cy="5486400"/>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685800" y="609600"/>
            <a:ext cx="5676900" cy="54864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13"/>
          <p:cNvSpPr>
            <a:spLocks noGrp="1" noChangeArrowheads="1"/>
          </p:cNvSpPr>
          <p:nvPr>
            <p:ph type="dt" sz="half" idx="10"/>
          </p:nvPr>
        </p:nvSpPr>
        <p:spPr>
          <a:ln/>
        </p:spPr>
        <p:txBody>
          <a:bodyPr/>
          <a:lstStyle>
            <a:lvl1pPr>
              <a:defRPr/>
            </a:lvl1pPr>
          </a:lstStyle>
          <a:p>
            <a:pPr>
              <a:defRPr/>
            </a:pPr>
            <a:fld id="{4546D3BA-722D-4CDF-B5A1-6F5AAF12B4C8}" type="datetime1">
              <a:rPr lang="nl-NL"/>
              <a:pPr>
                <a:defRPr/>
              </a:pPr>
              <a:t>25-9-2026</a:t>
            </a:fld>
            <a:endParaRPr lang="nl-NL"/>
          </a:p>
        </p:txBody>
      </p:sp>
      <p:sp>
        <p:nvSpPr>
          <p:cNvPr id="5" name="Rectangle 14"/>
          <p:cNvSpPr>
            <a:spLocks noGrp="1" noChangeArrowheads="1"/>
          </p:cNvSpPr>
          <p:nvPr>
            <p:ph type="ftr" sz="quarter" idx="11"/>
          </p:nvPr>
        </p:nvSpPr>
        <p:spPr>
          <a:ln/>
        </p:spPr>
        <p:txBody>
          <a:bodyPr/>
          <a:lstStyle>
            <a:lvl1pPr>
              <a:defRPr/>
            </a:lvl1pPr>
          </a:lstStyle>
          <a:p>
            <a:pPr>
              <a:defRPr/>
            </a:pPr>
            <a:endParaRPr lang="nl-BE"/>
          </a:p>
        </p:txBody>
      </p:sp>
      <p:sp>
        <p:nvSpPr>
          <p:cNvPr id="6" name="Rectangle 15"/>
          <p:cNvSpPr>
            <a:spLocks noGrp="1" noChangeArrowheads="1"/>
          </p:cNvSpPr>
          <p:nvPr>
            <p:ph type="sldNum" sz="quarter" idx="12"/>
          </p:nvPr>
        </p:nvSpPr>
        <p:spPr>
          <a:ln/>
        </p:spPr>
        <p:txBody>
          <a:bodyPr/>
          <a:lstStyle>
            <a:lvl1pPr>
              <a:defRPr/>
            </a:lvl1pPr>
          </a:lstStyle>
          <a:p>
            <a:pPr>
              <a:defRPr/>
            </a:pPr>
            <a:fld id="{7AED3F88-15B1-4CF2-B9F2-E4BA17A72FEE}" type="slidenum">
              <a:rPr lang="nl-NL" altLang="nl-NL"/>
              <a:pPr>
                <a:defRPr/>
              </a:pPr>
              <a:t>‹nr.›</a:t>
            </a:fld>
            <a:endParaRPr lang="nl-NL" altLang="nl-NL"/>
          </a:p>
        </p:txBody>
      </p:sp>
    </p:spTree>
    <p:extLst>
      <p:ext uri="{BB962C8B-B14F-4D97-AF65-F5344CB8AC3E}">
        <p14:creationId xmlns:p14="http://schemas.microsoft.com/office/powerpoint/2010/main" val="3738872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nl-NL"/>
              <a:t>Klik om de stijl te bewerken</a:t>
            </a:r>
            <a:endParaRPr lang="nl-BE"/>
          </a:p>
        </p:txBody>
      </p:sp>
      <p:sp>
        <p:nvSpPr>
          <p:cNvPr id="3" name="Tijdelijke aanduiding voor tabel 2"/>
          <p:cNvSpPr>
            <a:spLocks noGrp="1"/>
          </p:cNvSpPr>
          <p:nvPr>
            <p:ph type="tbl" idx="1"/>
          </p:nvPr>
        </p:nvSpPr>
        <p:spPr>
          <a:xfrm>
            <a:off x="685800" y="1981200"/>
            <a:ext cx="7772400" cy="4114800"/>
          </a:xfrm>
        </p:spPr>
        <p:txBody>
          <a:bodyPr/>
          <a:lstStyle/>
          <a:p>
            <a:pPr lvl="0"/>
            <a:endParaRPr lang="nl-BE" noProof="0"/>
          </a:p>
        </p:txBody>
      </p:sp>
      <p:sp>
        <p:nvSpPr>
          <p:cNvPr id="4" name="Rectangle 13"/>
          <p:cNvSpPr>
            <a:spLocks noGrp="1" noChangeArrowheads="1"/>
          </p:cNvSpPr>
          <p:nvPr>
            <p:ph type="dt" sz="half" idx="10"/>
          </p:nvPr>
        </p:nvSpPr>
        <p:spPr>
          <a:ln/>
        </p:spPr>
        <p:txBody>
          <a:bodyPr/>
          <a:lstStyle>
            <a:lvl1pPr>
              <a:defRPr/>
            </a:lvl1pPr>
          </a:lstStyle>
          <a:p>
            <a:pPr>
              <a:defRPr/>
            </a:pPr>
            <a:fld id="{8474EC5C-BA6E-4B77-8746-E2C9A55CD75C}" type="datetime1">
              <a:rPr lang="nl-NL"/>
              <a:pPr>
                <a:defRPr/>
              </a:pPr>
              <a:t>25-9-2026</a:t>
            </a:fld>
            <a:endParaRPr lang="nl-NL"/>
          </a:p>
        </p:txBody>
      </p:sp>
      <p:sp>
        <p:nvSpPr>
          <p:cNvPr id="5" name="Rectangle 14"/>
          <p:cNvSpPr>
            <a:spLocks noGrp="1" noChangeArrowheads="1"/>
          </p:cNvSpPr>
          <p:nvPr>
            <p:ph type="ftr" sz="quarter" idx="11"/>
          </p:nvPr>
        </p:nvSpPr>
        <p:spPr>
          <a:ln/>
        </p:spPr>
        <p:txBody>
          <a:bodyPr/>
          <a:lstStyle>
            <a:lvl1pPr>
              <a:defRPr/>
            </a:lvl1pPr>
          </a:lstStyle>
          <a:p>
            <a:pPr>
              <a:defRPr/>
            </a:pPr>
            <a:endParaRPr lang="nl-BE"/>
          </a:p>
        </p:txBody>
      </p:sp>
      <p:sp>
        <p:nvSpPr>
          <p:cNvPr id="6" name="Rectangle 15"/>
          <p:cNvSpPr>
            <a:spLocks noGrp="1" noChangeArrowheads="1"/>
          </p:cNvSpPr>
          <p:nvPr>
            <p:ph type="sldNum" sz="quarter" idx="12"/>
          </p:nvPr>
        </p:nvSpPr>
        <p:spPr>
          <a:ln/>
        </p:spPr>
        <p:txBody>
          <a:bodyPr/>
          <a:lstStyle>
            <a:lvl1pPr>
              <a:defRPr/>
            </a:lvl1pPr>
          </a:lstStyle>
          <a:p>
            <a:pPr>
              <a:defRPr/>
            </a:pPr>
            <a:fld id="{C2FFDF18-DC82-4F1A-8C01-5DC8FD43E5E5}" type="slidenum">
              <a:rPr lang="nl-NL" altLang="nl-NL"/>
              <a:pPr>
                <a:defRPr/>
              </a:pPr>
              <a:t>‹nr.›</a:t>
            </a:fld>
            <a:endParaRPr lang="nl-NL" altLang="nl-NL"/>
          </a:p>
        </p:txBody>
      </p:sp>
    </p:spTree>
    <p:extLst>
      <p:ext uri="{BB962C8B-B14F-4D97-AF65-F5344CB8AC3E}">
        <p14:creationId xmlns:p14="http://schemas.microsoft.com/office/powerpoint/2010/main" val="640129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609600"/>
            <a:ext cx="7772400" cy="54864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3" name="Rectangle 13"/>
          <p:cNvSpPr>
            <a:spLocks noGrp="1" noChangeArrowheads="1"/>
          </p:cNvSpPr>
          <p:nvPr>
            <p:ph type="dt" sz="half" idx="10"/>
          </p:nvPr>
        </p:nvSpPr>
        <p:spPr>
          <a:ln/>
        </p:spPr>
        <p:txBody>
          <a:bodyPr/>
          <a:lstStyle>
            <a:lvl1pPr>
              <a:defRPr/>
            </a:lvl1pPr>
          </a:lstStyle>
          <a:p>
            <a:pPr>
              <a:defRPr/>
            </a:pPr>
            <a:fld id="{5402D8C1-0367-43CB-A816-C7DDA50572F4}" type="datetime1">
              <a:rPr lang="nl-NL"/>
              <a:pPr>
                <a:defRPr/>
              </a:pPr>
              <a:t>25-9-2026</a:t>
            </a:fld>
            <a:endParaRPr lang="nl-NL"/>
          </a:p>
        </p:txBody>
      </p:sp>
      <p:sp>
        <p:nvSpPr>
          <p:cNvPr id="4" name="Rectangle 14"/>
          <p:cNvSpPr>
            <a:spLocks noGrp="1" noChangeArrowheads="1"/>
          </p:cNvSpPr>
          <p:nvPr>
            <p:ph type="ftr" sz="quarter" idx="11"/>
          </p:nvPr>
        </p:nvSpPr>
        <p:spPr>
          <a:ln/>
        </p:spPr>
        <p:txBody>
          <a:bodyPr/>
          <a:lstStyle>
            <a:lvl1pPr>
              <a:defRPr/>
            </a:lvl1pPr>
          </a:lstStyle>
          <a:p>
            <a:pPr>
              <a:defRPr/>
            </a:pPr>
            <a:endParaRPr lang="nl-BE"/>
          </a:p>
        </p:txBody>
      </p:sp>
      <p:sp>
        <p:nvSpPr>
          <p:cNvPr id="5" name="Rectangle 15"/>
          <p:cNvSpPr>
            <a:spLocks noGrp="1" noChangeArrowheads="1"/>
          </p:cNvSpPr>
          <p:nvPr>
            <p:ph type="sldNum" sz="quarter" idx="12"/>
          </p:nvPr>
        </p:nvSpPr>
        <p:spPr>
          <a:ln/>
        </p:spPr>
        <p:txBody>
          <a:bodyPr/>
          <a:lstStyle>
            <a:lvl1pPr>
              <a:defRPr/>
            </a:lvl1pPr>
          </a:lstStyle>
          <a:p>
            <a:pPr>
              <a:defRPr/>
            </a:pPr>
            <a:fld id="{57C282C6-A5A9-4FDB-B091-81D2A8424003}" type="slidenum">
              <a:rPr lang="nl-NL" altLang="nl-NL"/>
              <a:pPr>
                <a:defRPr/>
              </a:pPr>
              <a:t>‹nr.›</a:t>
            </a:fld>
            <a:endParaRPr lang="nl-NL" altLang="nl-NL"/>
          </a:p>
        </p:txBody>
      </p:sp>
    </p:spTree>
    <p:extLst>
      <p:ext uri="{BB962C8B-B14F-4D97-AF65-F5344CB8AC3E}">
        <p14:creationId xmlns:p14="http://schemas.microsoft.com/office/powerpoint/2010/main" val="3527064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el en grafiek">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nl-NL"/>
              <a:t>Klik om de stijl te bewerken</a:t>
            </a:r>
            <a:endParaRPr lang="nl-BE"/>
          </a:p>
        </p:txBody>
      </p:sp>
      <p:sp>
        <p:nvSpPr>
          <p:cNvPr id="3" name="Tijdelijke aanduiding voor grafiek 2"/>
          <p:cNvSpPr>
            <a:spLocks noGrp="1"/>
          </p:cNvSpPr>
          <p:nvPr>
            <p:ph type="chart" idx="1"/>
          </p:nvPr>
        </p:nvSpPr>
        <p:spPr>
          <a:xfrm>
            <a:off x="685800" y="1981200"/>
            <a:ext cx="7772400" cy="4114800"/>
          </a:xfrm>
        </p:spPr>
        <p:txBody>
          <a:bodyPr/>
          <a:lstStyle/>
          <a:p>
            <a:pPr lvl="0"/>
            <a:endParaRPr lang="nl-BE" noProof="0"/>
          </a:p>
        </p:txBody>
      </p:sp>
      <p:sp>
        <p:nvSpPr>
          <p:cNvPr id="4" name="Rectangle 13"/>
          <p:cNvSpPr>
            <a:spLocks noGrp="1" noChangeArrowheads="1"/>
          </p:cNvSpPr>
          <p:nvPr>
            <p:ph type="dt" sz="half" idx="10"/>
          </p:nvPr>
        </p:nvSpPr>
        <p:spPr>
          <a:ln/>
        </p:spPr>
        <p:txBody>
          <a:bodyPr/>
          <a:lstStyle>
            <a:lvl1pPr>
              <a:defRPr/>
            </a:lvl1pPr>
          </a:lstStyle>
          <a:p>
            <a:pPr>
              <a:defRPr/>
            </a:pPr>
            <a:fld id="{4A5D2A34-33B2-4DAC-A9F8-1BB5B0972B6E}" type="datetime1">
              <a:rPr lang="nl-NL"/>
              <a:pPr>
                <a:defRPr/>
              </a:pPr>
              <a:t>25-9-2026</a:t>
            </a:fld>
            <a:endParaRPr lang="nl-NL"/>
          </a:p>
        </p:txBody>
      </p:sp>
      <p:sp>
        <p:nvSpPr>
          <p:cNvPr id="5" name="Rectangle 14"/>
          <p:cNvSpPr>
            <a:spLocks noGrp="1" noChangeArrowheads="1"/>
          </p:cNvSpPr>
          <p:nvPr>
            <p:ph type="ftr" sz="quarter" idx="11"/>
          </p:nvPr>
        </p:nvSpPr>
        <p:spPr>
          <a:ln/>
        </p:spPr>
        <p:txBody>
          <a:bodyPr/>
          <a:lstStyle>
            <a:lvl1pPr>
              <a:defRPr/>
            </a:lvl1pPr>
          </a:lstStyle>
          <a:p>
            <a:pPr>
              <a:defRPr/>
            </a:pPr>
            <a:endParaRPr lang="nl-BE"/>
          </a:p>
        </p:txBody>
      </p:sp>
      <p:sp>
        <p:nvSpPr>
          <p:cNvPr id="6" name="Rectangle 15"/>
          <p:cNvSpPr>
            <a:spLocks noGrp="1" noChangeArrowheads="1"/>
          </p:cNvSpPr>
          <p:nvPr>
            <p:ph type="sldNum" sz="quarter" idx="12"/>
          </p:nvPr>
        </p:nvSpPr>
        <p:spPr>
          <a:ln/>
        </p:spPr>
        <p:txBody>
          <a:bodyPr/>
          <a:lstStyle>
            <a:lvl1pPr>
              <a:defRPr/>
            </a:lvl1pPr>
          </a:lstStyle>
          <a:p>
            <a:pPr>
              <a:defRPr/>
            </a:pPr>
            <a:fld id="{7B1EF40A-A74F-44AD-8E50-B5035E16C8A5}" type="slidenum">
              <a:rPr lang="nl-NL" altLang="nl-NL"/>
              <a:pPr>
                <a:defRPr/>
              </a:pPr>
              <a:t>‹nr.›</a:t>
            </a:fld>
            <a:endParaRPr lang="nl-NL" altLang="nl-NL"/>
          </a:p>
        </p:txBody>
      </p:sp>
    </p:spTree>
    <p:extLst>
      <p:ext uri="{BB962C8B-B14F-4D97-AF65-F5344CB8AC3E}">
        <p14:creationId xmlns:p14="http://schemas.microsoft.com/office/powerpoint/2010/main" val="162013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a:t>Mintacím szerkesztése</a:t>
            </a:r>
            <a:endParaRPr lang="en-US" dirty="0"/>
          </a:p>
        </p:txBody>
      </p:sp>
      <p:sp>
        <p:nvSpPr>
          <p:cNvPr id="3" name="Content Placeholder 2"/>
          <p:cNvSpPr>
            <a:spLocks noGrp="1"/>
          </p:cNvSpPr>
          <p:nvPr>
            <p:ph idx="1"/>
          </p:nvPr>
        </p:nvSpPr>
        <p:spPr/>
        <p:txBody>
          <a:body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endParaRPr lang="en-US" dirty="0"/>
          </a:p>
        </p:txBody>
      </p:sp>
      <p:sp>
        <p:nvSpPr>
          <p:cNvPr id="6" name="Slide Number Placeholder 5"/>
          <p:cNvSpPr>
            <a:spLocks noGrp="1"/>
          </p:cNvSpPr>
          <p:nvPr>
            <p:ph type="sldNum" sz="quarter" idx="12"/>
          </p:nvPr>
        </p:nvSpPr>
        <p:spPr>
          <a:xfrm>
            <a:off x="6477269" y="6323373"/>
            <a:ext cx="1600200" cy="365125"/>
          </a:xfrm>
        </p:spPr>
        <p:txBody>
          <a:bodyPr/>
          <a:lstStyle/>
          <a:p>
            <a:fld id="{48F63A3B-78C7-47BE-AE5E-E10140E04643}" type="slidenum">
              <a:rPr lang="en-US" smtClean="0"/>
              <a:t>‹nr.›</a:t>
            </a:fld>
            <a:endParaRPr lang="en-US" dirty="0"/>
          </a:p>
        </p:txBody>
      </p:sp>
    </p:spTree>
    <p:extLst>
      <p:ext uri="{BB962C8B-B14F-4D97-AF65-F5344CB8AC3E}">
        <p14:creationId xmlns:p14="http://schemas.microsoft.com/office/powerpoint/2010/main" val="21745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invGray">
          <a:xfrm>
            <a:off x="8809038" y="0"/>
            <a:ext cx="334962"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pPr>
              <a:defRPr/>
            </a:pPr>
            <a:endParaRPr lang="nl-BE">
              <a:latin typeface="Arial" charset="0"/>
            </a:endParaRPr>
          </a:p>
        </p:txBody>
      </p:sp>
      <p:sp>
        <p:nvSpPr>
          <p:cNvPr id="1027" name="Freeform 3"/>
          <p:cNvSpPr>
            <a:spLocks/>
          </p:cNvSpPr>
          <p:nvPr/>
        </p:nvSpPr>
        <p:spPr bwMode="white">
          <a:xfrm>
            <a:off x="-9525" y="4489450"/>
            <a:ext cx="5754688" cy="2368550"/>
          </a:xfrm>
          <a:custGeom>
            <a:avLst/>
            <a:gdLst>
              <a:gd name="T0" fmla="*/ 0 w 3625"/>
              <a:gd name="T1" fmla="*/ 2147483646 h 1492"/>
              <a:gd name="T2" fmla="*/ 0 w 3625"/>
              <a:gd name="T3" fmla="*/ 0 h 1492"/>
              <a:gd name="T4" fmla="*/ 2147483646 w 3625"/>
              <a:gd name="T5" fmla="*/ 2147483646 h 1492"/>
              <a:gd name="T6" fmla="*/ 2147483646 w 3625"/>
              <a:gd name="T7" fmla="*/ 2147483646 h 1492"/>
              <a:gd name="T8" fmla="*/ 2147483646 w 3625"/>
              <a:gd name="T9" fmla="*/ 2147483646 h 1492"/>
              <a:gd name="T10" fmla="*/ 2147483646 w 3625"/>
              <a:gd name="T11" fmla="*/ 2147483646 h 1492"/>
              <a:gd name="T12" fmla="*/ 2147483646 w 3625"/>
              <a:gd name="T13" fmla="*/ 2147483646 h 1492"/>
              <a:gd name="T14" fmla="*/ 2147483646 w 3625"/>
              <a:gd name="T15" fmla="*/ 2147483646 h 1492"/>
              <a:gd name="T16" fmla="*/ 2147483646 w 3625"/>
              <a:gd name="T17" fmla="*/ 2147483646 h 1492"/>
              <a:gd name="T18" fmla="*/ 2147483646 w 3625"/>
              <a:gd name="T19" fmla="*/ 2147483646 h 1492"/>
              <a:gd name="T20" fmla="*/ 2147483646 w 3625"/>
              <a:gd name="T21" fmla="*/ 2147483646 h 1492"/>
              <a:gd name="T22" fmla="*/ 2147483646 w 3625"/>
              <a:gd name="T23" fmla="*/ 2147483646 h 1492"/>
              <a:gd name="T24" fmla="*/ 2147483646 w 3625"/>
              <a:gd name="T25" fmla="*/ 2147483646 h 1492"/>
              <a:gd name="T26" fmla="*/ 2147483646 w 3625"/>
              <a:gd name="T27" fmla="*/ 2147483646 h 1492"/>
              <a:gd name="T28" fmla="*/ 2147483646 w 3625"/>
              <a:gd name="T29" fmla="*/ 2147483646 h 1492"/>
              <a:gd name="T30" fmla="*/ 2147483646 w 3625"/>
              <a:gd name="T31" fmla="*/ 2147483646 h 1492"/>
              <a:gd name="T32" fmla="*/ 2147483646 w 3625"/>
              <a:gd name="T33" fmla="*/ 2147483646 h 1492"/>
              <a:gd name="T34" fmla="*/ 2147483646 w 3625"/>
              <a:gd name="T35" fmla="*/ 2147483646 h 1492"/>
              <a:gd name="T36" fmla="*/ 2147483646 w 3625"/>
              <a:gd name="T37" fmla="*/ 2147483646 h 1492"/>
              <a:gd name="T38" fmla="*/ 2147483646 w 3625"/>
              <a:gd name="T39" fmla="*/ 2147483646 h 1492"/>
              <a:gd name="T40" fmla="*/ 2147483646 w 3625"/>
              <a:gd name="T41" fmla="*/ 2147483646 h 1492"/>
              <a:gd name="T42" fmla="*/ 2147483646 w 3625"/>
              <a:gd name="T43" fmla="*/ 2147483646 h 1492"/>
              <a:gd name="T44" fmla="*/ 2147483646 w 3625"/>
              <a:gd name="T45" fmla="*/ 2147483646 h 1492"/>
              <a:gd name="T46" fmla="*/ 2147483646 w 3625"/>
              <a:gd name="T47" fmla="*/ 2147483646 h 1492"/>
              <a:gd name="T48" fmla="*/ 2147483646 w 3625"/>
              <a:gd name="T49" fmla="*/ 2147483646 h 1492"/>
              <a:gd name="T50" fmla="*/ 2147483646 w 3625"/>
              <a:gd name="T51" fmla="*/ 2147483646 h 1492"/>
              <a:gd name="T52" fmla="*/ 0 w 3625"/>
              <a:gd name="T53" fmla="*/ 2147483646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miter lim="800000"/>
                <a:headEnd type="none" w="sm" len="sm"/>
                <a:tailEnd type="none" w="sm" len="sm"/>
              </a14:hiddenLine>
            </a:ext>
          </a:extLst>
        </p:spPr>
        <p:txBody>
          <a:bodyPr wrap="none" anchor="ctr"/>
          <a:lstStyle/>
          <a:p>
            <a:endParaRPr lang="nl-BE"/>
          </a:p>
        </p:txBody>
      </p:sp>
      <p:sp>
        <p:nvSpPr>
          <p:cNvPr id="1028" name="Freeform 4"/>
          <p:cNvSpPr>
            <a:spLocks/>
          </p:cNvSpPr>
          <p:nvPr/>
        </p:nvSpPr>
        <p:spPr bwMode="white">
          <a:xfrm>
            <a:off x="0" y="3817938"/>
            <a:ext cx="8164513" cy="3019425"/>
          </a:xfrm>
          <a:custGeom>
            <a:avLst/>
            <a:gdLst>
              <a:gd name="T0" fmla="*/ 2147483646 w 5143"/>
              <a:gd name="T1" fmla="*/ 2147483646 h 1902"/>
              <a:gd name="T2" fmla="*/ 2147483646 w 5143"/>
              <a:gd name="T3" fmla="*/ 2147483646 h 1902"/>
              <a:gd name="T4" fmla="*/ 2147483646 w 5143"/>
              <a:gd name="T5" fmla="*/ 2147483646 h 1902"/>
              <a:gd name="T6" fmla="*/ 2147483646 w 5143"/>
              <a:gd name="T7" fmla="*/ 2147483646 h 1902"/>
              <a:gd name="T8" fmla="*/ 2147483646 w 5143"/>
              <a:gd name="T9" fmla="*/ 2147483646 h 1902"/>
              <a:gd name="T10" fmla="*/ 2147483646 w 5143"/>
              <a:gd name="T11" fmla="*/ 2147483646 h 1902"/>
              <a:gd name="T12" fmla="*/ 2147483646 w 5143"/>
              <a:gd name="T13" fmla="*/ 2147483646 h 1902"/>
              <a:gd name="T14" fmla="*/ 2147483646 w 5143"/>
              <a:gd name="T15" fmla="*/ 2147483646 h 1902"/>
              <a:gd name="T16" fmla="*/ 2147483646 w 5143"/>
              <a:gd name="T17" fmla="*/ 2147483646 h 1902"/>
              <a:gd name="T18" fmla="*/ 2147483646 w 5143"/>
              <a:gd name="T19" fmla="*/ 2147483646 h 1902"/>
              <a:gd name="T20" fmla="*/ 2147483646 w 5143"/>
              <a:gd name="T21" fmla="*/ 2147483646 h 1902"/>
              <a:gd name="T22" fmla="*/ 0 w 5143"/>
              <a:gd name="T23" fmla="*/ 0 h 1902"/>
              <a:gd name="T24" fmla="*/ 0 w 5143"/>
              <a:gd name="T25" fmla="*/ 2147483646 h 1902"/>
              <a:gd name="T26" fmla="*/ 0 w 5143"/>
              <a:gd name="T27" fmla="*/ 2147483646 h 1902"/>
              <a:gd name="T28" fmla="*/ 0 w 5143"/>
              <a:gd name="T29" fmla="*/ 2147483646 h 1902"/>
              <a:gd name="T30" fmla="*/ 0 w 5143"/>
              <a:gd name="T31" fmla="*/ 2147483646 h 1902"/>
              <a:gd name="T32" fmla="*/ 2147483646 w 5143"/>
              <a:gd name="T33" fmla="*/ 2147483646 h 1902"/>
              <a:gd name="T34" fmla="*/ 2147483646 w 5143"/>
              <a:gd name="T35" fmla="*/ 2147483646 h 1902"/>
              <a:gd name="T36" fmla="*/ 2147483646 w 5143"/>
              <a:gd name="T37" fmla="*/ 2147483646 h 1902"/>
              <a:gd name="T38" fmla="*/ 2147483646 w 5143"/>
              <a:gd name="T39" fmla="*/ 2147483646 h 1902"/>
              <a:gd name="T40" fmla="*/ 2147483646 w 5143"/>
              <a:gd name="T41" fmla="*/ 2147483646 h 1902"/>
              <a:gd name="T42" fmla="*/ 2147483646 w 5143"/>
              <a:gd name="T43" fmla="*/ 2147483646 h 1902"/>
              <a:gd name="T44" fmla="*/ 2147483646 w 5143"/>
              <a:gd name="T45" fmla="*/ 2147483646 h 1902"/>
              <a:gd name="T46" fmla="*/ 2147483646 w 5143"/>
              <a:gd name="T47" fmla="*/ 2147483646 h 1902"/>
              <a:gd name="T48" fmla="*/ 2147483646 w 5143"/>
              <a:gd name="T49" fmla="*/ 2147483646 h 1902"/>
              <a:gd name="T50" fmla="*/ 2147483646 w 5143"/>
              <a:gd name="T51" fmla="*/ 2147483646 h 1902"/>
              <a:gd name="T52" fmla="*/ 2147483646 w 5143"/>
              <a:gd name="T53" fmla="*/ 2147483646 h 1902"/>
              <a:gd name="T54" fmla="*/ 2147483646 w 5143"/>
              <a:gd name="T55" fmla="*/ 2147483646 h 1902"/>
              <a:gd name="T56" fmla="*/ 2147483646 w 5143"/>
              <a:gd name="T57" fmla="*/ 2147483646 h 1902"/>
              <a:gd name="T58" fmla="*/ 2147483646 w 5143"/>
              <a:gd name="T59" fmla="*/ 2147483646 h 1902"/>
              <a:gd name="T60" fmla="*/ 2147483646 w 5143"/>
              <a:gd name="T61" fmla="*/ 2147483646 h 1902"/>
              <a:gd name="T62" fmla="*/ 2147483646 w 5143"/>
              <a:gd name="T63" fmla="*/ 2147483646 h 1902"/>
              <a:gd name="T64" fmla="*/ 2147483646 w 5143"/>
              <a:gd name="T65" fmla="*/ 2147483646 h 1902"/>
              <a:gd name="T66" fmla="*/ 2147483646 w 5143"/>
              <a:gd name="T67" fmla="*/ 2147483646 h 1902"/>
              <a:gd name="T68" fmla="*/ 2147483646 w 5143"/>
              <a:gd name="T69" fmla="*/ 2147483646 h 1902"/>
              <a:gd name="T70" fmla="*/ 2147483646 w 5143"/>
              <a:gd name="T71" fmla="*/ 2147483646 h 1902"/>
              <a:gd name="T72" fmla="*/ 2147483646 w 5143"/>
              <a:gd name="T73" fmla="*/ 2147483646 h 1902"/>
              <a:gd name="T74" fmla="*/ 2147483646 w 5143"/>
              <a:gd name="T75" fmla="*/ 2147483646 h 1902"/>
              <a:gd name="T76" fmla="*/ 2147483646 w 5143"/>
              <a:gd name="T77" fmla="*/ 2147483646 h 1902"/>
              <a:gd name="T78" fmla="*/ 2147483646 w 5143"/>
              <a:gd name="T79" fmla="*/ 2147483646 h 1902"/>
              <a:gd name="T80" fmla="*/ 2147483646 w 5143"/>
              <a:gd name="T81" fmla="*/ 2147483646 h 1902"/>
              <a:gd name="T82" fmla="*/ 2147483646 w 5143"/>
              <a:gd name="T83" fmla="*/ 2147483646 h 1902"/>
              <a:gd name="T84" fmla="*/ 2147483646 w 5143"/>
              <a:gd name="T85" fmla="*/ 2147483646 h 1902"/>
              <a:gd name="T86" fmla="*/ 2147483646 w 5143"/>
              <a:gd name="T87" fmla="*/ 2147483646 h 1902"/>
              <a:gd name="T88" fmla="*/ 2147483646 w 5143"/>
              <a:gd name="T89" fmla="*/ 2147483646 h 1902"/>
              <a:gd name="T90" fmla="*/ 2147483646 w 5143"/>
              <a:gd name="T91" fmla="*/ 2147483646 h 1902"/>
              <a:gd name="T92" fmla="*/ 2147483646 w 5143"/>
              <a:gd name="T93" fmla="*/ 2147483646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29" name="Freeform 5"/>
          <p:cNvSpPr>
            <a:spLocks/>
          </p:cNvSpPr>
          <p:nvPr/>
        </p:nvSpPr>
        <p:spPr bwMode="white">
          <a:xfrm>
            <a:off x="0" y="3146425"/>
            <a:ext cx="9144000" cy="3690938"/>
          </a:xfrm>
          <a:custGeom>
            <a:avLst/>
            <a:gdLst>
              <a:gd name="T0" fmla="*/ 0 w 5760"/>
              <a:gd name="T1" fmla="*/ 0 h 2325"/>
              <a:gd name="T2" fmla="*/ 0 w 5760"/>
              <a:gd name="T3" fmla="*/ 2147483646 h 2325"/>
              <a:gd name="T4" fmla="*/ 2147483646 w 5760"/>
              <a:gd name="T5" fmla="*/ 2147483646 h 2325"/>
              <a:gd name="T6" fmla="*/ 2147483646 w 5760"/>
              <a:gd name="T7" fmla="*/ 2147483646 h 2325"/>
              <a:gd name="T8" fmla="*/ 2147483646 w 5760"/>
              <a:gd name="T9" fmla="*/ 2147483646 h 2325"/>
              <a:gd name="T10" fmla="*/ 2147483646 w 5760"/>
              <a:gd name="T11" fmla="*/ 2147483646 h 2325"/>
              <a:gd name="T12" fmla="*/ 2147483646 w 5760"/>
              <a:gd name="T13" fmla="*/ 2147483646 h 2325"/>
              <a:gd name="T14" fmla="*/ 2147483646 w 5760"/>
              <a:gd name="T15" fmla="*/ 2147483646 h 2325"/>
              <a:gd name="T16" fmla="*/ 2147483646 w 5760"/>
              <a:gd name="T17" fmla="*/ 2147483646 h 2325"/>
              <a:gd name="T18" fmla="*/ 2147483646 w 5760"/>
              <a:gd name="T19" fmla="*/ 2147483646 h 2325"/>
              <a:gd name="T20" fmla="*/ 2147483646 w 5760"/>
              <a:gd name="T21" fmla="*/ 2147483646 h 2325"/>
              <a:gd name="T22" fmla="*/ 2147483646 w 5760"/>
              <a:gd name="T23" fmla="*/ 2147483646 h 2325"/>
              <a:gd name="T24" fmla="*/ 2147483646 w 5760"/>
              <a:gd name="T25" fmla="*/ 2147483646 h 2325"/>
              <a:gd name="T26" fmla="*/ 2147483646 w 5760"/>
              <a:gd name="T27" fmla="*/ 2147483646 h 2325"/>
              <a:gd name="T28" fmla="*/ 2147483646 w 5760"/>
              <a:gd name="T29" fmla="*/ 2147483646 h 2325"/>
              <a:gd name="T30" fmla="*/ 2147483646 w 5760"/>
              <a:gd name="T31" fmla="*/ 2147483646 h 2325"/>
              <a:gd name="T32" fmla="*/ 2147483646 w 5760"/>
              <a:gd name="T33" fmla="*/ 2147483646 h 2325"/>
              <a:gd name="T34" fmla="*/ 2147483646 w 5760"/>
              <a:gd name="T35" fmla="*/ 2147483646 h 2325"/>
              <a:gd name="T36" fmla="*/ 2147483646 w 5760"/>
              <a:gd name="T37" fmla="*/ 2147483646 h 2325"/>
              <a:gd name="T38" fmla="*/ 2147483646 w 5760"/>
              <a:gd name="T39" fmla="*/ 2147483646 h 2325"/>
              <a:gd name="T40" fmla="*/ 2147483646 w 5760"/>
              <a:gd name="T41" fmla="*/ 2147483646 h 2325"/>
              <a:gd name="T42" fmla="*/ 2147483646 w 5760"/>
              <a:gd name="T43" fmla="*/ 2147483646 h 2325"/>
              <a:gd name="T44" fmla="*/ 2147483646 w 5760"/>
              <a:gd name="T45" fmla="*/ 2147483646 h 2325"/>
              <a:gd name="T46" fmla="*/ 2147483646 w 5760"/>
              <a:gd name="T47" fmla="*/ 2147483646 h 2325"/>
              <a:gd name="T48" fmla="*/ 2147483646 w 5760"/>
              <a:gd name="T49" fmla="*/ 2147483646 h 2325"/>
              <a:gd name="T50" fmla="*/ 2147483646 w 5760"/>
              <a:gd name="T51" fmla="*/ 2147483646 h 2325"/>
              <a:gd name="T52" fmla="*/ 2147483646 w 5760"/>
              <a:gd name="T53" fmla="*/ 2147483646 h 2325"/>
              <a:gd name="T54" fmla="*/ 2147483646 w 5760"/>
              <a:gd name="T55" fmla="*/ 2147483646 h 2325"/>
              <a:gd name="T56" fmla="*/ 2147483646 w 5760"/>
              <a:gd name="T57" fmla="*/ 2147483646 h 2325"/>
              <a:gd name="T58" fmla="*/ 2147483646 w 5760"/>
              <a:gd name="T59" fmla="*/ 2147483646 h 2325"/>
              <a:gd name="T60" fmla="*/ 2147483646 w 5760"/>
              <a:gd name="T61" fmla="*/ 2147483646 h 2325"/>
              <a:gd name="T62" fmla="*/ 2147483646 w 5760"/>
              <a:gd name="T63" fmla="*/ 2147483646 h 2325"/>
              <a:gd name="T64" fmla="*/ 2147483646 w 5760"/>
              <a:gd name="T65" fmla="*/ 2147483646 h 2325"/>
              <a:gd name="T66" fmla="*/ 2147483646 w 5760"/>
              <a:gd name="T67" fmla="*/ 2147483646 h 2325"/>
              <a:gd name="T68" fmla="*/ 2147483646 w 5760"/>
              <a:gd name="T69" fmla="*/ 2147483646 h 2325"/>
              <a:gd name="T70" fmla="*/ 2147483646 w 5760"/>
              <a:gd name="T71" fmla="*/ 2147483646 h 2325"/>
              <a:gd name="T72" fmla="*/ 2147483646 w 5760"/>
              <a:gd name="T73" fmla="*/ 2147483646 h 2325"/>
              <a:gd name="T74" fmla="*/ 2147483646 w 5760"/>
              <a:gd name="T75" fmla="*/ 2147483646 h 2325"/>
              <a:gd name="T76" fmla="*/ 2147483646 w 5760"/>
              <a:gd name="T77" fmla="*/ 2147483646 h 2325"/>
              <a:gd name="T78" fmla="*/ 2147483646 w 5760"/>
              <a:gd name="T79" fmla="*/ 2147483646 h 2325"/>
              <a:gd name="T80" fmla="*/ 2147483646 w 5760"/>
              <a:gd name="T81" fmla="*/ 2147483646 h 2325"/>
              <a:gd name="T82" fmla="*/ 2147483646 w 5760"/>
              <a:gd name="T83" fmla="*/ 2147483646 h 2325"/>
              <a:gd name="T84" fmla="*/ 2147483646 w 5760"/>
              <a:gd name="T85" fmla="*/ 2147483646 h 2325"/>
              <a:gd name="T86" fmla="*/ 2147483646 w 5760"/>
              <a:gd name="T87" fmla="*/ 2147483646 h 2325"/>
              <a:gd name="T88" fmla="*/ 2147483646 w 5760"/>
              <a:gd name="T89" fmla="*/ 2147483646 h 2325"/>
              <a:gd name="T90" fmla="*/ 2147483646 w 5760"/>
              <a:gd name="T91" fmla="*/ 2147483646 h 2325"/>
              <a:gd name="T92" fmla="*/ 2147483646 w 5760"/>
              <a:gd name="T93" fmla="*/ 2147483646 h 2325"/>
              <a:gd name="T94" fmla="*/ 2147483646 w 5760"/>
              <a:gd name="T95" fmla="*/ 2147483646 h 2325"/>
              <a:gd name="T96" fmla="*/ 2147483646 w 5760"/>
              <a:gd name="T97" fmla="*/ 2147483646 h 2325"/>
              <a:gd name="T98" fmla="*/ 2147483646 w 5760"/>
              <a:gd name="T99" fmla="*/ 2147483646 h 2325"/>
              <a:gd name="T100" fmla="*/ 2147483646 w 5760"/>
              <a:gd name="T101" fmla="*/ 2147483646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30" name="Freeform 6"/>
          <p:cNvSpPr>
            <a:spLocks/>
          </p:cNvSpPr>
          <p:nvPr/>
        </p:nvSpPr>
        <p:spPr bwMode="white">
          <a:xfrm>
            <a:off x="0" y="2460625"/>
            <a:ext cx="9144000" cy="2497138"/>
          </a:xfrm>
          <a:custGeom>
            <a:avLst/>
            <a:gdLst>
              <a:gd name="T0" fmla="*/ 0 w 5760"/>
              <a:gd name="T1" fmla="*/ 0 h 1573"/>
              <a:gd name="T2" fmla="*/ 0 w 5760"/>
              <a:gd name="T3" fmla="*/ 2147483646 h 1573"/>
              <a:gd name="T4" fmla="*/ 2147483646 w 5760"/>
              <a:gd name="T5" fmla="*/ 2147483646 h 1573"/>
              <a:gd name="T6" fmla="*/ 2147483646 w 5760"/>
              <a:gd name="T7" fmla="*/ 2147483646 h 1573"/>
              <a:gd name="T8" fmla="*/ 2147483646 w 5760"/>
              <a:gd name="T9" fmla="*/ 2147483646 h 1573"/>
              <a:gd name="T10" fmla="*/ 2147483646 w 5760"/>
              <a:gd name="T11" fmla="*/ 2147483646 h 1573"/>
              <a:gd name="T12" fmla="*/ 2147483646 w 5760"/>
              <a:gd name="T13" fmla="*/ 2147483646 h 1573"/>
              <a:gd name="T14" fmla="*/ 2147483646 w 5760"/>
              <a:gd name="T15" fmla="*/ 2147483646 h 1573"/>
              <a:gd name="T16" fmla="*/ 2147483646 w 5760"/>
              <a:gd name="T17" fmla="*/ 2147483646 h 1573"/>
              <a:gd name="T18" fmla="*/ 2147483646 w 5760"/>
              <a:gd name="T19" fmla="*/ 2147483646 h 1573"/>
              <a:gd name="T20" fmla="*/ 2147483646 w 5760"/>
              <a:gd name="T21" fmla="*/ 2147483646 h 1573"/>
              <a:gd name="T22" fmla="*/ 2147483646 w 5760"/>
              <a:gd name="T23" fmla="*/ 2147483646 h 1573"/>
              <a:gd name="T24" fmla="*/ 2147483646 w 5760"/>
              <a:gd name="T25" fmla="*/ 2147483646 h 1573"/>
              <a:gd name="T26" fmla="*/ 2147483646 w 5760"/>
              <a:gd name="T27" fmla="*/ 2147483646 h 1573"/>
              <a:gd name="T28" fmla="*/ 2147483646 w 5760"/>
              <a:gd name="T29" fmla="*/ 2147483646 h 1573"/>
              <a:gd name="T30" fmla="*/ 2147483646 w 5760"/>
              <a:gd name="T31" fmla="*/ 2147483646 h 1573"/>
              <a:gd name="T32" fmla="*/ 2147483646 w 5760"/>
              <a:gd name="T33" fmla="*/ 2147483646 h 1573"/>
              <a:gd name="T34" fmla="*/ 2147483646 w 5760"/>
              <a:gd name="T35" fmla="*/ 2147483646 h 1573"/>
              <a:gd name="T36" fmla="*/ 2147483646 w 5760"/>
              <a:gd name="T37" fmla="*/ 2147483646 h 1573"/>
              <a:gd name="T38" fmla="*/ 2147483646 w 5760"/>
              <a:gd name="T39" fmla="*/ 2147483646 h 1573"/>
              <a:gd name="T40" fmla="*/ 2147483646 w 5760"/>
              <a:gd name="T41" fmla="*/ 2147483646 h 1573"/>
              <a:gd name="T42" fmla="*/ 2147483646 w 5760"/>
              <a:gd name="T43" fmla="*/ 2147483646 h 1573"/>
              <a:gd name="T44" fmla="*/ 2147483646 w 5760"/>
              <a:gd name="T45" fmla="*/ 2147483646 h 1573"/>
              <a:gd name="T46" fmla="*/ 2147483646 w 5760"/>
              <a:gd name="T47" fmla="*/ 2147483646 h 1573"/>
              <a:gd name="T48" fmla="*/ 2147483646 w 5760"/>
              <a:gd name="T49" fmla="*/ 2147483646 h 1573"/>
              <a:gd name="T50" fmla="*/ 2147483646 w 5760"/>
              <a:gd name="T51" fmla="*/ 2147483646 h 1573"/>
              <a:gd name="T52" fmla="*/ 2147483646 w 5760"/>
              <a:gd name="T53" fmla="*/ 2147483646 h 1573"/>
              <a:gd name="T54" fmla="*/ 2147483646 w 5760"/>
              <a:gd name="T55" fmla="*/ 2147483646 h 1573"/>
              <a:gd name="T56" fmla="*/ 2147483646 w 5760"/>
              <a:gd name="T57" fmla="*/ 2147483646 h 1573"/>
              <a:gd name="T58" fmla="*/ 2147483646 w 5760"/>
              <a:gd name="T59" fmla="*/ 2147483646 h 1573"/>
              <a:gd name="T60" fmla="*/ 2147483646 w 5760"/>
              <a:gd name="T61" fmla="*/ 2147483646 h 1573"/>
              <a:gd name="T62" fmla="*/ 2147483646 w 5760"/>
              <a:gd name="T63" fmla="*/ 2147483646 h 1573"/>
              <a:gd name="T64" fmla="*/ 2147483646 w 5760"/>
              <a:gd name="T65" fmla="*/ 2147483646 h 1573"/>
              <a:gd name="T66" fmla="*/ 2147483646 w 5760"/>
              <a:gd name="T67" fmla="*/ 2147483646 h 1573"/>
              <a:gd name="T68" fmla="*/ 2147483646 w 5760"/>
              <a:gd name="T69" fmla="*/ 2147483646 h 1573"/>
              <a:gd name="T70" fmla="*/ 2147483646 w 5760"/>
              <a:gd name="T71" fmla="*/ 2147483646 h 1573"/>
              <a:gd name="T72" fmla="*/ 2147483646 w 5760"/>
              <a:gd name="T73" fmla="*/ 2147483646 h 1573"/>
              <a:gd name="T74" fmla="*/ 2147483646 w 5760"/>
              <a:gd name="T75" fmla="*/ 2147483646 h 1573"/>
              <a:gd name="T76" fmla="*/ 2147483646 w 5760"/>
              <a:gd name="T77" fmla="*/ 2147483646 h 1573"/>
              <a:gd name="T78" fmla="*/ 2147483646 w 5760"/>
              <a:gd name="T79" fmla="*/ 2147483646 h 1573"/>
              <a:gd name="T80" fmla="*/ 2147483646 w 5760"/>
              <a:gd name="T81" fmla="*/ 2147483646 h 1573"/>
              <a:gd name="T82" fmla="*/ 2147483646 w 5760"/>
              <a:gd name="T83" fmla="*/ 2147483646 h 1573"/>
              <a:gd name="T84" fmla="*/ 2147483646 w 5760"/>
              <a:gd name="T85" fmla="*/ 2147483646 h 1573"/>
              <a:gd name="T86" fmla="*/ 2147483646 w 5760"/>
              <a:gd name="T87" fmla="*/ 2147483646 h 1573"/>
              <a:gd name="T88" fmla="*/ 2147483646 w 5760"/>
              <a:gd name="T89" fmla="*/ 2147483646 h 1573"/>
              <a:gd name="T90" fmla="*/ 2147483646 w 5760"/>
              <a:gd name="T91" fmla="*/ 2147483646 h 1573"/>
              <a:gd name="T92" fmla="*/ 2147483646 w 5760"/>
              <a:gd name="T93" fmla="*/ 2147483646 h 1573"/>
              <a:gd name="T94" fmla="*/ 2147483646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31" name="Freeform 7"/>
          <p:cNvSpPr>
            <a:spLocks/>
          </p:cNvSpPr>
          <p:nvPr/>
        </p:nvSpPr>
        <p:spPr bwMode="white">
          <a:xfrm>
            <a:off x="0" y="1793875"/>
            <a:ext cx="9144000" cy="1539875"/>
          </a:xfrm>
          <a:custGeom>
            <a:avLst/>
            <a:gdLst>
              <a:gd name="T0" fmla="*/ 0 w 5760"/>
              <a:gd name="T1" fmla="*/ 0 h 970"/>
              <a:gd name="T2" fmla="*/ 0 w 5760"/>
              <a:gd name="T3" fmla="*/ 2147483646 h 970"/>
              <a:gd name="T4" fmla="*/ 2147483646 w 5760"/>
              <a:gd name="T5" fmla="*/ 2147483646 h 970"/>
              <a:gd name="T6" fmla="*/ 2147483646 w 5760"/>
              <a:gd name="T7" fmla="*/ 2147483646 h 970"/>
              <a:gd name="T8" fmla="*/ 2147483646 w 5760"/>
              <a:gd name="T9" fmla="*/ 2147483646 h 970"/>
              <a:gd name="T10" fmla="*/ 2147483646 w 5760"/>
              <a:gd name="T11" fmla="*/ 2147483646 h 970"/>
              <a:gd name="T12" fmla="*/ 2147483646 w 5760"/>
              <a:gd name="T13" fmla="*/ 2147483646 h 970"/>
              <a:gd name="T14" fmla="*/ 2147483646 w 5760"/>
              <a:gd name="T15" fmla="*/ 2147483646 h 970"/>
              <a:gd name="T16" fmla="*/ 2147483646 w 5760"/>
              <a:gd name="T17" fmla="*/ 2147483646 h 970"/>
              <a:gd name="T18" fmla="*/ 2147483646 w 5760"/>
              <a:gd name="T19" fmla="*/ 2147483646 h 970"/>
              <a:gd name="T20" fmla="*/ 2147483646 w 5760"/>
              <a:gd name="T21" fmla="*/ 2147483646 h 970"/>
              <a:gd name="T22" fmla="*/ 2147483646 w 5760"/>
              <a:gd name="T23" fmla="*/ 2147483646 h 970"/>
              <a:gd name="T24" fmla="*/ 2147483646 w 5760"/>
              <a:gd name="T25" fmla="*/ 2147483646 h 970"/>
              <a:gd name="T26" fmla="*/ 2147483646 w 5760"/>
              <a:gd name="T27" fmla="*/ 2147483646 h 970"/>
              <a:gd name="T28" fmla="*/ 2147483646 w 5760"/>
              <a:gd name="T29" fmla="*/ 2147483646 h 970"/>
              <a:gd name="T30" fmla="*/ 2147483646 w 5760"/>
              <a:gd name="T31" fmla="*/ 2147483646 h 970"/>
              <a:gd name="T32" fmla="*/ 2147483646 w 5760"/>
              <a:gd name="T33" fmla="*/ 2147483646 h 970"/>
              <a:gd name="T34" fmla="*/ 2147483646 w 5760"/>
              <a:gd name="T35" fmla="*/ 2147483646 h 970"/>
              <a:gd name="T36" fmla="*/ 2147483646 w 5760"/>
              <a:gd name="T37" fmla="*/ 2147483646 h 970"/>
              <a:gd name="T38" fmla="*/ 2147483646 w 5760"/>
              <a:gd name="T39" fmla="*/ 2147483646 h 970"/>
              <a:gd name="T40" fmla="*/ 2147483646 w 5760"/>
              <a:gd name="T41" fmla="*/ 2147483646 h 970"/>
              <a:gd name="T42" fmla="*/ 2147483646 w 5760"/>
              <a:gd name="T43" fmla="*/ 2147483646 h 970"/>
              <a:gd name="T44" fmla="*/ 2147483646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32" name="Freeform 8"/>
          <p:cNvSpPr>
            <a:spLocks/>
          </p:cNvSpPr>
          <p:nvPr/>
        </p:nvSpPr>
        <p:spPr bwMode="white">
          <a:xfrm>
            <a:off x="0" y="-20638"/>
            <a:ext cx="9144000" cy="1682751"/>
          </a:xfrm>
          <a:custGeom>
            <a:avLst/>
            <a:gdLst>
              <a:gd name="T0" fmla="*/ 0 w 5760"/>
              <a:gd name="T1" fmla="*/ 2147483646 h 1060"/>
              <a:gd name="T2" fmla="*/ 0 w 5760"/>
              <a:gd name="T3" fmla="*/ 2147483646 h 1060"/>
              <a:gd name="T4" fmla="*/ 2147483646 w 5760"/>
              <a:gd name="T5" fmla="*/ 2147483646 h 1060"/>
              <a:gd name="T6" fmla="*/ 2147483646 w 5760"/>
              <a:gd name="T7" fmla="*/ 0 h 1060"/>
              <a:gd name="T8" fmla="*/ 2147483646 w 5760"/>
              <a:gd name="T9" fmla="*/ 0 h 1060"/>
              <a:gd name="T10" fmla="*/ 2147483646 w 5760"/>
              <a:gd name="T11" fmla="*/ 2147483646 h 1060"/>
              <a:gd name="T12" fmla="*/ 2147483646 w 5760"/>
              <a:gd name="T13" fmla="*/ 2147483646 h 1060"/>
              <a:gd name="T14" fmla="*/ 2147483646 w 5760"/>
              <a:gd name="T15" fmla="*/ 2147483646 h 1060"/>
              <a:gd name="T16" fmla="*/ 2147483646 w 5760"/>
              <a:gd name="T17" fmla="*/ 2147483646 h 1060"/>
              <a:gd name="T18" fmla="*/ 2147483646 w 5760"/>
              <a:gd name="T19" fmla="*/ 2147483646 h 1060"/>
              <a:gd name="T20" fmla="*/ 2147483646 w 5760"/>
              <a:gd name="T21" fmla="*/ 2147483646 h 1060"/>
              <a:gd name="T22" fmla="*/ 2147483646 w 5760"/>
              <a:gd name="T23" fmla="*/ 2147483646 h 1060"/>
              <a:gd name="T24" fmla="*/ 2147483646 w 5760"/>
              <a:gd name="T25" fmla="*/ 2147483646 h 1060"/>
              <a:gd name="T26" fmla="*/ 2147483646 w 5760"/>
              <a:gd name="T27" fmla="*/ 2147483646 h 1060"/>
              <a:gd name="T28" fmla="*/ 2147483646 w 5760"/>
              <a:gd name="T29" fmla="*/ 2147483646 h 1060"/>
              <a:gd name="T30" fmla="*/ 2147483646 w 5760"/>
              <a:gd name="T31" fmla="*/ 2147483646 h 1060"/>
              <a:gd name="T32" fmla="*/ 2147483646 w 5760"/>
              <a:gd name="T33" fmla="*/ 2147483646 h 1060"/>
              <a:gd name="T34" fmla="*/ 2147483646 w 5760"/>
              <a:gd name="T35" fmla="*/ 2147483646 h 1060"/>
              <a:gd name="T36" fmla="*/ 2147483646 w 5760"/>
              <a:gd name="T37" fmla="*/ 2147483646 h 1060"/>
              <a:gd name="T38" fmla="*/ 2147483646 w 5760"/>
              <a:gd name="T39" fmla="*/ 2147483646 h 1060"/>
              <a:gd name="T40" fmla="*/ 2147483646 w 5760"/>
              <a:gd name="T41" fmla="*/ 2147483646 h 1060"/>
              <a:gd name="T42" fmla="*/ 2147483646 w 5760"/>
              <a:gd name="T43" fmla="*/ 2147483646 h 1060"/>
              <a:gd name="T44" fmla="*/ 2147483646 w 5760"/>
              <a:gd name="T45" fmla="*/ 2147483646 h 1060"/>
              <a:gd name="T46" fmla="*/ 2147483646 w 5760"/>
              <a:gd name="T47" fmla="*/ 2147483646 h 1060"/>
              <a:gd name="T48" fmla="*/ 2147483646 w 5760"/>
              <a:gd name="T49" fmla="*/ 2147483646 h 1060"/>
              <a:gd name="T50" fmla="*/ 2147483646 w 5760"/>
              <a:gd name="T51" fmla="*/ 2147483646 h 1060"/>
              <a:gd name="T52" fmla="*/ 2147483646 w 5760"/>
              <a:gd name="T53" fmla="*/ 2147483646 h 1060"/>
              <a:gd name="T54" fmla="*/ 0 w 5760"/>
              <a:gd name="T55" fmla="*/ 2147483646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33" name="Freeform 9"/>
          <p:cNvSpPr>
            <a:spLocks/>
          </p:cNvSpPr>
          <p:nvPr/>
        </p:nvSpPr>
        <p:spPr bwMode="white">
          <a:xfrm>
            <a:off x="0" y="-20638"/>
            <a:ext cx="8388350" cy="1068388"/>
          </a:xfrm>
          <a:custGeom>
            <a:avLst/>
            <a:gdLst>
              <a:gd name="T0" fmla="*/ 0 w 5284"/>
              <a:gd name="T1" fmla="*/ 2147483646 h 673"/>
              <a:gd name="T2" fmla="*/ 0 w 5284"/>
              <a:gd name="T3" fmla="*/ 2147483646 h 673"/>
              <a:gd name="T4" fmla="*/ 2147483646 w 5284"/>
              <a:gd name="T5" fmla="*/ 2147483646 h 673"/>
              <a:gd name="T6" fmla="*/ 2147483646 w 5284"/>
              <a:gd name="T7" fmla="*/ 2147483646 h 673"/>
              <a:gd name="T8" fmla="*/ 2147483646 w 5284"/>
              <a:gd name="T9" fmla="*/ 2147483646 h 673"/>
              <a:gd name="T10" fmla="*/ 2147483646 w 5284"/>
              <a:gd name="T11" fmla="*/ 2147483646 h 673"/>
              <a:gd name="T12" fmla="*/ 2147483646 w 5284"/>
              <a:gd name="T13" fmla="*/ 2147483646 h 673"/>
              <a:gd name="T14" fmla="*/ 2147483646 w 5284"/>
              <a:gd name="T15" fmla="*/ 2147483646 h 673"/>
              <a:gd name="T16" fmla="*/ 2147483646 w 5284"/>
              <a:gd name="T17" fmla="*/ 2147483646 h 673"/>
              <a:gd name="T18" fmla="*/ 2147483646 w 5284"/>
              <a:gd name="T19" fmla="*/ 2147483646 h 673"/>
              <a:gd name="T20" fmla="*/ 2147483646 w 5284"/>
              <a:gd name="T21" fmla="*/ 2147483646 h 673"/>
              <a:gd name="T22" fmla="*/ 2147483646 w 5284"/>
              <a:gd name="T23" fmla="*/ 2147483646 h 673"/>
              <a:gd name="T24" fmla="*/ 2147483646 w 5284"/>
              <a:gd name="T25" fmla="*/ 2147483646 h 673"/>
              <a:gd name="T26" fmla="*/ 2147483646 w 5284"/>
              <a:gd name="T27" fmla="*/ 2147483646 h 673"/>
              <a:gd name="T28" fmla="*/ 2147483646 w 5284"/>
              <a:gd name="T29" fmla="*/ 2147483646 h 673"/>
              <a:gd name="T30" fmla="*/ 2147483646 w 5284"/>
              <a:gd name="T31" fmla="*/ 2147483646 h 673"/>
              <a:gd name="T32" fmla="*/ 2147483646 w 5284"/>
              <a:gd name="T33" fmla="*/ 2147483646 h 673"/>
              <a:gd name="T34" fmla="*/ 2147483646 w 5284"/>
              <a:gd name="T35" fmla="*/ 2147483646 h 673"/>
              <a:gd name="T36" fmla="*/ 2147483646 w 5284"/>
              <a:gd name="T37" fmla="*/ 2147483646 h 673"/>
              <a:gd name="T38" fmla="*/ 2147483646 w 5284"/>
              <a:gd name="T39" fmla="*/ 2147483646 h 673"/>
              <a:gd name="T40" fmla="*/ 2147483646 w 5284"/>
              <a:gd name="T41" fmla="*/ 2147483646 h 673"/>
              <a:gd name="T42" fmla="*/ 2147483646 w 5284"/>
              <a:gd name="T43" fmla="*/ 2147483646 h 673"/>
              <a:gd name="T44" fmla="*/ 2147483646 w 5284"/>
              <a:gd name="T45" fmla="*/ 2147483646 h 673"/>
              <a:gd name="T46" fmla="*/ 2147483646 w 5284"/>
              <a:gd name="T47" fmla="*/ 2147483646 h 673"/>
              <a:gd name="T48" fmla="*/ 2147483646 w 5284"/>
              <a:gd name="T49" fmla="*/ 2147483646 h 673"/>
              <a:gd name="T50" fmla="*/ 2147483646 w 5284"/>
              <a:gd name="T51" fmla="*/ 2147483646 h 673"/>
              <a:gd name="T52" fmla="*/ 2147483646 w 5284"/>
              <a:gd name="T53" fmla="*/ 0 h 673"/>
              <a:gd name="T54" fmla="*/ 2147483646 w 5284"/>
              <a:gd name="T55" fmla="*/ 0 h 673"/>
              <a:gd name="T56" fmla="*/ 2147483646 w 5284"/>
              <a:gd name="T57" fmla="*/ 2147483646 h 673"/>
              <a:gd name="T58" fmla="*/ 2147483646 w 5284"/>
              <a:gd name="T59" fmla="*/ 2147483646 h 673"/>
              <a:gd name="T60" fmla="*/ 2147483646 w 5284"/>
              <a:gd name="T61" fmla="*/ 2147483646 h 673"/>
              <a:gd name="T62" fmla="*/ 2147483646 w 5284"/>
              <a:gd name="T63" fmla="*/ 2147483646 h 673"/>
              <a:gd name="T64" fmla="*/ 2147483646 w 5284"/>
              <a:gd name="T65" fmla="*/ 2147483646 h 673"/>
              <a:gd name="T66" fmla="*/ 2147483646 w 5284"/>
              <a:gd name="T67" fmla="*/ 2147483646 h 673"/>
              <a:gd name="T68" fmla="*/ 2147483646 w 5284"/>
              <a:gd name="T69" fmla="*/ 2147483646 h 673"/>
              <a:gd name="T70" fmla="*/ 2147483646 w 5284"/>
              <a:gd name="T71" fmla="*/ 2147483646 h 673"/>
              <a:gd name="T72" fmla="*/ 2147483646 w 5284"/>
              <a:gd name="T73" fmla="*/ 2147483646 h 673"/>
              <a:gd name="T74" fmla="*/ 2147483646 w 5284"/>
              <a:gd name="T75" fmla="*/ 2147483646 h 673"/>
              <a:gd name="T76" fmla="*/ 2147483646 w 5284"/>
              <a:gd name="T77" fmla="*/ 2147483646 h 673"/>
              <a:gd name="T78" fmla="*/ 2147483646 w 5284"/>
              <a:gd name="T79" fmla="*/ 2147483646 h 673"/>
              <a:gd name="T80" fmla="*/ 2147483646 w 5284"/>
              <a:gd name="T81" fmla="*/ 2147483646 h 673"/>
              <a:gd name="T82" fmla="*/ 2147483646 w 5284"/>
              <a:gd name="T83" fmla="*/ 2147483646 h 673"/>
              <a:gd name="T84" fmla="*/ 2147483646 w 5284"/>
              <a:gd name="T85" fmla="*/ 2147483646 h 673"/>
              <a:gd name="T86" fmla="*/ 0 w 5284"/>
              <a:gd name="T87" fmla="*/ 2147483646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nl-BE"/>
          </a:p>
        </p:txBody>
      </p:sp>
      <p:sp>
        <p:nvSpPr>
          <p:cNvPr id="1034" name="Freeform 10"/>
          <p:cNvSpPr>
            <a:spLocks/>
          </p:cNvSpPr>
          <p:nvPr/>
        </p:nvSpPr>
        <p:spPr bwMode="white">
          <a:xfrm>
            <a:off x="0" y="-20638"/>
            <a:ext cx="4578350" cy="454026"/>
          </a:xfrm>
          <a:custGeom>
            <a:avLst/>
            <a:gdLst>
              <a:gd name="T0" fmla="*/ 0 w 2884"/>
              <a:gd name="T1" fmla="*/ 0 h 286"/>
              <a:gd name="T2" fmla="*/ 0 w 2884"/>
              <a:gd name="T3" fmla="*/ 2147483646 h 286"/>
              <a:gd name="T4" fmla="*/ 2147483646 w 2884"/>
              <a:gd name="T5" fmla="*/ 2147483646 h 286"/>
              <a:gd name="T6" fmla="*/ 2147483646 w 2884"/>
              <a:gd name="T7" fmla="*/ 2147483646 h 286"/>
              <a:gd name="T8" fmla="*/ 2147483646 w 2884"/>
              <a:gd name="T9" fmla="*/ 2147483646 h 286"/>
              <a:gd name="T10" fmla="*/ 2147483646 w 2884"/>
              <a:gd name="T11" fmla="*/ 2147483646 h 286"/>
              <a:gd name="T12" fmla="*/ 2147483646 w 2884"/>
              <a:gd name="T13" fmla="*/ 2147483646 h 286"/>
              <a:gd name="T14" fmla="*/ 2147483646 w 2884"/>
              <a:gd name="T15" fmla="*/ 2147483646 h 286"/>
              <a:gd name="T16" fmla="*/ 2147483646 w 2884"/>
              <a:gd name="T17" fmla="*/ 2147483646 h 286"/>
              <a:gd name="T18" fmla="*/ 2147483646 w 2884"/>
              <a:gd name="T19" fmla="*/ 2147483646 h 286"/>
              <a:gd name="T20" fmla="*/ 2147483646 w 2884"/>
              <a:gd name="T21" fmla="*/ 2147483646 h 286"/>
              <a:gd name="T22" fmla="*/ 2147483646 w 2884"/>
              <a:gd name="T23" fmla="*/ 2147483646 h 286"/>
              <a:gd name="T24" fmla="*/ 2147483646 w 2884"/>
              <a:gd name="T25" fmla="*/ 2147483646 h 286"/>
              <a:gd name="T26" fmla="*/ 2147483646 w 2884"/>
              <a:gd name="T27" fmla="*/ 2147483646 h 286"/>
              <a:gd name="T28" fmla="*/ 2147483646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nl-BE"/>
          </a:p>
        </p:txBody>
      </p:sp>
      <p:sp>
        <p:nvSpPr>
          <p:cNvPr id="1035" name="Rectangle 11"/>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Klik om het opmaakprofiel van de modeltitel te bewerken</a:t>
            </a:r>
          </a:p>
        </p:txBody>
      </p:sp>
      <p:sp>
        <p:nvSpPr>
          <p:cNvPr id="1036" name="Rectangle 12"/>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het opmaakprofiel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3085" name="Rectangle 13"/>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pitchFamily="18" charset="0"/>
              </a:defRPr>
            </a:lvl1pPr>
          </a:lstStyle>
          <a:p>
            <a:pPr>
              <a:defRPr/>
            </a:pPr>
            <a:fld id="{753BC706-33A5-41A5-B679-24E4A12ADC29}" type="datetime1">
              <a:rPr lang="nl-NL"/>
              <a:pPr>
                <a:defRPr/>
              </a:pPr>
              <a:t>25-9-2026</a:t>
            </a:fld>
            <a:endParaRPr lang="nl-NL"/>
          </a:p>
        </p:txBody>
      </p:sp>
      <p:sp>
        <p:nvSpPr>
          <p:cNvPr id="3086" name="Rectangle 1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nl-BE"/>
          </a:p>
        </p:txBody>
      </p:sp>
      <p:sp>
        <p:nvSpPr>
          <p:cNvPr id="3087" name="Rectangle 15"/>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pPr>
              <a:defRPr/>
            </a:pPr>
            <a:fld id="{A213EB06-75CC-4E8C-B9D4-4113ADBED19E}" type="slidenum">
              <a:rPr lang="nl-NL" altLang="nl-NL"/>
              <a:pPr>
                <a:defRPr/>
              </a:pPr>
              <a:t>‹nr.›</a:t>
            </a:fld>
            <a:endParaRPr lang="nl-NL" altLang="nl-NL"/>
          </a:p>
        </p:txBody>
      </p:sp>
    </p:spTree>
  </p:cSld>
  <p:clrMap bg1="dk2" tx1="lt1" bg2="dk1" tx2="lt2" accent1="accent1" accent2="accent2" accent3="accent3" accent4="accent4" accent5="accent5" accent6="accent6" hlink="hlink" folHlink="folHlink"/>
  <p:sldLayoutIdLst>
    <p:sldLayoutId id="2147483964"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 id="2147483963" r:id="rId14"/>
    <p:sldLayoutId id="2147483966" r:id="rId15"/>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0-#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307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Lst>
  </p:timing>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cbi.nlm.nih.gov/core/lw/2.0/html/tileshop_pmc/tileshop_pmc_inline.html?title=Click%20on%20image%20to%20zoom&amp;p=PMC3&amp;id=3580996_nihms-435082-f0001.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29.ti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tiff"/></Relationships>
</file>

<file path=ppt/slides/_rels/slide40.xml.rels><?xml version="1.0" encoding="UTF-8" standalone="yes"?>
<Relationships xmlns="http://schemas.openxmlformats.org/package/2006/relationships"><Relationship Id="rId2" Type="http://schemas.openxmlformats.org/officeDocument/2006/relationships/image" Target="../media/image31.ti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8"/>
          <p:cNvSpPr txBox="1">
            <a:spLocks noChangeArrowheads="1"/>
          </p:cNvSpPr>
          <p:nvPr/>
        </p:nvSpPr>
        <p:spPr bwMode="auto">
          <a:xfrm>
            <a:off x="7000875" y="490855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GB" altLang="nl-NL" sz="2400">
              <a:latin typeface="Arial" panose="020B0604020202020204" pitchFamily="34" charset="0"/>
            </a:endParaRPr>
          </a:p>
        </p:txBody>
      </p:sp>
      <p:pic>
        <p:nvPicPr>
          <p:cNvPr id="4099" name="Afbeelding 7" descr="Beeld+P3P44-v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04025" y="4149725"/>
            <a:ext cx="233997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Afbeelding 4" descr="gent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149725"/>
            <a:ext cx="262731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Afbeelding 8" descr="gent31_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4149725"/>
            <a:ext cx="2490787"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4" descr="C:\Users\Herman\Desktop\300px-Bijloke_ge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6625" y="4149725"/>
            <a:ext cx="223202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 Box 2"/>
          <p:cNvSpPr txBox="1">
            <a:spLocks noChangeArrowheads="1"/>
          </p:cNvSpPr>
          <p:nvPr/>
        </p:nvSpPr>
        <p:spPr bwMode="auto">
          <a:xfrm>
            <a:off x="228600" y="381000"/>
            <a:ext cx="8736013"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None/>
            </a:pPr>
            <a:r>
              <a:rPr lang="en-US" sz="3600" dirty="0">
                <a:solidFill>
                  <a:srgbClr val="FFFF00"/>
                </a:solidFill>
                <a:latin typeface="Arial" panose="020B0604020202020204" pitchFamily="34" charset="0"/>
                <a:cs typeface="Arial" panose="020B0604020202020204" pitchFamily="34" charset="0"/>
              </a:rPr>
              <a:t>Progestins and progesterone, routes of </a:t>
            </a:r>
            <a:r>
              <a:rPr lang="en-US" sz="3600" dirty="0" err="1">
                <a:solidFill>
                  <a:srgbClr val="FFFF00"/>
                </a:solidFill>
                <a:latin typeface="Arial" panose="020B0604020202020204" pitchFamily="34" charset="0"/>
                <a:cs typeface="Arial" panose="020B0604020202020204" pitchFamily="34" charset="0"/>
              </a:rPr>
              <a:t>adminstration</a:t>
            </a:r>
            <a:endParaRPr lang="nl-BE" altLang="nl-NL" sz="1800" b="1" dirty="0">
              <a:solidFill>
                <a:schemeClr val="folHlink"/>
              </a:solidFill>
              <a:latin typeface="Arial" panose="020B0604020202020204" pitchFamily="34" charset="0"/>
            </a:endParaRPr>
          </a:p>
          <a:p>
            <a:pPr>
              <a:spcBef>
                <a:spcPct val="50000"/>
              </a:spcBef>
              <a:buFontTx/>
              <a:buNone/>
            </a:pPr>
            <a:endParaRPr lang="nl-BE" altLang="nl-NL" sz="1800" b="1" dirty="0">
              <a:solidFill>
                <a:schemeClr val="folHlink"/>
              </a:solidFill>
              <a:latin typeface="Arial" panose="020B0604020202020204" pitchFamily="34" charset="0"/>
            </a:endParaRPr>
          </a:p>
          <a:p>
            <a:pPr>
              <a:spcBef>
                <a:spcPct val="50000"/>
              </a:spcBef>
              <a:buFontTx/>
              <a:buNone/>
            </a:pPr>
            <a:endParaRPr lang="nl-BE" altLang="nl-NL" sz="1800" b="1" dirty="0">
              <a:solidFill>
                <a:schemeClr val="folHlink"/>
              </a:solidFill>
              <a:latin typeface="Arial" panose="020B0604020202020204" pitchFamily="34" charset="0"/>
            </a:endParaRPr>
          </a:p>
          <a:p>
            <a:pPr>
              <a:spcBef>
                <a:spcPct val="50000"/>
              </a:spcBef>
              <a:buFontTx/>
              <a:buNone/>
            </a:pPr>
            <a:r>
              <a:rPr lang="nl-NL" altLang="nl-NL" sz="2000" b="1" dirty="0">
                <a:solidFill>
                  <a:schemeClr val="folHlink"/>
                </a:solidFill>
                <a:latin typeface="Arial" panose="020B0604020202020204" pitchFamily="34" charset="0"/>
              </a:rPr>
              <a:t>PROF</a:t>
            </a:r>
            <a:r>
              <a:rPr lang="nl-NL" altLang="nl-NL" sz="2800" b="1" dirty="0">
                <a:solidFill>
                  <a:schemeClr val="folHlink"/>
                </a:solidFill>
                <a:latin typeface="Arial" panose="020B0604020202020204" pitchFamily="34" charset="0"/>
              </a:rPr>
              <a:t>. </a:t>
            </a:r>
            <a:r>
              <a:rPr lang="nl-NL" altLang="nl-NL" sz="2000" b="1" dirty="0">
                <a:solidFill>
                  <a:schemeClr val="folHlink"/>
                </a:solidFill>
                <a:latin typeface="Arial" panose="020B0604020202020204" pitchFamily="34" charset="0"/>
              </a:rPr>
              <a:t>DR. H. DEPYPERE</a:t>
            </a:r>
          </a:p>
          <a:p>
            <a:pPr>
              <a:spcBef>
                <a:spcPct val="50000"/>
              </a:spcBef>
              <a:buFontTx/>
              <a:buNone/>
            </a:pPr>
            <a:r>
              <a:rPr lang="nl-NL" altLang="nl-NL" sz="2400" b="1" dirty="0">
                <a:solidFill>
                  <a:schemeClr val="folHlink"/>
                </a:solidFill>
                <a:latin typeface="Arial" panose="020B0604020202020204" pitchFamily="34" charset="0"/>
              </a:rPr>
              <a:t>Borst en Menopauze kliniek, Universitair Ziekenhuis, Gent.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D3343-53B5-442C-A8CD-D9BDD4FBBBB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E3E92D0E-EB77-D651-5EF4-E877AD9BB8CC}"/>
              </a:ext>
            </a:extLst>
          </p:cNvPr>
          <p:cNvPicPr>
            <a:picLocks noChangeAspect="1"/>
          </p:cNvPicPr>
          <p:nvPr/>
        </p:nvPicPr>
        <p:blipFill>
          <a:blip r:embed="rId2"/>
          <a:stretch>
            <a:fillRect/>
          </a:stretch>
        </p:blipFill>
        <p:spPr>
          <a:xfrm>
            <a:off x="187576" y="1556792"/>
            <a:ext cx="8776912" cy="3824513"/>
          </a:xfrm>
          <a:prstGeom prst="rect">
            <a:avLst/>
          </a:prstGeom>
        </p:spPr>
      </p:pic>
    </p:spTree>
    <p:extLst>
      <p:ext uri="{BB962C8B-B14F-4D97-AF65-F5344CB8AC3E}">
        <p14:creationId xmlns:p14="http://schemas.microsoft.com/office/powerpoint/2010/main" val="2455680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C1B39-732B-DD4C-1A6E-B4A408A2C1E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A1B6DF43-CBBB-A1FB-E2B0-7DFAA6DF6EA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27384"/>
            <a:ext cx="9144000" cy="6984776"/>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1031" name="Footer Placeholder 2">
            <a:extLst>
              <a:ext uri="{FF2B5EF4-FFF2-40B4-BE49-F238E27FC236}">
                <a16:creationId xmlns:a16="http://schemas.microsoft.com/office/drawing/2014/main" id="{BE34F69A-C98E-0489-BB3D-8BF105C21658}"/>
              </a:ext>
            </a:extLst>
          </p:cNvPr>
          <p:cNvSpPr>
            <a:spLocks noGrp="1"/>
          </p:cNvSpPr>
          <p:nvPr>
            <p:ph type="ftr" sz="quarter" idx="11"/>
          </p:nvPr>
        </p:nvSpPr>
        <p:spPr>
          <a:xfrm>
            <a:off x="3124200" y="6248400"/>
            <a:ext cx="2895600" cy="457200"/>
          </a:xfrm>
        </p:spPr>
        <p:txBody>
          <a:bodyPr/>
          <a:lstStyle/>
          <a:p>
            <a:pPr>
              <a:defRPr/>
            </a:pPr>
            <a:endParaRPr lang="nl-BE"/>
          </a:p>
        </p:txBody>
      </p:sp>
    </p:spTree>
    <p:extLst>
      <p:ext uri="{BB962C8B-B14F-4D97-AF65-F5344CB8AC3E}">
        <p14:creationId xmlns:p14="http://schemas.microsoft.com/office/powerpoint/2010/main" val="2971450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C9F8-EEB5-21AA-9808-488C7C9046A7}"/>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645C7F4D-25E3-86DA-3314-F7C7D0F67396}"/>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4</a:t>
            </a:fld>
            <a:endParaRPr lang="nl-NL" sz="1400">
              <a:latin typeface="+mn-lt"/>
            </a:endParaRPr>
          </a:p>
        </p:txBody>
      </p:sp>
      <p:pic>
        <p:nvPicPr>
          <p:cNvPr id="48130" name="Picture 2" descr="Progesteron Is Een Endogeen Steroïd Hormoon Dat De Menstruatiecyclus En Zwangerschap Reguleren. Structuur Van Een Molecule. Chemische Formule En Model Van De Progesterone Molecule. Vector Illustratie Voor Medisch, Educatief En Wetenschappelijk Gebruik">
            <a:extLst>
              <a:ext uri="{FF2B5EF4-FFF2-40B4-BE49-F238E27FC236}">
                <a16:creationId xmlns:a16="http://schemas.microsoft.com/office/drawing/2014/main" id="{39D6C342-BBFA-570F-AA50-31A26FA6EE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476672"/>
            <a:ext cx="5940152" cy="5220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020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6697D-CA56-9EA3-B27D-61F033D18622}"/>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79E1A8CC-9E45-8670-6D95-CC67F76F3F83}"/>
              </a:ext>
            </a:extLst>
          </p:cNvPr>
          <p:cNvPicPr>
            <a:picLocks noChangeAspect="1"/>
          </p:cNvPicPr>
          <p:nvPr/>
        </p:nvPicPr>
        <p:blipFill>
          <a:blip r:embed="rId2"/>
          <a:stretch>
            <a:fillRect/>
          </a:stretch>
        </p:blipFill>
        <p:spPr>
          <a:xfrm>
            <a:off x="252863" y="1285363"/>
            <a:ext cx="8424936" cy="4231869"/>
          </a:xfrm>
          <a:prstGeom prst="rect">
            <a:avLst/>
          </a:prstGeom>
        </p:spPr>
      </p:pic>
      <p:sp>
        <p:nvSpPr>
          <p:cNvPr id="2" name="Rechthoek 1">
            <a:extLst>
              <a:ext uri="{FF2B5EF4-FFF2-40B4-BE49-F238E27FC236}">
                <a16:creationId xmlns:a16="http://schemas.microsoft.com/office/drawing/2014/main" id="{8037FB5B-8B13-1667-9AAE-6D9B5735444F}"/>
              </a:ext>
            </a:extLst>
          </p:cNvPr>
          <p:cNvSpPr/>
          <p:nvPr/>
        </p:nvSpPr>
        <p:spPr bwMode="auto">
          <a:xfrm>
            <a:off x="251520" y="5445224"/>
            <a:ext cx="8424936" cy="4320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4" name="Rechthoek 3">
            <a:extLst>
              <a:ext uri="{FF2B5EF4-FFF2-40B4-BE49-F238E27FC236}">
                <a16:creationId xmlns:a16="http://schemas.microsoft.com/office/drawing/2014/main" id="{15DC3B08-3BF2-3A5D-6F19-ADCB2A8C030C}"/>
              </a:ext>
            </a:extLst>
          </p:cNvPr>
          <p:cNvSpPr/>
          <p:nvPr/>
        </p:nvSpPr>
        <p:spPr bwMode="auto">
          <a:xfrm>
            <a:off x="8388424" y="1306715"/>
            <a:ext cx="288032" cy="4231869"/>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5" name="Tekstvak 4">
            <a:extLst>
              <a:ext uri="{FF2B5EF4-FFF2-40B4-BE49-F238E27FC236}">
                <a16:creationId xmlns:a16="http://schemas.microsoft.com/office/drawing/2014/main" id="{E9B05815-0A32-6D97-E6AE-927DAFCD45C6}"/>
              </a:ext>
            </a:extLst>
          </p:cNvPr>
          <p:cNvSpPr txBox="1"/>
          <p:nvPr/>
        </p:nvSpPr>
        <p:spPr>
          <a:xfrm>
            <a:off x="251520" y="158733"/>
            <a:ext cx="8424936" cy="1015663"/>
          </a:xfrm>
          <a:prstGeom prst="rect">
            <a:avLst/>
          </a:prstGeom>
          <a:noFill/>
        </p:spPr>
        <p:txBody>
          <a:bodyPr wrap="square" rtlCol="0">
            <a:spAutoFit/>
          </a:bodyPr>
          <a:lstStyle/>
          <a:p>
            <a:r>
              <a:rPr lang="nl-BE" sz="2000" dirty="0" err="1"/>
              <a:t>PrA</a:t>
            </a:r>
            <a:r>
              <a:rPr lang="nl-BE" sz="2000" dirty="0"/>
              <a:t> regulator/inhibitor </a:t>
            </a:r>
            <a:r>
              <a:rPr lang="nl-BE" sz="2000" dirty="0" err="1"/>
              <a:t>PrB</a:t>
            </a:r>
            <a:r>
              <a:rPr lang="nl-BE" sz="2000" dirty="0"/>
              <a:t> – </a:t>
            </a:r>
            <a:r>
              <a:rPr lang="nl-BE" sz="2000" dirty="0" err="1"/>
              <a:t>PrB</a:t>
            </a:r>
            <a:r>
              <a:rPr lang="nl-BE" sz="2000" dirty="0"/>
              <a:t> activator of endometrium </a:t>
            </a:r>
            <a:r>
              <a:rPr lang="nl-BE" sz="2000" dirty="0" err="1"/>
              <a:t>and</a:t>
            </a:r>
            <a:r>
              <a:rPr lang="nl-BE" sz="2000" dirty="0"/>
              <a:t> </a:t>
            </a:r>
            <a:r>
              <a:rPr lang="nl-BE" sz="2000" dirty="0" err="1"/>
              <a:t>breast</a:t>
            </a:r>
            <a:r>
              <a:rPr lang="nl-BE" sz="2000" dirty="0"/>
              <a:t> – </a:t>
            </a:r>
            <a:r>
              <a:rPr lang="nl-BE" sz="2000" dirty="0" err="1"/>
              <a:t>PrC</a:t>
            </a:r>
            <a:r>
              <a:rPr lang="nl-BE" sz="2000" dirty="0"/>
              <a:t> – 5 </a:t>
            </a:r>
            <a:r>
              <a:rPr lang="nl-BE" sz="2000" dirty="0" err="1"/>
              <a:t>membrane</a:t>
            </a:r>
            <a:r>
              <a:rPr lang="nl-BE" sz="2000" dirty="0"/>
              <a:t> PR </a:t>
            </a:r>
            <a:r>
              <a:rPr lang="nl-BE" sz="2000" dirty="0" err="1"/>
              <a:t>variants</a:t>
            </a:r>
            <a:r>
              <a:rPr lang="nl-BE" sz="2000" dirty="0"/>
              <a:t> – </a:t>
            </a:r>
            <a:r>
              <a:rPr lang="nl-BE" sz="2000" dirty="0" err="1"/>
              <a:t>partial</a:t>
            </a:r>
            <a:r>
              <a:rPr lang="nl-BE" sz="2000" dirty="0"/>
              <a:t> Pr </a:t>
            </a:r>
            <a:r>
              <a:rPr lang="nl-BE" sz="2000" dirty="0" err="1"/>
              <a:t>membrane</a:t>
            </a:r>
            <a:r>
              <a:rPr lang="nl-BE" sz="2000" dirty="0"/>
              <a:t> </a:t>
            </a:r>
            <a:r>
              <a:rPr lang="nl-BE" sz="2000" dirty="0" err="1"/>
              <a:t>components</a:t>
            </a:r>
            <a:r>
              <a:rPr lang="nl-BE" sz="2000" dirty="0"/>
              <a:t> (anti </a:t>
            </a:r>
            <a:r>
              <a:rPr lang="nl-BE" sz="2000" dirty="0" err="1"/>
              <a:t>apoptotic</a:t>
            </a:r>
            <a:r>
              <a:rPr lang="nl-BE" sz="2000" dirty="0"/>
              <a:t>)</a:t>
            </a:r>
          </a:p>
        </p:txBody>
      </p:sp>
    </p:spTree>
    <p:extLst>
      <p:ext uri="{BB962C8B-B14F-4D97-AF65-F5344CB8AC3E}">
        <p14:creationId xmlns:p14="http://schemas.microsoft.com/office/powerpoint/2010/main" val="2792417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1AC98-D739-AA39-A3A0-15A6B1F78A7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C49DE3-D504-3038-89E3-82EF45C3094E}"/>
              </a:ext>
            </a:extLst>
          </p:cNvPr>
          <p:cNvSpPr>
            <a:spLocks noChangeArrowheads="1"/>
          </p:cNvSpPr>
          <p:nvPr/>
        </p:nvSpPr>
        <p:spPr bwMode="auto">
          <a:xfrm rot="10800000" flipV="1">
            <a:off x="179512" y="321623"/>
            <a:ext cx="8856984" cy="595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b="1" i="0" u="none" strike="noStrike" cap="none" normalizeH="0" baseline="0" dirty="0" err="1">
                <a:ln>
                  <a:noFill/>
                </a:ln>
                <a:solidFill>
                  <a:srgbClr val="FFFF00"/>
                </a:solidFill>
                <a:effectLst/>
                <a:latin typeface="Google Sans"/>
              </a:rPr>
              <a:t>Reproductive</a:t>
            </a:r>
            <a:r>
              <a:rPr kumimoji="0" lang="nl-BE" altLang="nl-BE" b="1" i="0" u="none" strike="noStrike" cap="none" normalizeH="0" baseline="0" dirty="0">
                <a:ln>
                  <a:noFill/>
                </a:ln>
                <a:solidFill>
                  <a:srgbClr val="FFFF00"/>
                </a:solidFill>
                <a:effectLst/>
                <a:latin typeface="Google Sans"/>
              </a:rPr>
              <a:t> </a:t>
            </a:r>
            <a:r>
              <a:rPr kumimoji="0" lang="nl-BE" altLang="nl-BE" b="1" i="0" u="none" strike="noStrike" cap="none" normalizeH="0" baseline="0" dirty="0" err="1">
                <a:ln>
                  <a:noFill/>
                </a:ln>
                <a:solidFill>
                  <a:srgbClr val="FFFF00"/>
                </a:solidFill>
                <a:effectLst/>
                <a:latin typeface="Google Sans"/>
              </a:rPr>
              <a:t>Effects</a:t>
            </a:r>
            <a:endParaRPr kumimoji="0" lang="nl-BE" altLang="nl-BE" b="1" i="0" u="none" strike="noStrike" cap="none" normalizeH="0" baseline="0" dirty="0">
              <a:ln>
                <a:noFill/>
              </a:ln>
              <a:solidFill>
                <a:srgbClr val="FFFF00"/>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chemeClr val="tx1"/>
                </a:solidFill>
                <a:effectLst/>
                <a:latin typeface="Google Sans"/>
              </a:rPr>
              <a:t>Uterine </a:t>
            </a:r>
            <a:r>
              <a:rPr kumimoji="0" lang="nl-BE" altLang="nl-BE" sz="1800" b="1" i="0" u="none" strike="noStrike" cap="none" normalizeH="0" baseline="0" dirty="0" err="1">
                <a:ln>
                  <a:noFill/>
                </a:ln>
                <a:solidFill>
                  <a:schemeClr val="tx1"/>
                </a:solidFill>
                <a:effectLst/>
                <a:latin typeface="Google Sans"/>
              </a:rPr>
              <a:t>lining</a:t>
            </a:r>
            <a:r>
              <a:rPr kumimoji="0" lang="nl-BE" altLang="nl-BE" sz="1800" b="1" i="0" u="none" strike="noStrike" cap="none" normalizeH="0" baseline="0" dirty="0">
                <a:ln>
                  <a:noFill/>
                </a:ln>
                <a:solidFill>
                  <a:schemeClr val="tx1"/>
                </a:solidFill>
                <a:effectLst/>
                <a:latin typeface="Google Sans"/>
              </a:rPr>
              <a:t>:</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Thickens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endometrium </a:t>
            </a:r>
            <a:r>
              <a:rPr kumimoji="0" lang="nl-BE" altLang="nl-BE" sz="1800" b="0" i="0" u="none" strike="noStrike" cap="none" normalizeH="0" baseline="0" dirty="0" err="1">
                <a:ln>
                  <a:noFill/>
                </a:ln>
                <a:solidFill>
                  <a:schemeClr val="tx1"/>
                </a:solidFill>
                <a:effectLst/>
                <a:latin typeface="Google Sans"/>
              </a:rPr>
              <a:t>during</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second half of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cycle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so</a:t>
            </a:r>
            <a:r>
              <a:rPr kumimoji="0" lang="nl-BE" altLang="nl-BE" sz="1800" b="0" i="0" u="none" strike="noStrike" cap="none" normalizeH="0" baseline="0" dirty="0">
                <a:ln>
                  <a:noFill/>
                </a:ln>
                <a:solidFill>
                  <a:schemeClr val="tx1"/>
                </a:solidFill>
                <a:effectLst/>
                <a:latin typeface="Google Sans"/>
              </a:rPr>
              <a:t> a </a:t>
            </a:r>
            <a:r>
              <a:rPr kumimoji="0" lang="nl-BE" altLang="nl-BE" sz="1800" b="0" i="0" u="none" strike="noStrike" cap="none" normalizeH="0" baseline="0" dirty="0" err="1">
                <a:ln>
                  <a:noFill/>
                </a:ln>
                <a:solidFill>
                  <a:schemeClr val="tx1"/>
                </a:solidFill>
                <a:effectLst/>
                <a:latin typeface="Google Sans"/>
              </a:rPr>
              <a:t>fertilized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egg</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can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attach</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Pregnancy</a:t>
            </a:r>
            <a:r>
              <a:rPr kumimoji="0" lang="nl-BE" altLang="nl-BE" sz="1800" b="1" i="0" u="none" strike="noStrike" cap="none" normalizeH="0" baseline="0" dirty="0">
                <a:ln>
                  <a:noFill/>
                </a:ln>
                <a:solidFill>
                  <a:schemeClr val="tx1"/>
                </a:solidFill>
                <a:effectLst/>
                <a:latin typeface="Google Sans"/>
              </a:rPr>
              <a:t> support:</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Stops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ovulation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and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prevents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early</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labor</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once</a:t>
            </a:r>
            <a:r>
              <a:rPr kumimoji="0" lang="nl-BE" altLang="nl-BE" sz="1800" b="0" i="0" u="none" strike="noStrike" cap="none" normalizeH="0" baseline="0" dirty="0">
                <a:ln>
                  <a:noFill/>
                </a:ln>
                <a:solidFill>
                  <a:schemeClr val="tx1"/>
                </a:solidFill>
                <a:effectLst/>
                <a:latin typeface="Google Sans"/>
              </a:rPr>
              <a:t> a </a:t>
            </a:r>
            <a:r>
              <a:rPr kumimoji="0" lang="nl-BE" altLang="nl-BE" sz="1800" b="0" i="0" u="none" strike="noStrike" cap="none" normalizeH="0" baseline="0" dirty="0" err="1">
                <a:ln>
                  <a:noFill/>
                </a:ln>
                <a:solidFill>
                  <a:schemeClr val="tx1"/>
                </a:solidFill>
                <a:effectLst/>
                <a:latin typeface="Google Sans"/>
              </a:rPr>
              <a:t>pregnancy</a:t>
            </a:r>
            <a:r>
              <a:rPr kumimoji="0" lang="nl-BE" altLang="nl-BE" sz="1800" b="0" i="0" u="none" strike="noStrike" cap="none" normalizeH="0" baseline="0" dirty="0">
                <a:ln>
                  <a:noFill/>
                </a:ln>
                <a:solidFill>
                  <a:schemeClr val="tx1"/>
                </a:solidFill>
                <a:effectLst/>
                <a:latin typeface="Google Sans"/>
              </a:rPr>
              <a:t> is </a:t>
            </a:r>
            <a:r>
              <a:rPr kumimoji="0" lang="nl-BE" altLang="nl-BE" sz="1800" b="0" i="0" u="none" strike="noStrike" cap="none" normalizeH="0" baseline="0" dirty="0" err="1">
                <a:ln>
                  <a:noFill/>
                </a:ln>
                <a:solidFill>
                  <a:schemeClr val="tx1"/>
                </a:solidFill>
                <a:effectLst/>
                <a:latin typeface="Google Sans"/>
              </a:rPr>
              <a:t>established</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Menstrual</a:t>
            </a:r>
            <a:r>
              <a:rPr kumimoji="0" lang="nl-BE" altLang="nl-BE" sz="1800" b="1" i="0" u="none" strike="noStrike" cap="none" normalizeH="0" baseline="0" dirty="0">
                <a:ln>
                  <a:noFill/>
                </a:ln>
                <a:solidFill>
                  <a:schemeClr val="tx1"/>
                </a:solidFill>
                <a:effectLst/>
                <a:latin typeface="Google Sans"/>
              </a:rPr>
              <a:t> </a:t>
            </a:r>
            <a:r>
              <a:rPr kumimoji="0" lang="nl-BE" altLang="nl-BE" sz="1800" b="1" i="0" u="none" strike="noStrike" cap="none" normalizeH="0" baseline="0" dirty="0" err="1">
                <a:ln>
                  <a:noFill/>
                </a:ln>
                <a:solidFill>
                  <a:schemeClr val="tx1"/>
                </a:solidFill>
                <a:effectLst/>
                <a:latin typeface="Google Sans"/>
              </a:rPr>
              <a:t>regulation</a:t>
            </a:r>
            <a:r>
              <a:rPr kumimoji="0" lang="nl-BE" altLang="nl-BE" sz="1800" b="1" i="0" u="none" strike="noStrike" cap="none" normalizeH="0" baseline="0" dirty="0">
                <a:ln>
                  <a:noFill/>
                </a:ln>
                <a:solidFill>
                  <a:schemeClr val="tx1"/>
                </a:solidFill>
                <a:effectLst/>
                <a:latin typeface="Google Sans"/>
              </a:rPr>
              <a:t>:</a:t>
            </a:r>
            <a:r>
              <a:rPr kumimoji="0" lang="nl-BE" altLang="nl-BE" sz="1800" b="0" i="0" u="none" strike="noStrike" cap="none" normalizeH="0" baseline="0" dirty="0">
                <a:ln>
                  <a:noFill/>
                </a:ln>
                <a:solidFill>
                  <a:schemeClr val="tx1"/>
                </a:solidFill>
                <a:effectLst/>
                <a:latin typeface="Google Sans"/>
              </a:rPr>
              <a:t> Works </a:t>
            </a:r>
            <a:r>
              <a:rPr kumimoji="0" lang="nl-BE" altLang="nl-BE" sz="1800" b="0" i="0" u="none" strike="noStrike" cap="none" normalizeH="0" baseline="0" dirty="0" err="1">
                <a:ln>
                  <a:noFill/>
                </a:ln>
                <a:solidFill>
                  <a:schemeClr val="tx1"/>
                </a:solidFill>
                <a:effectLst/>
                <a:latin typeface="Google Sans"/>
              </a:rPr>
              <a:t>with</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estrogen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to</a:t>
            </a:r>
            <a:r>
              <a:rPr kumimoji="0" lang="nl-BE" altLang="nl-BE" sz="1800" b="0" i="0" u="none" strike="noStrike" cap="none" normalizeH="0" baseline="0" dirty="0">
                <a:ln>
                  <a:noFill/>
                </a:ln>
                <a:solidFill>
                  <a:schemeClr val="tx1"/>
                </a:solidFill>
                <a:effectLst/>
                <a:latin typeface="Google Sans"/>
              </a:rPr>
              <a:t> time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menstrual</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cycle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and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shed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lining</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cleanly</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Breast</a:t>
            </a:r>
            <a:r>
              <a:rPr kumimoji="0" lang="nl-BE" altLang="nl-BE" sz="1800" b="1" i="0" u="none" strike="noStrike" cap="none" normalizeH="0" baseline="0" dirty="0">
                <a:ln>
                  <a:noFill/>
                </a:ln>
                <a:solidFill>
                  <a:schemeClr val="tx1"/>
                </a:solidFill>
                <a:effectLst/>
                <a:latin typeface="Google Sans"/>
              </a:rPr>
              <a:t> tissue: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Prepares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breasts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for</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milk</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production</a:t>
            </a:r>
            <a:r>
              <a:rPr kumimoji="0" lang="nl-BE" altLang="nl-BE" sz="1800" b="0" i="0" u="none" strike="noStrike" cap="none" normalizeH="0" baseline="0" dirty="0">
                <a:ln>
                  <a:noFill/>
                </a:ln>
                <a:solidFill>
                  <a:schemeClr val="tx1"/>
                </a:solidFill>
                <a:effectLst/>
                <a:latin typeface="Google Sans"/>
              </a:rPr>
              <a:t>. </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0" i="0" u="none" strike="noStrike" cap="none" normalizeH="0" baseline="0" dirty="0" err="1">
                <a:ln>
                  <a:noFill/>
                </a:ln>
                <a:solidFill>
                  <a:schemeClr val="tx1"/>
                </a:solidFill>
                <a:effectLst/>
                <a:latin typeface="Google Sans"/>
              </a:rPr>
              <a:t>Inducer</a:t>
            </a:r>
            <a:r>
              <a:rPr kumimoji="0" lang="nl-BE" altLang="nl-BE" sz="1800" b="0" i="0" u="none" strike="noStrike" cap="none" normalizeH="0" baseline="0" dirty="0">
                <a:ln>
                  <a:noFill/>
                </a:ln>
                <a:solidFill>
                  <a:schemeClr val="tx1"/>
                </a:solidFill>
                <a:effectLst/>
                <a:latin typeface="Google Sans"/>
              </a:rPr>
              <a:t> of LH </a:t>
            </a:r>
            <a:r>
              <a:rPr kumimoji="0" lang="nl-BE" altLang="nl-BE" sz="1800" b="0" i="0" u="none" strike="noStrike" cap="none" normalizeH="0" baseline="0" dirty="0" err="1">
                <a:ln>
                  <a:noFill/>
                </a:ln>
                <a:solidFill>
                  <a:schemeClr val="tx1"/>
                </a:solidFill>
                <a:effectLst/>
                <a:latin typeface="Google Sans"/>
              </a:rPr>
              <a:t>surge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acrosoom</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reaction</a:t>
            </a:r>
            <a:endParaRPr kumimoji="0" lang="nl-BE" altLang="nl-BE" sz="1800" b="0"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tabLst/>
            </a:pPr>
            <a:endParaRPr lang="nl-BE" altLang="nl-BE" sz="1800" dirty="0">
              <a:latin typeface="Google Sans"/>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b="1" i="0" u="none" strike="noStrike" cap="none" normalizeH="0" baseline="0" dirty="0">
                <a:ln>
                  <a:noFill/>
                </a:ln>
                <a:solidFill>
                  <a:srgbClr val="FFFF00"/>
                </a:solidFill>
                <a:effectLst/>
                <a:latin typeface="Google Sans"/>
              </a:rPr>
              <a:t>Brain, Sleep, </a:t>
            </a:r>
            <a:r>
              <a:rPr kumimoji="0" lang="nl-BE" altLang="nl-BE" b="1" i="0" u="none" strike="noStrike" cap="none" normalizeH="0" baseline="0" dirty="0" err="1">
                <a:ln>
                  <a:noFill/>
                </a:ln>
                <a:solidFill>
                  <a:srgbClr val="FFFF00"/>
                </a:solidFill>
                <a:effectLst/>
                <a:latin typeface="Google Sans"/>
              </a:rPr>
              <a:t>and</a:t>
            </a:r>
            <a:r>
              <a:rPr kumimoji="0" lang="nl-BE" altLang="nl-BE" b="1" i="0" u="none" strike="noStrike" cap="none" normalizeH="0" baseline="0" dirty="0">
                <a:ln>
                  <a:noFill/>
                </a:ln>
                <a:solidFill>
                  <a:srgbClr val="FFFF00"/>
                </a:solidFill>
                <a:effectLst/>
                <a:latin typeface="Google Sans"/>
              </a:rPr>
              <a:t> </a:t>
            </a:r>
            <a:r>
              <a:rPr kumimoji="0" lang="nl-BE" altLang="nl-BE" b="1" i="0" u="none" strike="noStrike" cap="none" normalizeH="0" baseline="0" dirty="0" err="1">
                <a:ln>
                  <a:noFill/>
                </a:ln>
                <a:solidFill>
                  <a:srgbClr val="FFFF00"/>
                </a:solidFill>
                <a:effectLst/>
                <a:latin typeface="Google Sans"/>
              </a:rPr>
              <a:t>Mood</a:t>
            </a:r>
            <a:endParaRPr kumimoji="0" lang="nl-BE" altLang="nl-BE" sz="900" b="0" i="0" u="none" strike="noStrike" cap="none" normalizeH="0" baseline="0" dirty="0">
              <a:ln>
                <a:noFill/>
              </a:ln>
              <a:solidFill>
                <a:srgbClr val="FFFF00"/>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Calming</a:t>
            </a:r>
            <a:r>
              <a:rPr kumimoji="0" lang="nl-BE" altLang="nl-BE" sz="1800" b="1" i="0" u="none" strike="noStrike" cap="none" normalizeH="0" baseline="0" dirty="0">
                <a:ln>
                  <a:noFill/>
                </a:ln>
                <a:solidFill>
                  <a:schemeClr val="tx1"/>
                </a:solidFill>
                <a:effectLst/>
                <a:latin typeface="Google Sans"/>
              </a:rPr>
              <a:t> effect:</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Binds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to</a:t>
            </a:r>
            <a:r>
              <a:rPr kumimoji="0" lang="nl-BE" altLang="nl-BE" sz="1800" b="0" i="0" u="none" strike="noStrike" cap="none" normalizeH="0" baseline="0" dirty="0">
                <a:ln>
                  <a:noFill/>
                </a:ln>
                <a:solidFill>
                  <a:schemeClr val="tx1"/>
                </a:solidFill>
                <a:effectLst/>
                <a:latin typeface="Google Sans"/>
              </a:rPr>
              <a:t> GABA </a:t>
            </a:r>
            <a:r>
              <a:rPr kumimoji="0" lang="nl-BE" altLang="nl-BE" sz="1800" b="0" i="0" u="none" strike="noStrike" cap="none" normalizeH="0" baseline="0" dirty="0" err="1">
                <a:ln>
                  <a:noFill/>
                </a:ln>
                <a:solidFill>
                  <a:schemeClr val="tx1"/>
                </a:solidFill>
                <a:effectLst/>
                <a:latin typeface="Google Sans"/>
              </a:rPr>
              <a:t>receptors</a:t>
            </a:r>
            <a:r>
              <a:rPr kumimoji="0" lang="nl-BE" altLang="nl-BE" sz="1800" b="0" i="0" u="none" strike="noStrike" cap="none" normalizeH="0" baseline="0" dirty="0">
                <a:ln>
                  <a:noFill/>
                </a:ln>
                <a:solidFill>
                  <a:schemeClr val="tx1"/>
                </a:solidFill>
                <a:effectLst/>
                <a:latin typeface="Google Sans"/>
              </a:rPr>
              <a:t> in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brain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to</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reduce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anxiety</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and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promote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relaxation</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chemeClr val="tx1"/>
                </a:solidFill>
                <a:effectLst/>
                <a:latin typeface="Google Sans"/>
              </a:rPr>
              <a:t>Sleep support:</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Helps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central</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nervous</a:t>
            </a:r>
            <a:r>
              <a:rPr kumimoji="0" lang="nl-BE" altLang="nl-BE" sz="1800" b="0" i="0" u="none" strike="noStrike" cap="none" normalizeH="0" baseline="0" dirty="0">
                <a:ln>
                  <a:noFill/>
                </a:ln>
                <a:solidFill>
                  <a:schemeClr val="tx1"/>
                </a:solidFill>
                <a:effectLst/>
                <a:latin typeface="Google Sans"/>
              </a:rPr>
              <a:t> system wind down, making </a:t>
            </a:r>
            <a:r>
              <a:rPr kumimoji="0" lang="nl-BE" altLang="nl-BE" sz="1800" b="0" i="0" u="none" strike="noStrike" cap="none" normalizeH="0" baseline="0" dirty="0" err="1">
                <a:ln>
                  <a:noFill/>
                </a:ln>
                <a:solidFill>
                  <a:schemeClr val="tx1"/>
                </a:solidFill>
                <a:effectLst/>
                <a:latin typeface="Google Sans"/>
              </a:rPr>
              <a:t>it</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easier</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to</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fall</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and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stay</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asleep</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Mood</a:t>
            </a:r>
            <a:r>
              <a:rPr kumimoji="0" lang="nl-BE" altLang="nl-BE" sz="1800" b="1" i="0" u="none" strike="noStrike" cap="none" normalizeH="0" baseline="0" dirty="0">
                <a:ln>
                  <a:noFill/>
                </a:ln>
                <a:solidFill>
                  <a:schemeClr val="tx1"/>
                </a:solidFill>
                <a:effectLst/>
                <a:latin typeface="Google Sans"/>
              </a:rPr>
              <a:t> </a:t>
            </a:r>
            <a:r>
              <a:rPr kumimoji="0" lang="nl-BE" altLang="nl-BE" sz="1800" b="1" i="0" u="none" strike="noStrike" cap="none" normalizeH="0" baseline="0" dirty="0" err="1">
                <a:ln>
                  <a:noFill/>
                </a:ln>
                <a:solidFill>
                  <a:schemeClr val="tx1"/>
                </a:solidFill>
                <a:effectLst/>
                <a:latin typeface="Google Sans"/>
              </a:rPr>
              <a:t>shifts</a:t>
            </a:r>
            <a:r>
              <a:rPr kumimoji="0" lang="nl-BE" altLang="nl-BE" sz="1800" b="1" i="0" u="none" strike="noStrike" cap="none" normalizeH="0" baseline="0" dirty="0">
                <a:ln>
                  <a:noFill/>
                </a:ln>
                <a:solidFill>
                  <a:schemeClr val="tx1"/>
                </a:solidFill>
                <a:effectLst/>
                <a:latin typeface="Google Sans"/>
              </a:rPr>
              <a:t>:</a:t>
            </a:r>
            <a:r>
              <a:rPr kumimoji="0" lang="nl-BE" altLang="nl-BE" sz="1800" b="0" i="0" u="none" strike="noStrike" cap="none" normalizeH="0" baseline="0" dirty="0">
                <a:ln>
                  <a:noFill/>
                </a:ln>
                <a:solidFill>
                  <a:schemeClr val="tx1"/>
                </a:solidFill>
                <a:effectLst/>
                <a:latin typeface="Google Sans"/>
              </a:rPr>
              <a:t> Acts as a </a:t>
            </a:r>
            <a:r>
              <a:rPr kumimoji="0" lang="nl-BE" altLang="nl-BE" sz="1800" b="0" i="0" u="none" strike="noStrike" cap="none" normalizeH="0" baseline="0" dirty="0" err="1">
                <a:ln>
                  <a:noFill/>
                </a:ln>
                <a:solidFill>
                  <a:schemeClr val="tx1"/>
                </a:solidFill>
                <a:effectLst/>
                <a:latin typeface="Google Sans"/>
              </a:rPr>
              <a:t>natural</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stabilizer</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though</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fluctuations</a:t>
            </a:r>
            <a:r>
              <a:rPr kumimoji="0" lang="nl-BE" altLang="nl-BE" sz="1800" b="0" i="0" u="none" strike="noStrike" cap="none" normalizeH="0" baseline="0" dirty="0">
                <a:ln>
                  <a:noFill/>
                </a:ln>
                <a:solidFill>
                  <a:schemeClr val="tx1"/>
                </a:solidFill>
                <a:effectLst/>
                <a:latin typeface="Google Sans"/>
              </a:rPr>
              <a:t> or </a:t>
            </a:r>
            <a:r>
              <a:rPr kumimoji="0" lang="nl-BE" altLang="nl-BE" sz="1800" b="0" i="0" u="none" strike="noStrike" cap="none" normalizeH="0" baseline="0" dirty="0" err="1">
                <a:ln>
                  <a:noFill/>
                </a:ln>
                <a:solidFill>
                  <a:schemeClr val="tx1"/>
                </a:solidFill>
                <a:effectLst/>
                <a:latin typeface="Google Sans"/>
              </a:rPr>
              <a:t>drops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can</a:t>
            </a:r>
            <a:r>
              <a:rPr kumimoji="0" lang="nl-BE" altLang="nl-BE" sz="1800" b="0" i="0" u="none" strike="noStrike" cap="none" normalizeH="0" baseline="0" dirty="0">
                <a:ln>
                  <a:noFill/>
                </a:ln>
                <a:solidFill>
                  <a:schemeClr val="tx1"/>
                </a:solidFill>
                <a:effectLst/>
                <a:latin typeface="Google Sans"/>
              </a:rPr>
              <a:t> trigger </a:t>
            </a:r>
            <a:r>
              <a:rPr kumimoji="0" lang="nl-BE" altLang="nl-BE" sz="1800" b="0" i="0" u="none" strike="noStrike" cap="none" normalizeH="0" baseline="0" dirty="0" err="1">
                <a:ln>
                  <a:noFill/>
                </a:ln>
                <a:solidFill>
                  <a:schemeClr val="tx1"/>
                </a:solidFill>
                <a:effectLst/>
                <a:latin typeface="Google Sans"/>
              </a:rPr>
              <a:t>mood</a:t>
            </a:r>
            <a:r>
              <a:rPr kumimoji="0" lang="nl-BE" altLang="nl-BE" sz="1800" b="0" i="0" u="none" strike="noStrike" cap="none" normalizeH="0" baseline="0" dirty="0">
                <a:ln>
                  <a:noFill/>
                </a:ln>
                <a:solidFill>
                  <a:schemeClr val="tx1"/>
                </a:solidFill>
                <a:effectLst/>
                <a:latin typeface="Google Sans"/>
              </a:rPr>
              <a:t> swings or low </a:t>
            </a:r>
            <a:r>
              <a:rPr kumimoji="0" lang="nl-BE" altLang="nl-BE" sz="1800" b="0" i="0" u="none" strike="noStrike" cap="none" normalizeH="0" baseline="0" dirty="0" err="1">
                <a:ln>
                  <a:noFill/>
                </a:ln>
                <a:solidFill>
                  <a:schemeClr val="tx1"/>
                </a:solidFill>
                <a:effectLst/>
                <a:latin typeface="Google Sans"/>
              </a:rPr>
              <a:t>mood</a:t>
            </a:r>
            <a:r>
              <a:rPr kumimoji="0" lang="nl-BE" altLang="nl-BE" sz="1800" b="0" i="0" u="none" strike="noStrike" cap="none" normalizeH="0" baseline="0" dirty="0">
                <a:ln>
                  <a:noFill/>
                </a:ln>
                <a:solidFill>
                  <a:schemeClr val="tx1"/>
                </a:solidFill>
                <a:effectLst/>
                <a:latin typeface="Google Sans"/>
              </a:rPr>
              <a:t> in </a:t>
            </a:r>
            <a:r>
              <a:rPr kumimoji="0" lang="nl-BE" altLang="nl-BE" sz="1800" b="0" i="0" u="none" strike="noStrike" cap="none" normalizeH="0" baseline="0" dirty="0" err="1">
                <a:ln>
                  <a:noFill/>
                </a:ln>
                <a:solidFill>
                  <a:schemeClr val="tx1"/>
                </a:solidFill>
                <a:effectLst/>
                <a:latin typeface="Google Sans"/>
              </a:rPr>
              <a:t>some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people</a:t>
            </a:r>
            <a:r>
              <a:rPr kumimoji="0" lang="nl-BE" altLang="nl-BE" sz="1800" b="0" i="0" u="none" strike="noStrike" cap="none" normalizeH="0" baseline="0" dirty="0">
                <a:ln>
                  <a:noFill/>
                </a:ln>
                <a:solidFill>
                  <a:schemeClr val="tx1"/>
                </a:solidFill>
                <a:effectLst/>
                <a:latin typeface="Google Sans"/>
              </a:rPr>
              <a:t>. </a:t>
            </a:r>
          </a:p>
          <a:p>
            <a:pPr marL="0" marR="0" lvl="0" indent="0" algn="l" defTabSz="914400" rtl="0" eaLnBrk="0" fontAlgn="base" latinLnBrk="0" hangingPunct="0">
              <a:lnSpc>
                <a:spcPct val="100000"/>
              </a:lnSpc>
              <a:spcBef>
                <a:spcPct val="0"/>
              </a:spcBef>
              <a:spcAft>
                <a:spcPct val="0"/>
              </a:spcAft>
              <a:buClrTx/>
              <a:buSzTx/>
              <a:tabLst/>
            </a:pPr>
            <a:endParaRPr kumimoji="0" lang="nl-BE" altLang="nl-BE" sz="1800" b="0"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b="1" i="0" u="none" strike="noStrike" cap="none" normalizeH="0" baseline="0" dirty="0" err="1">
                <a:ln>
                  <a:noFill/>
                </a:ln>
                <a:solidFill>
                  <a:srgbClr val="FFFF00"/>
                </a:solidFill>
                <a:effectLst/>
                <a:latin typeface="Google Sans"/>
              </a:rPr>
              <a:t>Physical</a:t>
            </a:r>
            <a:r>
              <a:rPr kumimoji="0" lang="nl-BE" altLang="nl-BE" b="1" i="0" u="none" strike="noStrike" cap="none" normalizeH="0" baseline="0" dirty="0">
                <a:ln>
                  <a:noFill/>
                </a:ln>
                <a:solidFill>
                  <a:srgbClr val="FFFF00"/>
                </a:solidFill>
                <a:effectLst/>
                <a:latin typeface="Google Sans"/>
              </a:rPr>
              <a:t> </a:t>
            </a:r>
            <a:r>
              <a:rPr kumimoji="0" lang="nl-BE" altLang="nl-BE" b="1" i="0" u="none" strike="noStrike" cap="none" normalizeH="0" baseline="0" dirty="0" err="1">
                <a:ln>
                  <a:noFill/>
                </a:ln>
                <a:solidFill>
                  <a:srgbClr val="FFFF00"/>
                </a:solidFill>
                <a:effectLst/>
                <a:latin typeface="Google Sans"/>
              </a:rPr>
              <a:t>and</a:t>
            </a:r>
            <a:r>
              <a:rPr kumimoji="0" lang="nl-BE" altLang="nl-BE" b="1" i="0" u="none" strike="noStrike" cap="none" normalizeH="0" baseline="0" dirty="0">
                <a:ln>
                  <a:noFill/>
                </a:ln>
                <a:solidFill>
                  <a:srgbClr val="FFFF00"/>
                </a:solidFill>
                <a:effectLst/>
                <a:latin typeface="Google Sans"/>
              </a:rPr>
              <a:t> </a:t>
            </a:r>
            <a:r>
              <a:rPr kumimoji="0" lang="nl-BE" altLang="nl-BE" b="1" i="0" u="none" strike="noStrike" cap="none" normalizeH="0" baseline="0" dirty="0" err="1">
                <a:ln>
                  <a:noFill/>
                </a:ln>
                <a:solidFill>
                  <a:srgbClr val="FFFF00"/>
                </a:solidFill>
                <a:effectLst/>
                <a:latin typeface="Google Sans"/>
              </a:rPr>
              <a:t>Metabolic</a:t>
            </a:r>
            <a:r>
              <a:rPr kumimoji="0" lang="nl-BE" altLang="nl-BE" b="1" i="0" u="none" strike="noStrike" cap="none" normalizeH="0" baseline="0" dirty="0">
                <a:ln>
                  <a:noFill/>
                </a:ln>
                <a:solidFill>
                  <a:srgbClr val="FFFF00"/>
                </a:solidFill>
                <a:effectLst/>
                <a:latin typeface="Google Sans"/>
              </a:rPr>
              <a:t> </a:t>
            </a:r>
            <a:r>
              <a:rPr kumimoji="0" lang="nl-BE" altLang="nl-BE" b="1" i="0" u="none" strike="noStrike" cap="none" normalizeH="0" baseline="0" dirty="0" err="1">
                <a:ln>
                  <a:noFill/>
                </a:ln>
                <a:solidFill>
                  <a:srgbClr val="FFFF00"/>
                </a:solidFill>
                <a:effectLst/>
                <a:latin typeface="Google Sans"/>
              </a:rPr>
              <a:t>Effects</a:t>
            </a:r>
            <a:endParaRPr kumimoji="0" lang="nl-BE" altLang="nl-BE" sz="900" b="0" i="0" u="none" strike="noStrike" cap="none" normalizeH="0" baseline="0" dirty="0">
              <a:ln>
                <a:noFill/>
              </a:ln>
              <a:solidFill>
                <a:srgbClr val="FFFF00"/>
              </a:solidFill>
              <a:effectLst/>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chemeClr val="tx1"/>
                </a:solidFill>
                <a:effectLst/>
                <a:latin typeface="Google Sans"/>
              </a:rPr>
              <a:t>Bone health:</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Stimulates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bone</a:t>
            </a:r>
            <a:r>
              <a:rPr kumimoji="0" lang="nl-BE" altLang="nl-BE" sz="1800" b="0" i="0" u="none" strike="noStrike" cap="none" normalizeH="0" baseline="0" dirty="0">
                <a:ln>
                  <a:noFill/>
                </a:ln>
                <a:solidFill>
                  <a:schemeClr val="tx1"/>
                </a:solidFill>
                <a:effectLst/>
                <a:latin typeface="Google Sans"/>
              </a:rPr>
              <a:t>-building </a:t>
            </a:r>
            <a:r>
              <a:rPr kumimoji="0" lang="nl-BE" altLang="nl-BE" sz="1800" b="0" i="0" u="none" strike="noStrike" cap="none" normalizeH="0" baseline="0" dirty="0" err="1">
                <a:ln>
                  <a:noFill/>
                </a:ln>
                <a:solidFill>
                  <a:schemeClr val="tx1"/>
                </a:solidFill>
                <a:effectLst/>
                <a:latin typeface="Google Sans"/>
              </a:rPr>
              <a:t>cells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to</a:t>
            </a:r>
            <a:r>
              <a:rPr kumimoji="0" lang="nl-BE" altLang="nl-BE" sz="1800" b="0" i="0" u="none" strike="noStrike" cap="none" normalizeH="0" baseline="0" dirty="0">
                <a:ln>
                  <a:noFill/>
                </a:ln>
                <a:solidFill>
                  <a:schemeClr val="tx1"/>
                </a:solidFill>
                <a:effectLst/>
                <a:latin typeface="Google Sans"/>
              </a:rPr>
              <a:t> support overall </a:t>
            </a:r>
            <a:r>
              <a:rPr kumimoji="0" lang="nl-BE" altLang="nl-BE" sz="1800" b="0" i="0" u="none" strike="noStrike" cap="none" normalizeH="0" baseline="0" dirty="0" err="1">
                <a:ln>
                  <a:noFill/>
                </a:ln>
                <a:solidFill>
                  <a:schemeClr val="tx1"/>
                </a:solidFill>
                <a:effectLst/>
                <a:latin typeface="Google Sans"/>
              </a:rPr>
              <a:t>bone</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density</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Hormone</a:t>
            </a:r>
            <a:r>
              <a:rPr kumimoji="0" lang="nl-BE" altLang="nl-BE" sz="1800" b="1" i="0" u="none" strike="noStrike" cap="none" normalizeH="0" baseline="0" dirty="0">
                <a:ln>
                  <a:noFill/>
                </a:ln>
                <a:solidFill>
                  <a:schemeClr val="tx1"/>
                </a:solidFill>
                <a:effectLst/>
                <a:latin typeface="Google Sans"/>
              </a:rPr>
              <a:t> </a:t>
            </a:r>
            <a:r>
              <a:rPr kumimoji="0" lang="nl-BE" altLang="nl-BE" sz="1800" b="1" i="0" u="none" strike="noStrike" cap="none" normalizeH="0" baseline="0" dirty="0" err="1">
                <a:ln>
                  <a:noFill/>
                </a:ln>
                <a:solidFill>
                  <a:schemeClr val="tx1"/>
                </a:solidFill>
                <a:effectLst/>
                <a:latin typeface="Google Sans"/>
              </a:rPr>
              <a:t>balance</a:t>
            </a:r>
            <a:r>
              <a:rPr kumimoji="0" lang="nl-BE" altLang="nl-BE" sz="1800" b="1" i="0" u="none" strike="noStrike" cap="none" normalizeH="0" baseline="0" dirty="0">
                <a:ln>
                  <a:noFill/>
                </a:ln>
                <a:solidFill>
                  <a:schemeClr val="tx1"/>
                </a:solidFill>
                <a:effectLst/>
                <a:latin typeface="Google Sans"/>
              </a:rPr>
              <a:t>:</a:t>
            </a:r>
            <a:r>
              <a:rPr kumimoji="0" lang="nl-BE" altLang="nl-BE" sz="1800" b="0" i="0" u="none" strike="noStrike" cap="none" normalizeH="0" baseline="0" dirty="0">
                <a:ln>
                  <a:noFill/>
                </a:ln>
                <a:solidFill>
                  <a:schemeClr val="tx1"/>
                </a:solidFill>
                <a:effectLst/>
                <a:latin typeface="Google Sans"/>
              </a:rPr>
              <a:t> Acts as a counterpart </a:t>
            </a:r>
            <a:r>
              <a:rPr kumimoji="0" lang="nl-BE" altLang="nl-BE" sz="1800" b="0" i="0" u="none" strike="noStrike" cap="none" normalizeH="0" baseline="0" dirty="0" err="1">
                <a:ln>
                  <a:noFill/>
                </a:ln>
                <a:solidFill>
                  <a:schemeClr val="tx1"/>
                </a:solidFill>
                <a:effectLst/>
                <a:latin typeface="Google Sans"/>
              </a:rPr>
              <a:t>to</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estrogen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preventing</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estrogen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dominance</a:t>
            </a:r>
            <a:r>
              <a:rPr kumimoji="0" lang="nl-BE" altLang="nl-BE" sz="18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err="1">
                <a:ln>
                  <a:noFill/>
                </a:ln>
                <a:solidFill>
                  <a:schemeClr val="tx1"/>
                </a:solidFill>
                <a:effectLst/>
                <a:latin typeface="Google Sans"/>
              </a:rPr>
              <a:t>Other</a:t>
            </a:r>
            <a:r>
              <a:rPr kumimoji="0" lang="nl-BE" altLang="nl-BE" sz="1800" b="1" i="0" u="none" strike="noStrike" cap="none" normalizeH="0" baseline="0" dirty="0">
                <a:ln>
                  <a:noFill/>
                </a:ln>
                <a:solidFill>
                  <a:schemeClr val="tx1"/>
                </a:solidFill>
                <a:effectLst/>
                <a:latin typeface="Google Sans"/>
              </a:rPr>
              <a:t> systems: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Influences</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thyroid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function</a:t>
            </a:r>
            <a:r>
              <a:rPr kumimoji="0" lang="nl-BE" altLang="nl-BE" sz="1800" b="0" i="0" u="none" strike="noStrike" cap="none" normalizeH="0" baseline="0" dirty="0">
                <a:ln>
                  <a:noFill/>
                </a:ln>
                <a:solidFill>
                  <a:schemeClr val="tx1"/>
                </a:solidFill>
                <a:effectLst/>
                <a:latin typeface="Google Sans"/>
              </a:rPr>
              <a:t>, fat </a:t>
            </a:r>
            <a:r>
              <a:rPr kumimoji="0" lang="nl-BE" altLang="nl-BE" sz="1800" b="0" i="0" u="none" strike="noStrike" cap="none" normalizeH="0" baseline="0" dirty="0" err="1">
                <a:ln>
                  <a:noFill/>
                </a:ln>
                <a:solidFill>
                  <a:schemeClr val="tx1"/>
                </a:solidFill>
                <a:effectLst/>
                <a:latin typeface="Google Sans"/>
              </a:rPr>
              <a:t>utilization</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for</a:t>
            </a:r>
            <a:r>
              <a:rPr kumimoji="0" lang="nl-BE" altLang="nl-BE" sz="1800" b="0" i="0" u="none" strike="noStrike" cap="none" normalizeH="0" baseline="0" dirty="0">
                <a:ln>
                  <a:noFill/>
                </a:ln>
                <a:solidFill>
                  <a:schemeClr val="tx1"/>
                </a:solidFill>
                <a:effectLst/>
                <a:latin typeface="Google Sans"/>
              </a:rPr>
              <a:t> energy, </a:t>
            </a:r>
            <a:r>
              <a:rPr kumimoji="0" lang="nl-BE" altLang="nl-BE" sz="1800" b="0" i="0" u="none" strike="noStrike" cap="none" normalizeH="0" baseline="0" dirty="0" err="1">
                <a:ln>
                  <a:noFill/>
                </a:ln>
                <a:solidFill>
                  <a:schemeClr val="tx1"/>
                </a:solidFill>
                <a:effectLst/>
                <a:latin typeface="Google Sans"/>
              </a:rPr>
              <a:t>and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fluid</a:t>
            </a:r>
            <a:r>
              <a:rPr kumimoji="0" lang="nl-BE" altLang="nl-BE" sz="1800" b="0" i="0" u="none" strike="noStrike" cap="none" normalizeH="0" baseline="0" dirty="0">
                <a:ln>
                  <a:noFill/>
                </a:ln>
                <a:solidFill>
                  <a:schemeClr val="tx1"/>
                </a:solidFill>
                <a:effectLst/>
                <a:latin typeface="Google Sans"/>
              </a:rPr>
              <a:t> </a:t>
            </a:r>
            <a:r>
              <a:rPr kumimoji="0" lang="nl-BE" altLang="nl-BE" sz="1800" b="0" i="0" u="none" strike="noStrike" cap="none" normalizeH="0" baseline="0" dirty="0" err="1">
                <a:ln>
                  <a:noFill/>
                </a:ln>
                <a:solidFill>
                  <a:schemeClr val="tx1"/>
                </a:solidFill>
                <a:effectLst/>
                <a:latin typeface="Google Sans"/>
              </a:rPr>
              <a:t>balance</a:t>
            </a:r>
            <a:r>
              <a:rPr kumimoji="0" lang="nl-BE" altLang="nl-BE" sz="1800" b="0" i="0" u="none" strike="noStrike" cap="none" normalizeH="0" baseline="0" dirty="0">
                <a:ln>
                  <a:noFill/>
                </a:ln>
                <a:solidFill>
                  <a:schemeClr val="tx1"/>
                </a:solidFill>
                <a:effectLst/>
                <a:latin typeface="Google Sans"/>
              </a:rPr>
              <a:t>.</a:t>
            </a: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62589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5117C-D2C0-AB91-5295-3F5985F564B7}"/>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A715E4C8-190E-F3F6-0629-39D600F5A8EC}"/>
              </a:ext>
            </a:extLst>
          </p:cNvPr>
          <p:cNvSpPr txBox="1"/>
          <p:nvPr/>
        </p:nvSpPr>
        <p:spPr>
          <a:xfrm>
            <a:off x="971600" y="692696"/>
            <a:ext cx="6840760" cy="830997"/>
          </a:xfrm>
          <a:prstGeom prst="rect">
            <a:avLst/>
          </a:prstGeom>
          <a:noFill/>
        </p:spPr>
        <p:txBody>
          <a:bodyPr wrap="square" rtlCol="0">
            <a:spAutoFit/>
          </a:bodyPr>
          <a:lstStyle/>
          <a:p>
            <a:r>
              <a:rPr lang="nl-BE" dirty="0">
                <a:solidFill>
                  <a:srgbClr val="FFFF00"/>
                </a:solidFill>
              </a:rPr>
              <a:t>17 % is </a:t>
            </a:r>
            <a:r>
              <a:rPr lang="nl-BE" dirty="0" err="1">
                <a:solidFill>
                  <a:srgbClr val="FFFF00"/>
                </a:solidFill>
              </a:rPr>
              <a:t>bound</a:t>
            </a:r>
            <a:r>
              <a:rPr lang="nl-BE" dirty="0">
                <a:solidFill>
                  <a:srgbClr val="FFFF00"/>
                </a:solidFill>
              </a:rPr>
              <a:t> </a:t>
            </a:r>
            <a:r>
              <a:rPr lang="nl-BE" dirty="0" err="1">
                <a:solidFill>
                  <a:srgbClr val="FFFF00"/>
                </a:solidFill>
              </a:rPr>
              <a:t>with</a:t>
            </a:r>
            <a:r>
              <a:rPr lang="nl-BE" dirty="0">
                <a:solidFill>
                  <a:srgbClr val="FFFF00"/>
                </a:solidFill>
              </a:rPr>
              <a:t> high </a:t>
            </a:r>
            <a:r>
              <a:rPr lang="nl-BE" dirty="0" err="1">
                <a:solidFill>
                  <a:srgbClr val="FFFF00"/>
                </a:solidFill>
              </a:rPr>
              <a:t>affinity</a:t>
            </a:r>
            <a:r>
              <a:rPr lang="nl-BE" dirty="0">
                <a:solidFill>
                  <a:srgbClr val="FFFF00"/>
                </a:solidFill>
              </a:rPr>
              <a:t> </a:t>
            </a:r>
            <a:r>
              <a:rPr lang="nl-BE" dirty="0" err="1">
                <a:solidFill>
                  <a:srgbClr val="FFFF00"/>
                </a:solidFill>
              </a:rPr>
              <a:t>to</a:t>
            </a:r>
            <a:r>
              <a:rPr lang="nl-BE" dirty="0">
                <a:solidFill>
                  <a:srgbClr val="FFFF00"/>
                </a:solidFill>
              </a:rPr>
              <a:t> </a:t>
            </a:r>
            <a:r>
              <a:rPr lang="nl-BE" dirty="0" err="1">
                <a:solidFill>
                  <a:srgbClr val="FFFF00"/>
                </a:solidFill>
              </a:rPr>
              <a:t>corticosteroid</a:t>
            </a:r>
            <a:r>
              <a:rPr lang="nl-BE" dirty="0">
                <a:solidFill>
                  <a:srgbClr val="FFFF00"/>
                </a:solidFill>
              </a:rPr>
              <a:t>-binding </a:t>
            </a:r>
            <a:r>
              <a:rPr lang="nl-BE" dirty="0" err="1">
                <a:solidFill>
                  <a:srgbClr val="FFFF00"/>
                </a:solidFill>
              </a:rPr>
              <a:t>globulin</a:t>
            </a:r>
            <a:r>
              <a:rPr lang="nl-BE" dirty="0">
                <a:solidFill>
                  <a:srgbClr val="FFFF00"/>
                </a:solidFill>
              </a:rPr>
              <a:t>. </a:t>
            </a:r>
          </a:p>
        </p:txBody>
      </p:sp>
      <p:pic>
        <p:nvPicPr>
          <p:cNvPr id="3074" name="Picture 2">
            <a:extLst>
              <a:ext uri="{FF2B5EF4-FFF2-40B4-BE49-F238E27FC236}">
                <a16:creationId xmlns:a16="http://schemas.microsoft.com/office/drawing/2014/main" id="{E7F3B494-1995-0E08-71ED-813B8E3FF0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00808"/>
            <a:ext cx="6840760" cy="2590800"/>
          </a:xfrm>
          <a:prstGeom prst="rect">
            <a:avLst/>
          </a:prstGeom>
          <a:noFill/>
          <a:extLst>
            <a:ext uri="{909E8E84-426E-40DD-AFC4-6F175D3DCCD1}">
              <a14:hiddenFill xmlns:a14="http://schemas.microsoft.com/office/drawing/2010/main">
                <a:solidFill>
                  <a:srgbClr val="FFFFFF"/>
                </a:solidFill>
              </a14:hiddenFill>
            </a:ext>
          </a:extLst>
        </p:spPr>
      </p:pic>
      <p:sp>
        <p:nvSpPr>
          <p:cNvPr id="5" name="Rechthoek 4">
            <a:extLst>
              <a:ext uri="{FF2B5EF4-FFF2-40B4-BE49-F238E27FC236}">
                <a16:creationId xmlns:a16="http://schemas.microsoft.com/office/drawing/2014/main" id="{44C101E9-0E83-F77F-E24E-AACDDE1711AC}"/>
              </a:ext>
            </a:extLst>
          </p:cNvPr>
          <p:cNvSpPr/>
          <p:nvPr/>
        </p:nvSpPr>
        <p:spPr bwMode="auto">
          <a:xfrm>
            <a:off x="974406" y="1702211"/>
            <a:ext cx="360040" cy="36004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6" name="Rechthoek 5">
            <a:extLst>
              <a:ext uri="{FF2B5EF4-FFF2-40B4-BE49-F238E27FC236}">
                <a16:creationId xmlns:a16="http://schemas.microsoft.com/office/drawing/2014/main" id="{0CC8475E-1B78-9E2B-B675-89B32B2B5B30}"/>
              </a:ext>
            </a:extLst>
          </p:cNvPr>
          <p:cNvSpPr/>
          <p:nvPr/>
        </p:nvSpPr>
        <p:spPr bwMode="auto">
          <a:xfrm>
            <a:off x="3491880" y="1700808"/>
            <a:ext cx="360040" cy="36004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7" name="Rechthoek 6">
            <a:extLst>
              <a:ext uri="{FF2B5EF4-FFF2-40B4-BE49-F238E27FC236}">
                <a16:creationId xmlns:a16="http://schemas.microsoft.com/office/drawing/2014/main" id="{AB8BAC14-718B-8C6A-4E10-DB56E7281065}"/>
              </a:ext>
            </a:extLst>
          </p:cNvPr>
          <p:cNvSpPr/>
          <p:nvPr/>
        </p:nvSpPr>
        <p:spPr bwMode="auto">
          <a:xfrm>
            <a:off x="5796136" y="1700808"/>
            <a:ext cx="360040" cy="36004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8" name="Tekstvak 7">
            <a:extLst>
              <a:ext uri="{FF2B5EF4-FFF2-40B4-BE49-F238E27FC236}">
                <a16:creationId xmlns:a16="http://schemas.microsoft.com/office/drawing/2014/main" id="{BE4C9955-0C5A-1EBA-997F-0D56FEFED345}"/>
              </a:ext>
            </a:extLst>
          </p:cNvPr>
          <p:cNvSpPr txBox="1"/>
          <p:nvPr/>
        </p:nvSpPr>
        <p:spPr>
          <a:xfrm>
            <a:off x="941412" y="4468723"/>
            <a:ext cx="7704856" cy="1200329"/>
          </a:xfrm>
          <a:prstGeom prst="rect">
            <a:avLst/>
          </a:prstGeom>
          <a:noFill/>
        </p:spPr>
        <p:txBody>
          <a:bodyPr wrap="square" rtlCol="0">
            <a:spAutoFit/>
          </a:bodyPr>
          <a:lstStyle/>
          <a:p>
            <a:r>
              <a:rPr lang="nl-BE" dirty="0">
                <a:solidFill>
                  <a:srgbClr val="FFFF00"/>
                </a:solidFill>
              </a:rPr>
              <a:t>80 % is </a:t>
            </a:r>
            <a:r>
              <a:rPr lang="nl-BE" dirty="0" err="1">
                <a:solidFill>
                  <a:srgbClr val="FFFF00"/>
                </a:solidFill>
              </a:rPr>
              <a:t>bound</a:t>
            </a:r>
            <a:r>
              <a:rPr lang="nl-BE" dirty="0">
                <a:solidFill>
                  <a:srgbClr val="FFFF00"/>
                </a:solidFill>
              </a:rPr>
              <a:t> </a:t>
            </a:r>
            <a:r>
              <a:rPr lang="nl-BE" dirty="0" err="1">
                <a:solidFill>
                  <a:srgbClr val="FFFF00"/>
                </a:solidFill>
              </a:rPr>
              <a:t>with</a:t>
            </a:r>
            <a:r>
              <a:rPr lang="nl-BE" dirty="0">
                <a:solidFill>
                  <a:srgbClr val="FFFF00"/>
                </a:solidFill>
              </a:rPr>
              <a:t> low </a:t>
            </a:r>
            <a:r>
              <a:rPr lang="nl-BE" dirty="0" err="1">
                <a:solidFill>
                  <a:srgbClr val="FFFF00"/>
                </a:solidFill>
              </a:rPr>
              <a:t>affinity</a:t>
            </a:r>
            <a:r>
              <a:rPr lang="nl-BE" dirty="0">
                <a:solidFill>
                  <a:srgbClr val="FFFF00"/>
                </a:solidFill>
              </a:rPr>
              <a:t> </a:t>
            </a:r>
            <a:r>
              <a:rPr lang="nl-BE" dirty="0" err="1">
                <a:solidFill>
                  <a:srgbClr val="FFFF00"/>
                </a:solidFill>
              </a:rPr>
              <a:t>to</a:t>
            </a:r>
            <a:r>
              <a:rPr lang="nl-BE" dirty="0">
                <a:solidFill>
                  <a:srgbClr val="FFFF00"/>
                </a:solidFill>
              </a:rPr>
              <a:t> </a:t>
            </a:r>
            <a:r>
              <a:rPr lang="nl-BE" dirty="0" err="1">
                <a:solidFill>
                  <a:srgbClr val="FFFF00"/>
                </a:solidFill>
              </a:rPr>
              <a:t>albumin</a:t>
            </a:r>
            <a:r>
              <a:rPr lang="nl-BE" dirty="0">
                <a:solidFill>
                  <a:srgbClr val="FFFF00"/>
                </a:solidFill>
              </a:rPr>
              <a:t>.</a:t>
            </a:r>
          </a:p>
          <a:p>
            <a:endParaRPr lang="nl-BE" dirty="0">
              <a:solidFill>
                <a:srgbClr val="FFFF00"/>
              </a:solidFill>
            </a:endParaRPr>
          </a:p>
          <a:p>
            <a:r>
              <a:rPr lang="nl-BE" dirty="0">
                <a:solidFill>
                  <a:srgbClr val="FFFF00"/>
                </a:solidFill>
              </a:rPr>
              <a:t>3 % free </a:t>
            </a:r>
            <a:r>
              <a:rPr lang="nl-BE" dirty="0" err="1">
                <a:solidFill>
                  <a:srgbClr val="FFFF00"/>
                </a:solidFill>
              </a:rPr>
              <a:t>circulating</a:t>
            </a:r>
            <a:r>
              <a:rPr lang="nl-BE" dirty="0">
                <a:solidFill>
                  <a:srgbClr val="FFFF00"/>
                </a:solidFill>
              </a:rPr>
              <a:t> </a:t>
            </a:r>
            <a:r>
              <a:rPr lang="nl-BE" dirty="0" err="1">
                <a:solidFill>
                  <a:srgbClr val="FFFF00"/>
                </a:solidFill>
              </a:rPr>
              <a:t>progesterone</a:t>
            </a:r>
            <a:r>
              <a:rPr lang="nl-BE" dirty="0">
                <a:solidFill>
                  <a:srgbClr val="FFFF00"/>
                </a:solidFill>
              </a:rPr>
              <a:t>. </a:t>
            </a:r>
          </a:p>
        </p:txBody>
      </p:sp>
    </p:spTree>
    <p:extLst>
      <p:ext uri="{BB962C8B-B14F-4D97-AF65-F5344CB8AC3E}">
        <p14:creationId xmlns:p14="http://schemas.microsoft.com/office/powerpoint/2010/main" val="124330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73A90-8E2F-DCF4-2DCB-3FE4B4B40441}"/>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A602BF16-3A01-5C53-560A-5290DAA1CAB3}"/>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8</a:t>
            </a:fld>
            <a:endParaRPr lang="nl-NL" sz="1400">
              <a:latin typeface="+mn-lt"/>
            </a:endParaRPr>
          </a:p>
        </p:txBody>
      </p:sp>
      <p:sp>
        <p:nvSpPr>
          <p:cNvPr id="2" name="Rectangle 1">
            <a:extLst>
              <a:ext uri="{FF2B5EF4-FFF2-40B4-BE49-F238E27FC236}">
                <a16:creationId xmlns:a16="http://schemas.microsoft.com/office/drawing/2014/main" id="{ED59D76B-D4F0-6D42-024F-46936F8A0917}"/>
              </a:ext>
            </a:extLst>
          </p:cNvPr>
          <p:cNvSpPr>
            <a:spLocks noChangeArrowheads="1"/>
          </p:cNvSpPr>
          <p:nvPr/>
        </p:nvSpPr>
        <p:spPr bwMode="auto">
          <a:xfrm>
            <a:off x="508310" y="105600"/>
            <a:ext cx="8127379"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800" b="1" i="0" u="none" strike="noStrike" cap="none" normalizeH="0" baseline="0" dirty="0">
                <a:ln>
                  <a:noFill/>
                </a:ln>
                <a:solidFill>
                  <a:srgbClr val="FFFF00"/>
                </a:solidFill>
                <a:effectLst/>
                <a:latin typeface="Arial" panose="020B0604020202020204" pitchFamily="34" charset="0"/>
              </a:rPr>
              <a:t>𝑇1/2𝛼 (</a:t>
            </a:r>
            <a:r>
              <a:rPr kumimoji="0" lang="nl-BE" altLang="nl-BE" sz="1800" b="1" i="0" u="none" strike="noStrike" cap="none" normalizeH="0" baseline="0" dirty="0" err="1">
                <a:ln>
                  <a:noFill/>
                </a:ln>
                <a:solidFill>
                  <a:srgbClr val="FFFF00"/>
                </a:solidFill>
                <a:effectLst/>
                <a:latin typeface="Arial" panose="020B0604020202020204" pitchFamily="34" charset="0"/>
              </a:rPr>
              <a:t>Alpha</a:t>
            </a:r>
            <a:r>
              <a:rPr kumimoji="0" lang="nl-BE" altLang="nl-BE" sz="1800" b="1" i="0" u="none" strike="noStrike" cap="none" normalizeH="0" baseline="0" dirty="0">
                <a:ln>
                  <a:noFill/>
                </a:ln>
                <a:solidFill>
                  <a:srgbClr val="FFFF00"/>
                </a:solidFill>
                <a:effectLst/>
                <a:latin typeface="Arial" panose="020B0604020202020204" pitchFamily="34" charset="0"/>
              </a:rPr>
              <a:t> half-life) = The </a:t>
            </a:r>
            <a:r>
              <a:rPr kumimoji="0" lang="nl-BE" altLang="nl-BE" sz="1800" b="1" i="0" u="none" strike="noStrike" cap="none" normalizeH="0" baseline="0" dirty="0" err="1">
                <a:ln>
                  <a:noFill/>
                </a:ln>
                <a:solidFill>
                  <a:srgbClr val="FFFF00"/>
                </a:solidFill>
                <a:effectLst/>
                <a:latin typeface="Arial" panose="020B0604020202020204" pitchFamily="34" charset="0"/>
              </a:rPr>
              <a:t>distribution</a:t>
            </a:r>
            <a:r>
              <a:rPr kumimoji="0" lang="nl-BE" altLang="nl-BE" sz="1800" b="1" i="0" u="none" strike="noStrike" cap="none" normalizeH="0" baseline="0" dirty="0">
                <a:ln>
                  <a:noFill/>
                </a:ln>
                <a:solidFill>
                  <a:srgbClr val="FFFF00"/>
                </a:solidFill>
                <a:effectLst/>
                <a:latin typeface="Arial" panose="020B0604020202020204" pitchFamily="34" charset="0"/>
              </a:rPr>
              <a:t> </a:t>
            </a:r>
            <a:r>
              <a:rPr kumimoji="0" lang="nl-BE" altLang="nl-BE" sz="1800" b="1" i="0" u="none" strike="noStrike" cap="none" normalizeH="0" baseline="0" dirty="0" err="1">
                <a:ln>
                  <a:noFill/>
                </a:ln>
                <a:solidFill>
                  <a:srgbClr val="FFFF00"/>
                </a:solidFill>
                <a:effectLst/>
                <a:latin typeface="Arial" panose="020B0604020202020204" pitchFamily="34" charset="0"/>
              </a:rPr>
              <a:t>phase</a:t>
            </a:r>
            <a:r>
              <a:rPr kumimoji="0" lang="nl-BE" altLang="nl-BE" sz="1800" b="1" i="0" u="none" strike="noStrike" cap="none" normalizeH="0" baseline="0" dirty="0">
                <a:ln>
                  <a:noFill/>
                </a:ln>
                <a:solidFill>
                  <a:srgbClr val="FFFF00"/>
                </a:solidFill>
                <a:effectLst/>
                <a:latin typeface="Arial" panose="020B0604020202020204" pitchFamily="34" charset="0"/>
              </a:rPr>
              <a:t> of </a:t>
            </a:r>
            <a:r>
              <a:rPr kumimoji="0" lang="nl-BE" altLang="nl-BE" sz="1800" b="1" i="0" u="none" strike="noStrike" cap="none" normalizeH="0" baseline="0" dirty="0" err="1">
                <a:ln>
                  <a:noFill/>
                </a:ln>
                <a:solidFill>
                  <a:srgbClr val="FFFF00"/>
                </a:solidFill>
                <a:effectLst/>
                <a:latin typeface="Arial" panose="020B0604020202020204" pitchFamily="34" charset="0"/>
              </a:rPr>
              <a:t>progesterone</a:t>
            </a:r>
            <a:r>
              <a:rPr kumimoji="0" lang="nl-BE" altLang="nl-BE" sz="1800" b="1" i="0" u="none" strike="noStrike" cap="none" normalizeH="0" baseline="0" dirty="0">
                <a:ln>
                  <a:noFill/>
                </a:ln>
                <a:solidFill>
                  <a:srgbClr val="FFFF00"/>
                </a:solidFill>
                <a:effectLst/>
                <a:latin typeface="Arial" panose="020B0604020202020204" pitchFamily="34" charset="0"/>
              </a:rPr>
              <a:t> is 6 min.</a:t>
            </a: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r>
              <a:rPr kumimoji="0" lang="nl-BE" altLang="nl-BE" sz="1800" b="0" i="0" u="none" strike="noStrike" cap="none" normalizeH="0" baseline="0" dirty="0" err="1">
                <a:ln>
                  <a:noFill/>
                </a:ln>
                <a:solidFill>
                  <a:schemeClr val="tx1"/>
                </a:solidFill>
                <a:effectLst/>
                <a:latin typeface="Arial" panose="020B0604020202020204" pitchFamily="34" charset="0"/>
              </a:rPr>
              <a:t>This</a:t>
            </a:r>
            <a:r>
              <a:rPr kumimoji="0" lang="nl-BE" altLang="nl-BE" sz="1800" b="0" i="0" u="none" strike="noStrike" cap="none" normalizeH="0" baseline="0" dirty="0">
                <a:ln>
                  <a:noFill/>
                </a:ln>
                <a:solidFill>
                  <a:schemeClr val="tx1"/>
                </a:solidFill>
                <a:effectLst/>
                <a:latin typeface="Arial" panose="020B0604020202020204" pitchFamily="34" charset="0"/>
              </a:rPr>
              <a:t> is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distribution</a:t>
            </a:r>
            <a:r>
              <a:rPr kumimoji="0" lang="nl-BE" altLang="nl-BE" sz="1800" b="0" i="0" u="none" strike="noStrike" cap="none" normalizeH="0" baseline="0" dirty="0">
                <a:ln>
                  <a:noFill/>
                </a:ln>
                <a:solidFill>
                  <a:schemeClr val="tx1"/>
                </a:solidFill>
                <a:effectLst/>
                <a:latin typeface="Arial" panose="020B0604020202020204" pitchFamily="34" charset="0"/>
              </a:rPr>
              <a:t> half-life. It </a:t>
            </a:r>
            <a:r>
              <a:rPr kumimoji="0" lang="nl-BE" altLang="nl-BE" sz="1800" b="0" i="0" u="none" strike="noStrike" cap="none" normalizeH="0" baseline="0" dirty="0" err="1">
                <a:ln>
                  <a:noFill/>
                </a:ln>
                <a:solidFill>
                  <a:schemeClr val="tx1"/>
                </a:solidFill>
                <a:effectLst/>
                <a:latin typeface="Arial" panose="020B0604020202020204" pitchFamily="34" charset="0"/>
              </a:rPr>
              <a:t>indicates</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how</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quickly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drug is </a:t>
            </a:r>
            <a:r>
              <a:rPr kumimoji="0" lang="nl-BE" altLang="nl-BE" sz="1800" b="0" i="0" u="none" strike="noStrike" cap="none" normalizeH="0" baseline="0" dirty="0" err="1">
                <a:ln>
                  <a:noFill/>
                </a:ln>
                <a:solidFill>
                  <a:schemeClr val="tx1"/>
                </a:solidFill>
                <a:effectLst/>
                <a:latin typeface="Arial" panose="020B0604020202020204" pitchFamily="34" charset="0"/>
              </a:rPr>
              <a:t>distributed</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from</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bloodstream</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central</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compartment</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to</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surrounding</a:t>
            </a:r>
            <a:r>
              <a:rPr kumimoji="0" lang="nl-BE" altLang="nl-BE" sz="1800" b="0" i="0" u="none" strike="noStrike" cap="none" normalizeH="0" baseline="0" dirty="0">
                <a:ln>
                  <a:noFill/>
                </a:ln>
                <a:solidFill>
                  <a:schemeClr val="tx1"/>
                </a:solidFill>
                <a:effectLst/>
                <a:latin typeface="Arial" panose="020B0604020202020204" pitchFamily="34" charset="0"/>
              </a:rPr>
              <a:t> tissues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peripheral</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compartment</a:t>
            </a:r>
            <a:r>
              <a:rPr kumimoji="0" lang="nl-BE" altLang="nl-BE" sz="1800" b="0" i="0" u="none" strike="noStrike" cap="none" normalizeH="0" baseline="0" dirty="0">
                <a:ln>
                  <a:noFill/>
                </a:ln>
                <a:solidFill>
                  <a:schemeClr val="tx1"/>
                </a:solidFill>
                <a:effectLst/>
                <a:latin typeface="Arial" panose="020B0604020202020204" pitchFamily="34" charset="0"/>
              </a:rPr>
              <a:t>).</a:t>
            </a: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800" b="1" i="0" u="none" strike="noStrike" cap="none" normalizeH="0" baseline="0" dirty="0" err="1">
                <a:ln>
                  <a:noFill/>
                </a:ln>
                <a:solidFill>
                  <a:schemeClr val="tx1"/>
                </a:solidFill>
                <a:effectLst/>
                <a:latin typeface="Arial" panose="020B0604020202020204" pitchFamily="34" charset="0"/>
              </a:rPr>
              <a:t>Characteristics</a:t>
            </a:r>
            <a:r>
              <a:rPr kumimoji="0" lang="nl-BE" altLang="nl-BE" sz="1800" b="1" i="0" u="none" strike="noStrike" cap="none" normalizeH="0" baseline="0" dirty="0">
                <a:ln>
                  <a:noFill/>
                </a:ln>
                <a:solidFill>
                  <a:schemeClr val="tx1"/>
                </a:solidFill>
                <a:effectLst/>
                <a:latin typeface="Arial" panose="020B0604020202020204" pitchFamily="34" charset="0"/>
              </a:rPr>
              <a:t>:</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This</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phase</a:t>
            </a:r>
            <a:r>
              <a:rPr kumimoji="0" lang="nl-BE" altLang="nl-BE" sz="1800" b="0" i="0" u="none" strike="noStrike" cap="none" normalizeH="0" baseline="0" dirty="0">
                <a:ln>
                  <a:noFill/>
                </a:ln>
                <a:solidFill>
                  <a:schemeClr val="tx1"/>
                </a:solidFill>
                <a:effectLst/>
                <a:latin typeface="Arial" panose="020B0604020202020204" pitchFamily="34" charset="0"/>
              </a:rPr>
              <a:t> is </a:t>
            </a:r>
            <a:r>
              <a:rPr kumimoji="0" lang="nl-BE" altLang="nl-BE" sz="1800" b="0" i="0" u="none" strike="noStrike" cap="none" normalizeH="0" baseline="0" dirty="0" err="1">
                <a:ln>
                  <a:noFill/>
                </a:ln>
                <a:solidFill>
                  <a:schemeClr val="tx1"/>
                </a:solidFill>
                <a:effectLst/>
                <a:latin typeface="Arial" panose="020B0604020202020204" pitchFamily="34" charset="0"/>
              </a:rPr>
              <a:t>usually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very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rapid</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often</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taking</a:t>
            </a:r>
            <a:r>
              <a:rPr kumimoji="0" lang="nl-BE" altLang="nl-BE" sz="1800" b="0" i="0" u="none" strike="noStrike" cap="none" normalizeH="0" baseline="0" dirty="0">
                <a:ln>
                  <a:noFill/>
                </a:ln>
                <a:solidFill>
                  <a:schemeClr val="tx1"/>
                </a:solidFill>
                <a:effectLst/>
                <a:latin typeface="Arial" panose="020B0604020202020204" pitchFamily="34" charset="0"/>
              </a:rPr>
              <a:t> minutes). As a </a:t>
            </a:r>
            <a:r>
              <a:rPr kumimoji="0" lang="nl-BE" altLang="nl-BE" sz="1800" b="0" i="0" u="none" strike="noStrike" cap="none" normalizeH="0" baseline="0" dirty="0" err="1">
                <a:ln>
                  <a:noFill/>
                </a:ln>
                <a:solidFill>
                  <a:schemeClr val="tx1"/>
                </a:solidFill>
                <a:effectLst/>
                <a:latin typeface="Arial" panose="020B0604020202020204" pitchFamily="34" charset="0"/>
              </a:rPr>
              <a:t>result</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blood</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concentration</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drops</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sharply</a:t>
            </a:r>
            <a:r>
              <a:rPr kumimoji="0" lang="nl-BE" altLang="nl-BE" sz="1800" b="0" i="0" u="none" strike="noStrike" cap="none" normalizeH="0" baseline="0" dirty="0">
                <a:ln>
                  <a:noFill/>
                </a:ln>
                <a:solidFill>
                  <a:schemeClr val="tx1"/>
                </a:solidFill>
                <a:effectLst/>
                <a:latin typeface="Arial" panose="020B0604020202020204" pitchFamily="34" charset="0"/>
              </a:rPr>
              <a:t>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beginning</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because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drug is </a:t>
            </a:r>
            <a:r>
              <a:rPr kumimoji="0" lang="nl-BE" altLang="nl-BE" sz="1800" b="0" i="0" u="none" strike="noStrike" cap="none" normalizeH="0" baseline="0" dirty="0" err="1">
                <a:ln>
                  <a:noFill/>
                </a:ln>
                <a:solidFill>
                  <a:schemeClr val="tx1"/>
                </a:solidFill>
                <a:effectLst/>
                <a:latin typeface="Arial" panose="020B0604020202020204" pitchFamily="34" charset="0"/>
              </a:rPr>
              <a:t>simply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moving</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into</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tissues </a:t>
            </a:r>
            <a:r>
              <a:rPr kumimoji="0" lang="nl-BE" altLang="nl-BE" sz="1800" b="0" i="0" u="none" strike="noStrike" cap="none" normalizeH="0" baseline="0" dirty="0" err="1">
                <a:ln>
                  <a:noFill/>
                </a:ln>
                <a:solidFill>
                  <a:schemeClr val="tx1"/>
                </a:solidFill>
                <a:effectLst/>
                <a:latin typeface="Arial" panose="020B0604020202020204" pitchFamily="34" charset="0"/>
              </a:rPr>
              <a:t>and</a:t>
            </a:r>
            <a:r>
              <a:rPr kumimoji="0" lang="nl-BE" altLang="nl-BE" sz="1800" b="0" i="0" u="none" strike="noStrike" cap="none" normalizeH="0" baseline="0" dirty="0">
                <a:ln>
                  <a:noFill/>
                </a:ln>
                <a:solidFill>
                  <a:schemeClr val="tx1"/>
                </a:solidFill>
                <a:effectLst/>
                <a:latin typeface="Arial" panose="020B0604020202020204" pitchFamily="34" charset="0"/>
              </a:rPr>
              <a:t> is </a:t>
            </a:r>
            <a:r>
              <a:rPr kumimoji="0" lang="nl-BE" altLang="nl-BE" sz="1800" b="0" i="0" u="none" strike="noStrike" cap="none" normalizeH="0" baseline="0" dirty="0" err="1">
                <a:ln>
                  <a:noFill/>
                </a:ln>
                <a:solidFill>
                  <a:schemeClr val="tx1"/>
                </a:solidFill>
                <a:effectLst/>
                <a:latin typeface="Arial" panose="020B0604020202020204" pitchFamily="34" charset="0"/>
              </a:rPr>
              <a:t>not</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yet</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being</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directly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eliminated</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from</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body.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800" b="1" i="0" u="none" strike="noStrike" cap="none" normalizeH="0" baseline="0" dirty="0">
                <a:ln>
                  <a:noFill/>
                </a:ln>
                <a:solidFill>
                  <a:srgbClr val="FFFF00"/>
                </a:solidFill>
                <a:effectLst/>
                <a:latin typeface="Arial" panose="020B0604020202020204" pitchFamily="34" charset="0"/>
              </a:rPr>
              <a:t>𝑇1/2𝛽 (</a:t>
            </a:r>
            <a:r>
              <a:rPr kumimoji="0" lang="nl-BE" altLang="nl-BE" sz="1800" b="1" i="0" u="none" strike="noStrike" cap="none" normalizeH="0" baseline="0" dirty="0" err="1">
                <a:ln>
                  <a:noFill/>
                </a:ln>
                <a:solidFill>
                  <a:srgbClr val="FFFF00"/>
                </a:solidFill>
                <a:effectLst/>
                <a:latin typeface="Arial" panose="020B0604020202020204" pitchFamily="34" charset="0"/>
              </a:rPr>
              <a:t>Beta</a:t>
            </a:r>
            <a:r>
              <a:rPr kumimoji="0" lang="nl-BE" altLang="nl-BE" sz="1800" b="1" i="0" u="none" strike="noStrike" cap="none" normalizeH="0" baseline="0" dirty="0">
                <a:ln>
                  <a:noFill/>
                </a:ln>
                <a:solidFill>
                  <a:srgbClr val="FFFF00"/>
                </a:solidFill>
                <a:effectLst/>
                <a:latin typeface="Arial" panose="020B0604020202020204" pitchFamily="34" charset="0"/>
              </a:rPr>
              <a:t> half-life) = The </a:t>
            </a:r>
            <a:r>
              <a:rPr kumimoji="0" lang="nl-BE" altLang="nl-BE" sz="1800" b="1" i="0" u="none" strike="noStrike" cap="none" normalizeH="0" baseline="0" dirty="0" err="1">
                <a:ln>
                  <a:noFill/>
                </a:ln>
                <a:solidFill>
                  <a:srgbClr val="FFFF00"/>
                </a:solidFill>
                <a:effectLst/>
                <a:latin typeface="Arial" panose="020B0604020202020204" pitchFamily="34" charset="0"/>
              </a:rPr>
              <a:t>elimination</a:t>
            </a:r>
            <a:r>
              <a:rPr kumimoji="0" lang="nl-BE" altLang="nl-BE" sz="1800" b="1" i="0" u="none" strike="noStrike" cap="none" normalizeH="0" baseline="0" dirty="0">
                <a:ln>
                  <a:noFill/>
                </a:ln>
                <a:solidFill>
                  <a:srgbClr val="FFFF00"/>
                </a:solidFill>
                <a:effectLst/>
                <a:latin typeface="Arial" panose="020B0604020202020204" pitchFamily="34" charset="0"/>
              </a:rPr>
              <a:t> </a:t>
            </a:r>
            <a:r>
              <a:rPr kumimoji="0" lang="nl-BE" altLang="nl-BE" sz="1800" b="1" i="0" u="none" strike="noStrike" cap="none" normalizeH="0" baseline="0" dirty="0" err="1">
                <a:ln>
                  <a:noFill/>
                </a:ln>
                <a:solidFill>
                  <a:srgbClr val="FFFF00"/>
                </a:solidFill>
                <a:effectLst/>
                <a:latin typeface="Arial" panose="020B0604020202020204" pitchFamily="34" charset="0"/>
              </a:rPr>
              <a:t>phase</a:t>
            </a:r>
            <a:r>
              <a:rPr kumimoji="0" lang="nl-BE" altLang="nl-BE" sz="1800" b="1" i="0" u="none" strike="noStrike" cap="none" normalizeH="0" baseline="0" dirty="0">
                <a:ln>
                  <a:noFill/>
                </a:ln>
                <a:solidFill>
                  <a:srgbClr val="FFFF00"/>
                </a:solidFill>
                <a:effectLst/>
                <a:latin typeface="Arial" panose="020B0604020202020204" pitchFamily="34" charset="0"/>
              </a:rPr>
              <a:t> of </a:t>
            </a:r>
            <a:r>
              <a:rPr kumimoji="0" lang="nl-BE" altLang="nl-BE" sz="1800" b="1" i="0" u="none" strike="noStrike" cap="none" normalizeH="0" baseline="0" dirty="0" err="1">
                <a:ln>
                  <a:noFill/>
                </a:ln>
                <a:solidFill>
                  <a:srgbClr val="FFFF00"/>
                </a:solidFill>
                <a:effectLst/>
                <a:latin typeface="Arial" panose="020B0604020202020204" pitchFamily="34" charset="0"/>
              </a:rPr>
              <a:t>progesterone</a:t>
            </a:r>
            <a:r>
              <a:rPr kumimoji="0" lang="nl-BE" altLang="nl-BE" sz="1800" b="1" i="0" u="none" strike="noStrike" cap="none" normalizeH="0" baseline="0" dirty="0">
                <a:ln>
                  <a:noFill/>
                </a:ln>
                <a:solidFill>
                  <a:srgbClr val="FFFF00"/>
                </a:solidFill>
                <a:effectLst/>
                <a:latin typeface="Arial" panose="020B0604020202020204" pitchFamily="34" charset="0"/>
              </a:rPr>
              <a:t> is 42 min.</a:t>
            </a:r>
            <a:br>
              <a:rPr kumimoji="0" lang="nl-BE" altLang="nl-BE" sz="1800" b="0" i="0" u="none" strike="noStrike" cap="none" normalizeH="0" baseline="0" dirty="0">
                <a:ln>
                  <a:noFill/>
                </a:ln>
                <a:solidFill>
                  <a:srgbClr val="FFFF00"/>
                </a:solidFill>
                <a:effectLst/>
                <a:latin typeface="Arial" panose="020B0604020202020204" pitchFamily="34" charset="0"/>
              </a:rPr>
            </a:br>
            <a:endParaRPr kumimoji="0" lang="nl-BE" altLang="nl-BE" sz="1800" b="0" i="0" u="none" strike="noStrike" cap="none" normalizeH="0" baseline="0" dirty="0">
              <a:ln>
                <a:noFill/>
              </a:ln>
              <a:solidFill>
                <a:srgbClr val="FFFF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err="1">
                <a:ln>
                  <a:noFill/>
                </a:ln>
                <a:solidFill>
                  <a:schemeClr val="tx1"/>
                </a:solidFill>
                <a:effectLst/>
                <a:latin typeface="Arial" panose="020B0604020202020204" pitchFamily="34" charset="0"/>
              </a:rPr>
              <a:t>This</a:t>
            </a:r>
            <a:r>
              <a:rPr kumimoji="0" lang="nl-BE" altLang="nl-BE" sz="1800" b="0" i="0" u="none" strike="noStrike" cap="none" normalizeH="0" baseline="0" dirty="0">
                <a:ln>
                  <a:noFill/>
                </a:ln>
                <a:solidFill>
                  <a:schemeClr val="tx1"/>
                </a:solidFill>
                <a:effectLst/>
                <a:latin typeface="Arial" panose="020B0604020202020204" pitchFamily="34" charset="0"/>
              </a:rPr>
              <a:t> is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biological</a:t>
            </a:r>
            <a:r>
              <a:rPr kumimoji="0" lang="nl-BE" altLang="nl-BE" sz="1800" b="0" i="0" u="none" strike="noStrike" cap="none" normalizeH="0" baseline="0" dirty="0">
                <a:ln>
                  <a:noFill/>
                </a:ln>
                <a:solidFill>
                  <a:schemeClr val="tx1"/>
                </a:solidFill>
                <a:effectLst/>
                <a:latin typeface="Arial" panose="020B0604020202020204" pitchFamily="34" charset="0"/>
              </a:rPr>
              <a:t> or </a:t>
            </a:r>
            <a:r>
              <a:rPr kumimoji="0" lang="nl-BE" altLang="nl-BE" sz="1800" b="0" i="0" u="none" strike="noStrike" cap="none" normalizeH="0" baseline="0" dirty="0" err="1">
                <a:ln>
                  <a:noFill/>
                </a:ln>
                <a:solidFill>
                  <a:schemeClr val="tx1"/>
                </a:solidFill>
                <a:effectLst/>
                <a:latin typeface="Arial" panose="020B0604020202020204" pitchFamily="34" charset="0"/>
              </a:rPr>
              <a:t>elimination</a:t>
            </a:r>
            <a:r>
              <a:rPr kumimoji="0" lang="nl-BE" altLang="nl-BE" sz="1800" b="0" i="0" u="none" strike="noStrike" cap="none" normalizeH="0" baseline="0" dirty="0">
                <a:ln>
                  <a:noFill/>
                </a:ln>
                <a:solidFill>
                  <a:schemeClr val="tx1"/>
                </a:solidFill>
                <a:effectLst/>
                <a:latin typeface="Arial" panose="020B0604020202020204" pitchFamily="34" charset="0"/>
              </a:rPr>
              <a:t> half-life. It </a:t>
            </a:r>
            <a:r>
              <a:rPr kumimoji="0" lang="nl-BE" altLang="nl-BE" sz="1800" b="0" i="0" u="none" strike="noStrike" cap="none" normalizeH="0" baseline="0" dirty="0" err="1">
                <a:ln>
                  <a:noFill/>
                </a:ln>
                <a:solidFill>
                  <a:schemeClr val="tx1"/>
                </a:solidFill>
                <a:effectLst/>
                <a:latin typeface="Arial" panose="020B0604020202020204" pitchFamily="34" charset="0"/>
              </a:rPr>
              <a:t>indicates</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how</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quickly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drug is </a:t>
            </a:r>
            <a:r>
              <a:rPr kumimoji="0" lang="nl-BE" altLang="nl-BE" sz="1800" b="0" i="0" u="none" strike="noStrike" cap="none" normalizeH="0" baseline="0" dirty="0" err="1">
                <a:ln>
                  <a:noFill/>
                </a:ln>
                <a:solidFill>
                  <a:schemeClr val="tx1"/>
                </a:solidFill>
                <a:effectLst/>
                <a:latin typeface="Arial" panose="020B0604020202020204" pitchFamily="34" charset="0"/>
              </a:rPr>
              <a:t>actually</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removed</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from</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body via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liver</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metabolism</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and</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the</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kidneys</a:t>
            </a:r>
            <a:r>
              <a:rPr kumimoji="0" lang="nl-BE" altLang="nl-BE" sz="1800" b="0" i="0" u="none" strike="noStrike" cap="none" normalizeH="0" baseline="0" dirty="0">
                <a:ln>
                  <a:noFill/>
                </a:ln>
                <a:solidFill>
                  <a:schemeClr val="tx1"/>
                </a:solidFill>
                <a:effectLst/>
                <a:latin typeface="Arial" panose="020B0604020202020204" pitchFamily="34" charset="0"/>
              </a:rPr>
              <a:t> (</a:t>
            </a:r>
            <a:r>
              <a:rPr kumimoji="0" lang="nl-BE" altLang="nl-BE" sz="1800" b="0" i="0" u="none" strike="noStrike" cap="none" normalizeH="0" baseline="0" dirty="0" err="1">
                <a:ln>
                  <a:noFill/>
                </a:ln>
                <a:solidFill>
                  <a:schemeClr val="tx1"/>
                </a:solidFill>
                <a:effectLst/>
                <a:latin typeface="Arial" panose="020B0604020202020204" pitchFamily="34" charset="0"/>
              </a:rPr>
              <a:t>excretion</a:t>
            </a:r>
            <a:r>
              <a:rPr kumimoji="0" lang="nl-BE" altLang="nl-BE" sz="1800" b="0" i="0" u="none" strike="noStrike" cap="none" normalizeH="0" baseline="0" dirty="0">
                <a:ln>
                  <a:noFill/>
                </a:ln>
                <a:solidFill>
                  <a:schemeClr val="tx1"/>
                </a:solidFill>
                <a:effectLst/>
                <a:latin typeface="Arial" panose="020B0604020202020204" pitchFamily="34" charset="0"/>
              </a:rPr>
              <a:t>).</a:t>
            </a:r>
          </a:p>
        </p:txBody>
      </p:sp>
      <p:pic>
        <p:nvPicPr>
          <p:cNvPr id="2050" name="Picture 2">
            <a:extLst>
              <a:ext uri="{FF2B5EF4-FFF2-40B4-BE49-F238E27FC236}">
                <a16:creationId xmlns:a16="http://schemas.microsoft.com/office/drawing/2014/main" id="{C8E1F4A6-D052-EF91-C949-A822726405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1371600"/>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a:extLst>
              <a:ext uri="{FF2B5EF4-FFF2-40B4-BE49-F238E27FC236}">
                <a16:creationId xmlns:a16="http://schemas.microsoft.com/office/drawing/2014/main" id="{1831AEC4-86D2-31E2-2705-EC15607BC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1096963"/>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2B427FE-373A-719D-9A45-0B7BF0F77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2746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06C3C7E5-C21A-5445-B8CA-BCF5C7AC6D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5492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9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F7D0-DB4E-12E7-4FA8-1B62C037364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70BD063D-D2E4-1E1A-5C19-B4F3562CF6F8}"/>
              </a:ext>
            </a:extLst>
          </p:cNvPr>
          <p:cNvSpPr txBox="1"/>
          <p:nvPr/>
        </p:nvSpPr>
        <p:spPr>
          <a:xfrm>
            <a:off x="323528" y="260648"/>
            <a:ext cx="8424936" cy="5909310"/>
          </a:xfrm>
          <a:prstGeom prst="rect">
            <a:avLst/>
          </a:prstGeom>
          <a:noFill/>
        </p:spPr>
        <p:txBody>
          <a:bodyPr wrap="square" rtlCol="0">
            <a:spAutoFit/>
          </a:bodyPr>
          <a:lstStyle/>
          <a:p>
            <a:r>
              <a:rPr lang="en-US" sz="1800" b="1" dirty="0"/>
              <a:t>With oral intake of natural progesterone</a:t>
            </a:r>
          </a:p>
          <a:p>
            <a:endParaRPr lang="en-US" sz="1800" b="1" dirty="0"/>
          </a:p>
          <a:p>
            <a:r>
              <a:rPr lang="en-US" sz="1800" b="1" dirty="0"/>
              <a:t>Even before progesterone reaches the liver, conversions already take place in the gut:</a:t>
            </a:r>
          </a:p>
          <a:p>
            <a:endParaRPr lang="en-US" sz="1800" dirty="0"/>
          </a:p>
          <a:p>
            <a:endParaRPr lang="en-US" sz="1800" dirty="0"/>
          </a:p>
          <a:p>
            <a:r>
              <a:rPr lang="en-US" sz="1800" b="1" dirty="0">
                <a:solidFill>
                  <a:srgbClr val="FFFF00"/>
                </a:solidFill>
              </a:rPr>
              <a:t>Gut bacteria:</a:t>
            </a:r>
            <a:r>
              <a:rPr lang="en-US" sz="1800" dirty="0">
                <a:solidFill>
                  <a:srgbClr val="FFFF00"/>
                </a:solidFill>
              </a:rPr>
              <a:t> </a:t>
            </a:r>
            <a:r>
              <a:rPr lang="en-US" sz="1800" dirty="0"/>
              <a:t>The microbiota in the gut possess enzymes (such as </a:t>
            </a:r>
            <a:r>
              <a:rPr lang="en-US" sz="1800" i="1" dirty="0"/>
              <a:t>5β-reductase</a:t>
            </a:r>
            <a:r>
              <a:rPr lang="en-US" sz="1800" dirty="0"/>
              <a:t>) that immediately begin to break down progesterone.</a:t>
            </a:r>
          </a:p>
          <a:p>
            <a:endParaRPr lang="en-US" sz="1800" dirty="0"/>
          </a:p>
          <a:p>
            <a:endParaRPr lang="en-US" sz="1800" b="1" dirty="0">
              <a:solidFill>
                <a:srgbClr val="FFFF00"/>
              </a:solidFill>
            </a:endParaRPr>
          </a:p>
          <a:p>
            <a:r>
              <a:rPr lang="en-US" sz="1800" b="1" dirty="0">
                <a:solidFill>
                  <a:srgbClr val="FFFF00"/>
                </a:solidFill>
              </a:rPr>
              <a:t>Gut wall (Mucosa):</a:t>
            </a:r>
            <a:r>
              <a:rPr lang="en-US" sz="1800" dirty="0">
                <a:solidFill>
                  <a:srgbClr val="FFFF00"/>
                </a:solidFill>
              </a:rPr>
              <a:t> </a:t>
            </a:r>
            <a:r>
              <a:rPr lang="en-US" sz="1800" dirty="0"/>
              <a:t>The cells in the intestinal wall contain active enzymes (such as </a:t>
            </a:r>
            <a:r>
              <a:rPr lang="en-US" sz="1800" i="1" dirty="0"/>
              <a:t>5α-reductase</a:t>
            </a:r>
            <a:r>
              <a:rPr lang="en-US" sz="1800" dirty="0"/>
              <a:t> and </a:t>
            </a:r>
            <a:r>
              <a:rPr lang="en-US" sz="1800" i="1" dirty="0"/>
              <a:t>CYP3A4</a:t>
            </a:r>
            <a:r>
              <a:rPr lang="en-US" sz="1800" dirty="0"/>
              <a:t>). These already convert a significant portion of the progesterone into metabolites during absorption.</a:t>
            </a:r>
          </a:p>
          <a:p>
            <a:endParaRPr lang="en-US" sz="1800" b="1" dirty="0"/>
          </a:p>
          <a:p>
            <a:endParaRPr lang="en-US" sz="1800" b="1" dirty="0">
              <a:solidFill>
                <a:srgbClr val="FFFF00"/>
              </a:solidFill>
            </a:endParaRPr>
          </a:p>
          <a:p>
            <a:r>
              <a:rPr lang="en-US" sz="1800" b="1" dirty="0">
                <a:solidFill>
                  <a:srgbClr val="FFFF00"/>
                </a:solidFill>
              </a:rPr>
              <a:t>Hepatic first-pass effect</a:t>
            </a:r>
            <a:endParaRPr lang="en-US" sz="1800" dirty="0">
              <a:solidFill>
                <a:srgbClr val="FFFF00"/>
              </a:solidFill>
            </a:endParaRPr>
          </a:p>
          <a:p>
            <a:r>
              <a:rPr lang="en-US" sz="1800" dirty="0"/>
              <a:t>All blood that absorbs nutrients and medication from the intestines flows via the portal vein directly to the liver first. The liver filters and processes this immediately through an aggressive metabolic network: </a:t>
            </a:r>
            <a:r>
              <a:rPr lang="en-US" sz="1800" i="1" dirty="0"/>
              <a:t>5α-reductase</a:t>
            </a:r>
            <a:r>
              <a:rPr lang="en-US" sz="1800" dirty="0"/>
              <a:t>, </a:t>
            </a:r>
            <a:r>
              <a:rPr lang="en-US" sz="1800" i="1" dirty="0"/>
              <a:t>5β-reductase</a:t>
            </a:r>
            <a:r>
              <a:rPr lang="en-US" sz="1800" dirty="0"/>
              <a:t>, and </a:t>
            </a:r>
            <a:r>
              <a:rPr lang="en-US" sz="1800" i="1" dirty="0"/>
              <a:t>hydroxylases</a:t>
            </a:r>
            <a:r>
              <a:rPr lang="en-US" sz="1800" dirty="0"/>
              <a:t> rapidly break down the remaining progesterone.</a:t>
            </a:r>
          </a:p>
          <a:p>
            <a:endParaRPr lang="en-US" sz="1800" dirty="0"/>
          </a:p>
        </p:txBody>
      </p:sp>
    </p:spTree>
    <p:extLst>
      <p:ext uri="{BB962C8B-B14F-4D97-AF65-F5344CB8AC3E}">
        <p14:creationId xmlns:p14="http://schemas.microsoft.com/office/powerpoint/2010/main" val="1418672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B35B9-149F-4F64-0345-8B78E4C3F1E6}"/>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ABA656D5-F147-CAD7-D8B8-954205006B90}"/>
              </a:ext>
            </a:extLst>
          </p:cNvPr>
          <p:cNvSpPr txBox="1"/>
          <p:nvPr/>
        </p:nvSpPr>
        <p:spPr>
          <a:xfrm>
            <a:off x="323528" y="260648"/>
            <a:ext cx="8424936" cy="461665"/>
          </a:xfrm>
          <a:prstGeom prst="rect">
            <a:avLst/>
          </a:prstGeom>
          <a:noFill/>
        </p:spPr>
        <p:txBody>
          <a:bodyPr wrap="square" rtlCol="0">
            <a:spAutoFit/>
          </a:bodyPr>
          <a:lstStyle/>
          <a:p>
            <a:r>
              <a:rPr lang="en-US" b="1" dirty="0">
                <a:solidFill>
                  <a:srgbClr val="92D050"/>
                </a:solidFill>
              </a:rPr>
              <a:t>With oral intake of natural progesterone: 30 metabolites</a:t>
            </a:r>
          </a:p>
        </p:txBody>
      </p:sp>
      <p:sp>
        <p:nvSpPr>
          <p:cNvPr id="4" name="Tekstvak 3">
            <a:extLst>
              <a:ext uri="{FF2B5EF4-FFF2-40B4-BE49-F238E27FC236}">
                <a16:creationId xmlns:a16="http://schemas.microsoft.com/office/drawing/2014/main" id="{C3089BD0-F94C-223B-A02D-41D7534821A7}"/>
              </a:ext>
            </a:extLst>
          </p:cNvPr>
          <p:cNvSpPr txBox="1"/>
          <p:nvPr/>
        </p:nvSpPr>
        <p:spPr>
          <a:xfrm>
            <a:off x="539552" y="1052736"/>
            <a:ext cx="7200800" cy="2520280"/>
          </a:xfrm>
          <a:prstGeom prst="rect">
            <a:avLst/>
          </a:prstGeom>
          <a:noFill/>
        </p:spPr>
        <p:txBody>
          <a:bodyPr wrap="square" rtlCol="0">
            <a:spAutoFit/>
          </a:bodyPr>
          <a:lstStyle/>
          <a:p>
            <a:endParaRPr lang="nl-BE" dirty="0"/>
          </a:p>
        </p:txBody>
      </p:sp>
      <p:sp>
        <p:nvSpPr>
          <p:cNvPr id="10" name="Rectangle 5">
            <a:extLst>
              <a:ext uri="{FF2B5EF4-FFF2-40B4-BE49-F238E27FC236}">
                <a16:creationId xmlns:a16="http://schemas.microsoft.com/office/drawing/2014/main" id="{E8E2BB3F-8C27-A6E8-4B1B-AB56C5AC94B2}"/>
              </a:ext>
            </a:extLst>
          </p:cNvPr>
          <p:cNvSpPr>
            <a:spLocks noChangeArrowheads="1"/>
          </p:cNvSpPr>
          <p:nvPr/>
        </p:nvSpPr>
        <p:spPr bwMode="auto">
          <a:xfrm>
            <a:off x="395536" y="976956"/>
            <a:ext cx="8136904"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nl-BE" altLang="nl-BE" sz="1800" b="1" dirty="0">
                <a:solidFill>
                  <a:srgbClr val="FFFF00"/>
                </a:solidFill>
                <a:cs typeface="Arial" panose="020B0604020202020204" pitchFamily="34" charset="0"/>
              </a:rPr>
              <a:t>5 alfa </a:t>
            </a:r>
            <a:r>
              <a:rPr lang="nl-BE" altLang="nl-BE" sz="1800" b="1" dirty="0" err="1">
                <a:solidFill>
                  <a:srgbClr val="FFFF00"/>
                </a:solidFill>
                <a:cs typeface="Arial" panose="020B0604020202020204" pitchFamily="34" charset="0"/>
              </a:rPr>
              <a:t>pregnanolone</a:t>
            </a:r>
            <a:r>
              <a:rPr lang="nl-BE" altLang="nl-BE" sz="1800" b="1" dirty="0">
                <a:solidFill>
                  <a:srgbClr val="FFFF00"/>
                </a:solidFill>
                <a:cs typeface="Arial" panose="020B0604020202020204" pitchFamily="34" charset="0"/>
              </a:rPr>
              <a:t> of </a:t>
            </a:r>
            <a:r>
              <a:rPr lang="nl-BE" altLang="nl-BE" sz="1800" b="1" dirty="0" err="1">
                <a:solidFill>
                  <a:srgbClr val="FFFF00"/>
                </a:solidFill>
                <a:cs typeface="Arial" panose="020B0604020202020204" pitchFamily="34" charset="0"/>
              </a:rPr>
              <a:t>a</a:t>
            </a:r>
            <a:r>
              <a:rPr kumimoji="0" lang="nl-BE" altLang="nl-BE" sz="1800" b="1" i="0" u="none" strike="noStrike" cap="none" normalizeH="0" baseline="0" dirty="0" err="1">
                <a:ln>
                  <a:noFill/>
                </a:ln>
                <a:solidFill>
                  <a:srgbClr val="FFFF00"/>
                </a:solidFill>
                <a:effectLst/>
                <a:cs typeface="Arial" panose="020B0604020202020204" pitchFamily="34" charset="0"/>
              </a:rPr>
              <a:t>llopregnanolone</a:t>
            </a:r>
            <a:r>
              <a:rPr kumimoji="0" lang="nl-BE" altLang="nl-BE" sz="1800" b="1" i="0" u="none" strike="noStrike" cap="none" normalizeH="0" baseline="0" dirty="0">
                <a:ln>
                  <a:noFill/>
                </a:ln>
                <a:solidFill>
                  <a:srgbClr val="FFFF00"/>
                </a:solidFill>
                <a:effectLst/>
                <a:cs typeface="Arial" panose="020B0604020202020204" pitchFamily="34" charset="0"/>
              </a:rPr>
              <a:t> (3α,5α-</a:t>
            </a:r>
            <a:r>
              <a:rPr kumimoji="0" lang="nl-BE" altLang="nl-BE" sz="1800" b="1" i="0" u="none" strike="noStrike" cap="none" normalizeH="0" baseline="0" dirty="0" err="1">
                <a:ln>
                  <a:noFill/>
                </a:ln>
                <a:solidFill>
                  <a:srgbClr val="FFFF00"/>
                </a:solidFill>
                <a:effectLst/>
                <a:cs typeface="Arial" panose="020B0604020202020204" pitchFamily="34" charset="0"/>
              </a:rPr>
              <a:t>tetrahydroprogesterone</a:t>
            </a:r>
            <a:r>
              <a:rPr kumimoji="0" lang="nl-BE" altLang="nl-BE" sz="1800" b="1" i="0" u="none" strike="noStrike" cap="none" normalizeH="0" baseline="0" dirty="0">
                <a:ln>
                  <a:noFill/>
                </a:ln>
                <a:solidFill>
                  <a:srgbClr val="FFFF00"/>
                </a:solidFill>
                <a:effectLst/>
                <a:cs typeface="Arial" panose="020B0604020202020204" pitchFamily="34" charset="0"/>
              </a:rPr>
              <a:t>) </a:t>
            </a:r>
            <a:r>
              <a:rPr kumimoji="0" lang="nl-BE" altLang="nl-BE" sz="1800" b="1" i="0" u="none" strike="noStrike" cap="none" normalizeH="0" baseline="0" dirty="0" err="1">
                <a:ln>
                  <a:noFill/>
                </a:ln>
                <a:solidFill>
                  <a:srgbClr val="FFFF00"/>
                </a:solidFill>
                <a:effectLst/>
                <a:cs typeface="Arial" panose="020B0604020202020204" pitchFamily="34" charset="0"/>
              </a:rPr>
              <a:t>and</a:t>
            </a:r>
            <a:r>
              <a:rPr kumimoji="0" lang="nl-BE" altLang="nl-BE" sz="1800" b="1" i="0" u="none" strike="noStrike" cap="none" normalizeH="0" baseline="0" dirty="0">
                <a:ln>
                  <a:noFill/>
                </a:ln>
                <a:solidFill>
                  <a:srgbClr val="FFFF00"/>
                </a:solidFill>
                <a:effectLst/>
                <a:cs typeface="Arial" panose="020B0604020202020204" pitchFamily="34" charset="0"/>
              </a:rPr>
              <a:t> 5 </a:t>
            </a:r>
            <a:r>
              <a:rPr kumimoji="0" lang="nl-BE" altLang="nl-BE" sz="1800" b="1" i="0" u="none" strike="noStrike" cap="none" normalizeH="0" baseline="0" dirty="0" err="1">
                <a:ln>
                  <a:noFill/>
                </a:ln>
                <a:solidFill>
                  <a:srgbClr val="FFFF00"/>
                </a:solidFill>
                <a:effectLst/>
                <a:cs typeface="Arial" panose="020B0604020202020204" pitchFamily="34" charset="0"/>
              </a:rPr>
              <a:t>beta</a:t>
            </a:r>
            <a:r>
              <a:rPr kumimoji="0" lang="nl-BE" altLang="nl-BE" sz="1800" b="1" i="0" u="none" strike="noStrike" cap="none" normalizeH="0" baseline="0" dirty="0">
                <a:ln>
                  <a:noFill/>
                </a:ln>
                <a:solidFill>
                  <a:srgbClr val="FFFF00"/>
                </a:solidFill>
                <a:effectLst/>
                <a:cs typeface="Arial" panose="020B0604020202020204" pitchFamily="34" charset="0"/>
              </a:rPr>
              <a:t> </a:t>
            </a:r>
            <a:r>
              <a:rPr lang="nl-BE" altLang="nl-BE" sz="1800" b="1" dirty="0" err="1">
                <a:solidFill>
                  <a:srgbClr val="FFFF00"/>
                </a:solidFill>
                <a:cs typeface="Arial" panose="020B0604020202020204" pitchFamily="34" charset="0"/>
              </a:rPr>
              <a:t>p</a:t>
            </a:r>
            <a:r>
              <a:rPr kumimoji="0" lang="nl-BE" altLang="nl-BE" sz="1800" b="1" i="0" u="none" strike="noStrike" cap="none" normalizeH="0" baseline="0" dirty="0" err="1">
                <a:ln>
                  <a:noFill/>
                </a:ln>
                <a:solidFill>
                  <a:srgbClr val="FFFF00"/>
                </a:solidFill>
                <a:effectLst/>
                <a:cs typeface="Arial" panose="020B0604020202020204" pitchFamily="34" charset="0"/>
              </a:rPr>
              <a:t>regnanolone</a:t>
            </a:r>
            <a:r>
              <a:rPr kumimoji="0" lang="nl-BE" altLang="nl-BE" sz="1800" b="1" i="0" u="none" strike="noStrike" cap="none" normalizeH="0" baseline="0" dirty="0">
                <a:ln>
                  <a:noFill/>
                </a:ln>
                <a:solidFill>
                  <a:srgbClr val="FFFF00"/>
                </a:solidFill>
                <a:effectLst/>
                <a:cs typeface="Arial" panose="020B0604020202020204" pitchFamily="34" charset="0"/>
              </a:rPr>
              <a:t> (3α,5β-</a:t>
            </a:r>
            <a:r>
              <a:rPr kumimoji="0" lang="nl-BE" altLang="nl-BE" sz="1800" b="1" i="0" u="none" strike="noStrike" cap="none" normalizeH="0" baseline="0" dirty="0" err="1">
                <a:ln>
                  <a:noFill/>
                </a:ln>
                <a:solidFill>
                  <a:srgbClr val="FFFF00"/>
                </a:solidFill>
                <a:effectLst/>
                <a:cs typeface="Arial" panose="020B0604020202020204" pitchFamily="34" charset="0"/>
              </a:rPr>
              <a:t>tetrahydroprogesterone</a:t>
            </a:r>
            <a:r>
              <a:rPr kumimoji="0" lang="nl-BE" altLang="nl-BE" sz="1800" b="1" i="0" u="none" strike="noStrike" cap="none" normalizeH="0" baseline="0" dirty="0">
                <a:ln>
                  <a:noFill/>
                </a:ln>
                <a:solidFill>
                  <a:srgbClr val="FFFF00"/>
                </a:solidFill>
                <a:effectLst/>
                <a:cs typeface="Arial" panose="020B0604020202020204" pitchFamily="34" charset="0"/>
              </a:rPr>
              <a:t>):</a:t>
            </a:r>
            <a:r>
              <a:rPr kumimoji="0" lang="nl-BE" altLang="nl-BE" sz="1800" b="0" i="0" u="none" strike="noStrike" cap="none" normalizeH="0" baseline="0" dirty="0">
                <a:ln>
                  <a:noFill/>
                </a:ln>
                <a:solidFill>
                  <a:srgbClr val="FFFF00"/>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r>
              <a:rPr kumimoji="0" lang="nl-BE" altLang="nl-BE" sz="1800" b="0" i="0" u="none" strike="noStrike" cap="none" normalizeH="0" baseline="0" dirty="0" err="1">
                <a:ln>
                  <a:noFill/>
                </a:ln>
                <a:solidFill>
                  <a:schemeClr val="tx1"/>
                </a:solidFill>
                <a:effectLst/>
                <a:cs typeface="Arial" panose="020B0604020202020204" pitchFamily="34" charset="0"/>
              </a:rPr>
              <a:t>Neurosteroids</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produced</a:t>
            </a:r>
            <a:r>
              <a:rPr kumimoji="0" lang="nl-BE" altLang="nl-BE" sz="1800" b="0" i="0" u="none" strike="noStrike" cap="none" normalizeH="0" baseline="0" dirty="0">
                <a:ln>
                  <a:noFill/>
                </a:ln>
                <a:solidFill>
                  <a:schemeClr val="tx1"/>
                </a:solidFill>
                <a:effectLst/>
                <a:cs typeface="Arial" panose="020B0604020202020204" pitchFamily="34" charset="0"/>
              </a:rPr>
              <a:t> via 5α- </a:t>
            </a:r>
            <a:r>
              <a:rPr kumimoji="0" lang="nl-BE" altLang="nl-BE" sz="1800" b="0" i="0" u="none" strike="noStrike" cap="none" normalizeH="0" baseline="0" dirty="0" err="1">
                <a:ln>
                  <a:noFill/>
                </a:ln>
                <a:solidFill>
                  <a:schemeClr val="tx1"/>
                </a:solidFill>
                <a:effectLst/>
                <a:cs typeface="Arial" panose="020B0604020202020204" pitchFamily="34" charset="0"/>
              </a:rPr>
              <a:t>and</a:t>
            </a:r>
            <a:r>
              <a:rPr kumimoji="0" lang="nl-BE" altLang="nl-BE" sz="1800" b="0" i="0" u="none" strike="noStrike" cap="none" normalizeH="0" baseline="0" dirty="0">
                <a:ln>
                  <a:noFill/>
                </a:ln>
                <a:solidFill>
                  <a:schemeClr val="tx1"/>
                </a:solidFill>
                <a:effectLst/>
                <a:cs typeface="Arial" panose="020B0604020202020204" pitchFamily="34" charset="0"/>
              </a:rPr>
              <a:t> 5β-</a:t>
            </a:r>
            <a:r>
              <a:rPr kumimoji="0" lang="nl-BE" altLang="nl-BE" sz="1800" b="0" i="0" u="none" strike="noStrike" cap="none" normalizeH="0" baseline="0" dirty="0" err="1">
                <a:ln>
                  <a:noFill/>
                </a:ln>
                <a:solidFill>
                  <a:schemeClr val="tx1"/>
                </a:solidFill>
                <a:effectLst/>
                <a:cs typeface="Arial" panose="020B0604020202020204" pitchFamily="34" charset="0"/>
              </a:rPr>
              <a:t>reduction</a:t>
            </a:r>
            <a:r>
              <a:rPr kumimoji="0" lang="nl-BE" altLang="nl-BE" sz="1800" b="0" i="0" u="none" strike="noStrike" cap="none" normalizeH="0" baseline="0" dirty="0">
                <a:ln>
                  <a:noFill/>
                </a:ln>
                <a:solidFill>
                  <a:schemeClr val="tx1"/>
                </a:solidFill>
                <a:effectLst/>
                <a:cs typeface="Arial" panose="020B0604020202020204" pitchFamily="34" charset="0"/>
              </a:rPr>
              <a:t>. These bind </a:t>
            </a:r>
            <a:r>
              <a:rPr kumimoji="0" lang="nl-BE" altLang="nl-BE" sz="1800" b="0" i="0" u="none" strike="noStrike" cap="none" normalizeH="0" baseline="0" dirty="0" err="1">
                <a:ln>
                  <a:noFill/>
                </a:ln>
                <a:solidFill>
                  <a:schemeClr val="tx1"/>
                </a:solidFill>
                <a:effectLst/>
                <a:cs typeface="Arial" panose="020B0604020202020204" pitchFamily="34" charset="0"/>
              </a:rPr>
              <a:t>to</a:t>
            </a:r>
            <a:r>
              <a:rPr kumimoji="0" lang="nl-BE" altLang="nl-BE" sz="1800" b="0" i="0" u="none" strike="noStrike" cap="none" normalizeH="0" baseline="0" dirty="0">
                <a:ln>
                  <a:noFill/>
                </a:ln>
                <a:solidFill>
                  <a:schemeClr val="tx1"/>
                </a:solidFill>
                <a:effectLst/>
                <a:cs typeface="Arial" panose="020B0604020202020204" pitchFamily="34" charset="0"/>
              </a:rPr>
              <a:t> GABA-A </a:t>
            </a:r>
            <a:r>
              <a:rPr kumimoji="0" lang="nl-BE" altLang="nl-BE" sz="1800" b="0" i="0" u="none" strike="noStrike" cap="none" normalizeH="0" baseline="0" dirty="0" err="1">
                <a:ln>
                  <a:noFill/>
                </a:ln>
                <a:solidFill>
                  <a:schemeClr val="tx1"/>
                </a:solidFill>
                <a:effectLst/>
                <a:cs typeface="Arial" panose="020B0604020202020204" pitchFamily="34" charset="0"/>
              </a:rPr>
              <a:t>receptors</a:t>
            </a:r>
            <a:r>
              <a:rPr kumimoji="0" lang="nl-BE" altLang="nl-BE" sz="1800" b="0" i="0" u="none" strike="noStrike" cap="none" normalizeH="0" baseline="0" dirty="0">
                <a:ln>
                  <a:noFill/>
                </a:ln>
                <a:solidFill>
                  <a:schemeClr val="tx1"/>
                </a:solidFill>
                <a:effectLst/>
                <a:cs typeface="Arial" panose="020B0604020202020204" pitchFamily="34" charset="0"/>
              </a:rPr>
              <a:t> in </a:t>
            </a:r>
            <a:r>
              <a:rPr kumimoji="0" lang="nl-BE" altLang="nl-BE" sz="1800" b="0" i="0" u="none" strike="noStrike" cap="none" normalizeH="0" baseline="0" dirty="0" err="1">
                <a:ln>
                  <a:noFill/>
                </a:ln>
                <a:solidFill>
                  <a:schemeClr val="tx1"/>
                </a:solidFill>
                <a:effectLst/>
                <a:cs typeface="Arial" panose="020B0604020202020204" pitchFamily="34" charset="0"/>
              </a:rPr>
              <a:t>the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brain</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causing</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the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characteristic</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sedative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calming</a:t>
            </a:r>
            <a:r>
              <a:rPr kumimoji="0" lang="nl-BE" altLang="nl-BE" sz="1800" b="0" i="0" u="none" strike="noStrike" cap="none" normalizeH="0" baseline="0" dirty="0">
                <a:ln>
                  <a:noFill/>
                </a:ln>
                <a:solidFill>
                  <a:schemeClr val="tx1"/>
                </a:solidFill>
                <a:effectLst/>
                <a:cs typeface="Arial" panose="020B0604020202020204" pitchFamily="34" charset="0"/>
              </a:rPr>
              <a:t>, or sleep-promoting side </a:t>
            </a:r>
            <a:r>
              <a:rPr kumimoji="0" lang="nl-BE" altLang="nl-BE" sz="1800" b="0" i="0" u="none" strike="noStrike" cap="none" normalizeH="0" baseline="0" dirty="0" err="1">
                <a:ln>
                  <a:noFill/>
                </a:ln>
                <a:solidFill>
                  <a:schemeClr val="tx1"/>
                </a:solidFill>
                <a:effectLst/>
                <a:cs typeface="Arial" panose="020B0604020202020204" pitchFamily="34" charset="0"/>
              </a:rPr>
              <a:t>effects</a:t>
            </a:r>
            <a:r>
              <a:rPr kumimoji="0" lang="nl-BE" altLang="nl-BE" sz="1800" b="0" i="0" u="none" strike="noStrike" cap="none" normalizeH="0" baseline="0" dirty="0">
                <a:ln>
                  <a:noFill/>
                </a:ln>
                <a:solidFill>
                  <a:schemeClr val="tx1"/>
                </a:solidFill>
                <a:effectLst/>
                <a:cs typeface="Arial" panose="020B0604020202020204" pitchFamily="34" charset="0"/>
              </a:rPr>
              <a:t> of </a:t>
            </a:r>
            <a:r>
              <a:rPr kumimoji="0" lang="nl-BE" altLang="nl-BE" sz="1800" b="0" i="0" u="none" strike="noStrike" cap="none" normalizeH="0" baseline="0" dirty="0" err="1">
                <a:ln>
                  <a:noFill/>
                </a:ln>
                <a:solidFill>
                  <a:schemeClr val="tx1"/>
                </a:solidFill>
                <a:effectLst/>
                <a:cs typeface="Arial" panose="020B0604020202020204" pitchFamily="34" charset="0"/>
              </a:rPr>
              <a:t>oral</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progesterone</a:t>
            </a:r>
            <a:r>
              <a:rPr kumimoji="0" lang="nl-BE" altLang="nl-BE" sz="1800" b="0" i="0" u="none" strike="noStrike" cap="none" normalizeH="0" baseline="0" dirty="0">
                <a:ln>
                  <a:noFill/>
                </a:ln>
                <a:solidFill>
                  <a:schemeClr val="tx1"/>
                </a:solidFill>
                <a:effectLst/>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nl-BE" altLang="nl-BE" sz="9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rgbClr val="FFFF00"/>
                </a:solidFill>
                <a:effectLst/>
                <a:cs typeface="Arial" panose="020B0604020202020204" pitchFamily="34" charset="0"/>
              </a:rPr>
              <a:t>20α-</a:t>
            </a:r>
            <a:r>
              <a:rPr kumimoji="0" lang="nl-BE" altLang="nl-BE" sz="1800" b="1" i="0" u="none" strike="noStrike" cap="none" normalizeH="0" baseline="0" dirty="0" err="1">
                <a:ln>
                  <a:noFill/>
                </a:ln>
                <a:solidFill>
                  <a:srgbClr val="FFFF00"/>
                </a:solidFill>
                <a:effectLst/>
                <a:cs typeface="Arial" panose="020B0604020202020204" pitchFamily="34" charset="0"/>
              </a:rPr>
              <a:t>Dihydroprogesterone</a:t>
            </a:r>
            <a:r>
              <a:rPr kumimoji="0" lang="nl-BE" altLang="nl-BE" sz="1800" b="1" i="0" u="none" strike="noStrike" cap="none" normalizeH="0" baseline="0" dirty="0">
                <a:ln>
                  <a:noFill/>
                </a:ln>
                <a:solidFill>
                  <a:srgbClr val="FFFF00"/>
                </a:solidFill>
                <a:effectLst/>
                <a:cs typeface="Arial" panose="020B0604020202020204" pitchFamily="34" charset="0"/>
              </a:rPr>
              <a:t>:</a:t>
            </a:r>
            <a:r>
              <a:rPr kumimoji="0" lang="nl-BE" altLang="nl-BE" sz="1800" b="0" i="0" u="none" strike="noStrike" cap="none" normalizeH="0" baseline="0" dirty="0">
                <a:ln>
                  <a:noFill/>
                </a:ln>
                <a:solidFill>
                  <a:srgbClr val="FFFF00"/>
                </a:solidFill>
                <a:effectLst/>
                <a:cs typeface="Arial" panose="020B0604020202020204" pitchFamily="34" charset="0"/>
              </a:rPr>
              <a:t> </a:t>
            </a:r>
            <a:r>
              <a:rPr kumimoji="0" lang="nl-BE" altLang="nl-BE" sz="1800" b="0" i="0" u="none" strike="noStrike" cap="none" normalizeH="0" baseline="0" dirty="0">
                <a:ln>
                  <a:noFill/>
                </a:ln>
                <a:solidFill>
                  <a:schemeClr val="tx1"/>
                </a:solidFill>
                <a:effectLst/>
                <a:cs typeface="Arial" panose="020B0604020202020204" pitchFamily="34" charset="0"/>
              </a:rPr>
              <a:t>A </a:t>
            </a:r>
            <a:r>
              <a:rPr kumimoji="0" lang="nl-BE" altLang="nl-BE" sz="1800" b="0" i="0" u="none" strike="noStrike" cap="none" normalizeH="0" baseline="0" dirty="0" err="1">
                <a:ln>
                  <a:noFill/>
                </a:ln>
                <a:solidFill>
                  <a:schemeClr val="tx1"/>
                </a:solidFill>
                <a:effectLst/>
                <a:cs typeface="Arial" panose="020B0604020202020204" pitchFamily="34" charset="0"/>
              </a:rPr>
              <a:t>biologically</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active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metabolite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with</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weak</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progestogenic</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activity</a:t>
            </a:r>
            <a:r>
              <a:rPr kumimoji="0" lang="nl-BE" altLang="nl-BE" sz="1800" b="0" i="0" u="none" strike="noStrike" cap="none" normalizeH="0" baseline="0" dirty="0">
                <a:ln>
                  <a:noFill/>
                </a:ln>
                <a:solidFill>
                  <a:schemeClr val="tx1"/>
                </a:solidFill>
                <a:effectLst/>
                <a:cs typeface="Arial" panose="020B0604020202020204" pitchFamily="34" charset="0"/>
              </a:rPr>
              <a:t> (25-50 %) </a:t>
            </a:r>
            <a:r>
              <a:rPr kumimoji="0" lang="nl-BE" altLang="nl-BE" sz="1800" b="0" i="0" u="none" strike="noStrike" cap="none" normalizeH="0" baseline="0" dirty="0" err="1">
                <a:ln>
                  <a:noFill/>
                </a:ln>
                <a:solidFill>
                  <a:schemeClr val="tx1"/>
                </a:solidFill>
                <a:effectLst/>
                <a:cs typeface="Arial" panose="020B0604020202020204" pitchFamily="34" charset="0"/>
              </a:rPr>
              <a:t>that</a:t>
            </a:r>
            <a:r>
              <a:rPr kumimoji="0" lang="nl-BE" altLang="nl-BE" sz="1800" b="0" i="0" u="none" strike="noStrike" cap="none" normalizeH="0" baseline="0" dirty="0">
                <a:ln>
                  <a:noFill/>
                </a:ln>
                <a:solidFill>
                  <a:schemeClr val="tx1"/>
                </a:solidFill>
                <a:effectLst/>
                <a:cs typeface="Arial" panose="020B0604020202020204" pitchFamily="34" charset="0"/>
              </a:rPr>
              <a:t> shows more </a:t>
            </a:r>
            <a:r>
              <a:rPr kumimoji="0" lang="nl-BE" altLang="nl-BE" sz="1800" b="0" i="0" u="none" strike="noStrike" cap="none" normalizeH="0" baseline="0" dirty="0" err="1">
                <a:ln>
                  <a:noFill/>
                </a:ln>
                <a:solidFill>
                  <a:schemeClr val="tx1"/>
                </a:solidFill>
                <a:effectLst/>
                <a:cs typeface="Arial" panose="020B0604020202020204" pitchFamily="34" charset="0"/>
              </a:rPr>
              <a:t>sustained</a:t>
            </a:r>
            <a:r>
              <a:rPr kumimoji="0" lang="nl-BE" altLang="nl-BE" sz="1800" b="0" i="0" u="none" strike="noStrike" cap="none" normalizeH="0" baseline="0" dirty="0">
                <a:ln>
                  <a:noFill/>
                </a:ln>
                <a:solidFill>
                  <a:schemeClr val="tx1"/>
                </a:solidFill>
                <a:effectLst/>
                <a:cs typeface="Arial" panose="020B0604020202020204" pitchFamily="34" charset="0"/>
              </a:rPr>
              <a:t> plasma </a:t>
            </a:r>
            <a:r>
              <a:rPr kumimoji="0" lang="nl-BE" altLang="nl-BE" sz="1800" b="0" i="0" u="none" strike="noStrike" cap="none" normalizeH="0" baseline="0" dirty="0" err="1">
                <a:ln>
                  <a:noFill/>
                </a:ln>
                <a:solidFill>
                  <a:schemeClr val="tx1"/>
                </a:solidFill>
                <a:effectLst/>
                <a:cs typeface="Arial" panose="020B0604020202020204" pitchFamily="34" charset="0"/>
              </a:rPr>
              <a:t>elevation</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than</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progesterone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itself</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after</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ingestion</a:t>
            </a:r>
            <a:r>
              <a:rPr kumimoji="0" lang="nl-BE" altLang="nl-BE" sz="1800" b="0" i="0" u="none" strike="noStrike" cap="none" normalizeH="0" baseline="0" dirty="0">
                <a:ln>
                  <a:noFill/>
                </a:ln>
                <a:solidFill>
                  <a:schemeClr val="tx1"/>
                </a:solidFill>
                <a:effectLst/>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kumimoji="0" lang="nl-BE" altLang="nl-BE" sz="9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rgbClr val="FFFF00"/>
                </a:solidFill>
                <a:effectLst/>
                <a:cs typeface="Arial" panose="020B0604020202020204" pitchFamily="34" charset="0"/>
              </a:rPr>
              <a:t>Pregnanediol-3α-glucuronide:</a:t>
            </a:r>
            <a:r>
              <a:rPr kumimoji="0" lang="nl-BE" altLang="nl-BE" sz="1800" b="0" i="0" u="none" strike="noStrike" cap="none" normalizeH="0" baseline="0" dirty="0">
                <a:ln>
                  <a:noFill/>
                </a:ln>
                <a:solidFill>
                  <a:srgbClr val="FFFF00"/>
                </a:solidFill>
                <a:effectLst/>
                <a:cs typeface="Arial" panose="020B0604020202020204" pitchFamily="34" charset="0"/>
              </a:rPr>
              <a:t> </a:t>
            </a:r>
            <a:r>
              <a:rPr kumimoji="0" lang="nl-BE" altLang="nl-BE" sz="1800" b="0" i="0" u="none" strike="noStrike" cap="none" normalizeH="0" baseline="0" dirty="0">
                <a:ln>
                  <a:noFill/>
                </a:ln>
                <a:solidFill>
                  <a:schemeClr val="tx1"/>
                </a:solidFill>
                <a:effectLst/>
                <a:cs typeface="Arial" panose="020B0604020202020204" pitchFamily="34" charset="0"/>
              </a:rPr>
              <a:t>A major </a:t>
            </a:r>
            <a:r>
              <a:rPr kumimoji="0" lang="nl-BE" altLang="nl-BE" sz="1800" b="0" i="0" u="none" strike="noStrike" cap="none" normalizeH="0" baseline="0" dirty="0" err="1">
                <a:ln>
                  <a:noFill/>
                </a:ln>
                <a:solidFill>
                  <a:schemeClr val="tx1"/>
                </a:solidFill>
                <a:effectLst/>
                <a:cs typeface="Arial" panose="020B0604020202020204" pitchFamily="34" charset="0"/>
              </a:rPr>
              <a:t>conjugated</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urinary</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and</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circulating</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metabolite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that</a:t>
            </a:r>
            <a:r>
              <a:rPr kumimoji="0" lang="nl-BE" altLang="nl-BE" sz="1800" b="0" i="0" u="none" strike="noStrike" cap="none" normalizeH="0" baseline="0" dirty="0">
                <a:ln>
                  <a:noFill/>
                </a:ln>
                <a:solidFill>
                  <a:schemeClr val="tx1"/>
                </a:solidFill>
                <a:effectLst/>
                <a:cs typeface="Arial" panose="020B0604020202020204" pitchFamily="34" charset="0"/>
              </a:rPr>
              <a:t> shows </a:t>
            </a:r>
            <a:r>
              <a:rPr kumimoji="0" lang="nl-BE" altLang="nl-BE" sz="1800" b="0" i="0" u="none" strike="noStrike" cap="none" normalizeH="0" baseline="0" dirty="0" err="1">
                <a:ln>
                  <a:noFill/>
                </a:ln>
                <a:solidFill>
                  <a:schemeClr val="tx1"/>
                </a:solidFill>
                <a:effectLst/>
                <a:cs typeface="Arial" panose="020B0604020202020204" pitchFamily="34" charset="0"/>
              </a:rPr>
              <a:t>the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highest</a:t>
            </a:r>
            <a:r>
              <a:rPr kumimoji="0" lang="nl-BE" altLang="nl-BE" sz="1800" b="0" i="0" u="none" strike="noStrike" cap="none" normalizeH="0" baseline="0" dirty="0">
                <a:ln>
                  <a:noFill/>
                </a:ln>
                <a:solidFill>
                  <a:schemeClr val="tx1"/>
                </a:solidFill>
                <a:effectLst/>
                <a:cs typeface="Arial" panose="020B0604020202020204" pitchFamily="34" charset="0"/>
              </a:rPr>
              <a:t> overall </a:t>
            </a:r>
            <a:r>
              <a:rPr kumimoji="0" lang="nl-BE" altLang="nl-BE" sz="1800" b="0" i="0" u="none" strike="noStrike" cap="none" normalizeH="0" baseline="0" dirty="0" err="1">
                <a:ln>
                  <a:noFill/>
                </a:ln>
                <a:solidFill>
                  <a:schemeClr val="tx1"/>
                </a:solidFill>
                <a:effectLst/>
                <a:cs typeface="Arial" panose="020B0604020202020204" pitchFamily="34" charset="0"/>
              </a:rPr>
              <a:t>increase</a:t>
            </a:r>
            <a:r>
              <a:rPr kumimoji="0" lang="nl-BE" altLang="nl-BE" sz="1800" b="0" i="0" u="none" strike="noStrike" cap="none" normalizeH="0" baseline="0" dirty="0">
                <a:ln>
                  <a:noFill/>
                </a:ln>
                <a:solidFill>
                  <a:schemeClr val="tx1"/>
                </a:solidFill>
                <a:effectLst/>
                <a:cs typeface="Arial" panose="020B0604020202020204" pitchFamily="34" charset="0"/>
              </a:rPr>
              <a:t> in plasma </a:t>
            </a:r>
            <a:r>
              <a:rPr kumimoji="0" lang="nl-BE" altLang="nl-BE" sz="1800" b="0" i="0" u="none" strike="noStrike" cap="none" normalizeH="0" baseline="0" dirty="0" err="1">
                <a:ln>
                  <a:noFill/>
                </a:ln>
                <a:solidFill>
                  <a:schemeClr val="tx1"/>
                </a:solidFill>
                <a:effectLst/>
                <a:cs typeface="Arial" panose="020B0604020202020204" pitchFamily="34" charset="0"/>
              </a:rPr>
              <a:t>concentrations</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following</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oral</a:t>
            </a:r>
            <a:r>
              <a:rPr kumimoji="0" lang="nl-BE" altLang="nl-BE" sz="1800" b="0" i="0" u="none" strike="noStrike" cap="none" normalizeH="0" baseline="0" dirty="0">
                <a:ln>
                  <a:noFill/>
                </a:ln>
                <a:solidFill>
                  <a:schemeClr val="tx1"/>
                </a:solidFill>
                <a:effectLst/>
                <a:cs typeface="Arial" panose="020B0604020202020204" pitchFamily="34" charset="0"/>
              </a:rPr>
              <a:t> treatment. </a:t>
            </a:r>
          </a:p>
          <a:p>
            <a:pPr marL="0" marR="0" lvl="0" indent="0" algn="l" defTabSz="914400" rtl="0" eaLnBrk="0" fontAlgn="base" latinLnBrk="0" hangingPunct="0">
              <a:lnSpc>
                <a:spcPct val="100000"/>
              </a:lnSpc>
              <a:spcBef>
                <a:spcPct val="0"/>
              </a:spcBef>
              <a:spcAft>
                <a:spcPct val="0"/>
              </a:spcAft>
              <a:buClrTx/>
              <a:buSzTx/>
              <a:tabLst/>
            </a:pPr>
            <a:endParaRPr kumimoji="0" lang="nl-BE" altLang="nl-BE" sz="9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rgbClr val="FFFF00"/>
                </a:solidFill>
                <a:effectLst/>
                <a:cs typeface="Arial" panose="020B0604020202020204" pitchFamily="34" charset="0"/>
              </a:rPr>
              <a:t>11-Deoxycorticosterone (DOC):</a:t>
            </a:r>
            <a:r>
              <a:rPr kumimoji="0" lang="nl-BE" altLang="nl-BE" sz="1800" b="0" i="0" u="none" strike="noStrike" cap="none" normalizeH="0" baseline="0" dirty="0">
                <a:ln>
                  <a:noFill/>
                </a:ln>
                <a:solidFill>
                  <a:srgbClr val="FFFF00"/>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Increases</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markedly</a:t>
            </a:r>
            <a:r>
              <a:rPr kumimoji="0" lang="nl-BE" altLang="nl-BE" sz="1800" b="0" i="0" u="none" strike="noStrike" cap="none" normalizeH="0" baseline="0" dirty="0">
                <a:ln>
                  <a:noFill/>
                </a:ln>
                <a:solidFill>
                  <a:schemeClr val="tx1"/>
                </a:solidFill>
                <a:effectLst/>
                <a:cs typeface="Arial" panose="020B0604020202020204" pitchFamily="34" charset="0"/>
              </a:rPr>
              <a:t> in </a:t>
            </a:r>
            <a:r>
              <a:rPr kumimoji="0" lang="nl-BE" altLang="nl-BE" sz="1800" b="0" i="0" u="none" strike="noStrike" cap="none" normalizeH="0" baseline="0" dirty="0" err="1">
                <a:ln>
                  <a:noFill/>
                </a:ln>
                <a:solidFill>
                  <a:schemeClr val="tx1"/>
                </a:solidFill>
                <a:effectLst/>
                <a:cs typeface="Arial" panose="020B0604020202020204" pitchFamily="34" charset="0"/>
              </a:rPr>
              <a:t>circulation</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shortly</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after</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oral</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administration</a:t>
            </a:r>
            <a:r>
              <a:rPr kumimoji="0" lang="nl-BE" altLang="nl-BE" sz="1800" b="0" i="0" u="none" strike="noStrike" cap="none" normalizeH="0" baseline="0" dirty="0">
                <a:ln>
                  <a:noFill/>
                </a:ln>
                <a:solidFill>
                  <a:schemeClr val="tx1"/>
                </a:solidFill>
                <a:effectLst/>
                <a:cs typeface="Arial" panose="020B0604020202020204" pitchFamily="34" charset="0"/>
              </a:rPr>
              <a:t>. Potent </a:t>
            </a:r>
            <a:r>
              <a:rPr kumimoji="0" lang="nl-BE" altLang="nl-BE" sz="1800" b="0" i="0" u="none" strike="noStrike" cap="none" normalizeH="0" baseline="0" dirty="0" err="1">
                <a:ln>
                  <a:noFill/>
                </a:ln>
                <a:solidFill>
                  <a:schemeClr val="tx1"/>
                </a:solidFill>
                <a:effectLst/>
                <a:cs typeface="Arial" panose="020B0604020202020204" pitchFamily="34" charset="0"/>
              </a:rPr>
              <a:t>mineralocorticoid</a:t>
            </a:r>
            <a:r>
              <a:rPr kumimoji="0" lang="nl-BE" altLang="nl-BE" sz="1800" b="0" i="0" u="none" strike="noStrike" cap="none" normalizeH="0" baseline="0" dirty="0">
                <a:ln>
                  <a:noFill/>
                </a:ln>
                <a:solidFill>
                  <a:schemeClr val="tx1"/>
                </a:solidFill>
                <a:effectLst/>
                <a:cs typeface="Arial" panose="020B0604020202020204" pitchFamily="34" charset="0"/>
              </a:rPr>
              <a:t>.</a:t>
            </a:r>
            <a:endParaRPr lang="nl-BE" altLang="nl-BE" sz="1800"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nl-BE" altLang="nl-BE" sz="9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nl-BE" altLang="nl-BE" sz="1800" b="1" i="0" u="none" strike="noStrike" cap="none" normalizeH="0" baseline="0" dirty="0">
                <a:ln>
                  <a:noFill/>
                </a:ln>
                <a:solidFill>
                  <a:srgbClr val="FFFF00"/>
                </a:solidFill>
                <a:effectLst/>
                <a:cs typeface="Arial" panose="020B0604020202020204" pitchFamily="34" charset="0"/>
              </a:rPr>
              <a:t>17α-</a:t>
            </a:r>
            <a:r>
              <a:rPr kumimoji="0" lang="nl-BE" altLang="nl-BE" sz="1800" b="1" i="0" u="none" strike="noStrike" cap="none" normalizeH="0" baseline="0" dirty="0" err="1">
                <a:ln>
                  <a:noFill/>
                </a:ln>
                <a:solidFill>
                  <a:srgbClr val="FFFF00"/>
                </a:solidFill>
                <a:effectLst/>
                <a:cs typeface="Arial" panose="020B0604020202020204" pitchFamily="34" charset="0"/>
              </a:rPr>
              <a:t>Hydroxyprogesterone</a:t>
            </a:r>
            <a:r>
              <a:rPr kumimoji="0" lang="nl-BE" altLang="nl-BE" sz="1800" b="1" i="0" u="none" strike="noStrike" cap="none" normalizeH="0" baseline="0" dirty="0">
                <a:ln>
                  <a:noFill/>
                </a:ln>
                <a:solidFill>
                  <a:srgbClr val="FFFF00"/>
                </a:solidFill>
                <a:effectLst/>
                <a:cs typeface="Arial" panose="020B0604020202020204" pitchFamily="34" charset="0"/>
              </a:rPr>
              <a:t>:</a:t>
            </a:r>
            <a:r>
              <a:rPr kumimoji="0" lang="nl-BE" altLang="nl-BE" sz="1800" b="0" i="0" u="none" strike="noStrike" cap="none" normalizeH="0" baseline="0" dirty="0">
                <a:ln>
                  <a:noFill/>
                </a:ln>
                <a:solidFill>
                  <a:srgbClr val="FFFF00"/>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Typically</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exhibits</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the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least</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pronounced</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increase</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among</a:t>
            </a:r>
            <a:r>
              <a:rPr kumimoji="0" lang="nl-BE" altLang="nl-BE" sz="1800" b="0" i="0" u="none" strike="noStrike" cap="none" normalizeH="0" baseline="0" dirty="0">
                <a:ln>
                  <a:noFill/>
                </a:ln>
                <a:solidFill>
                  <a:schemeClr val="tx1"/>
                </a:solidFill>
                <a:effectLst/>
                <a:cs typeface="Arial" panose="020B0604020202020204" pitchFamily="34" charset="0"/>
              </a:rPr>
              <a:t> </a:t>
            </a:r>
            <a:r>
              <a:rPr kumimoji="0" lang="nl-BE" altLang="nl-BE" sz="1800" b="0" i="0" u="none" strike="noStrike" cap="none" normalizeH="0" baseline="0" dirty="0" err="1">
                <a:ln>
                  <a:noFill/>
                </a:ln>
                <a:solidFill>
                  <a:schemeClr val="tx1"/>
                </a:solidFill>
                <a:effectLst/>
                <a:cs typeface="Arial" panose="020B0604020202020204" pitchFamily="34" charset="0"/>
              </a:rPr>
              <a:t>studied</a:t>
            </a:r>
            <a:r>
              <a:rPr kumimoji="0" lang="nl-BE" altLang="nl-BE" sz="1800" b="0" i="0" u="none" strike="noStrike" cap="none" normalizeH="0" baseline="0" dirty="0">
                <a:ln>
                  <a:noFill/>
                </a:ln>
                <a:solidFill>
                  <a:schemeClr val="tx1"/>
                </a:solidFill>
                <a:effectLst/>
                <a:cs typeface="Arial" panose="020B0604020202020204" pitchFamily="34" charset="0"/>
              </a:rPr>
              <a:t> plasma </a:t>
            </a:r>
            <a:r>
              <a:rPr kumimoji="0" lang="nl-BE" altLang="nl-BE" sz="1800" b="0" i="0" u="none" strike="noStrike" cap="none" normalizeH="0" baseline="0" dirty="0" err="1">
                <a:ln>
                  <a:noFill/>
                </a:ln>
                <a:solidFill>
                  <a:schemeClr val="tx1"/>
                </a:solidFill>
                <a:effectLst/>
                <a:cs typeface="Arial" panose="020B0604020202020204" pitchFamily="34" charset="0"/>
              </a:rPr>
              <a:t>metabolites</a:t>
            </a:r>
            <a:r>
              <a:rPr kumimoji="0" lang="nl-BE" altLang="nl-BE" sz="1800" b="0" i="0" u="none" strike="noStrike" cap="none" normalizeH="0" baseline="0" dirty="0">
                <a:ln>
                  <a:noFill/>
                </a:ln>
                <a:solidFill>
                  <a:schemeClr val="tx1"/>
                </a:solidFill>
                <a:effectLst/>
                <a:cs typeface="Arial" panose="020B0604020202020204" pitchFamily="34" charset="0"/>
              </a:rPr>
              <a:t>.</a:t>
            </a:r>
            <a:endParaRPr kumimoji="0" lang="nl-BE" altLang="nl-BE" sz="2800" b="0" i="0" u="none" strike="noStrike" cap="none" normalizeH="0" baseline="0" dirty="0">
              <a:ln>
                <a:noFill/>
              </a:ln>
              <a:solidFill>
                <a:schemeClr val="tx1"/>
              </a:solidFill>
              <a:effectLst/>
              <a:cs typeface="Arial" panose="020B0604020202020204" pitchFamily="34" charset="0"/>
            </a:endParaRPr>
          </a:p>
        </p:txBody>
      </p:sp>
    </p:spTree>
    <p:extLst>
      <p:ext uri="{BB962C8B-B14F-4D97-AF65-F5344CB8AC3E}">
        <p14:creationId xmlns:p14="http://schemas.microsoft.com/office/powerpoint/2010/main" val="1780683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45D93-E667-5C11-C50C-D8C9CBDDCD3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CFB4F63A-D1D7-46AF-EB06-1715299368F3}"/>
              </a:ext>
            </a:extLst>
          </p:cNvPr>
          <p:cNvSpPr txBox="1"/>
          <p:nvPr/>
        </p:nvSpPr>
        <p:spPr>
          <a:xfrm>
            <a:off x="467544" y="811169"/>
            <a:ext cx="7200800" cy="2520280"/>
          </a:xfrm>
          <a:prstGeom prst="rect">
            <a:avLst/>
          </a:prstGeom>
          <a:noFill/>
        </p:spPr>
        <p:txBody>
          <a:bodyPr wrap="square" rtlCol="0">
            <a:spAutoFit/>
          </a:bodyPr>
          <a:lstStyle/>
          <a:p>
            <a:endParaRPr lang="nl-BE" dirty="0"/>
          </a:p>
        </p:txBody>
      </p:sp>
      <p:sp>
        <p:nvSpPr>
          <p:cNvPr id="10" name="Rectangle 5">
            <a:extLst>
              <a:ext uri="{FF2B5EF4-FFF2-40B4-BE49-F238E27FC236}">
                <a16:creationId xmlns:a16="http://schemas.microsoft.com/office/drawing/2014/main" id="{88F3C9B7-156D-5C4E-8FF5-E614E6FFB278}"/>
              </a:ext>
            </a:extLst>
          </p:cNvPr>
          <p:cNvSpPr>
            <a:spLocks noChangeArrowheads="1"/>
          </p:cNvSpPr>
          <p:nvPr/>
        </p:nvSpPr>
        <p:spPr bwMode="auto">
          <a:xfrm>
            <a:off x="462708" y="333818"/>
            <a:ext cx="8136904"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nl-BE" altLang="nl-BE" sz="2800" b="0" i="0" u="none" strike="noStrike" cap="none" normalizeH="0" baseline="0" dirty="0">
                <a:ln>
                  <a:noFill/>
                </a:ln>
                <a:solidFill>
                  <a:srgbClr val="FFFF00"/>
                </a:solidFill>
                <a:effectLst/>
                <a:cs typeface="Arial" panose="020B0604020202020204" pitchFamily="34" charset="0"/>
              </a:rPr>
              <a:t>100 mg </a:t>
            </a:r>
            <a:r>
              <a:rPr kumimoji="0" lang="nl-BE" altLang="nl-BE" sz="2800" b="0" i="0" u="none" strike="noStrike" cap="none" normalizeH="0" baseline="0" dirty="0" err="1">
                <a:ln>
                  <a:noFill/>
                </a:ln>
                <a:solidFill>
                  <a:srgbClr val="FFFF00"/>
                </a:solidFill>
                <a:effectLst/>
                <a:cs typeface="Arial" panose="020B0604020202020204" pitchFamily="34" charset="0"/>
              </a:rPr>
              <a:t>oral</a:t>
            </a:r>
            <a:r>
              <a:rPr kumimoji="0" lang="nl-BE" altLang="nl-BE" sz="2800" b="0" i="0" u="none" strike="noStrike" cap="none" normalizeH="0" baseline="0" dirty="0">
                <a:ln>
                  <a:noFill/>
                </a:ln>
                <a:solidFill>
                  <a:srgbClr val="FFFF00"/>
                </a:solidFill>
                <a:effectLst/>
                <a:cs typeface="Arial" panose="020B0604020202020204" pitchFamily="34" charset="0"/>
              </a:rPr>
              <a:t> intake </a:t>
            </a:r>
          </a:p>
          <a:p>
            <a:pPr marL="0" marR="0" lvl="0" indent="0" algn="l" defTabSz="914400" rtl="0" eaLnBrk="0" fontAlgn="base" latinLnBrk="0" hangingPunct="0">
              <a:lnSpc>
                <a:spcPct val="100000"/>
              </a:lnSpc>
              <a:spcBef>
                <a:spcPct val="0"/>
              </a:spcBef>
              <a:spcAft>
                <a:spcPct val="0"/>
              </a:spcAft>
              <a:buClrTx/>
              <a:buSzTx/>
              <a:tabLst/>
            </a:pPr>
            <a:r>
              <a:rPr kumimoji="0" lang="nl-BE" altLang="nl-BE" sz="2800" b="0" i="0" u="none" strike="noStrike" cap="none" normalizeH="0" baseline="0" dirty="0">
                <a:ln>
                  <a:noFill/>
                </a:ln>
                <a:solidFill>
                  <a:schemeClr val="tx1"/>
                </a:solidFill>
                <a:effectLst/>
                <a:cs typeface="Arial" panose="020B0604020202020204" pitchFamily="34" charset="0"/>
              </a:rPr>
              <a:t>Peak level of 1.5 – 2.2 </a:t>
            </a:r>
            <a:r>
              <a:rPr kumimoji="0" lang="nl-BE" altLang="nl-BE" sz="2800" b="0" i="0" u="none" strike="noStrike" cap="none" normalizeH="0" baseline="0" dirty="0" err="1">
                <a:ln>
                  <a:noFill/>
                </a:ln>
                <a:solidFill>
                  <a:schemeClr val="tx1"/>
                </a:solidFill>
                <a:effectLst/>
                <a:cs typeface="Arial" panose="020B0604020202020204" pitchFamily="34" charset="0"/>
              </a:rPr>
              <a:t>ng</a:t>
            </a:r>
            <a:r>
              <a:rPr kumimoji="0" lang="nl-BE" altLang="nl-BE" sz="2800" b="0" i="0" u="none" strike="noStrike" cap="none" normalizeH="0" baseline="0" dirty="0">
                <a:ln>
                  <a:noFill/>
                </a:ln>
                <a:solidFill>
                  <a:schemeClr val="tx1"/>
                </a:solidFill>
                <a:effectLst/>
                <a:cs typeface="Arial" panose="020B0604020202020204" pitchFamily="34" charset="0"/>
              </a:rPr>
              <a:t>/ml </a:t>
            </a:r>
            <a:r>
              <a:rPr kumimoji="0" lang="nl-BE" altLang="nl-BE" sz="2800" b="0" i="0" u="none" strike="noStrike" cap="none" normalizeH="0" baseline="0" dirty="0" err="1">
                <a:ln>
                  <a:noFill/>
                </a:ln>
                <a:solidFill>
                  <a:schemeClr val="tx1"/>
                </a:solidFill>
                <a:effectLst/>
                <a:cs typeface="Arial" panose="020B0604020202020204" pitchFamily="34" charset="0"/>
              </a:rPr>
              <a:t>after</a:t>
            </a:r>
            <a:r>
              <a:rPr kumimoji="0" lang="nl-BE" altLang="nl-BE" sz="2800" b="0" i="0" u="none" strike="noStrike" cap="none" normalizeH="0" baseline="0" dirty="0">
                <a:ln>
                  <a:noFill/>
                </a:ln>
                <a:solidFill>
                  <a:schemeClr val="tx1"/>
                </a:solidFill>
                <a:effectLst/>
                <a:cs typeface="Arial" panose="020B0604020202020204" pitchFamily="34" charset="0"/>
              </a:rPr>
              <a:t> 2 </a:t>
            </a:r>
            <a:r>
              <a:rPr kumimoji="0" lang="nl-BE" altLang="nl-BE" sz="2800" b="0" i="0" u="none" strike="noStrike" cap="none" normalizeH="0" baseline="0" dirty="0" err="1">
                <a:ln>
                  <a:noFill/>
                </a:ln>
                <a:solidFill>
                  <a:schemeClr val="tx1"/>
                </a:solidFill>
                <a:effectLst/>
                <a:cs typeface="Arial" panose="020B0604020202020204" pitchFamily="34" charset="0"/>
              </a:rPr>
              <a:t>hours</a:t>
            </a:r>
            <a:r>
              <a:rPr kumimoji="0" lang="nl-BE" altLang="nl-BE" sz="2800" b="0" i="0" u="none" strike="noStrike" cap="none" normalizeH="0" baseline="0" dirty="0">
                <a:ln>
                  <a:noFill/>
                </a:ln>
                <a:solidFill>
                  <a:schemeClr val="tx1"/>
                </a:solidFill>
                <a:effectLst/>
                <a:cs typeface="Arial" panose="020B0604020202020204" pitchFamily="34" charset="0"/>
              </a:rPr>
              <a:t>  (MS)</a:t>
            </a:r>
          </a:p>
          <a:p>
            <a:pPr marL="0" marR="0" lvl="0" indent="0" algn="l" defTabSz="914400" rtl="0" eaLnBrk="0" fontAlgn="base" latinLnBrk="0" hangingPunct="0">
              <a:lnSpc>
                <a:spcPct val="100000"/>
              </a:lnSpc>
              <a:spcBef>
                <a:spcPct val="0"/>
              </a:spcBef>
              <a:spcAft>
                <a:spcPct val="0"/>
              </a:spcAft>
              <a:buClrTx/>
              <a:buSzTx/>
              <a:tabLst/>
            </a:pPr>
            <a:r>
              <a:rPr lang="nl-BE" altLang="nl-BE" sz="2800" dirty="0">
                <a:cs typeface="Arial" panose="020B0604020202020204" pitchFamily="34" charset="0"/>
              </a:rPr>
              <a:t>Rapid </a:t>
            </a:r>
            <a:r>
              <a:rPr lang="nl-BE" altLang="nl-BE" sz="2800" dirty="0" err="1">
                <a:cs typeface="Arial" panose="020B0604020202020204" pitchFamily="34" charset="0"/>
              </a:rPr>
              <a:t>decrease</a:t>
            </a:r>
            <a:r>
              <a:rPr lang="nl-BE" altLang="nl-BE" sz="2800" dirty="0">
                <a:cs typeface="Arial" panose="020B0604020202020204" pitchFamily="34" charset="0"/>
              </a:rPr>
              <a:t> </a:t>
            </a:r>
            <a:r>
              <a:rPr lang="nl-BE" altLang="nl-BE" sz="2800" dirty="0" err="1">
                <a:cs typeface="Arial" panose="020B0604020202020204" pitchFamily="34" charset="0"/>
              </a:rPr>
              <a:t>to</a:t>
            </a:r>
            <a:r>
              <a:rPr lang="nl-BE" altLang="nl-BE" sz="2800" dirty="0">
                <a:cs typeface="Arial" panose="020B0604020202020204" pitchFamily="34" charset="0"/>
              </a:rPr>
              <a:t> baseline </a:t>
            </a:r>
            <a:r>
              <a:rPr lang="nl-BE" altLang="nl-BE" sz="2800" dirty="0" err="1">
                <a:cs typeface="Arial" panose="020B0604020202020204" pitchFamily="34" charset="0"/>
              </a:rPr>
              <a:t>within</a:t>
            </a:r>
            <a:r>
              <a:rPr lang="nl-BE" altLang="nl-BE" sz="2800" dirty="0">
                <a:cs typeface="Arial" panose="020B0604020202020204" pitchFamily="34" charset="0"/>
              </a:rPr>
              <a:t> 4-6 </a:t>
            </a:r>
            <a:r>
              <a:rPr lang="nl-BE" altLang="nl-BE" sz="2800" dirty="0" err="1">
                <a:cs typeface="Arial" panose="020B0604020202020204" pitchFamily="34" charset="0"/>
              </a:rPr>
              <a:t>hours</a:t>
            </a:r>
            <a:r>
              <a:rPr lang="nl-BE" altLang="nl-BE" sz="2800" dirty="0">
                <a:cs typeface="Arial" panose="020B0604020202020204" pitchFamily="34" charset="0"/>
              </a:rPr>
              <a:t> (MS)</a:t>
            </a:r>
          </a:p>
          <a:p>
            <a:pPr marL="0" marR="0" lvl="0" indent="0" algn="l" defTabSz="914400" rtl="0" eaLnBrk="0" fontAlgn="base" latinLnBrk="0" hangingPunct="0">
              <a:lnSpc>
                <a:spcPct val="100000"/>
              </a:lnSpc>
              <a:spcBef>
                <a:spcPct val="0"/>
              </a:spcBef>
              <a:spcAft>
                <a:spcPct val="0"/>
              </a:spcAft>
              <a:buClrTx/>
              <a:buSzTx/>
              <a:tabLst/>
            </a:pPr>
            <a:r>
              <a:rPr lang="nl-BE" altLang="nl-BE" sz="2800" dirty="0">
                <a:cs typeface="Arial" panose="020B0604020202020204" pitchFamily="34" charset="0"/>
              </a:rPr>
              <a:t>RIA peak of 19,4 </a:t>
            </a:r>
            <a:r>
              <a:rPr lang="nl-BE" altLang="nl-BE" sz="2800" dirty="0" err="1">
                <a:cs typeface="Arial" panose="020B0604020202020204" pitchFamily="34" charset="0"/>
              </a:rPr>
              <a:t>ng</a:t>
            </a:r>
            <a:r>
              <a:rPr lang="nl-BE" altLang="nl-BE" sz="2800" dirty="0">
                <a:cs typeface="Arial" panose="020B0604020202020204" pitchFamily="34" charset="0"/>
              </a:rPr>
              <a:t>/ml</a:t>
            </a:r>
          </a:p>
          <a:p>
            <a:pPr marL="0" marR="0" lvl="0" indent="0" algn="l" defTabSz="914400" rtl="0" eaLnBrk="0" fontAlgn="base" latinLnBrk="0" hangingPunct="0">
              <a:lnSpc>
                <a:spcPct val="100000"/>
              </a:lnSpc>
              <a:spcBef>
                <a:spcPct val="0"/>
              </a:spcBef>
              <a:spcAft>
                <a:spcPct val="0"/>
              </a:spcAft>
              <a:buClrTx/>
              <a:buSzTx/>
              <a:tabLst/>
            </a:pPr>
            <a:endParaRPr lang="nl-BE" altLang="nl-BE" sz="2800"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lang="nl-BE" altLang="nl-BE" sz="2800" dirty="0">
                <a:solidFill>
                  <a:srgbClr val="FFFF00"/>
                </a:solidFill>
                <a:cs typeface="Arial" panose="020B0604020202020204" pitchFamily="34" charset="0"/>
              </a:rPr>
              <a:t>200 mg </a:t>
            </a:r>
            <a:r>
              <a:rPr lang="nl-BE" altLang="nl-BE" sz="2800" dirty="0" err="1">
                <a:cs typeface="Arial" panose="020B0604020202020204" pitchFamily="34" charset="0"/>
              </a:rPr>
              <a:t>higher</a:t>
            </a:r>
            <a:r>
              <a:rPr lang="nl-BE" altLang="nl-BE" sz="2800" dirty="0">
                <a:cs typeface="Arial" panose="020B0604020202020204" pitchFamily="34" charset="0"/>
              </a:rPr>
              <a:t> </a:t>
            </a:r>
            <a:r>
              <a:rPr lang="nl-BE" altLang="nl-BE" sz="2800" dirty="0" err="1">
                <a:cs typeface="Arial" panose="020B0604020202020204" pitchFamily="34" charset="0"/>
              </a:rPr>
              <a:t>incidence</a:t>
            </a:r>
            <a:r>
              <a:rPr lang="nl-BE" altLang="nl-BE" sz="2800" dirty="0">
                <a:cs typeface="Arial" panose="020B0604020202020204" pitchFamily="34" charset="0"/>
              </a:rPr>
              <a:t> of </a:t>
            </a:r>
            <a:r>
              <a:rPr lang="nl-BE" altLang="nl-BE" sz="2800" dirty="0" err="1">
                <a:cs typeface="Arial" panose="020B0604020202020204" pitchFamily="34" charset="0"/>
              </a:rPr>
              <a:t>drowsiness</a:t>
            </a:r>
            <a:r>
              <a:rPr lang="nl-BE" altLang="nl-BE" sz="2800" dirty="0">
                <a:cs typeface="Arial" panose="020B0604020202020204" pitchFamily="34" charset="0"/>
              </a:rPr>
              <a:t> </a:t>
            </a:r>
            <a:r>
              <a:rPr lang="nl-BE" altLang="nl-BE" sz="2800" dirty="0" err="1">
                <a:cs typeface="Arial" panose="020B0604020202020204" pitchFamily="34" charset="0"/>
              </a:rPr>
              <a:t>and</a:t>
            </a:r>
            <a:r>
              <a:rPr lang="nl-BE" altLang="nl-BE" sz="2800" dirty="0">
                <a:cs typeface="Arial" panose="020B0604020202020204" pitchFamily="34" charset="0"/>
              </a:rPr>
              <a:t> </a:t>
            </a:r>
            <a:r>
              <a:rPr lang="nl-BE" altLang="nl-BE" sz="2800" dirty="0" err="1">
                <a:cs typeface="Arial" panose="020B0604020202020204" pitchFamily="34" charset="0"/>
              </a:rPr>
              <a:t>dizzines</a:t>
            </a:r>
            <a:r>
              <a:rPr lang="nl-BE" altLang="nl-BE" sz="2800" dirty="0">
                <a:cs typeface="Arial" panose="020B0604020202020204" pitchFamily="34" charset="0"/>
              </a:rPr>
              <a:t> even </a:t>
            </a:r>
            <a:r>
              <a:rPr lang="nl-BE" altLang="nl-BE" sz="2800" dirty="0" err="1">
                <a:cs typeface="Arial" panose="020B0604020202020204" pitchFamily="34" charset="0"/>
              </a:rPr>
              <a:t>when</a:t>
            </a:r>
            <a:r>
              <a:rPr lang="nl-BE" altLang="nl-BE" sz="2800" dirty="0">
                <a:cs typeface="Arial" panose="020B0604020202020204" pitchFamily="34" charset="0"/>
              </a:rPr>
              <a:t> drugs </a:t>
            </a:r>
            <a:r>
              <a:rPr lang="nl-BE" altLang="nl-BE" sz="2800" dirty="0" err="1">
                <a:cs typeface="Arial" panose="020B0604020202020204" pitchFamily="34" charset="0"/>
              </a:rPr>
              <a:t>were</a:t>
            </a:r>
            <a:r>
              <a:rPr lang="nl-BE" altLang="nl-BE" sz="2800" dirty="0">
                <a:cs typeface="Arial" panose="020B0604020202020204" pitchFamily="34" charset="0"/>
              </a:rPr>
              <a:t> taken at </a:t>
            </a:r>
            <a:r>
              <a:rPr lang="nl-BE" altLang="nl-BE" sz="2800" dirty="0" err="1">
                <a:cs typeface="Arial" panose="020B0604020202020204" pitchFamily="34" charset="0"/>
              </a:rPr>
              <a:t>bedtime</a:t>
            </a:r>
            <a:r>
              <a:rPr lang="nl-BE" altLang="nl-BE" sz="2800" dirty="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lang="nl-BE" altLang="nl-BE" sz="2800"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lang="nl-BE" altLang="nl-BE" sz="2800" dirty="0">
                <a:solidFill>
                  <a:srgbClr val="FFFF00"/>
                </a:solidFill>
                <a:cs typeface="Arial" panose="020B0604020202020204" pitchFamily="34" charset="0"/>
              </a:rPr>
              <a:t>300 </a:t>
            </a:r>
            <a:r>
              <a:rPr lang="nl-BE" altLang="nl-BE" sz="2800" dirty="0" err="1">
                <a:solidFill>
                  <a:srgbClr val="FFFF00"/>
                </a:solidFill>
                <a:cs typeface="Arial" panose="020B0604020202020204" pitchFamily="34" charset="0"/>
              </a:rPr>
              <a:t>to</a:t>
            </a:r>
            <a:r>
              <a:rPr lang="nl-BE" altLang="nl-BE" sz="2800" dirty="0">
                <a:solidFill>
                  <a:srgbClr val="FFFF00"/>
                </a:solidFill>
                <a:cs typeface="Arial" panose="020B0604020202020204" pitchFamily="34" charset="0"/>
              </a:rPr>
              <a:t> 1200 mg </a:t>
            </a:r>
            <a:r>
              <a:rPr lang="nl-BE" altLang="nl-BE" sz="2800" dirty="0" err="1">
                <a:cs typeface="Arial" panose="020B0604020202020204" pitchFamily="34" charset="0"/>
              </a:rPr>
              <a:t>increase</a:t>
            </a:r>
            <a:r>
              <a:rPr lang="nl-BE" altLang="nl-BE" sz="2800" dirty="0">
                <a:cs typeface="Arial" panose="020B0604020202020204" pitchFamily="34" charset="0"/>
              </a:rPr>
              <a:t> of </a:t>
            </a:r>
            <a:r>
              <a:rPr lang="nl-BE" altLang="nl-BE" sz="2800" dirty="0" err="1">
                <a:cs typeface="Arial" panose="020B0604020202020204" pitchFamily="34" charset="0"/>
              </a:rPr>
              <a:t>fatigue</a:t>
            </a:r>
            <a:r>
              <a:rPr lang="nl-BE" altLang="nl-BE" sz="2800" dirty="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tabLst/>
            </a:pPr>
            <a:endParaRPr lang="nl-BE" altLang="nl-BE" sz="2800"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lang="nl-BE" altLang="nl-BE" sz="2800" dirty="0">
                <a:cs typeface="Arial" panose="020B0604020202020204" pitchFamily="34" charset="0"/>
              </a:rPr>
              <a:t>Case report of </a:t>
            </a:r>
            <a:r>
              <a:rPr lang="nl-BE" altLang="nl-BE" sz="2800" dirty="0" err="1">
                <a:cs typeface="Arial" panose="020B0604020202020204" pitchFamily="34" charset="0"/>
              </a:rPr>
              <a:t>hypnotic</a:t>
            </a:r>
            <a:r>
              <a:rPr lang="nl-BE" altLang="nl-BE" sz="2800" dirty="0">
                <a:cs typeface="Arial" panose="020B0604020202020204" pitchFamily="34" charset="0"/>
              </a:rPr>
              <a:t> state </a:t>
            </a:r>
            <a:r>
              <a:rPr lang="nl-BE" altLang="nl-BE" sz="2800" dirty="0" err="1">
                <a:cs typeface="Arial" panose="020B0604020202020204" pitchFamily="34" charset="0"/>
              </a:rPr>
              <a:t>that</a:t>
            </a:r>
            <a:r>
              <a:rPr lang="nl-BE" altLang="nl-BE" sz="2800" dirty="0">
                <a:cs typeface="Arial" panose="020B0604020202020204" pitchFamily="34" charset="0"/>
              </a:rPr>
              <a:t> </a:t>
            </a:r>
            <a:r>
              <a:rPr lang="nl-BE" altLang="nl-BE" sz="2800" dirty="0" err="1">
                <a:cs typeface="Arial" panose="020B0604020202020204" pitchFamily="34" charset="0"/>
              </a:rPr>
              <a:t>lasted</a:t>
            </a:r>
            <a:r>
              <a:rPr lang="nl-BE" altLang="nl-BE" sz="2800" dirty="0">
                <a:cs typeface="Arial" panose="020B0604020202020204" pitchFamily="34" charset="0"/>
              </a:rPr>
              <a:t> 2 h </a:t>
            </a:r>
            <a:r>
              <a:rPr lang="nl-BE" altLang="nl-BE" sz="2800" dirty="0" err="1">
                <a:cs typeface="Arial" panose="020B0604020202020204" pitchFamily="34" charset="0"/>
              </a:rPr>
              <a:t>after</a:t>
            </a:r>
            <a:r>
              <a:rPr lang="nl-BE" altLang="nl-BE" sz="2800" dirty="0">
                <a:cs typeface="Arial" panose="020B0604020202020204" pitchFamily="34" charset="0"/>
              </a:rPr>
              <a:t> </a:t>
            </a:r>
            <a:r>
              <a:rPr lang="nl-BE" altLang="nl-BE" sz="2800" dirty="0">
                <a:solidFill>
                  <a:srgbClr val="FFFF00"/>
                </a:solidFill>
                <a:cs typeface="Arial" panose="020B0604020202020204" pitchFamily="34" charset="0"/>
              </a:rPr>
              <a:t>400 mg </a:t>
            </a:r>
            <a:r>
              <a:rPr lang="nl-BE" altLang="nl-BE" sz="2800" dirty="0" err="1">
                <a:cs typeface="Arial" panose="020B0604020202020204" pitchFamily="34" charset="0"/>
              </a:rPr>
              <a:t>ingestion</a:t>
            </a:r>
            <a:r>
              <a:rPr lang="nl-BE" altLang="nl-BE" sz="2800" dirty="0">
                <a:cs typeface="Arial" panose="020B0604020202020204" pitchFamily="34" charset="0"/>
              </a:rPr>
              <a:t>. </a:t>
            </a:r>
            <a:r>
              <a:rPr lang="nl-BE" altLang="nl-BE" sz="2800" dirty="0" err="1">
                <a:cs typeface="Arial" panose="020B0604020202020204" pitchFamily="34" charset="0"/>
              </a:rPr>
              <a:t>Very</a:t>
            </a:r>
            <a:r>
              <a:rPr lang="nl-BE" altLang="nl-BE" sz="2800" dirty="0">
                <a:cs typeface="Arial" panose="020B0604020202020204" pitchFamily="34" charset="0"/>
              </a:rPr>
              <a:t> high levels of 5 alfa </a:t>
            </a:r>
            <a:r>
              <a:rPr lang="nl-BE" altLang="nl-BE" sz="2800" dirty="0" err="1">
                <a:cs typeface="Arial" panose="020B0604020202020204" pitchFamily="34" charset="0"/>
              </a:rPr>
              <a:t>and</a:t>
            </a:r>
            <a:r>
              <a:rPr lang="nl-BE" altLang="nl-BE" sz="2800" dirty="0">
                <a:cs typeface="Arial" panose="020B0604020202020204" pitchFamily="34" charset="0"/>
              </a:rPr>
              <a:t> </a:t>
            </a:r>
            <a:r>
              <a:rPr lang="nl-BE" altLang="nl-BE" sz="2800" dirty="0" err="1">
                <a:cs typeface="Arial" panose="020B0604020202020204" pitchFamily="34" charset="0"/>
              </a:rPr>
              <a:t>beta</a:t>
            </a:r>
            <a:r>
              <a:rPr lang="nl-BE" altLang="nl-BE" sz="2800" dirty="0">
                <a:cs typeface="Arial" panose="020B0604020202020204" pitchFamily="34" charset="0"/>
              </a:rPr>
              <a:t> </a:t>
            </a:r>
            <a:r>
              <a:rPr lang="nl-BE" altLang="nl-BE" sz="2800" dirty="0" err="1">
                <a:cs typeface="Arial" panose="020B0604020202020204" pitchFamily="34" charset="0"/>
              </a:rPr>
              <a:t>pregnanolone</a:t>
            </a:r>
            <a:r>
              <a:rPr lang="nl-BE" altLang="nl-BE" sz="2800" dirty="0">
                <a:cs typeface="Arial" panose="020B0604020202020204" pitchFamily="34" charset="0"/>
              </a:rPr>
              <a:t> </a:t>
            </a:r>
            <a:r>
              <a:rPr lang="nl-BE" altLang="nl-BE" sz="2800" dirty="0" err="1">
                <a:cs typeface="Arial" panose="020B0604020202020204" pitchFamily="34" charset="0"/>
              </a:rPr>
              <a:t>were</a:t>
            </a:r>
            <a:r>
              <a:rPr lang="nl-BE" altLang="nl-BE" sz="2800" dirty="0">
                <a:cs typeface="Arial" panose="020B0604020202020204" pitchFamily="34" charset="0"/>
              </a:rPr>
              <a:t> </a:t>
            </a:r>
            <a:r>
              <a:rPr lang="nl-BE" altLang="nl-BE" sz="2800" dirty="0" err="1">
                <a:cs typeface="Arial" panose="020B0604020202020204" pitchFamily="34" charset="0"/>
              </a:rPr>
              <a:t>recorded</a:t>
            </a:r>
            <a:r>
              <a:rPr lang="nl-BE" altLang="nl-BE" sz="2800" dirty="0">
                <a:cs typeface="Arial" panose="020B0604020202020204" pitchFamily="34" charset="0"/>
              </a:rPr>
              <a:t>.</a:t>
            </a:r>
          </a:p>
        </p:txBody>
      </p:sp>
    </p:spTree>
    <p:extLst>
      <p:ext uri="{BB962C8B-B14F-4D97-AF65-F5344CB8AC3E}">
        <p14:creationId xmlns:p14="http://schemas.microsoft.com/office/powerpoint/2010/main" val="943622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C455C-CE66-1E16-F116-4E2A62595794}"/>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B19E98C1-6FE3-3F67-5143-013BF40F6FBB}"/>
              </a:ext>
            </a:extLst>
          </p:cNvPr>
          <p:cNvSpPr txBox="1"/>
          <p:nvPr/>
        </p:nvSpPr>
        <p:spPr>
          <a:xfrm>
            <a:off x="323528" y="260648"/>
            <a:ext cx="8424936" cy="3785652"/>
          </a:xfrm>
          <a:prstGeom prst="rect">
            <a:avLst/>
          </a:prstGeom>
          <a:noFill/>
        </p:spPr>
        <p:txBody>
          <a:bodyPr wrap="square" rtlCol="0">
            <a:spAutoFit/>
          </a:bodyPr>
          <a:lstStyle/>
          <a:p>
            <a:r>
              <a:rPr lang="en-US" b="1" dirty="0">
                <a:solidFill>
                  <a:srgbClr val="92D050"/>
                </a:solidFill>
              </a:rPr>
              <a:t>With vaginal intake of natural progesterone</a:t>
            </a:r>
          </a:p>
          <a:p>
            <a:endParaRPr lang="en-US" b="1" dirty="0"/>
          </a:p>
          <a:p>
            <a:r>
              <a:rPr lang="en-US" dirty="0"/>
              <a:t>Much less metabolization: less sedative</a:t>
            </a:r>
          </a:p>
          <a:p>
            <a:endParaRPr lang="en-US" dirty="0"/>
          </a:p>
          <a:p>
            <a:r>
              <a:rPr lang="en-US" dirty="0"/>
              <a:t>Higher levels of progesterone</a:t>
            </a:r>
          </a:p>
          <a:p>
            <a:endParaRPr lang="en-US" dirty="0"/>
          </a:p>
          <a:p>
            <a:r>
              <a:rPr lang="en-US" dirty="0"/>
              <a:t>Slow elimination – direct vagina to uterus transport – with high storage of progesterone in the uterus (10 times higher in the endometrium than serum levels) and subsequent delayed release.</a:t>
            </a:r>
          </a:p>
        </p:txBody>
      </p:sp>
    </p:spTree>
    <p:extLst>
      <p:ext uri="{BB962C8B-B14F-4D97-AF65-F5344CB8AC3E}">
        <p14:creationId xmlns:p14="http://schemas.microsoft.com/office/powerpoint/2010/main" val="2551439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318FC-DA60-5471-D5E0-1D8DED6C85E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1B810F4F-C024-9632-823D-946F8B9FE1F0}"/>
              </a:ext>
            </a:extLst>
          </p:cNvPr>
          <p:cNvSpPr txBox="1"/>
          <p:nvPr/>
        </p:nvSpPr>
        <p:spPr>
          <a:xfrm>
            <a:off x="323528" y="260648"/>
            <a:ext cx="8424936" cy="3046988"/>
          </a:xfrm>
          <a:prstGeom prst="rect">
            <a:avLst/>
          </a:prstGeom>
          <a:noFill/>
        </p:spPr>
        <p:txBody>
          <a:bodyPr wrap="square" rtlCol="0">
            <a:spAutoFit/>
          </a:bodyPr>
          <a:lstStyle/>
          <a:p>
            <a:r>
              <a:rPr lang="en-US" b="1" dirty="0">
                <a:solidFill>
                  <a:srgbClr val="92D050"/>
                </a:solidFill>
              </a:rPr>
              <a:t>With vaginal intake of natural progesterone</a:t>
            </a:r>
          </a:p>
          <a:p>
            <a:endParaRPr lang="en-US" b="1" dirty="0"/>
          </a:p>
          <a:p>
            <a:r>
              <a:rPr lang="en-US" dirty="0"/>
              <a:t>100 or 200 mg:</a:t>
            </a:r>
          </a:p>
          <a:p>
            <a:endParaRPr lang="en-US" dirty="0"/>
          </a:p>
          <a:p>
            <a:r>
              <a:rPr lang="en-US" dirty="0"/>
              <a:t>5 ng/ml at 6-12 h and remained at this level for 24 hours, and still detected levels at 72 h.</a:t>
            </a:r>
          </a:p>
          <a:p>
            <a:endParaRPr lang="en-US" dirty="0"/>
          </a:p>
          <a:p>
            <a:r>
              <a:rPr lang="en-US" dirty="0"/>
              <a:t>400 mg 16 ng/ml.</a:t>
            </a:r>
          </a:p>
        </p:txBody>
      </p:sp>
    </p:spTree>
    <p:extLst>
      <p:ext uri="{BB962C8B-B14F-4D97-AF65-F5344CB8AC3E}">
        <p14:creationId xmlns:p14="http://schemas.microsoft.com/office/powerpoint/2010/main" val="2459089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FDBD6-3EA3-566A-889E-4BE0F5572D6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89E1AC49-2C02-5ADA-3E8D-88222C718762}"/>
              </a:ext>
            </a:extLst>
          </p:cNvPr>
          <p:cNvPicPr>
            <a:picLocks noChangeAspect="1"/>
          </p:cNvPicPr>
          <p:nvPr/>
        </p:nvPicPr>
        <p:blipFill>
          <a:blip r:embed="rId2"/>
          <a:stretch>
            <a:fillRect/>
          </a:stretch>
        </p:blipFill>
        <p:spPr>
          <a:xfrm>
            <a:off x="251520" y="829319"/>
            <a:ext cx="8640960" cy="5199361"/>
          </a:xfrm>
          <a:prstGeom prst="rect">
            <a:avLst/>
          </a:prstGeom>
        </p:spPr>
      </p:pic>
      <p:sp>
        <p:nvSpPr>
          <p:cNvPr id="2" name="Rechthoek 1">
            <a:extLst>
              <a:ext uri="{FF2B5EF4-FFF2-40B4-BE49-F238E27FC236}">
                <a16:creationId xmlns:a16="http://schemas.microsoft.com/office/drawing/2014/main" id="{DBFB318C-9300-5B43-01F6-70CDBFB12920}"/>
              </a:ext>
            </a:extLst>
          </p:cNvPr>
          <p:cNvSpPr/>
          <p:nvPr/>
        </p:nvSpPr>
        <p:spPr bwMode="auto">
          <a:xfrm>
            <a:off x="251520" y="5445224"/>
            <a:ext cx="8424936" cy="4320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4" name="Rechthoek 3">
            <a:extLst>
              <a:ext uri="{FF2B5EF4-FFF2-40B4-BE49-F238E27FC236}">
                <a16:creationId xmlns:a16="http://schemas.microsoft.com/office/drawing/2014/main" id="{98630398-DE1D-D65D-AE51-5D95C1F7D16F}"/>
              </a:ext>
            </a:extLst>
          </p:cNvPr>
          <p:cNvSpPr/>
          <p:nvPr/>
        </p:nvSpPr>
        <p:spPr bwMode="auto">
          <a:xfrm>
            <a:off x="251520" y="620688"/>
            <a:ext cx="8640960" cy="4320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5" name="Rechthoek 4">
            <a:extLst>
              <a:ext uri="{FF2B5EF4-FFF2-40B4-BE49-F238E27FC236}">
                <a16:creationId xmlns:a16="http://schemas.microsoft.com/office/drawing/2014/main" id="{99FF1DE9-37BC-385D-1133-19AB983CA2E7}"/>
              </a:ext>
            </a:extLst>
          </p:cNvPr>
          <p:cNvSpPr/>
          <p:nvPr/>
        </p:nvSpPr>
        <p:spPr bwMode="auto">
          <a:xfrm>
            <a:off x="359532" y="5550182"/>
            <a:ext cx="8424936" cy="4320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l-BE" sz="2400" b="0" i="0" u="none" strike="noStrike" cap="none" normalizeH="0" baseline="0" dirty="0">
                <a:ln>
                  <a:noFill/>
                </a:ln>
                <a:solidFill>
                  <a:schemeClr val="tx1"/>
                </a:solidFill>
                <a:effectLst/>
                <a:latin typeface="Arial" pitchFamily="34" charset="0"/>
              </a:rPr>
              <a:t>v</a:t>
            </a:r>
          </a:p>
        </p:txBody>
      </p:sp>
      <p:sp>
        <p:nvSpPr>
          <p:cNvPr id="6" name="Rechthoek 5">
            <a:extLst>
              <a:ext uri="{FF2B5EF4-FFF2-40B4-BE49-F238E27FC236}">
                <a16:creationId xmlns:a16="http://schemas.microsoft.com/office/drawing/2014/main" id="{7091D94D-E4E2-2780-A28D-995CECA4AF51}"/>
              </a:ext>
            </a:extLst>
          </p:cNvPr>
          <p:cNvSpPr/>
          <p:nvPr/>
        </p:nvSpPr>
        <p:spPr bwMode="auto">
          <a:xfrm>
            <a:off x="251520" y="836712"/>
            <a:ext cx="216024" cy="50098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l-BE" sz="2400" b="0" i="0" u="none" strike="noStrike" cap="none" normalizeH="0" baseline="0" dirty="0">
                <a:ln>
                  <a:noFill/>
                </a:ln>
                <a:solidFill>
                  <a:schemeClr val="tx1"/>
                </a:solidFill>
                <a:effectLst/>
                <a:latin typeface="Arial" pitchFamily="34" charset="0"/>
              </a:rPr>
              <a:t>v</a:t>
            </a:r>
          </a:p>
        </p:txBody>
      </p:sp>
      <p:sp>
        <p:nvSpPr>
          <p:cNvPr id="7" name="Rechthoek 6">
            <a:extLst>
              <a:ext uri="{FF2B5EF4-FFF2-40B4-BE49-F238E27FC236}">
                <a16:creationId xmlns:a16="http://schemas.microsoft.com/office/drawing/2014/main" id="{5A7F7E40-6BA0-B5AF-924A-C0F3E719B896}"/>
              </a:ext>
            </a:extLst>
          </p:cNvPr>
          <p:cNvSpPr/>
          <p:nvPr/>
        </p:nvSpPr>
        <p:spPr bwMode="auto">
          <a:xfrm>
            <a:off x="8595360" y="882585"/>
            <a:ext cx="216024" cy="5009886"/>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l-BE" sz="2400" b="0" i="0" u="none" strike="noStrike" cap="none" normalizeH="0" baseline="0" dirty="0">
                <a:ln>
                  <a:noFill/>
                </a:ln>
                <a:solidFill>
                  <a:schemeClr val="tx1"/>
                </a:solidFill>
                <a:effectLst/>
                <a:latin typeface="Arial" pitchFamily="34" charset="0"/>
              </a:rPr>
              <a:t>v</a:t>
            </a:r>
          </a:p>
        </p:txBody>
      </p:sp>
    </p:spTree>
    <p:extLst>
      <p:ext uri="{BB962C8B-B14F-4D97-AF65-F5344CB8AC3E}">
        <p14:creationId xmlns:p14="http://schemas.microsoft.com/office/powerpoint/2010/main" val="2041363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C5B69-3C7E-B4FC-1E4A-21417946B6EF}"/>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FE3B0A25-FD8E-7431-D96A-1BAFA5D4C3C6}"/>
              </a:ext>
            </a:extLst>
          </p:cNvPr>
          <p:cNvPicPr>
            <a:picLocks noChangeAspect="1"/>
          </p:cNvPicPr>
          <p:nvPr/>
        </p:nvPicPr>
        <p:blipFill>
          <a:blip r:embed="rId2"/>
          <a:stretch>
            <a:fillRect/>
          </a:stretch>
        </p:blipFill>
        <p:spPr>
          <a:xfrm>
            <a:off x="781050" y="619125"/>
            <a:ext cx="7581900" cy="5619750"/>
          </a:xfrm>
          <a:prstGeom prst="rect">
            <a:avLst/>
          </a:prstGeom>
        </p:spPr>
      </p:pic>
    </p:spTree>
    <p:extLst>
      <p:ext uri="{BB962C8B-B14F-4D97-AF65-F5344CB8AC3E}">
        <p14:creationId xmlns:p14="http://schemas.microsoft.com/office/powerpoint/2010/main" val="143664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kstvak 4"/>
          <p:cNvSpPr txBox="1">
            <a:spLocks noChangeArrowheads="1"/>
          </p:cNvSpPr>
          <p:nvPr/>
        </p:nvSpPr>
        <p:spPr bwMode="auto">
          <a:xfrm>
            <a:off x="468313" y="476250"/>
            <a:ext cx="705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nl-BE" sz="2400">
              <a:latin typeface="Calibri" panose="020F0502020204030204" pitchFamily="34" charset="0"/>
            </a:endParaRPr>
          </a:p>
        </p:txBody>
      </p:sp>
      <p:pic>
        <p:nvPicPr>
          <p:cNvPr id="3" name="Afbeelding 2">
            <a:extLst>
              <a:ext uri="{FF2B5EF4-FFF2-40B4-BE49-F238E27FC236}">
                <a16:creationId xmlns:a16="http://schemas.microsoft.com/office/drawing/2014/main" id="{5CA2E0FE-DD96-7BE6-E769-744A3AD42D87}"/>
              </a:ext>
            </a:extLst>
          </p:cNvPr>
          <p:cNvPicPr>
            <a:picLocks noChangeAspect="1"/>
          </p:cNvPicPr>
          <p:nvPr/>
        </p:nvPicPr>
        <p:blipFill>
          <a:blip r:embed="rId2"/>
          <a:stretch>
            <a:fillRect/>
          </a:stretch>
        </p:blipFill>
        <p:spPr>
          <a:xfrm>
            <a:off x="179512" y="1275825"/>
            <a:ext cx="8856984" cy="4306349"/>
          </a:xfrm>
          <a:prstGeom prst="rect">
            <a:avLst/>
          </a:prstGeom>
        </p:spPr>
      </p:pic>
    </p:spTree>
    <p:extLst>
      <p:ext uri="{BB962C8B-B14F-4D97-AF65-F5344CB8AC3E}">
        <p14:creationId xmlns:p14="http://schemas.microsoft.com/office/powerpoint/2010/main" val="3710045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CB07-983F-0C37-C75C-9B7FD8562DFC}"/>
            </a:ext>
          </a:extLst>
        </p:cNvPr>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D883FB3A-10AC-653A-22D9-953EFBE707D2}"/>
              </a:ext>
            </a:extLst>
          </p:cNvPr>
          <p:cNvGraphicFramePr>
            <a:graphicFrameLocks noGrp="1"/>
          </p:cNvGraphicFramePr>
          <p:nvPr>
            <p:extLst>
              <p:ext uri="{D42A27DB-BD31-4B8C-83A1-F6EECF244321}">
                <p14:modId xmlns:p14="http://schemas.microsoft.com/office/powerpoint/2010/main" val="2096875817"/>
              </p:ext>
            </p:extLst>
          </p:nvPr>
        </p:nvGraphicFramePr>
        <p:xfrm>
          <a:off x="107504" y="404664"/>
          <a:ext cx="8928994" cy="5760636"/>
        </p:xfrm>
        <a:graphic>
          <a:graphicData uri="http://schemas.openxmlformats.org/drawingml/2006/table">
            <a:tbl>
              <a:tblPr firstRow="1" bandRow="1">
                <a:tableStyleId>{5C22544A-7EE6-4342-B048-85BDC9FD1C3A}</a:tableStyleId>
              </a:tblPr>
              <a:tblGrid>
                <a:gridCol w="3667265">
                  <a:extLst>
                    <a:ext uri="{9D8B030D-6E8A-4147-A177-3AD203B41FA5}">
                      <a16:colId xmlns:a16="http://schemas.microsoft.com/office/drawing/2014/main" val="680718020"/>
                    </a:ext>
                  </a:extLst>
                </a:gridCol>
                <a:gridCol w="1833633">
                  <a:extLst>
                    <a:ext uri="{9D8B030D-6E8A-4147-A177-3AD203B41FA5}">
                      <a16:colId xmlns:a16="http://schemas.microsoft.com/office/drawing/2014/main" val="2974526591"/>
                    </a:ext>
                  </a:extLst>
                </a:gridCol>
                <a:gridCol w="1627894">
                  <a:extLst>
                    <a:ext uri="{9D8B030D-6E8A-4147-A177-3AD203B41FA5}">
                      <a16:colId xmlns:a16="http://schemas.microsoft.com/office/drawing/2014/main" val="1524362616"/>
                    </a:ext>
                  </a:extLst>
                </a:gridCol>
                <a:gridCol w="1800202">
                  <a:extLst>
                    <a:ext uri="{9D8B030D-6E8A-4147-A177-3AD203B41FA5}">
                      <a16:colId xmlns:a16="http://schemas.microsoft.com/office/drawing/2014/main" val="4158782730"/>
                    </a:ext>
                  </a:extLst>
                </a:gridCol>
              </a:tblGrid>
              <a:tr h="480053">
                <a:tc>
                  <a:txBody>
                    <a:bodyPr/>
                    <a:lstStyle/>
                    <a:p>
                      <a:r>
                        <a:rPr lang="nl-BE" sz="1800" dirty="0" err="1">
                          <a:latin typeface="Arial" panose="020B0604020202020204" pitchFamily="34" charset="0"/>
                          <a:cs typeface="Arial" panose="020B0604020202020204" pitchFamily="34" charset="0"/>
                        </a:rPr>
                        <a:t>progestogen</a:t>
                      </a:r>
                      <a:endParaRPr lang="nl-BE" sz="1800" dirty="0">
                        <a:latin typeface="Arial" panose="020B0604020202020204" pitchFamily="34" charset="0"/>
                        <a:cs typeface="Arial" panose="020B0604020202020204" pitchFamily="34" charset="0"/>
                      </a:endParaRPr>
                    </a:p>
                  </a:txBody>
                  <a:tcPr/>
                </a:tc>
                <a:tc>
                  <a:txBody>
                    <a:bodyPr/>
                    <a:lstStyle/>
                    <a:p>
                      <a:r>
                        <a:rPr lang="nl-BE" sz="1200" dirty="0" err="1">
                          <a:latin typeface="Arial" panose="020B0604020202020204" pitchFamily="34" charset="0"/>
                          <a:cs typeface="Arial" panose="020B0604020202020204" pitchFamily="34" charset="0"/>
                        </a:rPr>
                        <a:t>Transformation</a:t>
                      </a:r>
                      <a:r>
                        <a:rPr lang="nl-BE" sz="1200" dirty="0">
                          <a:latin typeface="Arial" panose="020B0604020202020204" pitchFamily="34" charset="0"/>
                          <a:cs typeface="Arial" panose="020B0604020202020204" pitchFamily="34" charset="0"/>
                        </a:rPr>
                        <a:t> </a:t>
                      </a:r>
                      <a:r>
                        <a:rPr lang="nl-BE" sz="1200" dirty="0" err="1">
                          <a:latin typeface="Arial" panose="020B0604020202020204" pitchFamily="34" charset="0"/>
                          <a:cs typeface="Arial" panose="020B0604020202020204" pitchFamily="34" charset="0"/>
                        </a:rPr>
                        <a:t>dose</a:t>
                      </a:r>
                      <a:r>
                        <a:rPr lang="nl-BE" sz="1200" dirty="0">
                          <a:latin typeface="Arial" panose="020B0604020202020204" pitchFamily="34" charset="0"/>
                          <a:cs typeface="Arial" panose="020B0604020202020204" pitchFamily="34" charset="0"/>
                        </a:rPr>
                        <a:t> (mg/</a:t>
                      </a:r>
                      <a:r>
                        <a:rPr lang="nl-BE" sz="1200" dirty="0" err="1">
                          <a:latin typeface="Arial" panose="020B0604020202020204" pitchFamily="34" charset="0"/>
                          <a:cs typeface="Arial" panose="020B0604020202020204" pitchFamily="34" charset="0"/>
                        </a:rPr>
                        <a:t>cycle</a:t>
                      </a:r>
                      <a:r>
                        <a:rPr lang="nl-BE" sz="1200" dirty="0">
                          <a:latin typeface="Arial" panose="020B0604020202020204" pitchFamily="34" charset="0"/>
                          <a:cs typeface="Arial" panose="020B0604020202020204" pitchFamily="34" charset="0"/>
                        </a:rPr>
                        <a:t>)</a:t>
                      </a:r>
                    </a:p>
                  </a:txBody>
                  <a:tcPr/>
                </a:tc>
                <a:tc>
                  <a:txBody>
                    <a:bodyPr/>
                    <a:lstStyle/>
                    <a:p>
                      <a:r>
                        <a:rPr lang="nl-BE" sz="1200" dirty="0" err="1">
                          <a:latin typeface="Arial" panose="020B0604020202020204" pitchFamily="34" charset="0"/>
                          <a:cs typeface="Arial" panose="020B0604020202020204" pitchFamily="34" charset="0"/>
                        </a:rPr>
                        <a:t>Ovulation</a:t>
                      </a:r>
                      <a:r>
                        <a:rPr lang="nl-BE" sz="1200" dirty="0">
                          <a:latin typeface="Arial" panose="020B0604020202020204" pitchFamily="34" charset="0"/>
                          <a:cs typeface="Arial" panose="020B0604020202020204" pitchFamily="34" charset="0"/>
                        </a:rPr>
                        <a:t> </a:t>
                      </a:r>
                      <a:r>
                        <a:rPr lang="nl-BE" sz="1200" dirty="0" err="1">
                          <a:latin typeface="Arial" panose="020B0604020202020204" pitchFamily="34" charset="0"/>
                          <a:cs typeface="Arial" panose="020B0604020202020204" pitchFamily="34" charset="0"/>
                        </a:rPr>
                        <a:t>inhibition</a:t>
                      </a:r>
                      <a:r>
                        <a:rPr lang="nl-BE" sz="1200" dirty="0">
                          <a:latin typeface="Arial" panose="020B0604020202020204" pitchFamily="34" charset="0"/>
                          <a:cs typeface="Arial" panose="020B0604020202020204" pitchFamily="34" charset="0"/>
                        </a:rPr>
                        <a:t> </a:t>
                      </a:r>
                      <a:r>
                        <a:rPr lang="nl-BE" sz="1200" dirty="0" err="1">
                          <a:latin typeface="Arial" panose="020B0604020202020204" pitchFamily="34" charset="0"/>
                          <a:cs typeface="Arial" panose="020B0604020202020204" pitchFamily="34" charset="0"/>
                        </a:rPr>
                        <a:t>dose</a:t>
                      </a:r>
                      <a:r>
                        <a:rPr lang="nl-BE" sz="1200" dirty="0">
                          <a:latin typeface="Arial" panose="020B0604020202020204" pitchFamily="34" charset="0"/>
                          <a:cs typeface="Arial" panose="020B0604020202020204" pitchFamily="34" charset="0"/>
                        </a:rPr>
                        <a:t> (mg/</a:t>
                      </a:r>
                      <a:r>
                        <a:rPr lang="nl-BE" sz="1200" dirty="0" err="1">
                          <a:latin typeface="Arial" panose="020B0604020202020204" pitchFamily="34" charset="0"/>
                          <a:cs typeface="Arial" panose="020B0604020202020204" pitchFamily="34" charset="0"/>
                        </a:rPr>
                        <a:t>day</a:t>
                      </a:r>
                      <a:r>
                        <a:rPr lang="nl-BE" sz="1200" dirty="0">
                          <a:latin typeface="Arial" panose="020B0604020202020204" pitchFamily="34" charset="0"/>
                          <a:cs typeface="Arial" panose="020B0604020202020204" pitchFamily="34" charset="0"/>
                        </a:rPr>
                        <a:t>)</a:t>
                      </a:r>
                    </a:p>
                  </a:txBody>
                  <a:tcPr/>
                </a:tc>
                <a:tc>
                  <a:txBody>
                    <a:bodyPr/>
                    <a:lstStyle/>
                    <a:p>
                      <a:r>
                        <a:rPr lang="nl-BE" sz="1200" dirty="0" err="1">
                          <a:latin typeface="Arial" panose="020B0604020202020204" pitchFamily="34" charset="0"/>
                          <a:cs typeface="Arial" panose="020B0604020202020204" pitchFamily="34" charset="0"/>
                        </a:rPr>
                        <a:t>Dose</a:t>
                      </a:r>
                      <a:r>
                        <a:rPr lang="nl-BE" sz="1200" dirty="0">
                          <a:latin typeface="Arial" panose="020B0604020202020204" pitchFamily="34" charset="0"/>
                          <a:cs typeface="Arial" panose="020B0604020202020204" pitchFamily="34" charset="0"/>
                        </a:rPr>
                        <a:t> in </a:t>
                      </a:r>
                      <a:r>
                        <a:rPr lang="nl-BE" sz="1200" dirty="0" err="1">
                          <a:latin typeface="Arial" panose="020B0604020202020204" pitchFamily="34" charset="0"/>
                          <a:cs typeface="Arial" panose="020B0604020202020204" pitchFamily="34" charset="0"/>
                        </a:rPr>
                        <a:t>available</a:t>
                      </a:r>
                      <a:r>
                        <a:rPr lang="nl-BE" sz="1200" dirty="0">
                          <a:latin typeface="Arial" panose="020B0604020202020204" pitchFamily="34" charset="0"/>
                          <a:cs typeface="Arial" panose="020B0604020202020204" pitchFamily="34" charset="0"/>
                        </a:rPr>
                        <a:t> </a:t>
                      </a:r>
                      <a:r>
                        <a:rPr lang="nl-BE" sz="1200" dirty="0" err="1">
                          <a:latin typeface="Arial" panose="020B0604020202020204" pitchFamily="34" charset="0"/>
                          <a:cs typeface="Arial" panose="020B0604020202020204" pitchFamily="34" charset="0"/>
                        </a:rPr>
                        <a:t>preparations</a:t>
                      </a:r>
                      <a:r>
                        <a:rPr lang="nl-BE" sz="1200" dirty="0">
                          <a:latin typeface="Arial" panose="020B0604020202020204" pitchFamily="34" charset="0"/>
                          <a:cs typeface="Arial" panose="020B0604020202020204" pitchFamily="34" charset="0"/>
                        </a:rPr>
                        <a:t> (mg/</a:t>
                      </a:r>
                      <a:r>
                        <a:rPr lang="nl-BE" sz="1200" dirty="0" err="1">
                          <a:latin typeface="Arial" panose="020B0604020202020204" pitchFamily="34" charset="0"/>
                          <a:cs typeface="Arial" panose="020B0604020202020204" pitchFamily="34" charset="0"/>
                        </a:rPr>
                        <a:t>day</a:t>
                      </a:r>
                      <a:r>
                        <a:rPr lang="nl-BE" sz="1200"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1125359399"/>
                  </a:ext>
                </a:extLst>
              </a:tr>
              <a:tr h="480053">
                <a:tc>
                  <a:txBody>
                    <a:bodyPr/>
                    <a:lstStyle/>
                    <a:p>
                      <a:r>
                        <a:rPr lang="nl-BE" dirty="0" err="1">
                          <a:latin typeface="Arial" panose="020B0604020202020204" pitchFamily="34" charset="0"/>
                          <a:cs typeface="Arial" panose="020B0604020202020204" pitchFamily="34" charset="0"/>
                        </a:rPr>
                        <a:t>progesterone</a:t>
                      </a:r>
                      <a:endParaRPr lang="nl-BE" dirty="0">
                        <a:latin typeface="Arial" panose="020B0604020202020204" pitchFamily="34" charset="0"/>
                        <a:cs typeface="Arial" panose="020B0604020202020204" pitchFamily="34" charset="0"/>
                      </a:endParaRPr>
                    </a:p>
                  </a:txBody>
                  <a:tcPr/>
                </a:tc>
                <a:tc>
                  <a:txBody>
                    <a:bodyPr/>
                    <a:lstStyle/>
                    <a:p>
                      <a:r>
                        <a:rPr lang="nl-BE" dirty="0"/>
                        <a:t>4200</a:t>
                      </a:r>
                    </a:p>
                  </a:txBody>
                  <a:tcPr/>
                </a:tc>
                <a:tc>
                  <a:txBody>
                    <a:bodyPr/>
                    <a:lstStyle/>
                    <a:p>
                      <a:r>
                        <a:rPr lang="nl-BE" dirty="0"/>
                        <a:t>300</a:t>
                      </a:r>
                    </a:p>
                  </a:txBody>
                  <a:tcPr/>
                </a:tc>
                <a:tc>
                  <a:txBody>
                    <a:bodyPr/>
                    <a:lstStyle/>
                    <a:p>
                      <a:endParaRPr lang="nl-BE"/>
                    </a:p>
                  </a:txBody>
                  <a:tcPr/>
                </a:tc>
                <a:extLst>
                  <a:ext uri="{0D108BD9-81ED-4DB2-BD59-A6C34878D82A}">
                    <a16:rowId xmlns:a16="http://schemas.microsoft.com/office/drawing/2014/main" val="2032334354"/>
                  </a:ext>
                </a:extLst>
              </a:tr>
              <a:tr h="480053">
                <a:tc>
                  <a:txBody>
                    <a:bodyPr/>
                    <a:lstStyle/>
                    <a:p>
                      <a:r>
                        <a:rPr lang="nl-BE" dirty="0">
                          <a:latin typeface="Arial" panose="020B0604020202020204" pitchFamily="34" charset="0"/>
                          <a:cs typeface="Arial" panose="020B0604020202020204" pitchFamily="34" charset="0"/>
                        </a:rPr>
                        <a:t>MPA</a:t>
                      </a:r>
                    </a:p>
                  </a:txBody>
                  <a:tcPr/>
                </a:tc>
                <a:tc>
                  <a:txBody>
                    <a:bodyPr/>
                    <a:lstStyle/>
                    <a:p>
                      <a:r>
                        <a:rPr lang="nl-BE" dirty="0"/>
                        <a:t>50</a:t>
                      </a:r>
                    </a:p>
                  </a:txBody>
                  <a:tcPr/>
                </a:tc>
                <a:tc>
                  <a:txBody>
                    <a:bodyPr/>
                    <a:lstStyle/>
                    <a:p>
                      <a:endParaRPr lang="nl-BE"/>
                    </a:p>
                  </a:txBody>
                  <a:tcPr/>
                </a:tc>
                <a:tc>
                  <a:txBody>
                    <a:bodyPr/>
                    <a:lstStyle/>
                    <a:p>
                      <a:endParaRPr lang="nl-BE"/>
                    </a:p>
                  </a:txBody>
                  <a:tcPr/>
                </a:tc>
                <a:extLst>
                  <a:ext uri="{0D108BD9-81ED-4DB2-BD59-A6C34878D82A}">
                    <a16:rowId xmlns:a16="http://schemas.microsoft.com/office/drawing/2014/main" val="2916024173"/>
                  </a:ext>
                </a:extLst>
              </a:tr>
              <a:tr h="480053">
                <a:tc>
                  <a:txBody>
                    <a:bodyPr/>
                    <a:lstStyle/>
                    <a:p>
                      <a:r>
                        <a:rPr lang="nl-BE" dirty="0" err="1">
                          <a:latin typeface="Arial" panose="020B0604020202020204" pitchFamily="34" charset="0"/>
                          <a:cs typeface="Arial" panose="020B0604020202020204" pitchFamily="34" charset="0"/>
                        </a:rPr>
                        <a:t>Chlormadione</a:t>
                      </a:r>
                      <a:r>
                        <a:rPr lang="nl-BE" dirty="0">
                          <a:latin typeface="Arial" panose="020B0604020202020204" pitchFamily="34" charset="0"/>
                          <a:cs typeface="Arial" panose="020B0604020202020204" pitchFamily="34" charset="0"/>
                        </a:rPr>
                        <a:t> </a:t>
                      </a:r>
                      <a:r>
                        <a:rPr lang="nl-BE" dirty="0" err="1">
                          <a:latin typeface="Arial" panose="020B0604020202020204" pitchFamily="34" charset="0"/>
                          <a:cs typeface="Arial" panose="020B0604020202020204" pitchFamily="34" charset="0"/>
                        </a:rPr>
                        <a:t>acetate</a:t>
                      </a:r>
                      <a:endParaRPr lang="nl-BE" dirty="0">
                        <a:latin typeface="Arial" panose="020B0604020202020204" pitchFamily="34" charset="0"/>
                        <a:cs typeface="Arial" panose="020B0604020202020204" pitchFamily="34" charset="0"/>
                      </a:endParaRPr>
                    </a:p>
                  </a:txBody>
                  <a:tcPr/>
                </a:tc>
                <a:tc>
                  <a:txBody>
                    <a:bodyPr/>
                    <a:lstStyle/>
                    <a:p>
                      <a:r>
                        <a:rPr lang="nl-BE" dirty="0"/>
                        <a:t>50</a:t>
                      </a:r>
                    </a:p>
                  </a:txBody>
                  <a:tcPr/>
                </a:tc>
                <a:tc>
                  <a:txBody>
                    <a:bodyPr/>
                    <a:lstStyle/>
                    <a:p>
                      <a:r>
                        <a:rPr lang="nl-BE" dirty="0"/>
                        <a:t>1,7</a:t>
                      </a:r>
                    </a:p>
                  </a:txBody>
                  <a:tcPr/>
                </a:tc>
                <a:tc>
                  <a:txBody>
                    <a:bodyPr/>
                    <a:lstStyle/>
                    <a:p>
                      <a:r>
                        <a:rPr lang="nl-BE" dirty="0"/>
                        <a:t>2,0</a:t>
                      </a:r>
                    </a:p>
                  </a:txBody>
                  <a:tcPr/>
                </a:tc>
                <a:extLst>
                  <a:ext uri="{0D108BD9-81ED-4DB2-BD59-A6C34878D82A}">
                    <a16:rowId xmlns:a16="http://schemas.microsoft.com/office/drawing/2014/main" val="1673272889"/>
                  </a:ext>
                </a:extLst>
              </a:tr>
              <a:tr h="480053">
                <a:tc>
                  <a:txBody>
                    <a:bodyPr/>
                    <a:lstStyle/>
                    <a:p>
                      <a:r>
                        <a:rPr lang="nl-BE" dirty="0" err="1">
                          <a:latin typeface="Arial" panose="020B0604020202020204" pitchFamily="34" charset="0"/>
                          <a:cs typeface="Arial" panose="020B0604020202020204" pitchFamily="34" charset="0"/>
                        </a:rPr>
                        <a:t>Cyproterone</a:t>
                      </a:r>
                      <a:r>
                        <a:rPr lang="nl-BE" dirty="0">
                          <a:latin typeface="Arial" panose="020B0604020202020204" pitchFamily="34" charset="0"/>
                          <a:cs typeface="Arial" panose="020B0604020202020204" pitchFamily="34" charset="0"/>
                        </a:rPr>
                        <a:t> </a:t>
                      </a:r>
                      <a:r>
                        <a:rPr lang="nl-BE" dirty="0" err="1">
                          <a:latin typeface="Arial" panose="020B0604020202020204" pitchFamily="34" charset="0"/>
                          <a:cs typeface="Arial" panose="020B0604020202020204" pitchFamily="34" charset="0"/>
                        </a:rPr>
                        <a:t>acetate</a:t>
                      </a:r>
                      <a:endParaRPr lang="nl-BE" dirty="0">
                        <a:latin typeface="Arial" panose="020B0604020202020204" pitchFamily="34" charset="0"/>
                        <a:cs typeface="Arial" panose="020B0604020202020204" pitchFamily="34" charset="0"/>
                      </a:endParaRPr>
                    </a:p>
                  </a:txBody>
                  <a:tcPr/>
                </a:tc>
                <a:tc>
                  <a:txBody>
                    <a:bodyPr/>
                    <a:lstStyle/>
                    <a:p>
                      <a:r>
                        <a:rPr lang="nl-BE" dirty="0"/>
                        <a:t>20</a:t>
                      </a:r>
                    </a:p>
                  </a:txBody>
                  <a:tcPr/>
                </a:tc>
                <a:tc>
                  <a:txBody>
                    <a:bodyPr/>
                    <a:lstStyle/>
                    <a:p>
                      <a:r>
                        <a:rPr lang="nl-BE" dirty="0"/>
                        <a:t>1,0</a:t>
                      </a:r>
                    </a:p>
                  </a:txBody>
                  <a:tcPr/>
                </a:tc>
                <a:tc>
                  <a:txBody>
                    <a:bodyPr/>
                    <a:lstStyle/>
                    <a:p>
                      <a:r>
                        <a:rPr lang="nl-BE" dirty="0"/>
                        <a:t>2,0</a:t>
                      </a:r>
                    </a:p>
                  </a:txBody>
                  <a:tcPr/>
                </a:tc>
                <a:extLst>
                  <a:ext uri="{0D108BD9-81ED-4DB2-BD59-A6C34878D82A}">
                    <a16:rowId xmlns:a16="http://schemas.microsoft.com/office/drawing/2014/main" val="2263565031"/>
                  </a:ext>
                </a:extLst>
              </a:tr>
              <a:tr h="480053">
                <a:tc>
                  <a:txBody>
                    <a:bodyPr/>
                    <a:lstStyle/>
                    <a:p>
                      <a:r>
                        <a:rPr lang="nl-BE" dirty="0" err="1">
                          <a:latin typeface="Arial" panose="020B0604020202020204" pitchFamily="34" charset="0"/>
                          <a:cs typeface="Arial" panose="020B0604020202020204" pitchFamily="34" charset="0"/>
                        </a:rPr>
                        <a:t>dienogest</a:t>
                      </a:r>
                      <a:endParaRPr lang="nl-BE" dirty="0">
                        <a:latin typeface="Arial" panose="020B0604020202020204" pitchFamily="34" charset="0"/>
                        <a:cs typeface="Arial" panose="020B0604020202020204" pitchFamily="34" charset="0"/>
                      </a:endParaRPr>
                    </a:p>
                  </a:txBody>
                  <a:tcPr/>
                </a:tc>
                <a:tc>
                  <a:txBody>
                    <a:bodyPr/>
                    <a:lstStyle/>
                    <a:p>
                      <a:r>
                        <a:rPr lang="nl-BE" dirty="0"/>
                        <a:t>6</a:t>
                      </a:r>
                    </a:p>
                  </a:txBody>
                  <a:tcPr/>
                </a:tc>
                <a:tc>
                  <a:txBody>
                    <a:bodyPr/>
                    <a:lstStyle/>
                    <a:p>
                      <a:r>
                        <a:rPr lang="nl-BE" dirty="0"/>
                        <a:t>1,0</a:t>
                      </a:r>
                    </a:p>
                  </a:txBody>
                  <a:tcPr/>
                </a:tc>
                <a:tc>
                  <a:txBody>
                    <a:bodyPr/>
                    <a:lstStyle/>
                    <a:p>
                      <a:r>
                        <a:rPr lang="nl-BE" dirty="0"/>
                        <a:t>2,0-3,0</a:t>
                      </a:r>
                    </a:p>
                  </a:txBody>
                  <a:tcPr/>
                </a:tc>
                <a:extLst>
                  <a:ext uri="{0D108BD9-81ED-4DB2-BD59-A6C34878D82A}">
                    <a16:rowId xmlns:a16="http://schemas.microsoft.com/office/drawing/2014/main" val="3700272350"/>
                  </a:ext>
                </a:extLst>
              </a:tr>
              <a:tr h="480053">
                <a:tc>
                  <a:txBody>
                    <a:bodyPr/>
                    <a:lstStyle/>
                    <a:p>
                      <a:r>
                        <a:rPr lang="nl-BE" dirty="0" err="1">
                          <a:latin typeface="Arial" panose="020B0604020202020204" pitchFamily="34" charset="0"/>
                          <a:cs typeface="Arial" panose="020B0604020202020204" pitchFamily="34" charset="0"/>
                        </a:rPr>
                        <a:t>Norethisterone</a:t>
                      </a:r>
                      <a:r>
                        <a:rPr lang="nl-BE" dirty="0">
                          <a:latin typeface="Arial" panose="020B0604020202020204" pitchFamily="34" charset="0"/>
                          <a:cs typeface="Arial" panose="020B0604020202020204" pitchFamily="34" charset="0"/>
                        </a:rPr>
                        <a:t> </a:t>
                      </a:r>
                      <a:r>
                        <a:rPr lang="nl-BE" dirty="0" err="1">
                          <a:latin typeface="Arial" panose="020B0604020202020204" pitchFamily="34" charset="0"/>
                          <a:cs typeface="Arial" panose="020B0604020202020204" pitchFamily="34" charset="0"/>
                        </a:rPr>
                        <a:t>acetate</a:t>
                      </a:r>
                      <a:endParaRPr lang="nl-BE" dirty="0">
                        <a:latin typeface="Arial" panose="020B0604020202020204" pitchFamily="34" charset="0"/>
                        <a:cs typeface="Arial" panose="020B0604020202020204" pitchFamily="34" charset="0"/>
                      </a:endParaRPr>
                    </a:p>
                  </a:txBody>
                  <a:tcPr/>
                </a:tc>
                <a:tc>
                  <a:txBody>
                    <a:bodyPr/>
                    <a:lstStyle/>
                    <a:p>
                      <a:r>
                        <a:rPr lang="nl-BE" dirty="0"/>
                        <a:t>50</a:t>
                      </a:r>
                    </a:p>
                  </a:txBody>
                  <a:tcPr/>
                </a:tc>
                <a:tc>
                  <a:txBody>
                    <a:bodyPr/>
                    <a:lstStyle/>
                    <a:p>
                      <a:r>
                        <a:rPr lang="nl-BE" dirty="0"/>
                        <a:t>0,5</a:t>
                      </a:r>
                    </a:p>
                  </a:txBody>
                  <a:tcPr/>
                </a:tc>
                <a:tc>
                  <a:txBody>
                    <a:bodyPr/>
                    <a:lstStyle/>
                    <a:p>
                      <a:r>
                        <a:rPr lang="nl-BE" dirty="0"/>
                        <a:t>0,6</a:t>
                      </a:r>
                    </a:p>
                  </a:txBody>
                  <a:tcPr/>
                </a:tc>
                <a:extLst>
                  <a:ext uri="{0D108BD9-81ED-4DB2-BD59-A6C34878D82A}">
                    <a16:rowId xmlns:a16="http://schemas.microsoft.com/office/drawing/2014/main" val="2228389861"/>
                  </a:ext>
                </a:extLst>
              </a:tr>
              <a:tr h="480053">
                <a:tc>
                  <a:txBody>
                    <a:bodyPr/>
                    <a:lstStyle/>
                    <a:p>
                      <a:r>
                        <a:rPr lang="nl-BE" dirty="0" err="1">
                          <a:latin typeface="Arial" panose="020B0604020202020204" pitchFamily="34" charset="0"/>
                          <a:cs typeface="Arial" panose="020B0604020202020204" pitchFamily="34" charset="0"/>
                        </a:rPr>
                        <a:t>levonorgestrel</a:t>
                      </a:r>
                      <a:endParaRPr lang="nl-BE" dirty="0">
                        <a:latin typeface="Arial" panose="020B0604020202020204" pitchFamily="34" charset="0"/>
                        <a:cs typeface="Arial" panose="020B0604020202020204" pitchFamily="34" charset="0"/>
                      </a:endParaRPr>
                    </a:p>
                  </a:txBody>
                  <a:tcPr/>
                </a:tc>
                <a:tc>
                  <a:txBody>
                    <a:bodyPr/>
                    <a:lstStyle/>
                    <a:p>
                      <a:r>
                        <a:rPr lang="nl-BE" dirty="0"/>
                        <a:t>5</a:t>
                      </a:r>
                    </a:p>
                  </a:txBody>
                  <a:tcPr/>
                </a:tc>
                <a:tc>
                  <a:txBody>
                    <a:bodyPr/>
                    <a:lstStyle/>
                    <a:p>
                      <a:r>
                        <a:rPr lang="nl-BE" dirty="0"/>
                        <a:t>0,06</a:t>
                      </a:r>
                    </a:p>
                  </a:txBody>
                  <a:tcPr/>
                </a:tc>
                <a:tc>
                  <a:txBody>
                    <a:bodyPr/>
                    <a:lstStyle/>
                    <a:p>
                      <a:r>
                        <a:rPr lang="nl-BE" dirty="0"/>
                        <a:t>0,1-0,15</a:t>
                      </a:r>
                    </a:p>
                  </a:txBody>
                  <a:tcPr/>
                </a:tc>
                <a:extLst>
                  <a:ext uri="{0D108BD9-81ED-4DB2-BD59-A6C34878D82A}">
                    <a16:rowId xmlns:a16="http://schemas.microsoft.com/office/drawing/2014/main" val="298480491"/>
                  </a:ext>
                </a:extLst>
              </a:tr>
              <a:tr h="480053">
                <a:tc>
                  <a:txBody>
                    <a:bodyPr/>
                    <a:lstStyle/>
                    <a:p>
                      <a:r>
                        <a:rPr lang="nl-BE" dirty="0">
                          <a:latin typeface="Arial" panose="020B0604020202020204" pitchFamily="34" charset="0"/>
                          <a:cs typeface="Arial" panose="020B0604020202020204" pitchFamily="34" charset="0"/>
                        </a:rPr>
                        <a:t>desogestrel</a:t>
                      </a:r>
                    </a:p>
                  </a:txBody>
                  <a:tcPr/>
                </a:tc>
                <a:tc>
                  <a:txBody>
                    <a:bodyPr/>
                    <a:lstStyle/>
                    <a:p>
                      <a:r>
                        <a:rPr lang="nl-BE" dirty="0"/>
                        <a:t>2</a:t>
                      </a:r>
                    </a:p>
                  </a:txBody>
                  <a:tcPr/>
                </a:tc>
                <a:tc>
                  <a:txBody>
                    <a:bodyPr/>
                    <a:lstStyle/>
                    <a:p>
                      <a:r>
                        <a:rPr lang="nl-BE" dirty="0"/>
                        <a:t>0,06</a:t>
                      </a:r>
                    </a:p>
                  </a:txBody>
                  <a:tcPr/>
                </a:tc>
                <a:tc>
                  <a:txBody>
                    <a:bodyPr/>
                    <a:lstStyle/>
                    <a:p>
                      <a:r>
                        <a:rPr lang="nl-BE" dirty="0"/>
                        <a:t>0,15</a:t>
                      </a:r>
                    </a:p>
                  </a:txBody>
                  <a:tcPr/>
                </a:tc>
                <a:extLst>
                  <a:ext uri="{0D108BD9-81ED-4DB2-BD59-A6C34878D82A}">
                    <a16:rowId xmlns:a16="http://schemas.microsoft.com/office/drawing/2014/main" val="1999907023"/>
                  </a:ext>
                </a:extLst>
              </a:tr>
              <a:tr h="480053">
                <a:tc>
                  <a:txBody>
                    <a:bodyPr/>
                    <a:lstStyle/>
                    <a:p>
                      <a:r>
                        <a:rPr lang="nl-BE" dirty="0" err="1">
                          <a:latin typeface="Arial" panose="020B0604020202020204" pitchFamily="34" charset="0"/>
                          <a:cs typeface="Arial" panose="020B0604020202020204" pitchFamily="34" charset="0"/>
                        </a:rPr>
                        <a:t>drosperinone</a:t>
                      </a:r>
                      <a:endParaRPr lang="nl-BE" dirty="0">
                        <a:latin typeface="Arial" panose="020B0604020202020204" pitchFamily="34" charset="0"/>
                        <a:cs typeface="Arial" panose="020B0604020202020204" pitchFamily="34" charset="0"/>
                      </a:endParaRPr>
                    </a:p>
                  </a:txBody>
                  <a:tcPr/>
                </a:tc>
                <a:tc>
                  <a:txBody>
                    <a:bodyPr/>
                    <a:lstStyle/>
                    <a:p>
                      <a:r>
                        <a:rPr lang="nl-BE" dirty="0"/>
                        <a:t>50</a:t>
                      </a:r>
                    </a:p>
                  </a:txBody>
                  <a:tcPr/>
                </a:tc>
                <a:tc>
                  <a:txBody>
                    <a:bodyPr/>
                    <a:lstStyle/>
                    <a:p>
                      <a:r>
                        <a:rPr lang="nl-BE" dirty="0"/>
                        <a:t>2,0</a:t>
                      </a:r>
                    </a:p>
                  </a:txBody>
                  <a:tcPr/>
                </a:tc>
                <a:tc>
                  <a:txBody>
                    <a:bodyPr/>
                    <a:lstStyle/>
                    <a:p>
                      <a:r>
                        <a:rPr lang="nl-BE" dirty="0"/>
                        <a:t>3,0</a:t>
                      </a:r>
                    </a:p>
                  </a:txBody>
                  <a:tcPr/>
                </a:tc>
                <a:extLst>
                  <a:ext uri="{0D108BD9-81ED-4DB2-BD59-A6C34878D82A}">
                    <a16:rowId xmlns:a16="http://schemas.microsoft.com/office/drawing/2014/main" val="3345591759"/>
                  </a:ext>
                </a:extLst>
              </a:tr>
              <a:tr h="480053">
                <a:tc>
                  <a:txBody>
                    <a:bodyPr/>
                    <a:lstStyle/>
                    <a:p>
                      <a:r>
                        <a:rPr lang="nl-BE" dirty="0" err="1">
                          <a:latin typeface="Arial" panose="020B0604020202020204" pitchFamily="34" charset="0"/>
                          <a:cs typeface="Arial" panose="020B0604020202020204" pitchFamily="34" charset="0"/>
                        </a:rPr>
                        <a:t>gestodene</a:t>
                      </a:r>
                      <a:endParaRPr lang="nl-BE" dirty="0">
                        <a:latin typeface="Arial" panose="020B0604020202020204" pitchFamily="34" charset="0"/>
                        <a:cs typeface="Arial" panose="020B0604020202020204" pitchFamily="34" charset="0"/>
                      </a:endParaRPr>
                    </a:p>
                  </a:txBody>
                  <a:tcPr/>
                </a:tc>
                <a:tc>
                  <a:txBody>
                    <a:bodyPr/>
                    <a:lstStyle/>
                    <a:p>
                      <a:r>
                        <a:rPr lang="nl-BE" dirty="0"/>
                        <a:t>3</a:t>
                      </a:r>
                    </a:p>
                  </a:txBody>
                  <a:tcPr/>
                </a:tc>
                <a:tc>
                  <a:txBody>
                    <a:bodyPr/>
                    <a:lstStyle/>
                    <a:p>
                      <a:r>
                        <a:rPr lang="nl-BE" dirty="0"/>
                        <a:t>0,04</a:t>
                      </a:r>
                    </a:p>
                  </a:txBody>
                  <a:tcPr/>
                </a:tc>
                <a:tc>
                  <a:txBody>
                    <a:bodyPr/>
                    <a:lstStyle/>
                    <a:p>
                      <a:r>
                        <a:rPr lang="nl-BE" dirty="0"/>
                        <a:t>0,06-0,075</a:t>
                      </a:r>
                    </a:p>
                  </a:txBody>
                  <a:tcPr/>
                </a:tc>
                <a:extLst>
                  <a:ext uri="{0D108BD9-81ED-4DB2-BD59-A6C34878D82A}">
                    <a16:rowId xmlns:a16="http://schemas.microsoft.com/office/drawing/2014/main" val="4220105"/>
                  </a:ext>
                </a:extLst>
              </a:tr>
              <a:tr h="480053">
                <a:tc>
                  <a:txBody>
                    <a:bodyPr/>
                    <a:lstStyle/>
                    <a:p>
                      <a:r>
                        <a:rPr lang="nl-BE" dirty="0" err="1">
                          <a:latin typeface="Arial" panose="020B0604020202020204" pitchFamily="34" charset="0"/>
                          <a:cs typeface="Arial" panose="020B0604020202020204" pitchFamily="34" charset="0"/>
                        </a:rPr>
                        <a:t>Nomegestrol</a:t>
                      </a:r>
                      <a:r>
                        <a:rPr lang="nl-BE" dirty="0">
                          <a:latin typeface="Arial" panose="020B0604020202020204" pitchFamily="34" charset="0"/>
                          <a:cs typeface="Arial" panose="020B0604020202020204" pitchFamily="34" charset="0"/>
                        </a:rPr>
                        <a:t> </a:t>
                      </a:r>
                      <a:r>
                        <a:rPr lang="nl-BE" dirty="0" err="1">
                          <a:latin typeface="Arial" panose="020B0604020202020204" pitchFamily="34" charset="0"/>
                          <a:cs typeface="Arial" panose="020B0604020202020204" pitchFamily="34" charset="0"/>
                        </a:rPr>
                        <a:t>acetate</a:t>
                      </a:r>
                      <a:r>
                        <a:rPr lang="nl-BE" dirty="0">
                          <a:latin typeface="Arial" panose="020B0604020202020204" pitchFamily="34" charset="0"/>
                          <a:cs typeface="Arial" panose="020B0604020202020204" pitchFamily="34" charset="0"/>
                        </a:rPr>
                        <a:t> </a:t>
                      </a:r>
                    </a:p>
                  </a:txBody>
                  <a:tcPr/>
                </a:tc>
                <a:tc>
                  <a:txBody>
                    <a:bodyPr/>
                    <a:lstStyle/>
                    <a:p>
                      <a:r>
                        <a:rPr lang="nl-BE" dirty="0"/>
                        <a:t>100</a:t>
                      </a:r>
                    </a:p>
                  </a:txBody>
                  <a:tcPr/>
                </a:tc>
                <a:tc>
                  <a:txBody>
                    <a:bodyPr/>
                    <a:lstStyle/>
                    <a:p>
                      <a:r>
                        <a:rPr lang="nl-BE" dirty="0"/>
                        <a:t>1,25</a:t>
                      </a:r>
                    </a:p>
                  </a:txBody>
                  <a:tcPr/>
                </a:tc>
                <a:tc>
                  <a:txBody>
                    <a:bodyPr/>
                    <a:lstStyle/>
                    <a:p>
                      <a:r>
                        <a:rPr lang="nl-BE" dirty="0"/>
                        <a:t>2,5</a:t>
                      </a:r>
                    </a:p>
                  </a:txBody>
                  <a:tcPr/>
                </a:tc>
                <a:extLst>
                  <a:ext uri="{0D108BD9-81ED-4DB2-BD59-A6C34878D82A}">
                    <a16:rowId xmlns:a16="http://schemas.microsoft.com/office/drawing/2014/main" val="333283995"/>
                  </a:ext>
                </a:extLst>
              </a:tr>
            </a:tbl>
          </a:graphicData>
        </a:graphic>
      </p:graphicFrame>
    </p:spTree>
    <p:extLst>
      <p:ext uri="{BB962C8B-B14F-4D97-AF65-F5344CB8AC3E}">
        <p14:creationId xmlns:p14="http://schemas.microsoft.com/office/powerpoint/2010/main" val="154951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927DD-46C7-E0F4-03DA-8704EEBFD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B09E4A-7923-9FF0-4579-62C28DA43F06}"/>
              </a:ext>
            </a:extLst>
          </p:cNvPr>
          <p:cNvSpPr>
            <a:spLocks noGrp="1"/>
          </p:cNvSpPr>
          <p:nvPr>
            <p:ph type="title"/>
          </p:nvPr>
        </p:nvSpPr>
        <p:spPr>
          <a:xfrm>
            <a:off x="468576" y="132239"/>
            <a:ext cx="8229600" cy="1143000"/>
          </a:xfrm>
          <a:ln>
            <a:solidFill>
              <a:schemeClr val="tx2"/>
            </a:solidFill>
          </a:ln>
        </p:spPr>
        <p:txBody>
          <a:bodyPr/>
          <a:lstStyle/>
          <a:p>
            <a:r>
              <a:rPr lang="fr-BE" sz="3600" dirty="0">
                <a:latin typeface="Arial" panose="020B0604020202020204" pitchFamily="34" charset="0"/>
                <a:cs typeface="Arial" panose="020B0604020202020204" pitchFamily="34" charset="0"/>
              </a:rPr>
              <a:t>DNG, the </a:t>
            </a:r>
            <a:r>
              <a:rPr lang="fr-BE" sz="3600" dirty="0" err="1">
                <a:latin typeface="Arial" panose="020B0604020202020204" pitchFamily="34" charset="0"/>
                <a:cs typeface="Arial" panose="020B0604020202020204" pitchFamily="34" charset="0"/>
              </a:rPr>
              <a:t>most</a:t>
            </a:r>
            <a:r>
              <a:rPr lang="fr-BE" sz="3600" dirty="0">
                <a:latin typeface="Arial" panose="020B0604020202020204" pitchFamily="34" charset="0"/>
                <a:cs typeface="Arial" panose="020B0604020202020204" pitchFamily="34" charset="0"/>
              </a:rPr>
              <a:t> </a:t>
            </a:r>
            <a:r>
              <a:rPr lang="fr-BE" sz="3600" dirty="0" err="1">
                <a:latin typeface="Arial" panose="020B0604020202020204" pitchFamily="34" charset="0"/>
                <a:cs typeface="Arial" panose="020B0604020202020204" pitchFamily="34" charset="0"/>
              </a:rPr>
              <a:t>uterotropic</a:t>
            </a:r>
            <a:r>
              <a:rPr lang="fr-BE" sz="3600" dirty="0">
                <a:latin typeface="Arial" panose="020B0604020202020204" pitchFamily="34" charset="0"/>
                <a:cs typeface="Arial" panose="020B0604020202020204" pitchFamily="34" charset="0"/>
              </a:rPr>
              <a:t> </a:t>
            </a:r>
            <a:r>
              <a:rPr lang="fr-BE" sz="3600" dirty="0" err="1">
                <a:latin typeface="Arial" panose="020B0604020202020204" pitchFamily="34" charset="0"/>
                <a:cs typeface="Arial" panose="020B0604020202020204" pitchFamily="34" charset="0"/>
              </a:rPr>
              <a:t>progestin</a:t>
            </a:r>
            <a:endParaRPr lang="fr-BE" sz="36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BD880757-3B58-0F3F-825B-47925E9A95AF}"/>
              </a:ext>
            </a:extLst>
          </p:cNvPr>
          <p:cNvSpPr>
            <a:spLocks noGrp="1"/>
          </p:cNvSpPr>
          <p:nvPr>
            <p:ph type="body" idx="1"/>
          </p:nvPr>
        </p:nvSpPr>
        <p:spPr>
          <a:xfrm>
            <a:off x="457200" y="1535112"/>
            <a:ext cx="4040188" cy="1177265"/>
          </a:xfrm>
          <a:ln>
            <a:solidFill>
              <a:schemeClr val="tx2"/>
            </a:solidFill>
          </a:ln>
        </p:spPr>
        <p:txBody>
          <a:bodyPr>
            <a:normAutofit/>
          </a:bodyPr>
          <a:lstStyle/>
          <a:p>
            <a:r>
              <a:rPr lang="fr-BE" sz="2000" b="0" dirty="0">
                <a:latin typeface="Arial" panose="020B0604020202020204" pitchFamily="34" charset="0"/>
                <a:cs typeface="Arial" panose="020B0604020202020204" pitchFamily="34" charset="0"/>
              </a:rPr>
              <a:t>IU= </a:t>
            </a:r>
            <a:r>
              <a:rPr lang="en-US" sz="2000" b="0" dirty="0">
                <a:latin typeface="Arial" panose="020B0604020202020204" pitchFamily="34" charset="0"/>
                <a:cs typeface="Arial" panose="020B0604020202020204" pitchFamily="34" charset="0"/>
              </a:rPr>
              <a:t>dose needed to inhibit ovulation / dose needed to transform the endometrium</a:t>
            </a:r>
            <a:endParaRPr lang="fr-BE" sz="2000" b="0"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5FD613E4-068C-7202-2118-2F1D1E57BAB9}"/>
              </a:ext>
            </a:extLst>
          </p:cNvPr>
          <p:cNvPicPr>
            <a:picLocks noGrp="1" noChangeAspect="1"/>
          </p:cNvPicPr>
          <p:nvPr>
            <p:ph sz="half" idx="2"/>
          </p:nvPr>
        </p:nvPicPr>
        <p:blipFill>
          <a:blip r:embed="rId2"/>
          <a:stretch>
            <a:fillRect/>
          </a:stretch>
        </p:blipFill>
        <p:spPr>
          <a:xfrm>
            <a:off x="457200" y="2854069"/>
            <a:ext cx="4040188" cy="3054614"/>
          </a:xfrm>
          <a:prstGeom prst="rect">
            <a:avLst/>
          </a:prstGeom>
        </p:spPr>
      </p:pic>
      <p:sp>
        <p:nvSpPr>
          <p:cNvPr id="7" name="Content Placeholder 6">
            <a:extLst>
              <a:ext uri="{FF2B5EF4-FFF2-40B4-BE49-F238E27FC236}">
                <a16:creationId xmlns:a16="http://schemas.microsoft.com/office/drawing/2014/main" id="{1E89F6B5-25FC-5DA3-8892-13F24E6FC046}"/>
              </a:ext>
            </a:extLst>
          </p:cNvPr>
          <p:cNvSpPr>
            <a:spLocks noGrp="1"/>
          </p:cNvSpPr>
          <p:nvPr>
            <p:ph sz="quarter" idx="4"/>
          </p:nvPr>
        </p:nvSpPr>
        <p:spPr>
          <a:xfrm>
            <a:off x="4691825" y="1561424"/>
            <a:ext cx="4041775" cy="4347259"/>
          </a:xfrm>
          <a:ln>
            <a:solidFill>
              <a:schemeClr val="tx2"/>
            </a:solidFill>
          </a:ln>
        </p:spPr>
        <p:txBody>
          <a:bodyPr>
            <a:normAutofit/>
          </a:bodyPr>
          <a:lstStyle/>
          <a:p>
            <a:pPr>
              <a:buFont typeface="Arial" panose="020B0604020202020204" pitchFamily="34" charset="0"/>
              <a:buChar char="•"/>
            </a:pPr>
            <a:r>
              <a:rPr lang="en-US" sz="2100" dirty="0">
                <a:latin typeface="Arial" panose="020B0604020202020204" pitchFamily="34" charset="0"/>
                <a:cs typeface="Arial" panose="020B0604020202020204" pitchFamily="34" charset="0"/>
              </a:rPr>
              <a:t>Significant </a:t>
            </a:r>
            <a:r>
              <a:rPr lang="en-US" sz="2100" dirty="0" err="1">
                <a:latin typeface="Arial" panose="020B0604020202020204" pitchFamily="34" charset="0"/>
                <a:cs typeface="Arial" panose="020B0604020202020204" pitchFamily="34" charset="0"/>
              </a:rPr>
              <a:t>antiproliferative</a:t>
            </a:r>
            <a:r>
              <a:rPr lang="en-US" sz="2100" dirty="0">
                <a:latin typeface="Arial" panose="020B0604020202020204" pitchFamily="34" charset="0"/>
                <a:cs typeface="Arial" panose="020B0604020202020204" pitchFamily="34" charset="0"/>
              </a:rPr>
              <a:t> effect =&gt; </a:t>
            </a:r>
            <a:r>
              <a:rPr lang="en-US" sz="1800" dirty="0">
                <a:latin typeface="Arial" panose="020B0604020202020204" pitchFamily="34" charset="0"/>
                <a:cs typeface="Arial" panose="020B0604020202020204" pitchFamily="34" charset="0"/>
              </a:rPr>
              <a:t>persistent secretory transformation that results in </a:t>
            </a:r>
            <a:r>
              <a:rPr lang="en-US" sz="1800" dirty="0">
                <a:solidFill>
                  <a:srgbClr val="FF9900"/>
                </a:solidFill>
                <a:latin typeface="Arial" panose="020B0604020202020204" pitchFamily="34" charset="0"/>
                <a:cs typeface="Arial" panose="020B0604020202020204" pitchFamily="34" charset="0"/>
              </a:rPr>
              <a:t>endometrial atrophy</a:t>
            </a:r>
            <a:endParaRPr lang="fr-BE" sz="1800" dirty="0">
              <a:solidFill>
                <a:srgbClr val="FF9900"/>
              </a:solidFill>
              <a:latin typeface="Arial" panose="020B0604020202020204" pitchFamily="34" charset="0"/>
              <a:cs typeface="Arial" panose="020B0604020202020204" pitchFamily="34" charset="0"/>
            </a:endParaRPr>
          </a:p>
          <a:p>
            <a:pPr>
              <a:buFont typeface="Arial" panose="020B0604020202020204" pitchFamily="34" charset="0"/>
              <a:buChar char="•"/>
            </a:pPr>
            <a:endParaRPr lang="fr-BE" sz="18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2000" dirty="0" err="1">
                <a:latin typeface="Arial" panose="020B0604020202020204" pitchFamily="34" charset="0"/>
                <a:cs typeface="Arial" panose="020B0604020202020204" pitchFamily="34" charset="0"/>
              </a:rPr>
              <a:t>Antiproliferative</a:t>
            </a:r>
            <a:r>
              <a:rPr lang="en-US" sz="2000" dirty="0">
                <a:latin typeface="Arial" panose="020B0604020202020204" pitchFamily="34" charset="0"/>
                <a:cs typeface="Arial" panose="020B0604020202020204" pitchFamily="34" charset="0"/>
              </a:rPr>
              <a:t> action related to the PK profile:</a:t>
            </a:r>
          </a:p>
          <a:p>
            <a:pPr lvl="1">
              <a:buFont typeface="Courier New" panose="02070309020205020404" pitchFamily="49" charset="0"/>
              <a:buChar char="o"/>
            </a:pPr>
            <a:r>
              <a:rPr lang="en-US" sz="1800" dirty="0">
                <a:latin typeface="Arial" panose="020B0604020202020204" pitchFamily="34" charset="0"/>
                <a:cs typeface="Arial" panose="020B0604020202020204" pitchFamily="34" charset="0"/>
              </a:rPr>
              <a:t>high bioavailability</a:t>
            </a:r>
          </a:p>
          <a:p>
            <a:pPr lvl="1">
              <a:buFont typeface="Courier New" panose="02070309020205020404" pitchFamily="49" charset="0"/>
              <a:buChar char="o"/>
            </a:pPr>
            <a:r>
              <a:rPr lang="en-US" sz="1800" dirty="0">
                <a:latin typeface="Arial" panose="020B0604020202020204" pitchFamily="34" charset="0"/>
                <a:cs typeface="Arial" panose="020B0604020202020204" pitchFamily="34" charset="0"/>
              </a:rPr>
              <a:t>high plasma concentration in free form (no binding to SHBG),</a:t>
            </a:r>
          </a:p>
          <a:p>
            <a:pPr lvl="1">
              <a:buFont typeface="Courier New" panose="02070309020205020404" pitchFamily="49" charset="0"/>
              <a:buChar char="o"/>
            </a:pPr>
            <a:r>
              <a:rPr lang="en-US" sz="1800" dirty="0">
                <a:latin typeface="Arial" panose="020B0604020202020204" pitchFamily="34" charset="0"/>
                <a:cs typeface="Arial" panose="020B0604020202020204" pitchFamily="34" charset="0"/>
              </a:rPr>
              <a:t>significant intracellular concentration.</a:t>
            </a:r>
            <a:endParaRPr lang="fr-BE" sz="1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C3002E6-7FC8-7F90-DBB3-85989D485ED4}"/>
              </a:ext>
            </a:extLst>
          </p:cNvPr>
          <p:cNvSpPr txBox="1"/>
          <p:nvPr/>
        </p:nvSpPr>
        <p:spPr>
          <a:xfrm>
            <a:off x="457200" y="6580607"/>
            <a:ext cx="6921644" cy="246221"/>
          </a:xfrm>
          <a:prstGeom prst="rect">
            <a:avLst/>
          </a:prstGeom>
          <a:noFill/>
        </p:spPr>
        <p:txBody>
          <a:bodyPr wrap="square" rtlCol="0">
            <a:spAutoFit/>
          </a:bodyPr>
          <a:lstStyle/>
          <a:p>
            <a:r>
              <a:rPr lang="fr-BE" sz="1000" dirty="0" err="1">
                <a:solidFill>
                  <a:schemeClr val="tx2">
                    <a:lumMod val="50000"/>
                    <a:lumOff val="50000"/>
                  </a:schemeClr>
                </a:solidFill>
              </a:rPr>
              <a:t>Gräser</a:t>
            </a:r>
            <a:r>
              <a:rPr lang="fr-BE" sz="1000" dirty="0">
                <a:solidFill>
                  <a:schemeClr val="tx2">
                    <a:lumMod val="50000"/>
                    <a:lumOff val="50000"/>
                  </a:schemeClr>
                </a:solidFill>
              </a:rPr>
              <a:t> T. </a:t>
            </a:r>
            <a:r>
              <a:rPr lang="fr-BE" sz="1000" dirty="0" err="1">
                <a:solidFill>
                  <a:schemeClr val="tx2">
                    <a:lumMod val="50000"/>
                    <a:lumOff val="50000"/>
                  </a:schemeClr>
                </a:solidFill>
              </a:rPr>
              <a:t>Drugs</a:t>
            </a:r>
            <a:r>
              <a:rPr lang="fr-BE" sz="1000" dirty="0">
                <a:solidFill>
                  <a:schemeClr val="tx2">
                    <a:lumMod val="50000"/>
                    <a:lumOff val="50000"/>
                  </a:schemeClr>
                </a:solidFill>
              </a:rPr>
              <a:t> of </a:t>
            </a:r>
            <a:r>
              <a:rPr lang="fr-BE" sz="1000" dirty="0" err="1">
                <a:solidFill>
                  <a:schemeClr val="tx2">
                    <a:lumMod val="50000"/>
                    <a:lumOff val="50000"/>
                  </a:schemeClr>
                </a:solidFill>
              </a:rPr>
              <a:t>Today</a:t>
            </a:r>
            <a:r>
              <a:rPr lang="fr-BE" sz="1000" dirty="0">
                <a:solidFill>
                  <a:schemeClr val="tx2">
                    <a:lumMod val="50000"/>
                    <a:lumOff val="50000"/>
                  </a:schemeClr>
                </a:solidFill>
              </a:rPr>
              <a:t> 1996,32 (</a:t>
            </a:r>
            <a:r>
              <a:rPr lang="fr-BE" sz="1000" dirty="0" err="1">
                <a:solidFill>
                  <a:schemeClr val="tx2">
                    <a:lumMod val="50000"/>
                    <a:lumOff val="50000"/>
                  </a:schemeClr>
                </a:solidFill>
              </a:rPr>
              <a:t>Suppl</a:t>
            </a:r>
            <a:r>
              <a:rPr lang="fr-BE" sz="1000" dirty="0">
                <a:solidFill>
                  <a:schemeClr val="tx2">
                    <a:lumMod val="50000"/>
                    <a:lumOff val="50000"/>
                  </a:schemeClr>
                </a:solidFill>
              </a:rPr>
              <a:t> H) . 43-55 – </a:t>
            </a:r>
            <a:r>
              <a:rPr lang="fr-BE" sz="1000" dirty="0" err="1">
                <a:solidFill>
                  <a:schemeClr val="tx2">
                    <a:lumMod val="50000"/>
                    <a:lumOff val="50000"/>
                  </a:schemeClr>
                </a:solidFill>
              </a:rPr>
              <a:t>Bartsch</a:t>
            </a:r>
            <a:r>
              <a:rPr lang="fr-BE" sz="1000" dirty="0">
                <a:solidFill>
                  <a:schemeClr val="tx2">
                    <a:lumMod val="50000"/>
                    <a:lumOff val="50000"/>
                  </a:schemeClr>
                </a:solidFill>
              </a:rPr>
              <a:t> V J </a:t>
            </a:r>
            <a:r>
              <a:rPr lang="fr-BE" sz="1000" dirty="0" err="1">
                <a:solidFill>
                  <a:schemeClr val="tx2">
                    <a:lumMod val="50000"/>
                    <a:lumOff val="50000"/>
                  </a:schemeClr>
                </a:solidFill>
              </a:rPr>
              <a:t>med</a:t>
            </a:r>
            <a:r>
              <a:rPr lang="fr-BE" sz="1000" dirty="0">
                <a:solidFill>
                  <a:schemeClr val="tx2">
                    <a:lumMod val="50000"/>
                    <a:lumOff val="50000"/>
                  </a:schemeClr>
                </a:solidFill>
              </a:rPr>
              <a:t> Drug </a:t>
            </a:r>
            <a:r>
              <a:rPr lang="fr-BE" sz="1000" dirty="0" err="1">
                <a:solidFill>
                  <a:schemeClr val="tx2">
                    <a:lumMod val="50000"/>
                    <a:lumOff val="50000"/>
                  </a:schemeClr>
                </a:solidFill>
              </a:rPr>
              <a:t>Rev</a:t>
            </a:r>
            <a:r>
              <a:rPr lang="fr-BE" sz="1000" dirty="0">
                <a:solidFill>
                  <a:schemeClr val="tx2">
                    <a:lumMod val="50000"/>
                    <a:lumOff val="50000"/>
                  </a:schemeClr>
                </a:solidFill>
              </a:rPr>
              <a:t> 2015, 5: 1-31</a:t>
            </a:r>
          </a:p>
        </p:txBody>
      </p:sp>
    </p:spTree>
    <p:extLst>
      <p:ext uri="{BB962C8B-B14F-4D97-AF65-F5344CB8AC3E}">
        <p14:creationId xmlns:p14="http://schemas.microsoft.com/office/powerpoint/2010/main" val="2735624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E0508-3736-3CE5-D642-C90B0A99F8A8}"/>
            </a:ext>
          </a:extLst>
        </p:cNvPr>
        <p:cNvGrpSpPr/>
        <p:nvPr/>
      </p:nvGrpSpPr>
      <p:grpSpPr>
        <a:xfrm>
          <a:off x="0" y="0"/>
          <a:ext cx="0" cy="0"/>
          <a:chOff x="0" y="0"/>
          <a:chExt cx="0" cy="0"/>
        </a:xfrm>
      </p:grpSpPr>
      <p:graphicFrame>
        <p:nvGraphicFramePr>
          <p:cNvPr id="2" name="Graphique 16">
            <a:extLst>
              <a:ext uri="{FF2B5EF4-FFF2-40B4-BE49-F238E27FC236}">
                <a16:creationId xmlns:a16="http://schemas.microsoft.com/office/drawing/2014/main" id="{39976818-2084-2C55-7E89-CC7B919DB59C}"/>
              </a:ext>
            </a:extLst>
          </p:cNvPr>
          <p:cNvGraphicFramePr>
            <a:graphicFrameLocks/>
          </p:cNvGraphicFramePr>
          <p:nvPr>
            <p:extLst>
              <p:ext uri="{D42A27DB-BD31-4B8C-83A1-F6EECF244321}">
                <p14:modId xmlns:p14="http://schemas.microsoft.com/office/powerpoint/2010/main" val="3482547258"/>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r:id="rId2" imgW="8132769" imgH="4608975" progId="Excel.Chart.8">
                  <p:embed/>
                </p:oleObj>
              </mc:Choice>
              <mc:Fallback>
                <p:oleObj r:id="rId2" imgW="8132769" imgH="4608975" progId="Excel.Chart.8">
                  <p:embed/>
                  <p:pic>
                    <p:nvPicPr>
                      <p:cNvPr id="52227" name="Graphique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chemeClr val="tx1"/>
                      </a:solidFill>
                      <a:ln>
                        <a:noFill/>
                      </a:ln>
                    </p:spPr>
                  </p:pic>
                </p:oleObj>
              </mc:Fallback>
            </mc:AlternateContent>
          </a:graphicData>
        </a:graphic>
      </p:graphicFrame>
      <p:sp>
        <p:nvSpPr>
          <p:cNvPr id="3" name="Tekstvak 2">
            <a:extLst>
              <a:ext uri="{FF2B5EF4-FFF2-40B4-BE49-F238E27FC236}">
                <a16:creationId xmlns:a16="http://schemas.microsoft.com/office/drawing/2014/main" id="{3548AEBB-8F28-5D57-407B-C97CF7A82E50}"/>
              </a:ext>
            </a:extLst>
          </p:cNvPr>
          <p:cNvSpPr txBox="1"/>
          <p:nvPr/>
        </p:nvSpPr>
        <p:spPr>
          <a:xfrm>
            <a:off x="2411760" y="764704"/>
            <a:ext cx="4176464" cy="461665"/>
          </a:xfrm>
          <a:prstGeom prst="rect">
            <a:avLst/>
          </a:prstGeom>
          <a:noFill/>
        </p:spPr>
        <p:txBody>
          <a:bodyPr wrap="square" rtlCol="0">
            <a:spAutoFit/>
          </a:bodyPr>
          <a:lstStyle/>
          <a:p>
            <a:r>
              <a:rPr lang="nl-BE" dirty="0">
                <a:solidFill>
                  <a:schemeClr val="bg2"/>
                </a:solidFill>
              </a:rPr>
              <a:t>Half life</a:t>
            </a:r>
          </a:p>
        </p:txBody>
      </p:sp>
    </p:spTree>
    <p:extLst>
      <p:ext uri="{BB962C8B-B14F-4D97-AF65-F5344CB8AC3E}">
        <p14:creationId xmlns:p14="http://schemas.microsoft.com/office/powerpoint/2010/main" val="3737178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20</a:t>
            </a:fld>
            <a:endParaRPr lang="nl-NL" sz="1400">
              <a:latin typeface="+mn-lt"/>
            </a:endParaRPr>
          </a:p>
        </p:txBody>
      </p:sp>
      <p:pic>
        <p:nvPicPr>
          <p:cNvPr id="29698" name="Picture 2" descr="An external file that holds a picture, illustration, etc.&#10;Object name is nihms-435082-f00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255"/>
            <a:ext cx="9144000" cy="6930007"/>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p:cNvSpPr txBox="1"/>
          <p:nvPr/>
        </p:nvSpPr>
        <p:spPr>
          <a:xfrm>
            <a:off x="2123728" y="87015"/>
            <a:ext cx="3096344" cy="461665"/>
          </a:xfrm>
          <a:prstGeom prst="rect">
            <a:avLst/>
          </a:prstGeom>
          <a:noFill/>
          <a:ln>
            <a:solidFill>
              <a:schemeClr val="accent1"/>
            </a:solidFill>
          </a:ln>
        </p:spPr>
        <p:txBody>
          <a:bodyPr wrap="square" rtlCol="0">
            <a:spAutoFit/>
          </a:bodyPr>
          <a:lstStyle/>
          <a:p>
            <a:r>
              <a:rPr lang="nl-BE" dirty="0">
                <a:solidFill>
                  <a:schemeClr val="bg2"/>
                </a:solidFill>
              </a:rPr>
              <a:t>Straw+10 criteria</a:t>
            </a:r>
          </a:p>
        </p:txBody>
      </p:sp>
      <p:sp>
        <p:nvSpPr>
          <p:cNvPr id="6" name="Tekstvak 5"/>
          <p:cNvSpPr txBox="1"/>
          <p:nvPr/>
        </p:nvSpPr>
        <p:spPr>
          <a:xfrm>
            <a:off x="5957528" y="6463691"/>
            <a:ext cx="3096344" cy="276999"/>
          </a:xfrm>
          <a:prstGeom prst="rect">
            <a:avLst/>
          </a:prstGeom>
          <a:noFill/>
          <a:ln>
            <a:noFill/>
          </a:ln>
        </p:spPr>
        <p:txBody>
          <a:bodyPr wrap="square" rtlCol="0">
            <a:spAutoFit/>
          </a:bodyPr>
          <a:lstStyle/>
          <a:p>
            <a:r>
              <a:rPr lang="nl-BE" sz="1200" dirty="0" err="1">
                <a:solidFill>
                  <a:schemeClr val="bg2"/>
                </a:solidFill>
              </a:rPr>
              <a:t>Harlow</a:t>
            </a:r>
            <a:r>
              <a:rPr lang="nl-BE" sz="1200" dirty="0">
                <a:solidFill>
                  <a:schemeClr val="bg2"/>
                </a:solidFill>
              </a:rPr>
              <a:t> et al, </a:t>
            </a:r>
            <a:r>
              <a:rPr lang="nl-BE" sz="1200" dirty="0" err="1">
                <a:solidFill>
                  <a:schemeClr val="bg2"/>
                </a:solidFill>
              </a:rPr>
              <a:t>climacteric</a:t>
            </a:r>
            <a:r>
              <a:rPr lang="nl-BE" sz="1200" dirty="0">
                <a:solidFill>
                  <a:schemeClr val="bg2"/>
                </a:solidFill>
              </a:rPr>
              <a:t>, 2012</a:t>
            </a:r>
          </a:p>
        </p:txBody>
      </p:sp>
      <p:sp>
        <p:nvSpPr>
          <p:cNvPr id="3" name="Ovaal 2"/>
          <p:cNvSpPr/>
          <p:nvPr/>
        </p:nvSpPr>
        <p:spPr bwMode="auto">
          <a:xfrm>
            <a:off x="3779912" y="548680"/>
            <a:ext cx="2664296" cy="1710115"/>
          </a:xfrm>
          <a:prstGeom prst="ellipse">
            <a:avLst/>
          </a:prstGeom>
          <a:noFill/>
          <a:ln w="5715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722016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21</a:t>
            </a:fld>
            <a:endParaRPr lang="nl-NL" sz="1400">
              <a:latin typeface="+mn-lt"/>
            </a:endParaRPr>
          </a:p>
        </p:txBody>
      </p:sp>
      <p:pic>
        <p:nvPicPr>
          <p:cNvPr id="30722" name="Picture 2" descr="Estrogen levels Perimenopause Menopausal Trans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966"/>
            <a:ext cx="9144000" cy="3209926"/>
          </a:xfrm>
          <a:prstGeom prst="rect">
            <a:avLst/>
          </a:prstGeom>
          <a:noFill/>
          <a:extLst>
            <a:ext uri="{909E8E84-426E-40DD-AFC4-6F175D3DCCD1}">
              <a14:hiddenFill xmlns:a14="http://schemas.microsoft.com/office/drawing/2010/main">
                <a:solidFill>
                  <a:srgbClr val="FFFFFF"/>
                </a:solidFill>
              </a14:hiddenFill>
            </a:ext>
          </a:extLst>
        </p:spPr>
      </p:pic>
      <p:sp>
        <p:nvSpPr>
          <p:cNvPr id="2" name="Rechthoek 1"/>
          <p:cNvSpPr/>
          <p:nvPr/>
        </p:nvSpPr>
        <p:spPr bwMode="auto">
          <a:xfrm>
            <a:off x="-108520" y="2852936"/>
            <a:ext cx="9252520" cy="4005064"/>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6" name="Rechthoek 5"/>
          <p:cNvSpPr/>
          <p:nvPr/>
        </p:nvSpPr>
        <p:spPr bwMode="auto">
          <a:xfrm>
            <a:off x="0" y="-144016"/>
            <a:ext cx="9144000" cy="26064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4" name="Vrije vorm 3"/>
          <p:cNvSpPr/>
          <p:nvPr/>
        </p:nvSpPr>
        <p:spPr bwMode="auto">
          <a:xfrm>
            <a:off x="1298448" y="3603254"/>
            <a:ext cx="847371" cy="2779258"/>
          </a:xfrm>
          <a:custGeom>
            <a:avLst/>
            <a:gdLst>
              <a:gd name="connsiteX0" fmla="*/ 0 w 847371"/>
              <a:gd name="connsiteY0" fmla="*/ 2779258 h 2779258"/>
              <a:gd name="connsiteX1" fmla="*/ 365760 w 847371"/>
              <a:gd name="connsiteY1" fmla="*/ 8626 h 2779258"/>
            </a:gdLst>
            <a:ahLst/>
            <a:cxnLst>
              <a:cxn ang="0">
                <a:pos x="connsiteX0" y="connsiteY0"/>
              </a:cxn>
              <a:cxn ang="0">
                <a:pos x="connsiteX1" y="connsiteY1"/>
              </a:cxn>
            </a:cxnLst>
            <a:rect l="l" t="t" r="r" b="b"/>
            <a:pathLst>
              <a:path w="847371" h="2779258">
                <a:moveTo>
                  <a:pt x="0" y="2779258"/>
                </a:moveTo>
                <a:cubicBezTo>
                  <a:pt x="662940" y="1326886"/>
                  <a:pt x="1325880" y="-125486"/>
                  <a:pt x="365760" y="8626"/>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8" name="Vrije vorm 7"/>
          <p:cNvSpPr/>
          <p:nvPr/>
        </p:nvSpPr>
        <p:spPr bwMode="auto">
          <a:xfrm>
            <a:off x="827584" y="2197811"/>
            <a:ext cx="8055864" cy="4497469"/>
          </a:xfrm>
          <a:custGeom>
            <a:avLst/>
            <a:gdLst>
              <a:gd name="connsiteX0" fmla="*/ 0 w 8055864"/>
              <a:gd name="connsiteY0" fmla="*/ 4497469 h 4497469"/>
              <a:gd name="connsiteX1" fmla="*/ 301752 w 8055864"/>
              <a:gd name="connsiteY1" fmla="*/ 7765 h 4497469"/>
              <a:gd name="connsiteX2" fmla="*/ 877824 w 8055864"/>
              <a:gd name="connsiteY2" fmla="*/ 3372757 h 4497469"/>
              <a:gd name="connsiteX3" fmla="*/ 1719072 w 8055864"/>
              <a:gd name="connsiteY3" fmla="*/ 1726837 h 4497469"/>
              <a:gd name="connsiteX4" fmla="*/ 2414016 w 8055864"/>
              <a:gd name="connsiteY4" fmla="*/ 2339485 h 4497469"/>
              <a:gd name="connsiteX5" fmla="*/ 3310128 w 8055864"/>
              <a:gd name="connsiteY5" fmla="*/ 1196485 h 4497469"/>
              <a:gd name="connsiteX6" fmla="*/ 4462272 w 8055864"/>
              <a:gd name="connsiteY6" fmla="*/ 4085989 h 4497469"/>
              <a:gd name="connsiteX7" fmla="*/ 6035040 w 8055864"/>
              <a:gd name="connsiteY7" fmla="*/ 3994549 h 4497469"/>
              <a:gd name="connsiteX8" fmla="*/ 7242048 w 8055864"/>
              <a:gd name="connsiteY8" fmla="*/ 1004461 h 4497469"/>
              <a:gd name="connsiteX9" fmla="*/ 8037576 w 8055864"/>
              <a:gd name="connsiteY9" fmla="*/ 1982869 h 4497469"/>
              <a:gd name="connsiteX10" fmla="*/ 8037576 w 8055864"/>
              <a:gd name="connsiteY10" fmla="*/ 1982869 h 4497469"/>
              <a:gd name="connsiteX11" fmla="*/ 8055864 w 8055864"/>
              <a:gd name="connsiteY11" fmla="*/ 1992013 h 449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55864" h="4497469">
                <a:moveTo>
                  <a:pt x="0" y="4497469"/>
                </a:moveTo>
                <a:cubicBezTo>
                  <a:pt x="77724" y="2346343"/>
                  <a:pt x="155448" y="195217"/>
                  <a:pt x="301752" y="7765"/>
                </a:cubicBezTo>
                <a:cubicBezTo>
                  <a:pt x="448056" y="-179687"/>
                  <a:pt x="641604" y="3086245"/>
                  <a:pt x="877824" y="3372757"/>
                </a:cubicBezTo>
                <a:cubicBezTo>
                  <a:pt x="1114044" y="3659269"/>
                  <a:pt x="1463040" y="1899049"/>
                  <a:pt x="1719072" y="1726837"/>
                </a:cubicBezTo>
                <a:cubicBezTo>
                  <a:pt x="1975104" y="1554625"/>
                  <a:pt x="2148840" y="2427877"/>
                  <a:pt x="2414016" y="2339485"/>
                </a:cubicBezTo>
                <a:cubicBezTo>
                  <a:pt x="2679192" y="2251093"/>
                  <a:pt x="2968752" y="905401"/>
                  <a:pt x="3310128" y="1196485"/>
                </a:cubicBezTo>
                <a:cubicBezTo>
                  <a:pt x="3651504" y="1487569"/>
                  <a:pt x="4008120" y="3619645"/>
                  <a:pt x="4462272" y="4085989"/>
                </a:cubicBezTo>
                <a:cubicBezTo>
                  <a:pt x="4916424" y="4552333"/>
                  <a:pt x="5571744" y="4508137"/>
                  <a:pt x="6035040" y="3994549"/>
                </a:cubicBezTo>
                <a:cubicBezTo>
                  <a:pt x="6498336" y="3480961"/>
                  <a:pt x="6908292" y="1339741"/>
                  <a:pt x="7242048" y="1004461"/>
                </a:cubicBezTo>
                <a:cubicBezTo>
                  <a:pt x="7575804" y="669181"/>
                  <a:pt x="8037576" y="1982869"/>
                  <a:pt x="8037576" y="1982869"/>
                </a:cubicBezTo>
                <a:lnTo>
                  <a:pt x="8037576" y="1982869"/>
                </a:lnTo>
                <a:lnTo>
                  <a:pt x="8055864" y="1992013"/>
                </a:lnTo>
              </a:path>
            </a:pathLst>
          </a:custGeom>
          <a:solidFill>
            <a:schemeClr val="tx1"/>
          </a:solidFill>
          <a:ln w="5715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ysClr val="windowText" lastClr="000000"/>
              </a:solidFill>
              <a:effectLst/>
              <a:latin typeface="Arial" pitchFamily="34" charset="0"/>
            </a:endParaRPr>
          </a:p>
        </p:txBody>
      </p:sp>
      <p:sp>
        <p:nvSpPr>
          <p:cNvPr id="7" name="Tekstvak 6"/>
          <p:cNvSpPr txBox="1"/>
          <p:nvPr/>
        </p:nvSpPr>
        <p:spPr>
          <a:xfrm>
            <a:off x="3779912" y="2708920"/>
            <a:ext cx="3816424" cy="461665"/>
          </a:xfrm>
          <a:prstGeom prst="rect">
            <a:avLst/>
          </a:prstGeom>
          <a:noFill/>
        </p:spPr>
        <p:txBody>
          <a:bodyPr wrap="square" rtlCol="0">
            <a:spAutoFit/>
          </a:bodyPr>
          <a:lstStyle/>
          <a:p>
            <a:r>
              <a:rPr lang="nl-BE" dirty="0">
                <a:solidFill>
                  <a:schemeClr val="accent1">
                    <a:lumMod val="75000"/>
                  </a:schemeClr>
                </a:solidFill>
              </a:rPr>
              <a:t>Estradiol levels </a:t>
            </a:r>
          </a:p>
        </p:txBody>
      </p:sp>
      <p:sp>
        <p:nvSpPr>
          <p:cNvPr id="9" name="PIJL-OMHOOG en -OMLAAG 8"/>
          <p:cNvSpPr/>
          <p:nvPr/>
        </p:nvSpPr>
        <p:spPr bwMode="auto">
          <a:xfrm>
            <a:off x="395536" y="2197811"/>
            <a:ext cx="217112" cy="4507789"/>
          </a:xfrm>
          <a:prstGeom prst="up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10" name="PIJL-LINKS en -RECHTS 9"/>
          <p:cNvSpPr/>
          <p:nvPr/>
        </p:nvSpPr>
        <p:spPr bwMode="auto">
          <a:xfrm>
            <a:off x="4139952" y="6597352"/>
            <a:ext cx="4032448" cy="216024"/>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271042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22</a:t>
            </a:fld>
            <a:endParaRPr lang="nl-NL" sz="1400">
              <a:latin typeface="+mn-lt"/>
            </a:endParaRPr>
          </a:p>
        </p:txBody>
      </p:sp>
      <p:pic>
        <p:nvPicPr>
          <p:cNvPr id="31746" name="Picture 2" descr="Afbeeldingsresultaat voor perimenopause hormone roller coa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416"/>
            <a:ext cx="9144000" cy="6885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089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2823" y="323364"/>
            <a:ext cx="8858353" cy="2192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1pPr>
            <a:lvl2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2pPr>
            <a:lvl3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3pPr>
            <a:lvl4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4pPr>
            <a:lvl5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5pPr>
            <a:lvl6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6pPr>
            <a:lvl7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7pPr>
            <a:lvl8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8pPr>
            <a:lvl9pPr eaLnBrk="0" fontAlgn="base" hangingPunct="0">
              <a:spcBef>
                <a:spcPct val="0"/>
              </a:spcBef>
              <a:spcAft>
                <a:spcPct val="0"/>
              </a:spcAft>
              <a:tabLst>
                <a:tab pos="288925" algn="l"/>
                <a:tab pos="504825" algn="l"/>
              </a:tabLst>
              <a:defRPr>
                <a:solidFill>
                  <a:schemeClr val="tx1"/>
                </a:solidFill>
                <a:latin typeface="Arial" panose="020B0604020202020204" pitchFamily="34" charset="0"/>
              </a:defRPr>
            </a:lvl9pPr>
          </a:lstStyle>
          <a:p>
            <a:pPr defTabSz="685800">
              <a:tabLst>
                <a:tab pos="216694" algn="l"/>
                <a:tab pos="378619" algn="l"/>
              </a:tabLst>
            </a:pPr>
            <a:r>
              <a:rPr lang="nl-NL" altLang="nl-BE" dirty="0">
                <a:ea typeface="Times New Roman" panose="02020603050405020304" pitchFamily="18" charset="0"/>
                <a:cs typeface="Arial" panose="020B0604020202020204" pitchFamily="34" charset="0"/>
              </a:rPr>
              <a:t>“</a:t>
            </a:r>
            <a:r>
              <a:rPr lang="nl-NL" altLang="nl-BE" b="1" dirty="0" err="1">
                <a:solidFill>
                  <a:srgbClr val="FFFF00"/>
                </a:solidFill>
                <a:ea typeface="Times New Roman" panose="02020603050405020304" pitchFamily="18" charset="0"/>
                <a:cs typeface="Arial" panose="020B0604020202020204" pitchFamily="34" charset="0"/>
              </a:rPr>
              <a:t>typical</a:t>
            </a:r>
            <a:r>
              <a:rPr lang="nl-NL" altLang="nl-BE" b="1" dirty="0">
                <a:solidFill>
                  <a:srgbClr val="FFFF00"/>
                </a:solidFill>
                <a:ea typeface="Times New Roman" panose="02020603050405020304" pitchFamily="18" charset="0"/>
                <a:cs typeface="Arial" panose="020B0604020202020204" pitchFamily="34" charset="0"/>
              </a:rPr>
              <a:t> </a:t>
            </a:r>
            <a:r>
              <a:rPr lang="nl-NL" altLang="nl-BE" b="1" dirty="0" err="1">
                <a:solidFill>
                  <a:srgbClr val="FFFF00"/>
                </a:solidFill>
                <a:ea typeface="Times New Roman" panose="02020603050405020304" pitchFamily="18" charset="0"/>
                <a:cs typeface="Arial" panose="020B0604020202020204" pitchFamily="34" charset="0"/>
              </a:rPr>
              <a:t>use</a:t>
            </a:r>
            <a:r>
              <a:rPr lang="nl-NL" altLang="nl-BE" dirty="0">
                <a:solidFill>
                  <a:srgbClr val="FFFF00"/>
                </a:solidFill>
                <a:ea typeface="Times New Roman" panose="02020603050405020304" pitchFamily="18" charset="0"/>
                <a:cs typeface="Arial" panose="020B0604020202020204" pitchFamily="34" charset="0"/>
              </a:rPr>
              <a:t>” Pearl index in real life. </a:t>
            </a:r>
          </a:p>
          <a:p>
            <a:pPr marL="342900" indent="-342900" defTabSz="685800">
              <a:buFontTx/>
              <a:buAutoNum type="arabicParenR"/>
              <a:tabLst>
                <a:tab pos="216694" algn="l"/>
                <a:tab pos="378619" algn="l"/>
              </a:tabLst>
            </a:pPr>
            <a:endParaRPr lang="nl-NL" altLang="nl-BE" dirty="0">
              <a:solidFill>
                <a:srgbClr val="FFFF00"/>
              </a:solidFill>
              <a:ea typeface="Times New Roman" panose="02020603050405020304" pitchFamily="18" charset="0"/>
              <a:cs typeface="Arial" panose="020B0604020202020204" pitchFamily="34" charset="0"/>
            </a:endParaRPr>
          </a:p>
          <a:p>
            <a:pPr lvl="0"/>
            <a:r>
              <a:rPr lang="en-US" altLang="nl-BE" dirty="0">
                <a:solidFill>
                  <a:srgbClr val="FFFF00"/>
                </a:solidFill>
                <a:ea typeface="Times New Roman" panose="02020603050405020304" pitchFamily="18" charset="0"/>
                <a:cs typeface="Arial" panose="020B0604020202020204" pitchFamily="34" charset="0"/>
              </a:rPr>
              <a:t>“</a:t>
            </a:r>
            <a:r>
              <a:rPr lang="en-US" altLang="nl-BE" b="1" dirty="0">
                <a:solidFill>
                  <a:srgbClr val="FFFF00"/>
                </a:solidFill>
                <a:ea typeface="Times New Roman" panose="02020603050405020304" pitchFamily="18" charset="0"/>
                <a:cs typeface="Arial" panose="020B0604020202020204" pitchFamily="34" charset="0"/>
              </a:rPr>
              <a:t>Perfect use</a:t>
            </a:r>
            <a:r>
              <a:rPr lang="en-US" altLang="nl-BE" dirty="0">
                <a:solidFill>
                  <a:srgbClr val="FFFF00"/>
                </a:solidFill>
                <a:ea typeface="Times New Roman" panose="02020603050405020304" pitchFamily="18" charset="0"/>
                <a:cs typeface="Arial" panose="020B0604020202020204" pitchFamily="34" charset="0"/>
              </a:rPr>
              <a:t>” Pearl index in instances of perfect use</a:t>
            </a:r>
            <a:r>
              <a:rPr lang="nl-NL" altLang="nl-BE" dirty="0">
                <a:solidFill>
                  <a:srgbClr val="FFFF00"/>
                </a:solidFill>
                <a:ea typeface="Times New Roman" panose="02020603050405020304" pitchFamily="18" charset="0"/>
                <a:cs typeface="Arial" panose="020B0604020202020204" pitchFamily="34" charset="0"/>
              </a:rPr>
              <a:t>. </a:t>
            </a:r>
          </a:p>
          <a:p>
            <a:pPr lvl="0"/>
            <a:endParaRPr lang="nl-NL" altLang="nl-BE" dirty="0">
              <a:solidFill>
                <a:srgbClr val="FFFF00"/>
              </a:solidFill>
              <a:cs typeface="Arial" panose="020B0604020202020204" pitchFamily="34" charset="0"/>
            </a:endParaRPr>
          </a:p>
          <a:p>
            <a:pPr lvl="0"/>
            <a:r>
              <a:rPr lang="nl-NL" altLang="nl-BE" dirty="0">
                <a:solidFill>
                  <a:srgbClr val="FFFF00"/>
                </a:solidFill>
                <a:cs typeface="Arial" panose="020B0604020202020204" pitchFamily="34" charset="0"/>
              </a:rPr>
              <a:t>In </a:t>
            </a:r>
            <a:r>
              <a:rPr lang="nl-NL" altLang="nl-BE" dirty="0" err="1">
                <a:solidFill>
                  <a:srgbClr val="FFFF00"/>
                </a:solidFill>
                <a:cs typeface="Arial" panose="020B0604020202020204" pitchFamily="34" charset="0"/>
              </a:rPr>
              <a:t>transition</a:t>
            </a:r>
            <a:r>
              <a:rPr lang="nl-NL" altLang="nl-BE" dirty="0">
                <a:solidFill>
                  <a:srgbClr val="FFFF00"/>
                </a:solidFill>
                <a:cs typeface="Arial" panose="020B0604020202020204" pitchFamily="34" charset="0"/>
              </a:rPr>
              <a:t> </a:t>
            </a:r>
            <a:r>
              <a:rPr lang="nl-NL" altLang="nl-BE" dirty="0" err="1">
                <a:solidFill>
                  <a:srgbClr val="FFFF00"/>
                </a:solidFill>
                <a:cs typeface="Arial" panose="020B0604020202020204" pitchFamily="34" charset="0"/>
              </a:rPr>
              <a:t>there</a:t>
            </a:r>
            <a:r>
              <a:rPr lang="nl-NL" altLang="nl-BE" dirty="0">
                <a:solidFill>
                  <a:srgbClr val="FFFF00"/>
                </a:solidFill>
                <a:cs typeface="Arial" panose="020B0604020202020204" pitchFamily="34" charset="0"/>
              </a:rPr>
              <a:t> is </a:t>
            </a:r>
            <a:r>
              <a:rPr lang="nl-NL" altLang="nl-BE" dirty="0" err="1">
                <a:solidFill>
                  <a:srgbClr val="FFFF00"/>
                </a:solidFill>
                <a:cs typeface="Arial" panose="020B0604020202020204" pitchFamily="34" charset="0"/>
              </a:rPr>
              <a:t>still</a:t>
            </a:r>
            <a:r>
              <a:rPr lang="nl-NL" altLang="nl-BE" dirty="0">
                <a:solidFill>
                  <a:srgbClr val="FFFF00"/>
                </a:solidFill>
                <a:cs typeface="Arial" panose="020B0604020202020204" pitchFamily="34" charset="0"/>
              </a:rPr>
              <a:t> a </a:t>
            </a:r>
            <a:r>
              <a:rPr lang="nl-NL" altLang="nl-BE" dirty="0" err="1">
                <a:solidFill>
                  <a:srgbClr val="FFFF00"/>
                </a:solidFill>
                <a:cs typeface="Arial" panose="020B0604020202020204" pitchFamily="34" charset="0"/>
              </a:rPr>
              <a:t>need</a:t>
            </a:r>
            <a:r>
              <a:rPr lang="nl-NL" altLang="nl-BE" dirty="0">
                <a:solidFill>
                  <a:srgbClr val="FFFF00"/>
                </a:solidFill>
                <a:cs typeface="Arial" panose="020B0604020202020204" pitchFamily="34" charset="0"/>
              </a:rPr>
              <a:t> </a:t>
            </a:r>
            <a:r>
              <a:rPr lang="nl-NL" altLang="nl-BE" dirty="0" err="1">
                <a:solidFill>
                  <a:srgbClr val="FFFF00"/>
                </a:solidFill>
                <a:cs typeface="Arial" panose="020B0604020202020204" pitchFamily="34" charset="0"/>
              </a:rPr>
              <a:t>for</a:t>
            </a:r>
            <a:r>
              <a:rPr lang="nl-NL" altLang="nl-BE" dirty="0">
                <a:solidFill>
                  <a:srgbClr val="FFFF00"/>
                </a:solidFill>
                <a:cs typeface="Arial" panose="020B0604020202020204" pitchFamily="34" charset="0"/>
              </a:rPr>
              <a:t> </a:t>
            </a:r>
            <a:r>
              <a:rPr lang="nl-NL" altLang="nl-BE" dirty="0" err="1">
                <a:solidFill>
                  <a:srgbClr val="FFFF00"/>
                </a:solidFill>
                <a:cs typeface="Arial" panose="020B0604020202020204" pitchFamily="34" charset="0"/>
              </a:rPr>
              <a:t>contraception</a:t>
            </a:r>
            <a:r>
              <a:rPr lang="nl-NL" altLang="nl-BE" dirty="0">
                <a:solidFill>
                  <a:srgbClr val="FFFF00"/>
                </a:solidFill>
                <a:cs typeface="Arial" panose="020B0604020202020204" pitchFamily="34" charset="0"/>
              </a:rPr>
              <a:t> </a:t>
            </a:r>
            <a:endParaRPr lang="nl-BE" altLang="nl-BE" dirty="0">
              <a:solidFill>
                <a:srgbClr val="FFFF00"/>
              </a:solidFill>
              <a:cs typeface="Arial" panose="020B0604020202020204" pitchFamily="34" charset="0"/>
            </a:endParaRPr>
          </a:p>
          <a:p>
            <a:pPr defTabSz="685800">
              <a:tabLst>
                <a:tab pos="216694" algn="l"/>
                <a:tab pos="378619" algn="l"/>
              </a:tabLst>
            </a:pPr>
            <a:endParaRPr lang="nl-BE" altLang="nl-BE" sz="1800" dirty="0"/>
          </a:p>
        </p:txBody>
      </p:sp>
      <p:pic>
        <p:nvPicPr>
          <p:cNvPr id="9218" name="Picture 2" descr="Gerelateerde afbeel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84" y="3683938"/>
            <a:ext cx="3142712" cy="231681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fbeeldingsresultaat voor grappige fotos van dronken meis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1028" y="3683938"/>
            <a:ext cx="2614613" cy="231681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Afbeeldingsresultaat voor grappige fotos van dronken meisj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5641" y="3683938"/>
            <a:ext cx="3438359" cy="2316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952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24</a:t>
            </a:fld>
            <a:endParaRPr lang="nl-NL" sz="1400">
              <a:latin typeface="+mn-lt"/>
            </a:endParaRPr>
          </a:p>
        </p:txBody>
      </p:sp>
      <p:sp>
        <p:nvSpPr>
          <p:cNvPr id="2" name="Tekstvak 1"/>
          <p:cNvSpPr txBox="1"/>
          <p:nvPr/>
        </p:nvSpPr>
        <p:spPr>
          <a:xfrm>
            <a:off x="755576" y="476672"/>
            <a:ext cx="7488832" cy="4154984"/>
          </a:xfrm>
          <a:prstGeom prst="rect">
            <a:avLst/>
          </a:prstGeom>
          <a:noFill/>
          <a:ln>
            <a:solidFill>
              <a:schemeClr val="accent1"/>
            </a:solidFill>
          </a:ln>
        </p:spPr>
        <p:txBody>
          <a:bodyPr wrap="square" rtlCol="0">
            <a:spAutoFit/>
          </a:bodyPr>
          <a:lstStyle/>
          <a:p>
            <a:r>
              <a:rPr lang="nl-BE" dirty="0">
                <a:solidFill>
                  <a:srgbClr val="FFFF00"/>
                </a:solidFill>
              </a:rPr>
              <a:t>Treatment options </a:t>
            </a:r>
          </a:p>
          <a:p>
            <a:endParaRPr lang="nl-BE" dirty="0">
              <a:solidFill>
                <a:srgbClr val="FFFF00"/>
              </a:solidFill>
            </a:endParaRPr>
          </a:p>
          <a:p>
            <a:r>
              <a:rPr lang="nl-BE" dirty="0" err="1">
                <a:solidFill>
                  <a:srgbClr val="FFFF00"/>
                </a:solidFill>
              </a:rPr>
              <a:t>Early</a:t>
            </a:r>
            <a:r>
              <a:rPr lang="nl-BE" dirty="0">
                <a:solidFill>
                  <a:srgbClr val="FFFF00"/>
                </a:solidFill>
              </a:rPr>
              <a:t> </a:t>
            </a:r>
            <a:r>
              <a:rPr lang="nl-BE" dirty="0" err="1">
                <a:solidFill>
                  <a:srgbClr val="FFFF00"/>
                </a:solidFill>
              </a:rPr>
              <a:t>transition</a:t>
            </a:r>
            <a:r>
              <a:rPr lang="nl-BE" dirty="0">
                <a:solidFill>
                  <a:srgbClr val="FFFF00"/>
                </a:solidFill>
              </a:rPr>
              <a:t>: </a:t>
            </a:r>
            <a:r>
              <a:rPr lang="nl-BE" dirty="0" err="1">
                <a:solidFill>
                  <a:srgbClr val="FFFF00"/>
                </a:solidFill>
              </a:rPr>
              <a:t>where</a:t>
            </a:r>
            <a:r>
              <a:rPr lang="nl-BE" dirty="0">
                <a:solidFill>
                  <a:srgbClr val="FFFF00"/>
                </a:solidFill>
              </a:rPr>
              <a:t> no </a:t>
            </a:r>
            <a:r>
              <a:rPr lang="nl-BE" dirty="0" err="1">
                <a:solidFill>
                  <a:srgbClr val="FFFF00"/>
                </a:solidFill>
              </a:rPr>
              <a:t>contraception</a:t>
            </a:r>
            <a:r>
              <a:rPr lang="nl-BE" dirty="0">
                <a:solidFill>
                  <a:srgbClr val="FFFF00"/>
                </a:solidFill>
              </a:rPr>
              <a:t> is </a:t>
            </a:r>
            <a:r>
              <a:rPr lang="nl-BE" dirty="0" err="1">
                <a:solidFill>
                  <a:srgbClr val="FFFF00"/>
                </a:solidFill>
              </a:rPr>
              <a:t>needed</a:t>
            </a:r>
            <a:endParaRPr lang="nl-BE" dirty="0">
              <a:solidFill>
                <a:srgbClr val="FFFF00"/>
              </a:solidFill>
            </a:endParaRPr>
          </a:p>
          <a:p>
            <a:endParaRPr lang="nl-BE" dirty="0">
              <a:solidFill>
                <a:srgbClr val="FFFF00"/>
              </a:solidFill>
            </a:endParaRPr>
          </a:p>
          <a:p>
            <a:r>
              <a:rPr lang="nl-BE" dirty="0" err="1">
                <a:solidFill>
                  <a:srgbClr val="FFFF00"/>
                </a:solidFill>
              </a:rPr>
              <a:t>Still</a:t>
            </a:r>
            <a:r>
              <a:rPr lang="nl-BE" dirty="0">
                <a:solidFill>
                  <a:srgbClr val="FFFF00"/>
                </a:solidFill>
              </a:rPr>
              <a:t> a </a:t>
            </a:r>
            <a:r>
              <a:rPr lang="nl-BE" dirty="0" err="1">
                <a:solidFill>
                  <a:srgbClr val="FFFF00"/>
                </a:solidFill>
              </a:rPr>
              <a:t>cycle</a:t>
            </a:r>
            <a:r>
              <a:rPr lang="nl-BE" dirty="0">
                <a:solidFill>
                  <a:srgbClr val="FFFF00"/>
                </a:solidFill>
              </a:rPr>
              <a:t>, but </a:t>
            </a:r>
            <a:r>
              <a:rPr lang="nl-BE" dirty="0" err="1">
                <a:solidFill>
                  <a:srgbClr val="FFFF00"/>
                </a:solidFill>
              </a:rPr>
              <a:t>with</a:t>
            </a:r>
            <a:r>
              <a:rPr lang="nl-BE" dirty="0">
                <a:solidFill>
                  <a:srgbClr val="FFFF00"/>
                </a:solidFill>
              </a:rPr>
              <a:t> </a:t>
            </a:r>
            <a:r>
              <a:rPr lang="nl-BE" dirty="0" err="1">
                <a:solidFill>
                  <a:srgbClr val="FFFF00"/>
                </a:solidFill>
              </a:rPr>
              <a:t>ovulatory</a:t>
            </a:r>
            <a:r>
              <a:rPr lang="nl-BE" dirty="0">
                <a:solidFill>
                  <a:srgbClr val="FFFF00"/>
                </a:solidFill>
              </a:rPr>
              <a:t> </a:t>
            </a:r>
            <a:r>
              <a:rPr lang="nl-BE" dirty="0" err="1">
                <a:solidFill>
                  <a:srgbClr val="FFFF00"/>
                </a:solidFill>
              </a:rPr>
              <a:t>disfunction</a:t>
            </a:r>
            <a:endParaRPr lang="nl-BE" dirty="0">
              <a:solidFill>
                <a:srgbClr val="FFFF00"/>
              </a:solidFill>
            </a:endParaRPr>
          </a:p>
          <a:p>
            <a:endParaRPr lang="nl-BE" dirty="0">
              <a:solidFill>
                <a:srgbClr val="FFFF00"/>
              </a:solidFill>
            </a:endParaRPr>
          </a:p>
          <a:p>
            <a:endParaRPr lang="nl-BE" dirty="0">
              <a:solidFill>
                <a:srgbClr val="FFFF00"/>
              </a:solidFill>
            </a:endParaRPr>
          </a:p>
          <a:p>
            <a:endParaRPr lang="nl-BE" dirty="0">
              <a:solidFill>
                <a:srgbClr val="FFFF00"/>
              </a:solidFill>
            </a:endParaRPr>
          </a:p>
          <a:p>
            <a:r>
              <a:rPr lang="nl-BE" dirty="0">
                <a:solidFill>
                  <a:srgbClr val="FFFF00"/>
                </a:solidFill>
              </a:rPr>
              <a:t>Cyclic </a:t>
            </a:r>
            <a:r>
              <a:rPr lang="nl-BE" dirty="0" err="1">
                <a:solidFill>
                  <a:srgbClr val="FFFF00"/>
                </a:solidFill>
              </a:rPr>
              <a:t>natural</a:t>
            </a:r>
            <a:r>
              <a:rPr lang="nl-BE" dirty="0">
                <a:solidFill>
                  <a:srgbClr val="FFFF00"/>
                </a:solidFill>
              </a:rPr>
              <a:t> progesteron: </a:t>
            </a:r>
            <a:r>
              <a:rPr lang="nl-BE" dirty="0" err="1">
                <a:solidFill>
                  <a:srgbClr val="FFFF00"/>
                </a:solidFill>
              </a:rPr>
              <a:t>avoids</a:t>
            </a:r>
            <a:r>
              <a:rPr lang="nl-BE" dirty="0">
                <a:solidFill>
                  <a:srgbClr val="FFFF00"/>
                </a:solidFill>
              </a:rPr>
              <a:t> </a:t>
            </a:r>
            <a:r>
              <a:rPr lang="nl-BE" dirty="0" err="1">
                <a:solidFill>
                  <a:srgbClr val="FFFF00"/>
                </a:solidFill>
              </a:rPr>
              <a:t>hyperplasia</a:t>
            </a:r>
            <a:r>
              <a:rPr lang="nl-BE" dirty="0">
                <a:solidFill>
                  <a:srgbClr val="FFFF00"/>
                </a:solidFill>
              </a:rPr>
              <a:t> </a:t>
            </a:r>
            <a:r>
              <a:rPr lang="nl-BE" dirty="0" err="1">
                <a:solidFill>
                  <a:srgbClr val="FFFF00"/>
                </a:solidFill>
              </a:rPr>
              <a:t>and</a:t>
            </a:r>
            <a:r>
              <a:rPr lang="nl-BE" dirty="0">
                <a:solidFill>
                  <a:srgbClr val="FFFF00"/>
                </a:solidFill>
              </a:rPr>
              <a:t> </a:t>
            </a:r>
            <a:r>
              <a:rPr lang="nl-BE" dirty="0" err="1">
                <a:solidFill>
                  <a:srgbClr val="FFFF00"/>
                </a:solidFill>
              </a:rPr>
              <a:t>bleeding</a:t>
            </a:r>
            <a:r>
              <a:rPr lang="nl-BE" dirty="0">
                <a:solidFill>
                  <a:srgbClr val="FFFF00"/>
                </a:solidFill>
              </a:rPr>
              <a:t> </a:t>
            </a:r>
            <a:r>
              <a:rPr lang="nl-BE" dirty="0" err="1">
                <a:solidFill>
                  <a:srgbClr val="FFFF00"/>
                </a:solidFill>
              </a:rPr>
              <a:t>problems</a:t>
            </a:r>
            <a:endParaRPr lang="nl-BE" dirty="0">
              <a:solidFill>
                <a:srgbClr val="FFFF00"/>
              </a:solidFill>
            </a:endParaRPr>
          </a:p>
          <a:p>
            <a:endParaRPr lang="nl-BE" dirty="0">
              <a:solidFill>
                <a:srgbClr val="FFFF00"/>
              </a:solidFill>
            </a:endParaRPr>
          </a:p>
        </p:txBody>
      </p:sp>
      <p:sp>
        <p:nvSpPr>
          <p:cNvPr id="3" name="Pijl: omlaag 2">
            <a:extLst>
              <a:ext uri="{FF2B5EF4-FFF2-40B4-BE49-F238E27FC236}">
                <a16:creationId xmlns:a16="http://schemas.microsoft.com/office/drawing/2014/main" id="{621CBBFA-5AE8-043D-2668-E82CFADC57B1}"/>
              </a:ext>
            </a:extLst>
          </p:cNvPr>
          <p:cNvSpPr/>
          <p:nvPr/>
        </p:nvSpPr>
        <p:spPr bwMode="auto">
          <a:xfrm>
            <a:off x="3491880" y="2636912"/>
            <a:ext cx="936104" cy="792088"/>
          </a:xfrm>
          <a:prstGeom prst="down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595634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07559-E8B5-FF75-E8CD-6EF952C555B9}"/>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C7A223BE-7E9F-05A3-470E-5AE29D49FDE3}"/>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25</a:t>
            </a:fld>
            <a:endParaRPr lang="nl-NL" sz="1400">
              <a:latin typeface="+mn-lt"/>
            </a:endParaRPr>
          </a:p>
        </p:txBody>
      </p:sp>
      <p:sp>
        <p:nvSpPr>
          <p:cNvPr id="2" name="Tekstvak 1">
            <a:extLst>
              <a:ext uri="{FF2B5EF4-FFF2-40B4-BE49-F238E27FC236}">
                <a16:creationId xmlns:a16="http://schemas.microsoft.com/office/drawing/2014/main" id="{FD2F82E3-B5C6-B370-F498-F6245353C9BC}"/>
              </a:ext>
            </a:extLst>
          </p:cNvPr>
          <p:cNvSpPr txBox="1"/>
          <p:nvPr/>
        </p:nvSpPr>
        <p:spPr>
          <a:xfrm>
            <a:off x="755576" y="476672"/>
            <a:ext cx="7488832" cy="4524315"/>
          </a:xfrm>
          <a:prstGeom prst="rect">
            <a:avLst/>
          </a:prstGeom>
          <a:noFill/>
          <a:ln>
            <a:solidFill>
              <a:schemeClr val="accent1"/>
            </a:solidFill>
          </a:ln>
        </p:spPr>
        <p:txBody>
          <a:bodyPr wrap="square" rtlCol="0">
            <a:spAutoFit/>
          </a:bodyPr>
          <a:lstStyle/>
          <a:p>
            <a:r>
              <a:rPr lang="nl-BE" dirty="0">
                <a:solidFill>
                  <a:srgbClr val="FFFF00"/>
                </a:solidFill>
              </a:rPr>
              <a:t>Treatment options </a:t>
            </a:r>
          </a:p>
          <a:p>
            <a:endParaRPr lang="nl-BE" dirty="0">
              <a:solidFill>
                <a:srgbClr val="FFFF00"/>
              </a:solidFill>
            </a:endParaRPr>
          </a:p>
          <a:p>
            <a:r>
              <a:rPr lang="nl-BE" dirty="0">
                <a:solidFill>
                  <a:srgbClr val="FFFF00"/>
                </a:solidFill>
              </a:rPr>
              <a:t>Late </a:t>
            </a:r>
            <a:r>
              <a:rPr lang="nl-BE" dirty="0" err="1">
                <a:solidFill>
                  <a:srgbClr val="FFFF00"/>
                </a:solidFill>
              </a:rPr>
              <a:t>transition</a:t>
            </a:r>
            <a:r>
              <a:rPr lang="nl-BE" dirty="0">
                <a:solidFill>
                  <a:srgbClr val="FFFF00"/>
                </a:solidFill>
              </a:rPr>
              <a:t>: </a:t>
            </a:r>
          </a:p>
          <a:p>
            <a:endParaRPr lang="nl-BE" dirty="0">
              <a:solidFill>
                <a:srgbClr val="FFFF00"/>
              </a:solidFill>
            </a:endParaRPr>
          </a:p>
          <a:p>
            <a:r>
              <a:rPr lang="nl-BE" dirty="0" err="1">
                <a:solidFill>
                  <a:srgbClr val="FFFF00"/>
                </a:solidFill>
              </a:rPr>
              <a:t>Disappearance</a:t>
            </a:r>
            <a:r>
              <a:rPr lang="nl-BE" dirty="0">
                <a:solidFill>
                  <a:srgbClr val="FFFF00"/>
                </a:solidFill>
              </a:rPr>
              <a:t> of </a:t>
            </a:r>
            <a:r>
              <a:rPr lang="nl-BE" dirty="0" err="1">
                <a:solidFill>
                  <a:srgbClr val="FFFF00"/>
                </a:solidFill>
              </a:rPr>
              <a:t>the</a:t>
            </a:r>
            <a:r>
              <a:rPr lang="nl-BE" dirty="0">
                <a:solidFill>
                  <a:srgbClr val="FFFF00"/>
                </a:solidFill>
              </a:rPr>
              <a:t> </a:t>
            </a:r>
            <a:r>
              <a:rPr lang="nl-BE" dirty="0" err="1">
                <a:solidFill>
                  <a:srgbClr val="FFFF00"/>
                </a:solidFill>
              </a:rPr>
              <a:t>cycle</a:t>
            </a:r>
            <a:r>
              <a:rPr lang="nl-BE" dirty="0">
                <a:solidFill>
                  <a:srgbClr val="FFFF00"/>
                </a:solidFill>
              </a:rPr>
              <a:t> </a:t>
            </a:r>
            <a:r>
              <a:rPr lang="nl-BE" dirty="0" err="1">
                <a:solidFill>
                  <a:srgbClr val="FFFF00"/>
                </a:solidFill>
              </a:rPr>
              <a:t>with</a:t>
            </a:r>
            <a:r>
              <a:rPr lang="nl-BE" dirty="0">
                <a:solidFill>
                  <a:srgbClr val="FFFF00"/>
                </a:solidFill>
              </a:rPr>
              <a:t> </a:t>
            </a:r>
            <a:r>
              <a:rPr lang="nl-BE" dirty="0" err="1">
                <a:solidFill>
                  <a:srgbClr val="FFFF00"/>
                </a:solidFill>
              </a:rPr>
              <a:t>occasional</a:t>
            </a:r>
            <a:r>
              <a:rPr lang="nl-BE" dirty="0">
                <a:solidFill>
                  <a:srgbClr val="FFFF00"/>
                </a:solidFill>
              </a:rPr>
              <a:t> </a:t>
            </a:r>
            <a:r>
              <a:rPr lang="nl-BE" dirty="0" err="1">
                <a:solidFill>
                  <a:srgbClr val="FFFF00"/>
                </a:solidFill>
              </a:rPr>
              <a:t>ovulation</a:t>
            </a:r>
            <a:r>
              <a:rPr lang="nl-BE" dirty="0">
                <a:solidFill>
                  <a:srgbClr val="FFFF00"/>
                </a:solidFill>
              </a:rPr>
              <a:t>. More </a:t>
            </a:r>
            <a:r>
              <a:rPr lang="nl-BE" dirty="0" err="1">
                <a:solidFill>
                  <a:srgbClr val="FFFF00"/>
                </a:solidFill>
              </a:rPr>
              <a:t>than</a:t>
            </a:r>
            <a:r>
              <a:rPr lang="nl-BE" dirty="0">
                <a:solidFill>
                  <a:srgbClr val="FFFF00"/>
                </a:solidFill>
              </a:rPr>
              <a:t> 60 % are </a:t>
            </a:r>
            <a:r>
              <a:rPr lang="nl-BE" dirty="0" err="1">
                <a:solidFill>
                  <a:srgbClr val="FFFF00"/>
                </a:solidFill>
              </a:rPr>
              <a:t>anovulatory</a:t>
            </a:r>
            <a:r>
              <a:rPr lang="nl-BE" dirty="0">
                <a:solidFill>
                  <a:srgbClr val="FFFF00"/>
                </a:solidFill>
              </a:rPr>
              <a:t> *</a:t>
            </a:r>
          </a:p>
          <a:p>
            <a:endParaRPr lang="nl-BE" dirty="0">
              <a:solidFill>
                <a:srgbClr val="FFFF00"/>
              </a:solidFill>
            </a:endParaRPr>
          </a:p>
          <a:p>
            <a:endParaRPr lang="nl-BE" dirty="0">
              <a:solidFill>
                <a:srgbClr val="FFFF00"/>
              </a:solidFill>
            </a:endParaRPr>
          </a:p>
          <a:p>
            <a:endParaRPr lang="nl-BE" dirty="0">
              <a:solidFill>
                <a:srgbClr val="FFFF00"/>
              </a:solidFill>
            </a:endParaRPr>
          </a:p>
          <a:p>
            <a:r>
              <a:rPr lang="nl-BE" dirty="0">
                <a:solidFill>
                  <a:srgbClr val="FFFF00"/>
                </a:solidFill>
              </a:rPr>
              <a:t>Cyclic </a:t>
            </a:r>
            <a:r>
              <a:rPr lang="nl-BE" dirty="0" err="1">
                <a:solidFill>
                  <a:srgbClr val="FFFF00"/>
                </a:solidFill>
              </a:rPr>
              <a:t>natural</a:t>
            </a:r>
            <a:r>
              <a:rPr lang="nl-BE" dirty="0">
                <a:solidFill>
                  <a:srgbClr val="FFFF00"/>
                </a:solidFill>
              </a:rPr>
              <a:t> progesteron: </a:t>
            </a:r>
            <a:r>
              <a:rPr lang="nl-BE" dirty="0" err="1">
                <a:solidFill>
                  <a:srgbClr val="FFFF00"/>
                </a:solidFill>
              </a:rPr>
              <a:t>avoids</a:t>
            </a:r>
            <a:r>
              <a:rPr lang="nl-BE" dirty="0">
                <a:solidFill>
                  <a:srgbClr val="FFFF00"/>
                </a:solidFill>
              </a:rPr>
              <a:t> </a:t>
            </a:r>
            <a:r>
              <a:rPr lang="nl-BE" dirty="0" err="1">
                <a:solidFill>
                  <a:srgbClr val="FFFF00"/>
                </a:solidFill>
              </a:rPr>
              <a:t>hyperplasia</a:t>
            </a:r>
            <a:r>
              <a:rPr lang="nl-BE" dirty="0">
                <a:solidFill>
                  <a:srgbClr val="FFFF00"/>
                </a:solidFill>
              </a:rPr>
              <a:t> </a:t>
            </a:r>
            <a:r>
              <a:rPr lang="nl-BE" dirty="0" err="1">
                <a:solidFill>
                  <a:srgbClr val="FFFF00"/>
                </a:solidFill>
              </a:rPr>
              <a:t>and</a:t>
            </a:r>
            <a:r>
              <a:rPr lang="nl-BE" dirty="0">
                <a:solidFill>
                  <a:srgbClr val="FFFF00"/>
                </a:solidFill>
              </a:rPr>
              <a:t> </a:t>
            </a:r>
            <a:r>
              <a:rPr lang="nl-BE" dirty="0" err="1">
                <a:solidFill>
                  <a:srgbClr val="FFFF00"/>
                </a:solidFill>
              </a:rPr>
              <a:t>bleeding</a:t>
            </a:r>
            <a:r>
              <a:rPr lang="nl-BE" dirty="0">
                <a:solidFill>
                  <a:srgbClr val="FFFF00"/>
                </a:solidFill>
              </a:rPr>
              <a:t> </a:t>
            </a:r>
            <a:r>
              <a:rPr lang="nl-BE" dirty="0" err="1">
                <a:solidFill>
                  <a:srgbClr val="FFFF00"/>
                </a:solidFill>
              </a:rPr>
              <a:t>problems</a:t>
            </a:r>
            <a:r>
              <a:rPr lang="nl-BE" dirty="0">
                <a:solidFill>
                  <a:srgbClr val="FFFF00"/>
                </a:solidFill>
              </a:rPr>
              <a:t>, but </a:t>
            </a:r>
            <a:r>
              <a:rPr lang="nl-BE" dirty="0" err="1">
                <a:solidFill>
                  <a:srgbClr val="FFFF00"/>
                </a:solidFill>
              </a:rPr>
              <a:t>can</a:t>
            </a:r>
            <a:r>
              <a:rPr lang="nl-BE" dirty="0">
                <a:solidFill>
                  <a:srgbClr val="FFFF00"/>
                </a:solidFill>
              </a:rPr>
              <a:t> </a:t>
            </a:r>
            <a:r>
              <a:rPr lang="nl-BE" dirty="0" err="1">
                <a:solidFill>
                  <a:srgbClr val="FFFF00"/>
                </a:solidFill>
              </a:rPr>
              <a:t>increase</a:t>
            </a:r>
            <a:r>
              <a:rPr lang="nl-BE" dirty="0">
                <a:solidFill>
                  <a:srgbClr val="FFFF00"/>
                </a:solidFill>
              </a:rPr>
              <a:t> </a:t>
            </a:r>
            <a:r>
              <a:rPr lang="nl-BE" dirty="0" err="1">
                <a:solidFill>
                  <a:srgbClr val="FFFF00"/>
                </a:solidFill>
              </a:rPr>
              <a:t>to</a:t>
            </a:r>
            <a:r>
              <a:rPr lang="nl-BE" dirty="0">
                <a:solidFill>
                  <a:srgbClr val="FFFF00"/>
                </a:solidFill>
              </a:rPr>
              <a:t> </a:t>
            </a:r>
            <a:r>
              <a:rPr lang="nl-BE" dirty="0" err="1">
                <a:solidFill>
                  <a:srgbClr val="FFFF00"/>
                </a:solidFill>
              </a:rPr>
              <a:t>disrupt</a:t>
            </a:r>
            <a:r>
              <a:rPr lang="nl-BE" dirty="0">
                <a:solidFill>
                  <a:srgbClr val="FFFF00"/>
                </a:solidFill>
              </a:rPr>
              <a:t> </a:t>
            </a:r>
            <a:r>
              <a:rPr lang="nl-BE" dirty="0" err="1">
                <a:solidFill>
                  <a:srgbClr val="FFFF00"/>
                </a:solidFill>
              </a:rPr>
              <a:t>ovulation</a:t>
            </a:r>
            <a:r>
              <a:rPr lang="nl-BE" dirty="0">
                <a:solidFill>
                  <a:srgbClr val="FFFF00"/>
                </a:solidFill>
              </a:rPr>
              <a:t>.</a:t>
            </a:r>
          </a:p>
        </p:txBody>
      </p:sp>
      <p:sp>
        <p:nvSpPr>
          <p:cNvPr id="3" name="Pijl: omlaag 2">
            <a:extLst>
              <a:ext uri="{FF2B5EF4-FFF2-40B4-BE49-F238E27FC236}">
                <a16:creationId xmlns:a16="http://schemas.microsoft.com/office/drawing/2014/main" id="{36AE4957-CF39-3760-9EB5-5E7BBD167420}"/>
              </a:ext>
            </a:extLst>
          </p:cNvPr>
          <p:cNvSpPr/>
          <p:nvPr/>
        </p:nvSpPr>
        <p:spPr bwMode="auto">
          <a:xfrm>
            <a:off x="3536464" y="2924944"/>
            <a:ext cx="936104" cy="792088"/>
          </a:xfrm>
          <a:prstGeom prst="down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
        <p:nvSpPr>
          <p:cNvPr id="6" name="Tekstvak 5">
            <a:extLst>
              <a:ext uri="{FF2B5EF4-FFF2-40B4-BE49-F238E27FC236}">
                <a16:creationId xmlns:a16="http://schemas.microsoft.com/office/drawing/2014/main" id="{574A6BA1-B839-82B3-6F5B-37F7AA3A5AAB}"/>
              </a:ext>
            </a:extLst>
          </p:cNvPr>
          <p:cNvSpPr txBox="1"/>
          <p:nvPr/>
        </p:nvSpPr>
        <p:spPr>
          <a:xfrm>
            <a:off x="685800" y="5309927"/>
            <a:ext cx="7488832" cy="830997"/>
          </a:xfrm>
          <a:prstGeom prst="rect">
            <a:avLst/>
          </a:prstGeom>
          <a:noFill/>
        </p:spPr>
        <p:txBody>
          <a:bodyPr wrap="square">
            <a:spAutoFit/>
          </a:bodyPr>
          <a:lstStyle/>
          <a:p>
            <a:r>
              <a:rPr lang="nl-BE" sz="1600" b="0" i="0" dirty="0">
                <a:effectLst/>
                <a:latin typeface="Roboto Mono Web"/>
              </a:rPr>
              <a:t>* O'Connor KA, </a:t>
            </a:r>
            <a:r>
              <a:rPr lang="nl-BE" sz="1600" b="0" i="0" dirty="0" err="1">
                <a:effectLst/>
                <a:latin typeface="Roboto Mono Web"/>
              </a:rPr>
              <a:t>Ferrell</a:t>
            </a:r>
            <a:r>
              <a:rPr lang="nl-BE" sz="1600" b="0" i="0" dirty="0">
                <a:effectLst/>
                <a:latin typeface="Roboto Mono Web"/>
              </a:rPr>
              <a:t> R, </a:t>
            </a:r>
            <a:r>
              <a:rPr lang="nl-BE" sz="1600" b="0" i="0" dirty="0" err="1">
                <a:effectLst/>
                <a:latin typeface="Roboto Mono Web"/>
              </a:rPr>
              <a:t>Brindle</a:t>
            </a:r>
            <a:r>
              <a:rPr lang="nl-BE" sz="1600" b="0" i="0" dirty="0">
                <a:effectLst/>
                <a:latin typeface="Roboto Mono Web"/>
              </a:rPr>
              <a:t> E, </a:t>
            </a:r>
            <a:r>
              <a:rPr lang="nl-BE" sz="1600" b="0" i="0" dirty="0" err="1">
                <a:effectLst/>
                <a:latin typeface="Roboto Mono Web"/>
              </a:rPr>
              <a:t>Trumble</a:t>
            </a:r>
            <a:r>
              <a:rPr lang="nl-BE" sz="1600" b="0" i="0" dirty="0">
                <a:effectLst/>
                <a:latin typeface="Roboto Mono Web"/>
              </a:rPr>
              <a:t> B, </a:t>
            </a:r>
            <a:r>
              <a:rPr lang="nl-BE" sz="1600" b="0" i="0" dirty="0" err="1">
                <a:effectLst/>
                <a:latin typeface="Roboto Mono Web"/>
              </a:rPr>
              <a:t>Shofer</a:t>
            </a:r>
            <a:r>
              <a:rPr lang="nl-BE" sz="1600" b="0" i="0" dirty="0">
                <a:effectLst/>
                <a:latin typeface="Roboto Mono Web"/>
              </a:rPr>
              <a:t> J, Holman DJ, </a:t>
            </a:r>
            <a:r>
              <a:rPr lang="nl-BE" sz="1600" b="0" i="0" dirty="0" err="1">
                <a:effectLst/>
                <a:latin typeface="Roboto Mono Web"/>
              </a:rPr>
              <a:t>Weinstein</a:t>
            </a:r>
            <a:r>
              <a:rPr lang="nl-BE" sz="1600" b="0" i="0" dirty="0">
                <a:effectLst/>
                <a:latin typeface="Roboto Mono Web"/>
              </a:rPr>
              <a:t> M. </a:t>
            </a:r>
            <a:r>
              <a:rPr lang="nl-BE" sz="1600" b="0" i="0" dirty="0" err="1">
                <a:effectLst/>
                <a:latin typeface="Roboto Mono Web"/>
              </a:rPr>
              <a:t>Progesterone</a:t>
            </a:r>
            <a:r>
              <a:rPr lang="nl-BE" sz="1600" b="0" i="0" dirty="0">
                <a:effectLst/>
                <a:latin typeface="Roboto Mono Web"/>
              </a:rPr>
              <a:t> </a:t>
            </a:r>
            <a:r>
              <a:rPr lang="nl-BE" sz="1600" b="0" i="0" dirty="0" err="1">
                <a:effectLst/>
                <a:latin typeface="Roboto Mono Web"/>
              </a:rPr>
              <a:t>and</a:t>
            </a:r>
            <a:r>
              <a:rPr lang="nl-BE" sz="1600" b="0" i="0" dirty="0">
                <a:effectLst/>
                <a:latin typeface="Roboto Mono Web"/>
              </a:rPr>
              <a:t> </a:t>
            </a:r>
            <a:r>
              <a:rPr lang="nl-BE" sz="1600" b="0" i="0" dirty="0" err="1">
                <a:effectLst/>
                <a:latin typeface="Roboto Mono Web"/>
              </a:rPr>
              <a:t>ovulation</a:t>
            </a:r>
            <a:r>
              <a:rPr lang="nl-BE" sz="1600" b="0" i="0" dirty="0">
                <a:effectLst/>
                <a:latin typeface="Roboto Mono Web"/>
              </a:rPr>
              <a:t> </a:t>
            </a:r>
            <a:r>
              <a:rPr lang="nl-BE" sz="1600" b="0" i="0" dirty="0" err="1">
                <a:effectLst/>
                <a:latin typeface="Roboto Mono Web"/>
              </a:rPr>
              <a:t>across</a:t>
            </a:r>
            <a:r>
              <a:rPr lang="nl-BE" sz="1600" b="0" i="0" dirty="0">
                <a:effectLst/>
                <a:latin typeface="Roboto Mono Web"/>
              </a:rPr>
              <a:t> stages of </a:t>
            </a:r>
            <a:r>
              <a:rPr lang="nl-BE" sz="1600" b="0" i="0" dirty="0" err="1">
                <a:effectLst/>
                <a:latin typeface="Roboto Mono Web"/>
              </a:rPr>
              <a:t>the</a:t>
            </a:r>
            <a:r>
              <a:rPr lang="nl-BE" sz="1600" b="0" i="0" dirty="0">
                <a:effectLst/>
                <a:latin typeface="Roboto Mono Web"/>
              </a:rPr>
              <a:t> </a:t>
            </a:r>
            <a:r>
              <a:rPr lang="nl-BE" sz="1600" b="0" i="0" dirty="0" err="1">
                <a:effectLst/>
                <a:latin typeface="Roboto Mono Web"/>
              </a:rPr>
              <a:t>transition</a:t>
            </a:r>
            <a:r>
              <a:rPr lang="nl-BE" sz="1600" b="0" i="0" dirty="0">
                <a:effectLst/>
                <a:latin typeface="Roboto Mono Web"/>
              </a:rPr>
              <a:t> </a:t>
            </a:r>
            <a:r>
              <a:rPr lang="nl-BE" sz="1600" b="0" i="0" dirty="0" err="1">
                <a:effectLst/>
                <a:latin typeface="Roboto Mono Web"/>
              </a:rPr>
              <a:t>to</a:t>
            </a:r>
            <a:r>
              <a:rPr lang="nl-BE" sz="1600" b="0" i="0" dirty="0">
                <a:effectLst/>
                <a:latin typeface="Roboto Mono Web"/>
              </a:rPr>
              <a:t> </a:t>
            </a:r>
            <a:r>
              <a:rPr lang="nl-BE" sz="1600" b="0" i="0" dirty="0" err="1">
                <a:effectLst/>
                <a:latin typeface="Roboto Mono Web"/>
              </a:rPr>
              <a:t>menopause</a:t>
            </a:r>
            <a:r>
              <a:rPr lang="nl-BE" sz="1600" b="0" i="0" dirty="0">
                <a:effectLst/>
                <a:latin typeface="Roboto Mono Web"/>
              </a:rPr>
              <a:t>. </a:t>
            </a:r>
            <a:r>
              <a:rPr lang="nl-BE" sz="1600" b="0" i="0" dirty="0" err="1">
                <a:effectLst/>
                <a:latin typeface="Roboto Mono Web"/>
              </a:rPr>
              <a:t>Menopause</a:t>
            </a:r>
            <a:r>
              <a:rPr lang="nl-BE" sz="1600" b="0" i="0" dirty="0">
                <a:effectLst/>
                <a:latin typeface="Roboto Mono Web"/>
              </a:rPr>
              <a:t>. 2009 Nov-Dec</a:t>
            </a:r>
            <a:r>
              <a:rPr lang="nl-BE" sz="1600" b="0" i="0" dirty="0">
                <a:solidFill>
                  <a:srgbClr val="1B1B1B"/>
                </a:solidFill>
                <a:effectLst/>
                <a:latin typeface="Roboto Mono Web"/>
              </a:rPr>
              <a:t>;</a:t>
            </a:r>
            <a:r>
              <a:rPr lang="nl-BE" sz="1600" b="0" i="0" dirty="0">
                <a:effectLst/>
                <a:latin typeface="Roboto Mono Web"/>
              </a:rPr>
              <a:t>16(6):1178-87.</a:t>
            </a:r>
            <a:endParaRPr lang="nl-BE" dirty="0"/>
          </a:p>
        </p:txBody>
      </p:sp>
    </p:spTree>
    <p:extLst>
      <p:ext uri="{BB962C8B-B14F-4D97-AF65-F5344CB8AC3E}">
        <p14:creationId xmlns:p14="http://schemas.microsoft.com/office/powerpoint/2010/main" val="3507773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27008-D00E-838E-8C0A-AC4E8A3A77BF}"/>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6129128F-89EC-0366-1D36-E820F0C8E521}"/>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26</a:t>
            </a:fld>
            <a:endParaRPr lang="nl-NL" sz="1400">
              <a:latin typeface="+mn-lt"/>
            </a:endParaRPr>
          </a:p>
        </p:txBody>
      </p:sp>
      <p:sp>
        <p:nvSpPr>
          <p:cNvPr id="2" name="Tekstvak 1">
            <a:extLst>
              <a:ext uri="{FF2B5EF4-FFF2-40B4-BE49-F238E27FC236}">
                <a16:creationId xmlns:a16="http://schemas.microsoft.com/office/drawing/2014/main" id="{9B05A89F-8B1A-AD4D-D8CA-1F0456357859}"/>
              </a:ext>
            </a:extLst>
          </p:cNvPr>
          <p:cNvSpPr txBox="1"/>
          <p:nvPr/>
        </p:nvSpPr>
        <p:spPr>
          <a:xfrm>
            <a:off x="685800" y="152400"/>
            <a:ext cx="7488832" cy="6370975"/>
          </a:xfrm>
          <a:prstGeom prst="rect">
            <a:avLst/>
          </a:prstGeom>
          <a:noFill/>
          <a:ln>
            <a:solidFill>
              <a:schemeClr val="accent1"/>
            </a:solidFill>
          </a:ln>
        </p:spPr>
        <p:txBody>
          <a:bodyPr wrap="square" rtlCol="0">
            <a:spAutoFit/>
          </a:bodyPr>
          <a:lstStyle/>
          <a:p>
            <a:r>
              <a:rPr lang="nl-BE" dirty="0">
                <a:solidFill>
                  <a:srgbClr val="FFFF00"/>
                </a:solidFill>
              </a:rPr>
              <a:t>Treatment options </a:t>
            </a:r>
          </a:p>
          <a:p>
            <a:endParaRPr lang="nl-BE" dirty="0">
              <a:solidFill>
                <a:srgbClr val="FFFF00"/>
              </a:solidFill>
            </a:endParaRPr>
          </a:p>
          <a:p>
            <a:r>
              <a:rPr lang="nl-BE" dirty="0">
                <a:solidFill>
                  <a:srgbClr val="FFFF00"/>
                </a:solidFill>
              </a:rPr>
              <a:t>Late </a:t>
            </a:r>
            <a:r>
              <a:rPr lang="nl-BE" dirty="0" err="1">
                <a:solidFill>
                  <a:srgbClr val="FFFF00"/>
                </a:solidFill>
              </a:rPr>
              <a:t>transition</a:t>
            </a:r>
            <a:r>
              <a:rPr lang="nl-BE" dirty="0">
                <a:solidFill>
                  <a:srgbClr val="FFFF00"/>
                </a:solidFill>
              </a:rPr>
              <a:t>: </a:t>
            </a:r>
          </a:p>
          <a:p>
            <a:endParaRPr lang="nl-BE" dirty="0">
              <a:solidFill>
                <a:srgbClr val="FFFF00"/>
              </a:solidFill>
            </a:endParaRPr>
          </a:p>
          <a:p>
            <a:r>
              <a:rPr lang="nl-BE" dirty="0" err="1">
                <a:solidFill>
                  <a:srgbClr val="FFFF00"/>
                </a:solidFill>
              </a:rPr>
              <a:t>Inhibit</a:t>
            </a:r>
            <a:r>
              <a:rPr lang="nl-BE" dirty="0">
                <a:solidFill>
                  <a:srgbClr val="FFFF00"/>
                </a:solidFill>
              </a:rPr>
              <a:t> </a:t>
            </a:r>
            <a:r>
              <a:rPr lang="nl-BE" dirty="0" err="1">
                <a:solidFill>
                  <a:srgbClr val="FFFF00"/>
                </a:solidFill>
              </a:rPr>
              <a:t>ovulation</a:t>
            </a:r>
            <a:r>
              <a:rPr lang="nl-BE" dirty="0">
                <a:solidFill>
                  <a:srgbClr val="FFFF00"/>
                </a:solidFill>
              </a:rPr>
              <a:t> </a:t>
            </a:r>
            <a:r>
              <a:rPr lang="nl-BE" dirty="0" err="1">
                <a:solidFill>
                  <a:srgbClr val="FFFF00"/>
                </a:solidFill>
              </a:rPr>
              <a:t>with</a:t>
            </a:r>
            <a:r>
              <a:rPr lang="nl-BE" dirty="0">
                <a:solidFill>
                  <a:srgbClr val="FFFF00"/>
                </a:solidFill>
              </a:rPr>
              <a:t> a </a:t>
            </a:r>
            <a:r>
              <a:rPr lang="nl-BE" dirty="0" err="1">
                <a:solidFill>
                  <a:srgbClr val="FFFF00"/>
                </a:solidFill>
              </a:rPr>
              <a:t>progestin</a:t>
            </a:r>
            <a:r>
              <a:rPr lang="nl-BE" dirty="0">
                <a:solidFill>
                  <a:srgbClr val="FFFF00"/>
                </a:solidFill>
              </a:rPr>
              <a:t> </a:t>
            </a:r>
            <a:r>
              <a:rPr lang="nl-BE" dirty="0" err="1">
                <a:solidFill>
                  <a:srgbClr val="FFFF00"/>
                </a:solidFill>
              </a:rPr>
              <a:t>and</a:t>
            </a:r>
            <a:r>
              <a:rPr lang="nl-BE" dirty="0">
                <a:solidFill>
                  <a:srgbClr val="FFFF00"/>
                </a:solidFill>
              </a:rPr>
              <a:t> combine </a:t>
            </a:r>
            <a:r>
              <a:rPr lang="nl-BE" dirty="0" err="1">
                <a:solidFill>
                  <a:srgbClr val="FFFF00"/>
                </a:solidFill>
              </a:rPr>
              <a:t>it</a:t>
            </a:r>
            <a:r>
              <a:rPr lang="nl-BE" dirty="0">
                <a:solidFill>
                  <a:srgbClr val="FFFF00"/>
                </a:solidFill>
              </a:rPr>
              <a:t> </a:t>
            </a:r>
            <a:r>
              <a:rPr lang="nl-BE" dirty="0" err="1">
                <a:solidFill>
                  <a:srgbClr val="FFFF00"/>
                </a:solidFill>
              </a:rPr>
              <a:t>with</a:t>
            </a:r>
            <a:r>
              <a:rPr lang="nl-BE" dirty="0">
                <a:solidFill>
                  <a:srgbClr val="FFFF00"/>
                </a:solidFill>
              </a:rPr>
              <a:t> </a:t>
            </a:r>
            <a:r>
              <a:rPr lang="nl-BE" dirty="0" err="1">
                <a:solidFill>
                  <a:srgbClr val="FFFF00"/>
                </a:solidFill>
              </a:rPr>
              <a:t>estrogen</a:t>
            </a:r>
            <a:r>
              <a:rPr lang="nl-BE" dirty="0">
                <a:solidFill>
                  <a:srgbClr val="FFFF00"/>
                </a:solidFill>
              </a:rPr>
              <a:t> </a:t>
            </a:r>
            <a:r>
              <a:rPr lang="nl-BE" dirty="0" err="1">
                <a:solidFill>
                  <a:srgbClr val="FFFF00"/>
                </a:solidFill>
              </a:rPr>
              <a:t>add</a:t>
            </a:r>
            <a:r>
              <a:rPr lang="nl-BE" dirty="0">
                <a:solidFill>
                  <a:srgbClr val="FFFF00"/>
                </a:solidFill>
              </a:rPr>
              <a:t> back.</a:t>
            </a:r>
          </a:p>
          <a:p>
            <a:endParaRPr lang="nl-BE" dirty="0">
              <a:solidFill>
                <a:srgbClr val="FFFF00"/>
              </a:solidFill>
            </a:endParaRPr>
          </a:p>
          <a:p>
            <a:endParaRPr lang="nl-BE" dirty="0">
              <a:solidFill>
                <a:srgbClr val="FFFF00"/>
              </a:solidFill>
            </a:endParaRPr>
          </a:p>
          <a:p>
            <a:endParaRPr lang="nl-BE" dirty="0">
              <a:solidFill>
                <a:srgbClr val="FFFF00"/>
              </a:solidFill>
            </a:endParaRPr>
          </a:p>
          <a:p>
            <a:r>
              <a:rPr lang="nl-BE" dirty="0" err="1">
                <a:solidFill>
                  <a:srgbClr val="FFFF00"/>
                </a:solidFill>
              </a:rPr>
              <a:t>Avoids</a:t>
            </a:r>
            <a:r>
              <a:rPr lang="nl-BE" dirty="0">
                <a:solidFill>
                  <a:srgbClr val="FFFF00"/>
                </a:solidFill>
              </a:rPr>
              <a:t> </a:t>
            </a:r>
            <a:r>
              <a:rPr lang="nl-BE" dirty="0" err="1">
                <a:solidFill>
                  <a:srgbClr val="FFFF00"/>
                </a:solidFill>
              </a:rPr>
              <a:t>bleeding</a:t>
            </a:r>
            <a:r>
              <a:rPr lang="nl-BE" dirty="0">
                <a:solidFill>
                  <a:srgbClr val="FFFF00"/>
                </a:solidFill>
              </a:rPr>
              <a:t> </a:t>
            </a:r>
          </a:p>
          <a:p>
            <a:endParaRPr lang="nl-BE" dirty="0">
              <a:solidFill>
                <a:srgbClr val="FFFF00"/>
              </a:solidFill>
            </a:endParaRPr>
          </a:p>
          <a:p>
            <a:r>
              <a:rPr lang="nl-BE" dirty="0" err="1">
                <a:solidFill>
                  <a:srgbClr val="FFFF00"/>
                </a:solidFill>
              </a:rPr>
              <a:t>Avoids</a:t>
            </a:r>
            <a:r>
              <a:rPr lang="nl-BE" dirty="0">
                <a:solidFill>
                  <a:srgbClr val="FFFF00"/>
                </a:solidFill>
              </a:rPr>
              <a:t> </a:t>
            </a:r>
            <a:r>
              <a:rPr lang="nl-BE" dirty="0" err="1">
                <a:solidFill>
                  <a:srgbClr val="FFFF00"/>
                </a:solidFill>
              </a:rPr>
              <a:t>hyperplasia</a:t>
            </a:r>
            <a:endParaRPr lang="nl-BE" dirty="0">
              <a:solidFill>
                <a:srgbClr val="FFFF00"/>
              </a:solidFill>
            </a:endParaRPr>
          </a:p>
          <a:p>
            <a:endParaRPr lang="nl-BE" dirty="0">
              <a:solidFill>
                <a:srgbClr val="FFFF00"/>
              </a:solidFill>
            </a:endParaRPr>
          </a:p>
          <a:p>
            <a:r>
              <a:rPr lang="nl-BE" dirty="0" err="1">
                <a:solidFill>
                  <a:srgbClr val="FFFF00"/>
                </a:solidFill>
              </a:rPr>
              <a:t>Avoids</a:t>
            </a:r>
            <a:r>
              <a:rPr lang="nl-BE" dirty="0">
                <a:solidFill>
                  <a:srgbClr val="FFFF00"/>
                </a:solidFill>
              </a:rPr>
              <a:t> common </a:t>
            </a:r>
            <a:r>
              <a:rPr lang="nl-BE" dirty="0" err="1">
                <a:solidFill>
                  <a:srgbClr val="FFFF00"/>
                </a:solidFill>
              </a:rPr>
              <a:t>complaints</a:t>
            </a:r>
            <a:r>
              <a:rPr lang="nl-BE" dirty="0">
                <a:solidFill>
                  <a:srgbClr val="FFFF00"/>
                </a:solidFill>
              </a:rPr>
              <a:t> of </a:t>
            </a:r>
            <a:r>
              <a:rPr lang="nl-BE" dirty="0" err="1">
                <a:solidFill>
                  <a:srgbClr val="FFFF00"/>
                </a:solidFill>
              </a:rPr>
              <a:t>emotional</a:t>
            </a:r>
            <a:r>
              <a:rPr lang="nl-BE" dirty="0">
                <a:solidFill>
                  <a:srgbClr val="FFFF00"/>
                </a:solidFill>
              </a:rPr>
              <a:t> </a:t>
            </a:r>
            <a:r>
              <a:rPr lang="nl-BE" dirty="0" err="1">
                <a:solidFill>
                  <a:srgbClr val="FFFF00"/>
                </a:solidFill>
              </a:rPr>
              <a:t>and</a:t>
            </a:r>
            <a:r>
              <a:rPr lang="nl-BE" dirty="0">
                <a:solidFill>
                  <a:srgbClr val="FFFF00"/>
                </a:solidFill>
              </a:rPr>
              <a:t> </a:t>
            </a:r>
            <a:r>
              <a:rPr lang="nl-BE" dirty="0" err="1">
                <a:solidFill>
                  <a:srgbClr val="FFFF00"/>
                </a:solidFill>
              </a:rPr>
              <a:t>physical</a:t>
            </a:r>
            <a:r>
              <a:rPr lang="nl-BE" dirty="0">
                <a:solidFill>
                  <a:srgbClr val="FFFF00"/>
                </a:solidFill>
              </a:rPr>
              <a:t> </a:t>
            </a:r>
            <a:r>
              <a:rPr lang="nl-BE" dirty="0" err="1">
                <a:solidFill>
                  <a:srgbClr val="FFFF00"/>
                </a:solidFill>
              </a:rPr>
              <a:t>fluctuation</a:t>
            </a:r>
            <a:endParaRPr lang="nl-BE" dirty="0">
              <a:solidFill>
                <a:srgbClr val="FFFF00"/>
              </a:solidFill>
            </a:endParaRPr>
          </a:p>
          <a:p>
            <a:endParaRPr lang="nl-BE" dirty="0">
              <a:solidFill>
                <a:srgbClr val="FFFF00"/>
              </a:solidFill>
            </a:endParaRPr>
          </a:p>
          <a:p>
            <a:r>
              <a:rPr lang="nl-BE" dirty="0">
                <a:solidFill>
                  <a:srgbClr val="FFFF00"/>
                </a:solidFill>
              </a:rPr>
              <a:t>Is </a:t>
            </a:r>
            <a:r>
              <a:rPr lang="nl-BE" dirty="0" err="1">
                <a:solidFill>
                  <a:srgbClr val="FFFF00"/>
                </a:solidFill>
              </a:rPr>
              <a:t>contraceptive</a:t>
            </a:r>
            <a:endParaRPr lang="nl-BE" dirty="0">
              <a:solidFill>
                <a:srgbClr val="FFFF00"/>
              </a:solidFill>
            </a:endParaRPr>
          </a:p>
        </p:txBody>
      </p:sp>
      <p:sp>
        <p:nvSpPr>
          <p:cNvPr id="4" name="Pijl: omlaag 3">
            <a:extLst>
              <a:ext uri="{FF2B5EF4-FFF2-40B4-BE49-F238E27FC236}">
                <a16:creationId xmlns:a16="http://schemas.microsoft.com/office/drawing/2014/main" id="{538DC79A-9890-C409-FF6D-7C6D7CFFA4BB}"/>
              </a:ext>
            </a:extLst>
          </p:cNvPr>
          <p:cNvSpPr/>
          <p:nvPr/>
        </p:nvSpPr>
        <p:spPr bwMode="auto">
          <a:xfrm>
            <a:off x="3636583" y="2545799"/>
            <a:ext cx="936104" cy="792088"/>
          </a:xfrm>
          <a:prstGeom prst="down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526585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3933F-CC51-4797-EF26-A6C2E01683C9}"/>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724C87E2-D099-AA4B-10D1-370D2469D709}"/>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27</a:t>
            </a:fld>
            <a:endParaRPr lang="nl-NL" sz="1400">
              <a:latin typeface="+mn-lt"/>
            </a:endParaRPr>
          </a:p>
        </p:txBody>
      </p:sp>
      <p:sp>
        <p:nvSpPr>
          <p:cNvPr id="2" name="Tekstvak 1">
            <a:extLst>
              <a:ext uri="{FF2B5EF4-FFF2-40B4-BE49-F238E27FC236}">
                <a16:creationId xmlns:a16="http://schemas.microsoft.com/office/drawing/2014/main" id="{C63A7BFB-5F41-0316-02F6-3812DE14F084}"/>
              </a:ext>
            </a:extLst>
          </p:cNvPr>
          <p:cNvSpPr txBox="1"/>
          <p:nvPr/>
        </p:nvSpPr>
        <p:spPr>
          <a:xfrm>
            <a:off x="755576" y="476672"/>
            <a:ext cx="7488832" cy="4154984"/>
          </a:xfrm>
          <a:prstGeom prst="rect">
            <a:avLst/>
          </a:prstGeom>
          <a:noFill/>
          <a:ln>
            <a:solidFill>
              <a:schemeClr val="accent1"/>
            </a:solidFill>
          </a:ln>
        </p:spPr>
        <p:txBody>
          <a:bodyPr wrap="square" rtlCol="0">
            <a:spAutoFit/>
          </a:bodyPr>
          <a:lstStyle/>
          <a:p>
            <a:r>
              <a:rPr lang="nl-BE" dirty="0">
                <a:solidFill>
                  <a:srgbClr val="FFFF00"/>
                </a:solidFill>
              </a:rPr>
              <a:t>Treatment options </a:t>
            </a:r>
          </a:p>
          <a:p>
            <a:endParaRPr lang="nl-BE" dirty="0">
              <a:solidFill>
                <a:srgbClr val="FFFF00"/>
              </a:solidFill>
            </a:endParaRPr>
          </a:p>
          <a:p>
            <a:r>
              <a:rPr lang="nl-BE" dirty="0">
                <a:solidFill>
                  <a:srgbClr val="FFFF00"/>
                </a:solidFill>
              </a:rPr>
              <a:t>Late </a:t>
            </a:r>
            <a:r>
              <a:rPr lang="nl-BE" dirty="0" err="1">
                <a:solidFill>
                  <a:srgbClr val="FFFF00"/>
                </a:solidFill>
              </a:rPr>
              <a:t>transition</a:t>
            </a:r>
            <a:r>
              <a:rPr lang="nl-BE" dirty="0">
                <a:solidFill>
                  <a:srgbClr val="FFFF00"/>
                </a:solidFill>
              </a:rPr>
              <a:t>: </a:t>
            </a:r>
          </a:p>
          <a:p>
            <a:endParaRPr lang="nl-BE" dirty="0">
              <a:solidFill>
                <a:srgbClr val="FFFF00"/>
              </a:solidFill>
            </a:endParaRPr>
          </a:p>
          <a:p>
            <a:r>
              <a:rPr lang="nl-BE" dirty="0" err="1">
                <a:solidFill>
                  <a:srgbClr val="FFFF00"/>
                </a:solidFill>
              </a:rPr>
              <a:t>Inhibit</a:t>
            </a:r>
            <a:r>
              <a:rPr lang="nl-BE" dirty="0">
                <a:solidFill>
                  <a:srgbClr val="FFFF00"/>
                </a:solidFill>
              </a:rPr>
              <a:t> </a:t>
            </a:r>
            <a:r>
              <a:rPr lang="nl-BE" dirty="0" err="1">
                <a:solidFill>
                  <a:srgbClr val="FFFF00"/>
                </a:solidFill>
              </a:rPr>
              <a:t>ovulation</a:t>
            </a:r>
            <a:r>
              <a:rPr lang="nl-BE" dirty="0">
                <a:solidFill>
                  <a:srgbClr val="FFFF00"/>
                </a:solidFill>
              </a:rPr>
              <a:t> </a:t>
            </a:r>
            <a:r>
              <a:rPr lang="nl-BE" dirty="0" err="1">
                <a:solidFill>
                  <a:srgbClr val="FFFF00"/>
                </a:solidFill>
              </a:rPr>
              <a:t>with</a:t>
            </a:r>
            <a:r>
              <a:rPr lang="nl-BE" dirty="0">
                <a:solidFill>
                  <a:srgbClr val="FFFF00"/>
                </a:solidFill>
              </a:rPr>
              <a:t> a </a:t>
            </a:r>
            <a:r>
              <a:rPr lang="nl-BE" dirty="0" err="1">
                <a:solidFill>
                  <a:srgbClr val="FFFF00"/>
                </a:solidFill>
              </a:rPr>
              <a:t>progestin</a:t>
            </a:r>
            <a:r>
              <a:rPr lang="nl-BE" dirty="0">
                <a:solidFill>
                  <a:srgbClr val="FFFF00"/>
                </a:solidFill>
              </a:rPr>
              <a:t> </a:t>
            </a:r>
            <a:r>
              <a:rPr lang="nl-BE" dirty="0" err="1">
                <a:solidFill>
                  <a:srgbClr val="FFFF00"/>
                </a:solidFill>
              </a:rPr>
              <a:t>and</a:t>
            </a:r>
            <a:r>
              <a:rPr lang="nl-BE" dirty="0">
                <a:solidFill>
                  <a:srgbClr val="FFFF00"/>
                </a:solidFill>
              </a:rPr>
              <a:t> combine </a:t>
            </a:r>
            <a:r>
              <a:rPr lang="nl-BE" dirty="0" err="1">
                <a:solidFill>
                  <a:srgbClr val="FFFF00"/>
                </a:solidFill>
              </a:rPr>
              <a:t>it</a:t>
            </a:r>
            <a:r>
              <a:rPr lang="nl-BE" dirty="0">
                <a:solidFill>
                  <a:srgbClr val="FFFF00"/>
                </a:solidFill>
              </a:rPr>
              <a:t> </a:t>
            </a:r>
            <a:r>
              <a:rPr lang="nl-BE" dirty="0" err="1">
                <a:solidFill>
                  <a:srgbClr val="FFFF00"/>
                </a:solidFill>
              </a:rPr>
              <a:t>with</a:t>
            </a:r>
            <a:r>
              <a:rPr lang="nl-BE" dirty="0">
                <a:solidFill>
                  <a:srgbClr val="FFFF00"/>
                </a:solidFill>
              </a:rPr>
              <a:t> </a:t>
            </a:r>
            <a:r>
              <a:rPr lang="nl-BE" dirty="0" err="1">
                <a:solidFill>
                  <a:srgbClr val="FFFF00"/>
                </a:solidFill>
              </a:rPr>
              <a:t>estrogen</a:t>
            </a:r>
            <a:r>
              <a:rPr lang="nl-BE" dirty="0">
                <a:solidFill>
                  <a:srgbClr val="FFFF00"/>
                </a:solidFill>
              </a:rPr>
              <a:t> </a:t>
            </a:r>
            <a:r>
              <a:rPr lang="nl-BE" dirty="0" err="1">
                <a:solidFill>
                  <a:srgbClr val="FFFF00"/>
                </a:solidFill>
              </a:rPr>
              <a:t>add</a:t>
            </a:r>
            <a:r>
              <a:rPr lang="nl-BE" dirty="0">
                <a:solidFill>
                  <a:srgbClr val="FFFF00"/>
                </a:solidFill>
              </a:rPr>
              <a:t> back.</a:t>
            </a:r>
          </a:p>
          <a:p>
            <a:endParaRPr lang="nl-BE" dirty="0">
              <a:solidFill>
                <a:srgbClr val="FFFF00"/>
              </a:solidFill>
            </a:endParaRPr>
          </a:p>
          <a:p>
            <a:endParaRPr lang="nl-BE" dirty="0">
              <a:solidFill>
                <a:srgbClr val="FFFF00"/>
              </a:solidFill>
            </a:endParaRPr>
          </a:p>
          <a:p>
            <a:endParaRPr lang="nl-BE" dirty="0">
              <a:solidFill>
                <a:srgbClr val="FFFF00"/>
              </a:solidFill>
            </a:endParaRPr>
          </a:p>
          <a:p>
            <a:r>
              <a:rPr lang="nl-BE" dirty="0" err="1">
                <a:solidFill>
                  <a:srgbClr val="FFFF00"/>
                </a:solidFill>
              </a:rPr>
              <a:t>Transdermal</a:t>
            </a:r>
            <a:r>
              <a:rPr lang="nl-BE" dirty="0">
                <a:solidFill>
                  <a:srgbClr val="FFFF00"/>
                </a:solidFill>
              </a:rPr>
              <a:t> </a:t>
            </a:r>
            <a:r>
              <a:rPr lang="nl-BE" dirty="0" err="1">
                <a:solidFill>
                  <a:srgbClr val="FFFF00"/>
                </a:solidFill>
              </a:rPr>
              <a:t>estrogens</a:t>
            </a:r>
            <a:r>
              <a:rPr lang="nl-BE" dirty="0">
                <a:solidFill>
                  <a:srgbClr val="FFFF00"/>
                </a:solidFill>
              </a:rPr>
              <a:t> (gel, spray, patch), </a:t>
            </a:r>
            <a:r>
              <a:rPr lang="nl-BE" dirty="0" err="1">
                <a:solidFill>
                  <a:srgbClr val="FFFF00"/>
                </a:solidFill>
              </a:rPr>
              <a:t>minimizes</a:t>
            </a:r>
            <a:r>
              <a:rPr lang="nl-BE" dirty="0">
                <a:solidFill>
                  <a:srgbClr val="FFFF00"/>
                </a:solidFill>
              </a:rPr>
              <a:t> risk of </a:t>
            </a:r>
            <a:r>
              <a:rPr lang="nl-BE" dirty="0" err="1">
                <a:solidFill>
                  <a:srgbClr val="FFFF00"/>
                </a:solidFill>
              </a:rPr>
              <a:t>trombosis</a:t>
            </a:r>
            <a:r>
              <a:rPr lang="nl-BE" dirty="0">
                <a:solidFill>
                  <a:srgbClr val="FFFF00"/>
                </a:solidFill>
              </a:rPr>
              <a:t>.</a:t>
            </a:r>
          </a:p>
        </p:txBody>
      </p:sp>
      <p:sp>
        <p:nvSpPr>
          <p:cNvPr id="4" name="Pijl: omlaag 3">
            <a:extLst>
              <a:ext uri="{FF2B5EF4-FFF2-40B4-BE49-F238E27FC236}">
                <a16:creationId xmlns:a16="http://schemas.microsoft.com/office/drawing/2014/main" id="{6BEC2EB5-5B52-24B7-F9C2-34D963CFCA85}"/>
              </a:ext>
            </a:extLst>
          </p:cNvPr>
          <p:cNvSpPr/>
          <p:nvPr/>
        </p:nvSpPr>
        <p:spPr bwMode="auto">
          <a:xfrm>
            <a:off x="3851920" y="2896783"/>
            <a:ext cx="936104" cy="792088"/>
          </a:xfrm>
          <a:prstGeom prst="down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814368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812DE-E2ED-F19A-E7A3-730A3C99B799}"/>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893DA459-985C-5732-0B1A-5A50C4EA7A9C}"/>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28</a:t>
            </a:fld>
            <a:endParaRPr lang="nl-NL" sz="1400">
              <a:latin typeface="+mn-lt"/>
            </a:endParaRPr>
          </a:p>
        </p:txBody>
      </p:sp>
      <p:pic>
        <p:nvPicPr>
          <p:cNvPr id="4" name="Afbeelding 3">
            <a:extLst>
              <a:ext uri="{FF2B5EF4-FFF2-40B4-BE49-F238E27FC236}">
                <a16:creationId xmlns:a16="http://schemas.microsoft.com/office/drawing/2014/main" id="{7669EFF6-87D5-2A1E-50D1-615DCD0929B1}"/>
              </a:ext>
            </a:extLst>
          </p:cNvPr>
          <p:cNvPicPr>
            <a:picLocks noChangeAspect="1"/>
          </p:cNvPicPr>
          <p:nvPr/>
        </p:nvPicPr>
        <p:blipFill>
          <a:blip r:embed="rId3"/>
          <a:stretch>
            <a:fillRect/>
          </a:stretch>
        </p:blipFill>
        <p:spPr>
          <a:xfrm>
            <a:off x="0" y="1985910"/>
            <a:ext cx="9144000" cy="2886179"/>
          </a:xfrm>
          <a:prstGeom prst="rect">
            <a:avLst/>
          </a:prstGeom>
        </p:spPr>
      </p:pic>
      <p:sp>
        <p:nvSpPr>
          <p:cNvPr id="2" name="Tekstvak 1">
            <a:extLst>
              <a:ext uri="{FF2B5EF4-FFF2-40B4-BE49-F238E27FC236}">
                <a16:creationId xmlns:a16="http://schemas.microsoft.com/office/drawing/2014/main" id="{930B0EF9-0B6B-5C41-E60E-84761D535BB6}"/>
              </a:ext>
            </a:extLst>
          </p:cNvPr>
          <p:cNvSpPr txBox="1"/>
          <p:nvPr/>
        </p:nvSpPr>
        <p:spPr>
          <a:xfrm>
            <a:off x="971600" y="476672"/>
            <a:ext cx="4824536" cy="461665"/>
          </a:xfrm>
          <a:prstGeom prst="rect">
            <a:avLst/>
          </a:prstGeom>
          <a:noFill/>
        </p:spPr>
        <p:txBody>
          <a:bodyPr wrap="square" rtlCol="0">
            <a:spAutoFit/>
          </a:bodyPr>
          <a:lstStyle/>
          <a:p>
            <a:r>
              <a:rPr lang="nl-BE" dirty="0" err="1"/>
              <a:t>Cardiovascular</a:t>
            </a:r>
            <a:r>
              <a:rPr lang="nl-BE" dirty="0"/>
              <a:t> </a:t>
            </a:r>
            <a:r>
              <a:rPr lang="nl-BE" dirty="0" err="1"/>
              <a:t>outcome</a:t>
            </a:r>
            <a:r>
              <a:rPr lang="nl-BE" dirty="0"/>
              <a:t> </a:t>
            </a:r>
          </a:p>
        </p:txBody>
      </p:sp>
      <p:sp>
        <p:nvSpPr>
          <p:cNvPr id="3" name="Tekstvak 2">
            <a:extLst>
              <a:ext uri="{FF2B5EF4-FFF2-40B4-BE49-F238E27FC236}">
                <a16:creationId xmlns:a16="http://schemas.microsoft.com/office/drawing/2014/main" id="{B4A77DB1-7BFD-E892-0C94-AA5170148480}"/>
              </a:ext>
            </a:extLst>
          </p:cNvPr>
          <p:cNvSpPr txBox="1"/>
          <p:nvPr/>
        </p:nvSpPr>
        <p:spPr>
          <a:xfrm>
            <a:off x="107504" y="5767263"/>
            <a:ext cx="8856984" cy="369332"/>
          </a:xfrm>
          <a:prstGeom prst="rect">
            <a:avLst/>
          </a:prstGeom>
          <a:noFill/>
        </p:spPr>
        <p:txBody>
          <a:bodyPr wrap="square" rtlCol="0">
            <a:spAutoFit/>
          </a:bodyPr>
          <a:lstStyle/>
          <a:p>
            <a:r>
              <a:rPr lang="nl-BE" sz="1800" dirty="0"/>
              <a:t>Graham et al., </a:t>
            </a:r>
            <a:r>
              <a:rPr lang="nl-BE" sz="1800" dirty="0" err="1"/>
              <a:t>Gyn</a:t>
            </a:r>
            <a:r>
              <a:rPr lang="nl-BE" sz="1800" dirty="0"/>
              <a:t> </a:t>
            </a:r>
            <a:r>
              <a:rPr lang="nl-BE" sz="1800" dirty="0" err="1"/>
              <a:t>endocrinology</a:t>
            </a:r>
            <a:r>
              <a:rPr lang="nl-BE" sz="1800" dirty="0"/>
              <a:t> 2022; 38: 11 891-910.</a:t>
            </a:r>
          </a:p>
        </p:txBody>
      </p:sp>
    </p:spTree>
    <p:extLst>
      <p:ext uri="{BB962C8B-B14F-4D97-AF65-F5344CB8AC3E}">
        <p14:creationId xmlns:p14="http://schemas.microsoft.com/office/powerpoint/2010/main" val="3237048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9731A-8B03-7034-3808-4F9DB0ABFC2C}"/>
            </a:ext>
          </a:extLst>
        </p:cNvPr>
        <p:cNvGrpSpPr/>
        <p:nvPr/>
      </p:nvGrpSpPr>
      <p:grpSpPr>
        <a:xfrm>
          <a:off x="0" y="0"/>
          <a:ext cx="0" cy="0"/>
          <a:chOff x="0" y="0"/>
          <a:chExt cx="0" cy="0"/>
        </a:xfrm>
      </p:grpSpPr>
      <p:sp>
        <p:nvSpPr>
          <p:cNvPr id="5" name="Tijdelijke aanduiding voor dianummer 3">
            <a:extLst>
              <a:ext uri="{FF2B5EF4-FFF2-40B4-BE49-F238E27FC236}">
                <a16:creationId xmlns:a16="http://schemas.microsoft.com/office/drawing/2014/main" id="{7AB03D28-7F3E-F6D0-6D6C-E57CEF29871A}"/>
              </a:ext>
            </a:extLst>
          </p:cNvPr>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29</a:t>
            </a:fld>
            <a:endParaRPr lang="nl-NL" sz="1400">
              <a:latin typeface="+mn-lt"/>
            </a:endParaRPr>
          </a:p>
        </p:txBody>
      </p:sp>
      <p:pic>
        <p:nvPicPr>
          <p:cNvPr id="6" name="Afbeelding 5">
            <a:extLst>
              <a:ext uri="{FF2B5EF4-FFF2-40B4-BE49-F238E27FC236}">
                <a16:creationId xmlns:a16="http://schemas.microsoft.com/office/drawing/2014/main" id="{529B9AA1-8246-4779-DA2C-B51973F5F4B0}"/>
              </a:ext>
            </a:extLst>
          </p:cNvPr>
          <p:cNvPicPr>
            <a:picLocks noChangeAspect="1"/>
          </p:cNvPicPr>
          <p:nvPr/>
        </p:nvPicPr>
        <p:blipFill>
          <a:blip r:embed="rId3"/>
          <a:stretch>
            <a:fillRect/>
          </a:stretch>
        </p:blipFill>
        <p:spPr>
          <a:xfrm>
            <a:off x="4060" y="849761"/>
            <a:ext cx="9144000" cy="5158477"/>
          </a:xfrm>
          <a:prstGeom prst="rect">
            <a:avLst/>
          </a:prstGeom>
        </p:spPr>
      </p:pic>
      <p:sp>
        <p:nvSpPr>
          <p:cNvPr id="2" name="Tekstvak 1">
            <a:extLst>
              <a:ext uri="{FF2B5EF4-FFF2-40B4-BE49-F238E27FC236}">
                <a16:creationId xmlns:a16="http://schemas.microsoft.com/office/drawing/2014/main" id="{0E5D3166-69CE-9EAF-F726-A9ADFBE10013}"/>
              </a:ext>
            </a:extLst>
          </p:cNvPr>
          <p:cNvSpPr txBox="1"/>
          <p:nvPr/>
        </p:nvSpPr>
        <p:spPr>
          <a:xfrm>
            <a:off x="2339752" y="150900"/>
            <a:ext cx="4824536" cy="461665"/>
          </a:xfrm>
          <a:prstGeom prst="rect">
            <a:avLst/>
          </a:prstGeom>
          <a:noFill/>
        </p:spPr>
        <p:txBody>
          <a:bodyPr wrap="square" rtlCol="0">
            <a:spAutoFit/>
          </a:bodyPr>
          <a:lstStyle/>
          <a:p>
            <a:r>
              <a:rPr lang="nl-BE" dirty="0" err="1"/>
              <a:t>Breast</a:t>
            </a:r>
            <a:r>
              <a:rPr lang="nl-BE" dirty="0"/>
              <a:t> </a:t>
            </a:r>
            <a:r>
              <a:rPr lang="nl-BE" dirty="0" err="1"/>
              <a:t>cancer</a:t>
            </a:r>
            <a:r>
              <a:rPr lang="nl-BE" dirty="0"/>
              <a:t> risk </a:t>
            </a:r>
          </a:p>
        </p:txBody>
      </p:sp>
    </p:spTree>
    <p:extLst>
      <p:ext uri="{BB962C8B-B14F-4D97-AF65-F5344CB8AC3E}">
        <p14:creationId xmlns:p14="http://schemas.microsoft.com/office/powerpoint/2010/main" val="3607484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893FE46-2AF7-437E-9D0D-1C326E6855F1}" type="slidenum">
              <a:rPr lang="nl-NL" altLang="nl-BE" sz="1400"/>
              <a:pPr>
                <a:spcBef>
                  <a:spcPct val="0"/>
                </a:spcBef>
                <a:buFontTx/>
                <a:buNone/>
              </a:pPr>
              <a:t>30</a:t>
            </a:fld>
            <a:endParaRPr lang="nl-NL" altLang="nl-BE" sz="1400"/>
          </a:p>
        </p:txBody>
      </p:sp>
      <p:pic>
        <p:nvPicPr>
          <p:cNvPr id="6"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92" t="10838" r="1531" b="8388"/>
          <a:stretch/>
        </p:blipFill>
        <p:spPr bwMode="auto">
          <a:xfrm>
            <a:off x="611560" y="1556792"/>
            <a:ext cx="8064896" cy="3587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9518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394" name="_s94213"/>
          <p:cNvCxnSpPr>
            <a:cxnSpLocks noChangeShapeType="1"/>
            <a:stCxn id="59396" idx="0"/>
            <a:endCxn id="59395" idx="2"/>
          </p:cNvCxnSpPr>
          <p:nvPr/>
        </p:nvCxnSpPr>
        <p:spPr bwMode="auto">
          <a:xfrm rot="16200000" flipV="1">
            <a:off x="4544219" y="2796530"/>
            <a:ext cx="239712" cy="0"/>
          </a:xfrm>
          <a:prstGeom prst="bentConnector3">
            <a:avLst>
              <a:gd name="adj1" fmla="val 50000"/>
            </a:avLst>
          </a:prstGeom>
          <a:noFill/>
          <a:ln w="28575">
            <a:solidFill>
              <a:srgbClr val="1A7781"/>
            </a:solidFill>
            <a:miter lim="800000"/>
            <a:headEnd/>
            <a:tailEnd/>
          </a:ln>
          <a:extLst>
            <a:ext uri="{909E8E84-426E-40DD-AFC4-6F175D3DCCD1}">
              <a14:hiddenFill xmlns:a14="http://schemas.microsoft.com/office/drawing/2010/main">
                <a:noFill/>
              </a14:hiddenFill>
            </a:ext>
          </a:extLst>
        </p:spPr>
      </p:cxnSp>
      <p:sp>
        <p:nvSpPr>
          <p:cNvPr id="59395" name="_s94214"/>
          <p:cNvSpPr>
            <a:spLocks noChangeArrowheads="1"/>
          </p:cNvSpPr>
          <p:nvPr/>
        </p:nvSpPr>
        <p:spPr bwMode="auto">
          <a:xfrm>
            <a:off x="3741738" y="1957536"/>
            <a:ext cx="1841500" cy="719138"/>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Screened</a:t>
            </a:r>
          </a:p>
          <a:p>
            <a:pPr algn="ctr">
              <a:spcBef>
                <a:spcPct val="0"/>
              </a:spcBef>
              <a:buFontTx/>
              <a:buNone/>
            </a:pPr>
            <a:r>
              <a:rPr lang="fi-FI" altLang="nl-BE" sz="1600" b="1">
                <a:solidFill>
                  <a:srgbClr val="FFFFFF"/>
                </a:solidFill>
                <a:latin typeface="Arial" panose="020B0604020202020204" pitchFamily="34" charset="0"/>
              </a:rPr>
              <a:t>n=489</a:t>
            </a:r>
          </a:p>
        </p:txBody>
      </p:sp>
      <p:sp>
        <p:nvSpPr>
          <p:cNvPr id="59396" name="_s94215"/>
          <p:cNvSpPr>
            <a:spLocks noChangeArrowheads="1"/>
          </p:cNvSpPr>
          <p:nvPr/>
        </p:nvSpPr>
        <p:spPr bwMode="auto">
          <a:xfrm>
            <a:off x="3292475" y="2916386"/>
            <a:ext cx="2741613" cy="630238"/>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Started treatment</a:t>
            </a:r>
          </a:p>
          <a:p>
            <a:pPr algn="ctr">
              <a:spcBef>
                <a:spcPct val="0"/>
              </a:spcBef>
              <a:buFontTx/>
              <a:buNone/>
            </a:pPr>
            <a:r>
              <a:rPr lang="fi-FI" altLang="nl-BE" sz="1600" b="1">
                <a:solidFill>
                  <a:srgbClr val="FFFFFF"/>
                </a:solidFill>
                <a:latin typeface="Arial" panose="020B0604020202020204" pitchFamily="34" charset="0"/>
              </a:rPr>
              <a:t>n=394</a:t>
            </a:r>
          </a:p>
        </p:txBody>
      </p:sp>
      <p:sp>
        <p:nvSpPr>
          <p:cNvPr id="59397" name="AutoShape 8"/>
          <p:cNvSpPr>
            <a:spLocks noChangeArrowheads="1"/>
          </p:cNvSpPr>
          <p:nvPr/>
        </p:nvSpPr>
        <p:spPr bwMode="auto">
          <a:xfrm>
            <a:off x="906463" y="3981599"/>
            <a:ext cx="2520950" cy="630237"/>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dirty="0">
                <a:solidFill>
                  <a:srgbClr val="FFFFFF"/>
                </a:solidFill>
                <a:latin typeface="Arial" panose="020B0604020202020204" pitchFamily="34" charset="0"/>
              </a:rPr>
              <a:t>Completed contraception</a:t>
            </a:r>
          </a:p>
          <a:p>
            <a:pPr algn="ctr">
              <a:spcBef>
                <a:spcPct val="0"/>
              </a:spcBef>
              <a:buFontTx/>
              <a:buNone/>
            </a:pPr>
            <a:r>
              <a:rPr lang="fi-FI" altLang="nl-BE" sz="1600" b="1" dirty="0">
                <a:solidFill>
                  <a:srgbClr val="FFFFFF"/>
                </a:solidFill>
                <a:latin typeface="Arial" panose="020B0604020202020204" pitchFamily="34" charset="0"/>
              </a:rPr>
              <a:t>n=336</a:t>
            </a:r>
            <a:r>
              <a:rPr lang="fi-FI" altLang="nl-BE" sz="1600" dirty="0">
                <a:solidFill>
                  <a:srgbClr val="FFFFFF"/>
                </a:solidFill>
                <a:latin typeface="Arial" panose="020B0604020202020204" pitchFamily="34" charset="0"/>
              </a:rPr>
              <a:t> (85.3%)</a:t>
            </a:r>
          </a:p>
        </p:txBody>
      </p:sp>
      <p:cxnSp>
        <p:nvCxnSpPr>
          <p:cNvPr id="59398" name="AutoShape 9"/>
          <p:cNvCxnSpPr>
            <a:cxnSpLocks noChangeShapeType="1"/>
            <a:endCxn id="59401" idx="1"/>
          </p:cNvCxnSpPr>
          <p:nvPr/>
        </p:nvCxnSpPr>
        <p:spPr bwMode="auto">
          <a:xfrm>
            <a:off x="3379788" y="4297511"/>
            <a:ext cx="276225" cy="0"/>
          </a:xfrm>
          <a:prstGeom prst="straightConnector1">
            <a:avLst/>
          </a:prstGeom>
          <a:noFill/>
          <a:ln w="28575">
            <a:solidFill>
              <a:srgbClr val="1A7781"/>
            </a:solidFill>
            <a:round/>
            <a:headEnd/>
            <a:tailEnd/>
          </a:ln>
          <a:extLst>
            <a:ext uri="{909E8E84-426E-40DD-AFC4-6F175D3DCCD1}">
              <a14:hiddenFill xmlns:a14="http://schemas.microsoft.com/office/drawing/2010/main">
                <a:noFill/>
              </a14:hiddenFill>
            </a:ext>
          </a:extLst>
        </p:spPr>
      </p:cxnSp>
      <p:cxnSp>
        <p:nvCxnSpPr>
          <p:cNvPr id="59399" name="AutoShape 10"/>
          <p:cNvCxnSpPr>
            <a:cxnSpLocks noChangeShapeType="1"/>
            <a:stCxn id="59397" idx="0"/>
            <a:endCxn id="59396" idx="2"/>
          </p:cNvCxnSpPr>
          <p:nvPr/>
        </p:nvCxnSpPr>
        <p:spPr bwMode="auto">
          <a:xfrm rot="5400000" flipH="1" flipV="1">
            <a:off x="3196432" y="2517130"/>
            <a:ext cx="436562" cy="2495550"/>
          </a:xfrm>
          <a:prstGeom prst="bentConnector3">
            <a:avLst>
              <a:gd name="adj1" fmla="val 50000"/>
            </a:avLst>
          </a:prstGeom>
          <a:noFill/>
          <a:ln w="28575">
            <a:solidFill>
              <a:srgbClr val="1A7781"/>
            </a:solidFill>
            <a:miter lim="800000"/>
            <a:headEnd/>
            <a:tailEnd/>
          </a:ln>
          <a:extLst>
            <a:ext uri="{909E8E84-426E-40DD-AFC4-6F175D3DCCD1}">
              <a14:hiddenFill xmlns:a14="http://schemas.microsoft.com/office/drawing/2010/main">
                <a:noFill/>
              </a14:hiddenFill>
            </a:ext>
          </a:extLst>
        </p:spPr>
      </p:cxnSp>
      <p:sp>
        <p:nvSpPr>
          <p:cNvPr id="59400" name="AutoShape 11"/>
          <p:cNvSpPr>
            <a:spLocks noChangeArrowheads="1"/>
          </p:cNvSpPr>
          <p:nvPr/>
        </p:nvSpPr>
        <p:spPr bwMode="auto">
          <a:xfrm>
            <a:off x="5940425" y="3981599"/>
            <a:ext cx="2592388" cy="630237"/>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Completed HRT</a:t>
            </a:r>
          </a:p>
          <a:p>
            <a:pPr algn="ctr">
              <a:spcBef>
                <a:spcPct val="0"/>
              </a:spcBef>
              <a:buFontTx/>
              <a:buNone/>
            </a:pPr>
            <a:r>
              <a:rPr lang="fi-FI" altLang="nl-BE" sz="1600" b="1">
                <a:solidFill>
                  <a:srgbClr val="FFFFFF"/>
                </a:solidFill>
                <a:latin typeface="Arial" panose="020B0604020202020204" pitchFamily="34" charset="0"/>
              </a:rPr>
              <a:t>n=141</a:t>
            </a:r>
            <a:r>
              <a:rPr lang="fi-FI" altLang="nl-BE" sz="1600">
                <a:solidFill>
                  <a:srgbClr val="FFFFFF"/>
                </a:solidFill>
                <a:latin typeface="Arial" panose="020B0604020202020204" pitchFamily="34" charset="0"/>
              </a:rPr>
              <a:t> (83.9%)</a:t>
            </a:r>
          </a:p>
        </p:txBody>
      </p:sp>
      <p:sp>
        <p:nvSpPr>
          <p:cNvPr id="59401" name="AutoShape 12"/>
          <p:cNvSpPr>
            <a:spLocks noChangeArrowheads="1"/>
          </p:cNvSpPr>
          <p:nvPr/>
        </p:nvSpPr>
        <p:spPr bwMode="auto">
          <a:xfrm>
            <a:off x="3656013" y="3981599"/>
            <a:ext cx="2016125" cy="630237"/>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Continued to HRT</a:t>
            </a:r>
          </a:p>
          <a:p>
            <a:pPr algn="ctr">
              <a:spcBef>
                <a:spcPct val="0"/>
              </a:spcBef>
              <a:buFontTx/>
              <a:buNone/>
            </a:pPr>
            <a:r>
              <a:rPr lang="fi-FI" altLang="nl-BE" sz="1600" b="1">
                <a:solidFill>
                  <a:srgbClr val="FFFFFF"/>
                </a:solidFill>
                <a:latin typeface="Arial" panose="020B0604020202020204" pitchFamily="34" charset="0"/>
              </a:rPr>
              <a:t>n=168 </a:t>
            </a:r>
            <a:r>
              <a:rPr lang="fi-FI" altLang="nl-BE" sz="1600">
                <a:solidFill>
                  <a:srgbClr val="FFFFFF"/>
                </a:solidFill>
                <a:latin typeface="Arial" panose="020B0604020202020204" pitchFamily="34" charset="0"/>
              </a:rPr>
              <a:t>(42.6%)</a:t>
            </a:r>
          </a:p>
        </p:txBody>
      </p:sp>
      <p:cxnSp>
        <p:nvCxnSpPr>
          <p:cNvPr id="59402" name="AutoShape 13"/>
          <p:cNvCxnSpPr>
            <a:cxnSpLocks noChangeShapeType="1"/>
            <a:stCxn id="59401" idx="3"/>
            <a:endCxn id="59400" idx="1"/>
          </p:cNvCxnSpPr>
          <p:nvPr/>
        </p:nvCxnSpPr>
        <p:spPr bwMode="auto">
          <a:xfrm flipV="1">
            <a:off x="5672138" y="4297511"/>
            <a:ext cx="268287" cy="0"/>
          </a:xfrm>
          <a:prstGeom prst="straightConnector1">
            <a:avLst/>
          </a:prstGeom>
          <a:noFill/>
          <a:ln w="28575">
            <a:solidFill>
              <a:srgbClr val="1A7781"/>
            </a:solidFill>
            <a:round/>
            <a:headEnd/>
            <a:tailEnd/>
          </a:ln>
          <a:extLst>
            <a:ext uri="{909E8E84-426E-40DD-AFC4-6F175D3DCCD1}">
              <a14:hiddenFill xmlns:a14="http://schemas.microsoft.com/office/drawing/2010/main">
                <a:noFill/>
              </a14:hiddenFill>
            </a:ext>
          </a:extLst>
        </p:spPr>
      </p:cxnSp>
      <p:sp>
        <p:nvSpPr>
          <p:cNvPr id="59403" name="AutoShape 14"/>
          <p:cNvSpPr>
            <a:spLocks noChangeArrowheads="1"/>
          </p:cNvSpPr>
          <p:nvPr/>
        </p:nvSpPr>
        <p:spPr bwMode="auto">
          <a:xfrm>
            <a:off x="908050" y="4869011"/>
            <a:ext cx="2520950" cy="1584325"/>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Prematurely </a:t>
            </a:r>
          </a:p>
          <a:p>
            <a:pPr algn="ctr">
              <a:spcBef>
                <a:spcPct val="0"/>
              </a:spcBef>
              <a:buFontTx/>
              <a:buNone/>
            </a:pPr>
            <a:r>
              <a:rPr lang="fi-FI" altLang="nl-BE" sz="1600">
                <a:solidFill>
                  <a:srgbClr val="FFFFFF"/>
                </a:solidFill>
                <a:latin typeface="Arial" panose="020B0604020202020204" pitchFamily="34" charset="0"/>
              </a:rPr>
              <a:t>discontinued </a:t>
            </a:r>
          </a:p>
          <a:p>
            <a:pPr algn="ctr">
              <a:spcBef>
                <a:spcPct val="0"/>
              </a:spcBef>
              <a:buFontTx/>
              <a:buNone/>
            </a:pPr>
            <a:r>
              <a:rPr lang="fi-FI" altLang="nl-BE" sz="1600" b="1">
                <a:solidFill>
                  <a:srgbClr val="FFFFFF"/>
                </a:solidFill>
                <a:latin typeface="Arial" panose="020B0604020202020204" pitchFamily="34" charset="0"/>
              </a:rPr>
              <a:t>n=58 </a:t>
            </a:r>
            <a:r>
              <a:rPr lang="fi-FI" altLang="nl-BE" sz="1600">
                <a:solidFill>
                  <a:srgbClr val="FFFFFF"/>
                </a:solidFill>
                <a:latin typeface="Arial" panose="020B0604020202020204" pitchFamily="34" charset="0"/>
              </a:rPr>
              <a:t>(14.7%)</a:t>
            </a:r>
          </a:p>
          <a:p>
            <a:pPr algn="ctr">
              <a:spcBef>
                <a:spcPct val="0"/>
              </a:spcBef>
              <a:buFontTx/>
              <a:buNone/>
            </a:pPr>
            <a:r>
              <a:rPr lang="en-US" altLang="nl-BE" sz="1100">
                <a:solidFill>
                  <a:srgbClr val="FFFFFF"/>
                </a:solidFill>
                <a:latin typeface="Arial" panose="020B0604020202020204" pitchFamily="34" charset="0"/>
              </a:rPr>
              <a:t>Adverse event (9.4%)</a:t>
            </a:r>
          </a:p>
          <a:p>
            <a:pPr algn="ctr">
              <a:spcBef>
                <a:spcPct val="0"/>
              </a:spcBef>
              <a:buFontTx/>
              <a:buNone/>
            </a:pPr>
            <a:r>
              <a:rPr lang="en-US" altLang="nl-BE" sz="1100">
                <a:solidFill>
                  <a:srgbClr val="FFFFFF"/>
                </a:solidFill>
                <a:latin typeface="Arial" panose="020B0604020202020204" pitchFamily="34" charset="0"/>
              </a:rPr>
              <a:t> Lost to follow-up (2.5%)</a:t>
            </a:r>
          </a:p>
          <a:p>
            <a:pPr algn="ctr">
              <a:spcBef>
                <a:spcPct val="0"/>
              </a:spcBef>
              <a:buFontTx/>
              <a:buNone/>
            </a:pPr>
            <a:r>
              <a:rPr lang="en-US" altLang="nl-BE" sz="1100">
                <a:solidFill>
                  <a:srgbClr val="FFFFFF"/>
                </a:solidFill>
                <a:latin typeface="Arial" panose="020B0604020202020204" pitchFamily="34" charset="0"/>
              </a:rPr>
              <a:t>Other reason (2.3%) </a:t>
            </a:r>
          </a:p>
          <a:p>
            <a:pPr algn="ctr">
              <a:spcBef>
                <a:spcPct val="0"/>
              </a:spcBef>
              <a:buFontTx/>
              <a:buNone/>
            </a:pPr>
            <a:r>
              <a:rPr lang="en-US" altLang="nl-BE" sz="1100">
                <a:solidFill>
                  <a:srgbClr val="FFFFFF"/>
                </a:solidFill>
                <a:latin typeface="Arial" panose="020B0604020202020204" pitchFamily="34" charset="0"/>
              </a:rPr>
              <a:t>Protocol deviation (0.5%)</a:t>
            </a:r>
            <a:endParaRPr lang="fi-FI" altLang="nl-BE" sz="1100">
              <a:solidFill>
                <a:srgbClr val="FFFFFF"/>
              </a:solidFill>
              <a:latin typeface="Arial" panose="020B0604020202020204" pitchFamily="34" charset="0"/>
            </a:endParaRPr>
          </a:p>
        </p:txBody>
      </p:sp>
      <p:sp>
        <p:nvSpPr>
          <p:cNvPr id="59404" name="AutoShape 15"/>
          <p:cNvSpPr>
            <a:spLocks noChangeArrowheads="1"/>
          </p:cNvSpPr>
          <p:nvPr/>
        </p:nvSpPr>
        <p:spPr bwMode="auto">
          <a:xfrm>
            <a:off x="5940425" y="4869011"/>
            <a:ext cx="2592388" cy="1584325"/>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Prematurely </a:t>
            </a:r>
          </a:p>
          <a:p>
            <a:pPr algn="ctr">
              <a:spcBef>
                <a:spcPct val="0"/>
              </a:spcBef>
              <a:buFontTx/>
              <a:buNone/>
            </a:pPr>
            <a:r>
              <a:rPr lang="fi-FI" altLang="nl-BE" sz="1600">
                <a:solidFill>
                  <a:srgbClr val="FFFFFF"/>
                </a:solidFill>
                <a:latin typeface="Arial" panose="020B0604020202020204" pitchFamily="34" charset="0"/>
              </a:rPr>
              <a:t>discontinued</a:t>
            </a:r>
          </a:p>
          <a:p>
            <a:pPr algn="ctr">
              <a:spcBef>
                <a:spcPct val="0"/>
              </a:spcBef>
              <a:buFontTx/>
              <a:buNone/>
            </a:pPr>
            <a:r>
              <a:rPr lang="fi-FI" altLang="nl-BE" sz="1600">
                <a:solidFill>
                  <a:srgbClr val="FFFFFF"/>
                </a:solidFill>
                <a:latin typeface="Arial" panose="020B0604020202020204" pitchFamily="34" charset="0"/>
              </a:rPr>
              <a:t> </a:t>
            </a:r>
            <a:r>
              <a:rPr lang="fi-FI" altLang="nl-BE" sz="1600" b="1">
                <a:solidFill>
                  <a:srgbClr val="FFFFFF"/>
                </a:solidFill>
                <a:latin typeface="Arial" panose="020B0604020202020204" pitchFamily="34" charset="0"/>
              </a:rPr>
              <a:t>n=27 </a:t>
            </a:r>
            <a:r>
              <a:rPr lang="fi-FI" altLang="nl-BE" sz="1600">
                <a:solidFill>
                  <a:srgbClr val="FFFFFF"/>
                </a:solidFill>
                <a:latin typeface="Arial" panose="020B0604020202020204" pitchFamily="34" charset="0"/>
              </a:rPr>
              <a:t>(16.1%)</a:t>
            </a:r>
          </a:p>
          <a:p>
            <a:pPr algn="ctr">
              <a:spcBef>
                <a:spcPct val="0"/>
              </a:spcBef>
              <a:buFontTx/>
              <a:buNone/>
            </a:pPr>
            <a:r>
              <a:rPr lang="fi-FI" altLang="nl-BE" sz="1100">
                <a:solidFill>
                  <a:srgbClr val="FFFFFF"/>
                </a:solidFill>
                <a:latin typeface="Arial" panose="020B0604020202020204" pitchFamily="34" charset="0"/>
              </a:rPr>
              <a:t>Adverse event (10.7%)</a:t>
            </a:r>
          </a:p>
          <a:p>
            <a:pPr algn="ctr">
              <a:spcBef>
                <a:spcPct val="0"/>
              </a:spcBef>
              <a:buFontTx/>
              <a:buNone/>
            </a:pPr>
            <a:r>
              <a:rPr lang="en-US" altLang="nl-BE" sz="1100">
                <a:solidFill>
                  <a:srgbClr val="FFFFFF"/>
                </a:solidFill>
                <a:latin typeface="Arial" panose="020B0604020202020204" pitchFamily="34" charset="0"/>
              </a:rPr>
              <a:t>Lost to follow-up (2.4%)</a:t>
            </a:r>
          </a:p>
          <a:p>
            <a:pPr algn="ctr">
              <a:spcBef>
                <a:spcPct val="0"/>
              </a:spcBef>
              <a:buFontTx/>
              <a:buNone/>
            </a:pPr>
            <a:r>
              <a:rPr lang="fi-FI" altLang="nl-BE" sz="1100">
                <a:solidFill>
                  <a:srgbClr val="FFFFFF"/>
                </a:solidFill>
                <a:latin typeface="Arial" panose="020B0604020202020204" pitchFamily="34" charset="0"/>
              </a:rPr>
              <a:t>Other (1.8</a:t>
            </a:r>
            <a:r>
              <a:rPr lang="en-US" altLang="nl-BE" sz="1100">
                <a:solidFill>
                  <a:srgbClr val="FFFFFF"/>
                </a:solidFill>
                <a:latin typeface="Arial" panose="020B0604020202020204" pitchFamily="34" charset="0"/>
              </a:rPr>
              <a:t>%)</a:t>
            </a:r>
          </a:p>
          <a:p>
            <a:pPr algn="ctr">
              <a:spcBef>
                <a:spcPct val="0"/>
              </a:spcBef>
              <a:buFontTx/>
              <a:buNone/>
            </a:pPr>
            <a:r>
              <a:rPr lang="fi-FI" altLang="nl-BE" sz="1100">
                <a:solidFill>
                  <a:srgbClr val="FFFFFF"/>
                </a:solidFill>
                <a:latin typeface="Arial" panose="020B0604020202020204" pitchFamily="34" charset="0"/>
              </a:rPr>
              <a:t>Protocol deviation (1.2%)</a:t>
            </a:r>
          </a:p>
        </p:txBody>
      </p:sp>
      <p:cxnSp>
        <p:nvCxnSpPr>
          <p:cNvPr id="59405" name="AutoShape 16"/>
          <p:cNvCxnSpPr>
            <a:cxnSpLocks noChangeShapeType="1"/>
            <a:stCxn id="59404" idx="0"/>
            <a:endCxn id="59400" idx="2"/>
          </p:cNvCxnSpPr>
          <p:nvPr/>
        </p:nvCxnSpPr>
        <p:spPr bwMode="auto">
          <a:xfrm rot="5400000" flipH="1" flipV="1">
            <a:off x="7108825" y="4740424"/>
            <a:ext cx="255587" cy="1588"/>
          </a:xfrm>
          <a:prstGeom prst="straightConnector1">
            <a:avLst/>
          </a:prstGeom>
          <a:noFill/>
          <a:ln w="28575">
            <a:solidFill>
              <a:srgbClr val="1A7781"/>
            </a:solidFill>
            <a:round/>
            <a:headEnd/>
            <a:tailEnd/>
          </a:ln>
          <a:extLst>
            <a:ext uri="{909E8E84-426E-40DD-AFC4-6F175D3DCCD1}">
              <a14:hiddenFill xmlns:a14="http://schemas.microsoft.com/office/drawing/2010/main">
                <a:noFill/>
              </a14:hiddenFill>
            </a:ext>
          </a:extLst>
        </p:spPr>
      </p:cxnSp>
      <p:cxnSp>
        <p:nvCxnSpPr>
          <p:cNvPr id="59406" name="AutoShape 17"/>
          <p:cNvCxnSpPr>
            <a:cxnSpLocks noChangeShapeType="1"/>
            <a:stCxn id="59403" idx="0"/>
            <a:endCxn id="59397" idx="2"/>
          </p:cNvCxnSpPr>
          <p:nvPr/>
        </p:nvCxnSpPr>
        <p:spPr bwMode="auto">
          <a:xfrm rot="16200000" flipV="1">
            <a:off x="2039144" y="4739630"/>
            <a:ext cx="257175" cy="1587"/>
          </a:xfrm>
          <a:prstGeom prst="straightConnector1">
            <a:avLst/>
          </a:prstGeom>
          <a:noFill/>
          <a:ln w="28575">
            <a:solidFill>
              <a:srgbClr val="1A7781"/>
            </a:solidFill>
            <a:round/>
            <a:headEnd/>
            <a:tailEnd/>
          </a:ln>
          <a:extLst>
            <a:ext uri="{909E8E84-426E-40DD-AFC4-6F175D3DCCD1}">
              <a14:hiddenFill xmlns:a14="http://schemas.microsoft.com/office/drawing/2010/main">
                <a:noFill/>
              </a14:hiddenFill>
            </a:ext>
          </a:extLst>
        </p:spPr>
      </p:cxnSp>
      <p:cxnSp>
        <p:nvCxnSpPr>
          <p:cNvPr id="59407" name="AutoShape 18"/>
          <p:cNvCxnSpPr>
            <a:cxnSpLocks noChangeShapeType="1"/>
            <a:endCxn id="59395" idx="1"/>
          </p:cNvCxnSpPr>
          <p:nvPr/>
        </p:nvCxnSpPr>
        <p:spPr bwMode="auto">
          <a:xfrm flipV="1">
            <a:off x="3200400" y="2317899"/>
            <a:ext cx="541338" cy="0"/>
          </a:xfrm>
          <a:prstGeom prst="straightConnector1">
            <a:avLst/>
          </a:prstGeom>
          <a:noFill/>
          <a:ln w="28575">
            <a:solidFill>
              <a:srgbClr val="1A7781"/>
            </a:solidFill>
            <a:round/>
            <a:headEnd/>
            <a:tailEnd/>
          </a:ln>
          <a:extLst>
            <a:ext uri="{909E8E84-426E-40DD-AFC4-6F175D3DCCD1}">
              <a14:hiddenFill xmlns:a14="http://schemas.microsoft.com/office/drawing/2010/main">
                <a:noFill/>
              </a14:hiddenFill>
            </a:ext>
          </a:extLst>
        </p:spPr>
      </p:cxnSp>
      <p:sp>
        <p:nvSpPr>
          <p:cNvPr id="59408" name="AutoShape 19"/>
          <p:cNvSpPr>
            <a:spLocks noChangeArrowheads="1"/>
          </p:cNvSpPr>
          <p:nvPr/>
        </p:nvSpPr>
        <p:spPr bwMode="auto">
          <a:xfrm>
            <a:off x="1087438" y="1957536"/>
            <a:ext cx="2160587" cy="720725"/>
          </a:xfrm>
          <a:prstGeom prst="roundRect">
            <a:avLst>
              <a:gd name="adj" fmla="val 16667"/>
            </a:avLst>
          </a:prstGeom>
          <a:solidFill>
            <a:srgbClr val="1A7781"/>
          </a:solidFill>
          <a:ln>
            <a:noFill/>
          </a:ln>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i-FI" altLang="nl-BE" sz="1600">
                <a:solidFill>
                  <a:srgbClr val="FFFFFF"/>
                </a:solidFill>
                <a:latin typeface="Arial" panose="020B0604020202020204" pitchFamily="34" charset="0"/>
              </a:rPr>
              <a:t>Screening failures</a:t>
            </a:r>
          </a:p>
          <a:p>
            <a:pPr algn="ctr">
              <a:spcBef>
                <a:spcPct val="0"/>
              </a:spcBef>
              <a:buFontTx/>
              <a:buNone/>
            </a:pPr>
            <a:r>
              <a:rPr lang="fi-FI" altLang="nl-BE" sz="1600" b="1">
                <a:solidFill>
                  <a:srgbClr val="FFFFFF"/>
                </a:solidFill>
                <a:latin typeface="Arial" panose="020B0604020202020204" pitchFamily="34" charset="0"/>
              </a:rPr>
              <a:t>n=95</a:t>
            </a:r>
          </a:p>
        </p:txBody>
      </p:sp>
      <p:sp>
        <p:nvSpPr>
          <p:cNvPr id="17" name="Titel 3"/>
          <p:cNvSpPr>
            <a:spLocks noGrp="1"/>
          </p:cNvSpPr>
          <p:nvPr>
            <p:ph type="title"/>
          </p:nvPr>
        </p:nvSpPr>
        <p:spPr>
          <a:xfrm>
            <a:off x="377825" y="187538"/>
            <a:ext cx="8569325" cy="1143000"/>
          </a:xfrm>
        </p:spPr>
        <p:txBody>
          <a:bodyPr/>
          <a:lstStyle/>
          <a:p>
            <a:pPr algn="l" eaLnBrk="1" hangingPunct="1"/>
            <a:r>
              <a:rPr lang="de-DE" altLang="nl-BE" sz="2400" dirty="0">
                <a:solidFill>
                  <a:srgbClr val="FFFF00"/>
                </a:solidFill>
                <a:latin typeface="Arial" panose="020B0604020202020204" pitchFamily="34" charset="0"/>
                <a:cs typeface="Arial" panose="020B0604020202020204" pitchFamily="34" charset="0"/>
              </a:rPr>
              <a:t>A 60-month non-</a:t>
            </a:r>
            <a:r>
              <a:rPr lang="de-DE" altLang="nl-BE" sz="2400" dirty="0" err="1">
                <a:solidFill>
                  <a:srgbClr val="FFFF00"/>
                </a:solidFill>
                <a:latin typeface="Arial" panose="020B0604020202020204" pitchFamily="34" charset="0"/>
                <a:cs typeface="Arial" panose="020B0604020202020204" pitchFamily="34" charset="0"/>
              </a:rPr>
              <a:t>comparative</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study</a:t>
            </a:r>
            <a:r>
              <a:rPr lang="de-DE" altLang="nl-BE" sz="2400" dirty="0">
                <a:solidFill>
                  <a:srgbClr val="FFFF00"/>
                </a:solidFill>
                <a:latin typeface="Arial" panose="020B0604020202020204" pitchFamily="34" charset="0"/>
                <a:cs typeface="Arial" panose="020B0604020202020204" pitchFamily="34" charset="0"/>
              </a:rPr>
              <a:t> on </a:t>
            </a:r>
            <a:r>
              <a:rPr lang="de-DE" altLang="nl-BE" sz="2400" dirty="0" err="1">
                <a:solidFill>
                  <a:srgbClr val="FFFF00"/>
                </a:solidFill>
                <a:latin typeface="Arial" panose="020B0604020202020204" pitchFamily="34" charset="0"/>
                <a:cs typeface="Arial" panose="020B0604020202020204" pitchFamily="34" charset="0"/>
              </a:rPr>
              <a:t>bleeding</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profiles</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with</a:t>
            </a:r>
            <a:r>
              <a:rPr lang="de-DE" altLang="nl-BE" sz="2400" dirty="0">
                <a:solidFill>
                  <a:srgbClr val="FFFF00"/>
                </a:solidFill>
                <a:latin typeface="Arial" panose="020B0604020202020204" pitchFamily="34" charset="0"/>
                <a:cs typeface="Arial" panose="020B0604020202020204" pitchFamily="34" charset="0"/>
              </a:rPr>
              <a:t> LNG IUS in </a:t>
            </a:r>
            <a:r>
              <a:rPr lang="de-DE" altLang="nl-BE" sz="2400" dirty="0" err="1">
                <a:solidFill>
                  <a:srgbClr val="FFFF00"/>
                </a:solidFill>
                <a:latin typeface="Arial" panose="020B0604020202020204" pitchFamily="34" charset="0"/>
                <a:cs typeface="Arial" panose="020B0604020202020204" pitchFamily="34" charset="0"/>
              </a:rPr>
              <a:t>transition</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from</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reproductive</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age</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contraception</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to</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menopausal</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age</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endometrial</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protection</a:t>
            </a:r>
            <a:r>
              <a:rPr lang="de-DE" altLang="nl-BE" sz="2400" dirty="0">
                <a:solidFill>
                  <a:srgbClr val="FFFF00"/>
                </a:solidFill>
                <a:latin typeface="Arial" panose="020B0604020202020204" pitchFamily="34" charset="0"/>
                <a:cs typeface="Arial" panose="020B0604020202020204" pitchFamily="34" charset="0"/>
              </a:rPr>
              <a:t> </a:t>
            </a:r>
            <a:r>
              <a:rPr lang="de-DE" altLang="nl-BE" sz="2400" dirty="0" err="1">
                <a:solidFill>
                  <a:srgbClr val="FFFF00"/>
                </a:solidFill>
                <a:latin typeface="Arial" panose="020B0604020202020204" pitchFamily="34" charset="0"/>
                <a:cs typeface="Arial" panose="020B0604020202020204" pitchFamily="34" charset="0"/>
              </a:rPr>
              <a:t>during</a:t>
            </a:r>
            <a:r>
              <a:rPr lang="de-DE" altLang="nl-BE" sz="2400" dirty="0">
                <a:solidFill>
                  <a:srgbClr val="FFFF00"/>
                </a:solidFill>
                <a:latin typeface="Arial" panose="020B0604020202020204" pitchFamily="34" charset="0"/>
                <a:cs typeface="Arial" panose="020B0604020202020204" pitchFamily="34" charset="0"/>
              </a:rPr>
              <a:t> ERT</a:t>
            </a:r>
          </a:p>
        </p:txBody>
      </p:sp>
      <p:sp>
        <p:nvSpPr>
          <p:cNvPr id="18" name="Rectangle 3"/>
          <p:cNvSpPr txBox="1">
            <a:spLocks noChangeArrowheads="1"/>
          </p:cNvSpPr>
          <p:nvPr/>
        </p:nvSpPr>
        <p:spPr>
          <a:xfrm>
            <a:off x="377824" y="1501800"/>
            <a:ext cx="8569325" cy="43204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eaLnBrk="1" hangingPunct="1">
              <a:lnSpc>
                <a:spcPct val="80000"/>
              </a:lnSpc>
              <a:buFontTx/>
              <a:buNone/>
            </a:pPr>
            <a:r>
              <a:rPr lang="de-DE" altLang="nl-BE" sz="1800" kern="0">
                <a:latin typeface="Arial" panose="020B0604020202020204" pitchFamily="34" charset="0"/>
                <a:cs typeface="Arial" panose="020B0604020202020204" pitchFamily="34" charset="0"/>
              </a:rPr>
              <a:t>Depypere H et al. European J  Obstet Gynecol and Reprod Biol 2010,153:176-180</a:t>
            </a:r>
            <a:endParaRPr lang="de-DE" altLang="nl-BE" sz="1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74797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p:cNvSpPr>
            <a:spLocks noChangeArrowheads="1"/>
          </p:cNvSpPr>
          <p:nvPr/>
        </p:nvSpPr>
        <p:spPr bwMode="auto">
          <a:xfrm rot="-5400000">
            <a:off x="300831" y="3193257"/>
            <a:ext cx="9636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nl-BE" sz="1400" b="1">
                <a:solidFill>
                  <a:srgbClr val="000000"/>
                </a:solidFill>
                <a:latin typeface="Arial" panose="020B0604020202020204" pitchFamily="34" charset="0"/>
              </a:rPr>
              <a:t>Total Score</a:t>
            </a:r>
            <a:endParaRPr lang="de-DE" altLang="nl-BE" sz="1400" b="1">
              <a:latin typeface="Arial" panose="020B0604020202020204" pitchFamily="34" charset="0"/>
            </a:endParaRPr>
          </a:p>
        </p:txBody>
      </p:sp>
      <p:sp>
        <p:nvSpPr>
          <p:cNvPr id="62467" name="Titel 5"/>
          <p:cNvSpPr>
            <a:spLocks noGrp="1"/>
          </p:cNvSpPr>
          <p:nvPr>
            <p:ph type="title"/>
          </p:nvPr>
        </p:nvSpPr>
        <p:spPr/>
        <p:txBody>
          <a:bodyPr/>
          <a:lstStyle/>
          <a:p>
            <a:pPr algn="l" eaLnBrk="1" hangingPunct="1"/>
            <a:r>
              <a:rPr lang="de-DE" altLang="nl-BE" sz="3600">
                <a:solidFill>
                  <a:srgbClr val="FFFF00"/>
                </a:solidFill>
                <a:latin typeface="Arial" panose="020B0604020202020204" pitchFamily="34" charset="0"/>
                <a:cs typeface="Arial" panose="020B0604020202020204" pitchFamily="34" charset="0"/>
              </a:rPr>
              <a:t>WHQ – Quality of Life Total Score</a:t>
            </a:r>
          </a:p>
        </p:txBody>
      </p:sp>
      <p:sp>
        <p:nvSpPr>
          <p:cNvPr id="62468" name="Text Box 2"/>
          <p:cNvSpPr txBox="1">
            <a:spLocks noChangeArrowheads="1"/>
          </p:cNvSpPr>
          <p:nvPr/>
        </p:nvSpPr>
        <p:spPr bwMode="auto">
          <a:xfrm>
            <a:off x="609600" y="6459538"/>
            <a:ext cx="7086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8913" indent="-188913">
              <a:spcBef>
                <a:spcPct val="20000"/>
              </a:spcBef>
              <a:buChar char="•"/>
              <a:tabLst>
                <a:tab pos="2090738" algn="l"/>
              </a:tabLst>
              <a:defRPr sz="3200">
                <a:solidFill>
                  <a:schemeClr val="tx1"/>
                </a:solidFill>
                <a:latin typeface="Times New Roman" panose="02020603050405020304" pitchFamily="18" charset="0"/>
              </a:defRPr>
            </a:lvl1pPr>
            <a:lvl2pPr marL="742950" indent="-285750">
              <a:spcBef>
                <a:spcPct val="20000"/>
              </a:spcBef>
              <a:buChar char="–"/>
              <a:tabLst>
                <a:tab pos="2090738" algn="l"/>
              </a:tabLst>
              <a:defRPr sz="2800">
                <a:solidFill>
                  <a:schemeClr val="tx1"/>
                </a:solidFill>
                <a:latin typeface="Times New Roman" panose="02020603050405020304" pitchFamily="18" charset="0"/>
              </a:defRPr>
            </a:lvl2pPr>
            <a:lvl3pPr marL="1143000" indent="-228600">
              <a:spcBef>
                <a:spcPct val="20000"/>
              </a:spcBef>
              <a:buChar char="•"/>
              <a:tabLst>
                <a:tab pos="2090738" algn="l"/>
              </a:tabLst>
              <a:defRPr sz="2400">
                <a:solidFill>
                  <a:schemeClr val="tx1"/>
                </a:solidFill>
                <a:latin typeface="Times New Roman" panose="02020603050405020304" pitchFamily="18" charset="0"/>
              </a:defRPr>
            </a:lvl3pPr>
            <a:lvl4pPr marL="1600200" indent="-228600">
              <a:spcBef>
                <a:spcPct val="20000"/>
              </a:spcBef>
              <a:buChar char="–"/>
              <a:tabLst>
                <a:tab pos="2090738" algn="l"/>
              </a:tabLst>
              <a:defRPr sz="2000">
                <a:solidFill>
                  <a:schemeClr val="tx1"/>
                </a:solidFill>
                <a:latin typeface="Times New Roman" panose="02020603050405020304" pitchFamily="18" charset="0"/>
              </a:defRPr>
            </a:lvl4pPr>
            <a:lvl5pPr marL="2057400" indent="-228600">
              <a:spcBef>
                <a:spcPct val="20000"/>
              </a:spcBef>
              <a:buChar char="»"/>
              <a:tabLst>
                <a:tab pos="2090738"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090738"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090738"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090738"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090738" algn="l"/>
              </a:tabLst>
              <a:defRPr sz="2000">
                <a:solidFill>
                  <a:schemeClr val="tx1"/>
                </a:solidFill>
                <a:latin typeface="Times New Roman" panose="02020603050405020304" pitchFamily="18" charset="0"/>
              </a:defRPr>
            </a:lvl9pPr>
          </a:lstStyle>
          <a:p>
            <a:pPr>
              <a:buClr>
                <a:schemeClr val="bg1"/>
              </a:buClr>
              <a:buSzPct val="120000"/>
              <a:buFontTx/>
              <a:buNone/>
            </a:pPr>
            <a:r>
              <a:rPr lang="de-DE" altLang="nl-BE" sz="1000" i="1">
                <a:solidFill>
                  <a:srgbClr val="666666"/>
                </a:solidFill>
                <a:latin typeface="Arial" panose="020B0604020202020204" pitchFamily="34" charset="0"/>
              </a:rPr>
              <a:t>* For the subjects entering the HRT phase</a:t>
            </a:r>
          </a:p>
        </p:txBody>
      </p:sp>
      <p:sp>
        <p:nvSpPr>
          <p:cNvPr id="62469" name="Rechthoek 6"/>
          <p:cNvSpPr>
            <a:spLocks noChangeArrowheads="1"/>
          </p:cNvSpPr>
          <p:nvPr/>
        </p:nvSpPr>
        <p:spPr bwMode="auto">
          <a:xfrm>
            <a:off x="395288" y="1557338"/>
            <a:ext cx="8137525" cy="4679950"/>
          </a:xfrm>
          <a:prstGeom prst="rect">
            <a:avLst/>
          </a:prstGeom>
          <a:solidFill>
            <a:srgbClr val="92D050"/>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l-BE" altLang="nl-BE" sz="2400">
              <a:latin typeface="Arial" panose="020B0604020202020204" pitchFamily="34" charset="0"/>
            </a:endParaRPr>
          </a:p>
        </p:txBody>
      </p:sp>
      <p:graphicFrame>
        <p:nvGraphicFramePr>
          <p:cNvPr id="62470" name="Object 2"/>
          <p:cNvGraphicFramePr>
            <a:graphicFrameLocks noChangeAspect="1"/>
          </p:cNvGraphicFramePr>
          <p:nvPr/>
        </p:nvGraphicFramePr>
        <p:xfrm>
          <a:off x="704850" y="1577975"/>
          <a:ext cx="7467600" cy="4402138"/>
        </p:xfrm>
        <a:graphic>
          <a:graphicData uri="http://schemas.openxmlformats.org/presentationml/2006/ole">
            <mc:AlternateContent xmlns:mc="http://schemas.openxmlformats.org/markup-compatibility/2006">
              <mc:Choice xmlns:v="urn:schemas-microsoft-com:vml" Requires="v">
                <p:oleObj r:id="rId2" imgW="7468247" imgH="4401693" progId="Excel.Chart.8">
                  <p:embed/>
                </p:oleObj>
              </mc:Choice>
              <mc:Fallback>
                <p:oleObj r:id="rId2" imgW="7468247" imgH="4401693" progId="Excel.Chart.8">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1577975"/>
                        <a:ext cx="7467600"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3675878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Rouz scans"/>
          <p:cNvPicPr>
            <a:picLocks noGrp="1" noChangeArrowheads="1"/>
          </p:cNvPicPr>
          <p:nvPr>
            <p:ph idx="1"/>
          </p:nvPr>
        </p:nvPicPr>
        <p:blipFill>
          <a:blip r:embed="rId3">
            <a:extLst>
              <a:ext uri="{28A0092B-C50C-407E-A947-70E740481C1C}">
                <a14:useLocalDpi xmlns:a14="http://schemas.microsoft.com/office/drawing/2010/main" val="0"/>
              </a:ext>
            </a:extLst>
          </a:blip>
          <a:srcRect b="51384"/>
          <a:stretch>
            <a:fillRect/>
          </a:stretch>
        </p:blipFill>
        <p:spPr>
          <a:xfrm>
            <a:off x="720725" y="2168525"/>
            <a:ext cx="3598863" cy="2700338"/>
          </a:xfrm>
          <a:noFill/>
        </p:spPr>
      </p:pic>
      <p:pic>
        <p:nvPicPr>
          <p:cNvPr id="40963" name="Picture 4" descr="Rouz scans"/>
          <p:cNvPicPr>
            <a:picLocks noChangeArrowheads="1"/>
          </p:cNvPicPr>
          <p:nvPr/>
        </p:nvPicPr>
        <p:blipFill>
          <a:blip r:embed="rId4">
            <a:extLst>
              <a:ext uri="{28A0092B-C50C-407E-A947-70E740481C1C}">
                <a14:useLocalDpi xmlns:a14="http://schemas.microsoft.com/office/drawing/2010/main" val="0"/>
              </a:ext>
            </a:extLst>
          </a:blip>
          <a:srcRect t="51834"/>
          <a:stretch>
            <a:fillRect/>
          </a:stretch>
        </p:blipFill>
        <p:spPr bwMode="auto">
          <a:xfrm>
            <a:off x="4833938" y="2168525"/>
            <a:ext cx="360045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5"/>
          <p:cNvSpPr>
            <a:spLocks noChangeArrowheads="1"/>
          </p:cNvSpPr>
          <p:nvPr/>
        </p:nvSpPr>
        <p:spPr bwMode="auto">
          <a:xfrm>
            <a:off x="720725" y="1828800"/>
            <a:ext cx="3598863" cy="431800"/>
          </a:xfrm>
          <a:prstGeom prst="rect">
            <a:avLst/>
          </a:prstGeom>
          <a:solidFill>
            <a:srgbClr val="1A7781"/>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nl-BE" sz="2400">
                <a:solidFill>
                  <a:schemeClr val="bg1"/>
                </a:solidFill>
                <a:latin typeface="Arial" panose="020B0604020202020204" pitchFamily="34" charset="0"/>
              </a:rPr>
              <a:t>Before</a:t>
            </a:r>
            <a:endParaRPr lang="de-DE" altLang="nl-BE" sz="2400">
              <a:solidFill>
                <a:schemeClr val="bg1"/>
              </a:solidFill>
              <a:latin typeface="Arial" panose="020B0604020202020204" pitchFamily="34" charset="0"/>
            </a:endParaRPr>
          </a:p>
        </p:txBody>
      </p:sp>
      <p:sp>
        <p:nvSpPr>
          <p:cNvPr id="40965" name="Rectangle 6"/>
          <p:cNvSpPr>
            <a:spLocks noChangeArrowheads="1"/>
          </p:cNvSpPr>
          <p:nvPr/>
        </p:nvSpPr>
        <p:spPr bwMode="auto">
          <a:xfrm>
            <a:off x="4829175" y="1828800"/>
            <a:ext cx="3600450" cy="431800"/>
          </a:xfrm>
          <a:prstGeom prst="rect">
            <a:avLst/>
          </a:prstGeom>
          <a:solidFill>
            <a:srgbClr val="1A7781"/>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nl-BE" sz="2400">
                <a:solidFill>
                  <a:schemeClr val="bg1"/>
                </a:solidFill>
                <a:latin typeface="Arial" panose="020B0604020202020204" pitchFamily="34" charset="0"/>
              </a:rPr>
              <a:t>After</a:t>
            </a:r>
            <a:endParaRPr lang="en-GB" altLang="nl-BE" sz="2400">
              <a:solidFill>
                <a:schemeClr val="bg1"/>
              </a:solidFill>
              <a:latin typeface="Arial" panose="020B0604020202020204" pitchFamily="34" charset="0"/>
            </a:endParaRPr>
          </a:p>
        </p:txBody>
      </p:sp>
      <p:sp>
        <p:nvSpPr>
          <p:cNvPr id="40966" name="Titel 6"/>
          <p:cNvSpPr>
            <a:spLocks noGrp="1"/>
          </p:cNvSpPr>
          <p:nvPr>
            <p:ph type="title"/>
          </p:nvPr>
        </p:nvSpPr>
        <p:spPr>
          <a:xfrm>
            <a:off x="684213" y="476250"/>
            <a:ext cx="7772400" cy="1143000"/>
          </a:xfrm>
        </p:spPr>
        <p:txBody>
          <a:bodyPr/>
          <a:lstStyle/>
          <a:p>
            <a:pPr eaLnBrk="1" hangingPunct="1"/>
            <a:r>
              <a:rPr lang="en-US" altLang="nl-BE" sz="3200">
                <a:solidFill>
                  <a:srgbClr val="FFFF00"/>
                </a:solidFill>
                <a:latin typeface="Arial" panose="020B0604020202020204" pitchFamily="34" charset="0"/>
                <a:cs typeface="Arial" panose="020B0604020202020204" pitchFamily="34" charset="0"/>
              </a:rPr>
              <a:t>Endometrial Histology</a:t>
            </a:r>
            <a:br>
              <a:rPr lang="en-US" altLang="nl-BE" sz="3200">
                <a:solidFill>
                  <a:srgbClr val="FFFF00"/>
                </a:solidFill>
                <a:latin typeface="Arial" panose="020B0604020202020204" pitchFamily="34" charset="0"/>
                <a:cs typeface="Arial" panose="020B0604020202020204" pitchFamily="34" charset="0"/>
              </a:rPr>
            </a:br>
            <a:r>
              <a:rPr lang="en-US" altLang="nl-BE" sz="3200">
                <a:solidFill>
                  <a:srgbClr val="FFFF00"/>
                </a:solidFill>
                <a:latin typeface="Arial" panose="020B0604020202020204" pitchFamily="34" charset="0"/>
                <a:cs typeface="Arial" panose="020B0604020202020204" pitchFamily="34" charset="0"/>
              </a:rPr>
              <a:t>Before and After LNG- IUS Insertion</a:t>
            </a:r>
            <a:endParaRPr lang="de-DE" altLang="nl-BE" sz="320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21401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8"/>
          <p:cNvSpPr>
            <a:spLocks noGrp="1" noChangeArrowheads="1"/>
          </p:cNvSpPr>
          <p:nvPr>
            <p:ph type="title"/>
          </p:nvPr>
        </p:nvSpPr>
        <p:spPr>
          <a:xfrm>
            <a:off x="611188" y="274638"/>
            <a:ext cx="8050212" cy="1143000"/>
          </a:xfrm>
        </p:spPr>
        <p:txBody>
          <a:bodyPr/>
          <a:lstStyle/>
          <a:p>
            <a:pPr algn="l" eaLnBrk="1" hangingPunct="1"/>
            <a:r>
              <a:rPr lang="en-US" altLang="nl-BE" sz="3200">
                <a:solidFill>
                  <a:srgbClr val="FFFF00"/>
                </a:solidFill>
                <a:latin typeface="Arial" panose="020B0604020202020204" pitchFamily="34" charset="0"/>
                <a:ea typeface="MS PGothic" panose="020B0600070205080204" pitchFamily="34" charset="-128"/>
                <a:cs typeface="Arial" panose="020B0604020202020204" pitchFamily="34" charset="0"/>
              </a:rPr>
              <a:t>Summary of Clinical Studies on LNG-IUS vs Endometrial Ablation/Resection for HMB</a:t>
            </a:r>
            <a:endParaRPr lang="de-DE" altLang="nl-BE" sz="3200">
              <a:solidFill>
                <a:srgbClr val="FFFF00"/>
              </a:solidFill>
              <a:latin typeface="Arial" panose="020B0604020202020204" pitchFamily="34" charset="0"/>
              <a:ea typeface="MS PGothic" panose="020B0600070205080204" pitchFamily="34" charset="-128"/>
              <a:cs typeface="Arial" panose="020B0604020202020204" pitchFamily="34" charset="0"/>
            </a:endParaRPr>
          </a:p>
        </p:txBody>
      </p:sp>
      <p:graphicFrame>
        <p:nvGraphicFramePr>
          <p:cNvPr id="7206" name="Group 38"/>
          <p:cNvGraphicFramePr>
            <a:graphicFrameLocks noGrp="1"/>
          </p:cNvGraphicFramePr>
          <p:nvPr>
            <p:ph idx="4294967295"/>
          </p:nvPr>
        </p:nvGraphicFramePr>
        <p:xfrm>
          <a:off x="720725" y="1800225"/>
          <a:ext cx="7772400" cy="3065463"/>
        </p:xfrm>
        <a:graphic>
          <a:graphicData uri="http://schemas.openxmlformats.org/drawingml/2006/table">
            <a:tbl>
              <a:tblPr/>
              <a:tblGrid>
                <a:gridCol w="1893888">
                  <a:extLst>
                    <a:ext uri="{9D8B030D-6E8A-4147-A177-3AD203B41FA5}">
                      <a16:colId xmlns:a16="http://schemas.microsoft.com/office/drawing/2014/main" val="20000"/>
                    </a:ext>
                  </a:extLst>
                </a:gridCol>
                <a:gridCol w="4446587">
                  <a:extLst>
                    <a:ext uri="{9D8B030D-6E8A-4147-A177-3AD203B41FA5}">
                      <a16:colId xmlns:a16="http://schemas.microsoft.com/office/drawing/2014/main" val="20001"/>
                    </a:ext>
                  </a:extLst>
                </a:gridCol>
                <a:gridCol w="1431925">
                  <a:extLst>
                    <a:ext uri="{9D8B030D-6E8A-4147-A177-3AD203B41FA5}">
                      <a16:colId xmlns:a16="http://schemas.microsoft.com/office/drawing/2014/main" val="20002"/>
                    </a:ext>
                  </a:extLst>
                </a:gridCol>
              </a:tblGrid>
              <a:tr h="384104">
                <a:tc>
                  <a:txBody>
                    <a:bodyPr/>
                    <a:lstStyle/>
                    <a:p>
                      <a:pPr marL="0" marR="0" lvl="0" indent="0" algn="l" defTabSz="914400" rtl="0" eaLnBrk="1" fontAlgn="base" latinLnBrk="0" hangingPunct="1">
                        <a:lnSpc>
                          <a:spcPct val="120000"/>
                        </a:lnSpc>
                        <a:spcBef>
                          <a:spcPct val="120000"/>
                        </a:spcBef>
                        <a:spcAft>
                          <a:spcPct val="25000"/>
                        </a:spcAft>
                        <a:buClr>
                          <a:schemeClr val="tx1"/>
                        </a:buClr>
                        <a:buSzPct val="70000"/>
                        <a:buFont typeface="Wingdings" pitchFamily="2" charset="2"/>
                        <a:buNone/>
                        <a:tabLst/>
                      </a:pPr>
                      <a:r>
                        <a:rPr kumimoji="0" lang="en-GB" sz="1600" b="1" i="0" u="none" strike="noStrike" cap="none" normalizeH="0" baseline="0" dirty="0">
                          <a:ln>
                            <a:noFill/>
                          </a:ln>
                          <a:solidFill>
                            <a:schemeClr val="bg1"/>
                          </a:solidFill>
                          <a:effectLst/>
                          <a:latin typeface="Arial" pitchFamily="34" charset="0"/>
                          <a:ea typeface="ＭＳ Ｐゴシック" pitchFamily="34" charset="-128"/>
                          <a:cs typeface="Arial" pitchFamily="34" charset="0"/>
                        </a:rPr>
                        <a:t>Study</a:t>
                      </a:r>
                    </a:p>
                  </a:txBody>
                  <a:tcPr marT="45727" marB="45727" horzOverflow="overflow">
                    <a:lnL>
                      <a:noFill/>
                    </a:lnL>
                    <a:lnR>
                      <a:noFill/>
                    </a:lnR>
                    <a:lnT>
                      <a:noFill/>
                    </a:lnT>
                    <a:lnB w="19050" cap="flat" cmpd="sng" algn="ctr">
                      <a:solidFill>
                        <a:schemeClr val="bg1"/>
                      </a:solidFill>
                      <a:prstDash val="solid"/>
                      <a:round/>
                      <a:headEnd type="none" w="med" len="med"/>
                      <a:tailEnd type="none" w="med" len="med"/>
                    </a:lnB>
                    <a:lnTlToBr>
                      <a:noFill/>
                    </a:lnTlToBr>
                    <a:lnBlToTr>
                      <a:noFill/>
                    </a:lnBlToTr>
                    <a:solidFill>
                      <a:srgbClr val="1A7781"/>
                    </a:solidFill>
                  </a:tcPr>
                </a:tc>
                <a:tc>
                  <a:txBody>
                    <a:bodyPr/>
                    <a:lstStyle/>
                    <a:p>
                      <a:pPr marL="0" marR="0" lvl="0" indent="0" algn="l" defTabSz="914400" rtl="0" eaLnBrk="1" fontAlgn="base" latinLnBrk="0" hangingPunct="1">
                        <a:lnSpc>
                          <a:spcPct val="120000"/>
                        </a:lnSpc>
                        <a:spcBef>
                          <a:spcPct val="120000"/>
                        </a:spcBef>
                        <a:spcAft>
                          <a:spcPct val="25000"/>
                        </a:spcAft>
                        <a:buClr>
                          <a:schemeClr val="tx1"/>
                        </a:buClr>
                        <a:buSzPct val="70000"/>
                        <a:buFont typeface="Wingdings" pitchFamily="2" charset="2"/>
                        <a:buNone/>
                        <a:tabLst/>
                      </a:pPr>
                      <a:r>
                        <a:rPr kumimoji="0" lang="en-GB" sz="1600" b="1" i="0" u="none" strike="noStrike" cap="none" normalizeH="0" baseline="0">
                          <a:ln>
                            <a:noFill/>
                          </a:ln>
                          <a:solidFill>
                            <a:schemeClr val="bg1"/>
                          </a:solidFill>
                          <a:effectLst/>
                          <a:latin typeface="Arial" pitchFamily="34" charset="0"/>
                          <a:ea typeface="ＭＳ Ｐゴシック" pitchFamily="34" charset="-128"/>
                          <a:cs typeface="Arial" pitchFamily="34" charset="0"/>
                        </a:rPr>
                        <a:t>Study design</a:t>
                      </a:r>
                    </a:p>
                  </a:txBody>
                  <a:tcPr marT="45727" marB="45727" horzOverflow="overflow">
                    <a:lnL>
                      <a:noFill/>
                    </a:lnL>
                    <a:lnR>
                      <a:noFill/>
                    </a:lnR>
                    <a:lnT>
                      <a:noFill/>
                    </a:lnT>
                    <a:lnB w="19050" cap="flat" cmpd="sng" algn="ctr">
                      <a:solidFill>
                        <a:schemeClr val="bg1"/>
                      </a:solidFill>
                      <a:prstDash val="solid"/>
                      <a:round/>
                      <a:headEnd type="none" w="med" len="med"/>
                      <a:tailEnd type="none" w="med" len="med"/>
                    </a:lnB>
                    <a:lnTlToBr>
                      <a:noFill/>
                    </a:lnTlToBr>
                    <a:lnBlToTr>
                      <a:noFill/>
                    </a:lnBlToTr>
                    <a:solidFill>
                      <a:srgbClr val="1A7781"/>
                    </a:solidFill>
                  </a:tcPr>
                </a:tc>
                <a:tc>
                  <a:txBody>
                    <a:bodyPr/>
                    <a:lstStyle/>
                    <a:p>
                      <a:pPr marL="0" marR="0" lvl="0" indent="0" algn="l" defTabSz="914400" rtl="0" eaLnBrk="1" fontAlgn="base" latinLnBrk="0" hangingPunct="1">
                        <a:lnSpc>
                          <a:spcPct val="120000"/>
                        </a:lnSpc>
                        <a:spcBef>
                          <a:spcPct val="120000"/>
                        </a:spcBef>
                        <a:spcAft>
                          <a:spcPct val="25000"/>
                        </a:spcAft>
                        <a:buClr>
                          <a:schemeClr val="tx1"/>
                        </a:buClr>
                        <a:buSzPct val="70000"/>
                        <a:buFont typeface="Wingdings" pitchFamily="2" charset="2"/>
                        <a:buNone/>
                        <a:tabLst/>
                      </a:pPr>
                      <a:r>
                        <a:rPr kumimoji="0" lang="en-GB" sz="1600" b="1" i="0" u="none" strike="noStrike" cap="none" normalizeH="0" baseline="0">
                          <a:ln>
                            <a:noFill/>
                          </a:ln>
                          <a:solidFill>
                            <a:schemeClr val="bg1"/>
                          </a:solidFill>
                          <a:effectLst/>
                          <a:latin typeface="Arial" pitchFamily="34" charset="0"/>
                          <a:ea typeface="ＭＳ Ｐゴシック" pitchFamily="34" charset="-128"/>
                          <a:cs typeface="Arial" pitchFamily="34" charset="0"/>
                        </a:rPr>
                        <a:t>Result</a:t>
                      </a:r>
                    </a:p>
                  </a:txBody>
                  <a:tcPr marT="45727" marB="45727" horzOverflow="overflow">
                    <a:lnL>
                      <a:noFill/>
                    </a:lnL>
                    <a:lnR>
                      <a:noFill/>
                    </a:lnR>
                    <a:lnT>
                      <a:noFill/>
                    </a:lnT>
                    <a:lnB w="19050" cap="flat" cmpd="sng" algn="ctr">
                      <a:solidFill>
                        <a:schemeClr val="bg1"/>
                      </a:solidFill>
                      <a:prstDash val="solid"/>
                      <a:round/>
                      <a:headEnd type="none" w="med" len="med"/>
                      <a:tailEnd type="none" w="med" len="med"/>
                    </a:lnB>
                    <a:lnTlToBr>
                      <a:noFill/>
                    </a:lnTlToBr>
                    <a:lnBlToTr>
                      <a:noFill/>
                    </a:lnBlToTr>
                    <a:solidFill>
                      <a:srgbClr val="1A7781"/>
                    </a:solidFill>
                  </a:tcPr>
                </a:tc>
                <a:extLst>
                  <a:ext uri="{0D108BD9-81ED-4DB2-BD59-A6C34878D82A}">
                    <a16:rowId xmlns:a16="http://schemas.microsoft.com/office/drawing/2014/main" val="10000"/>
                  </a:ext>
                </a:extLst>
              </a:tr>
              <a:tr h="517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Barrington et al, 2003</a:t>
                      </a:r>
                      <a:endParaRPr kumimoji="0" lang="fi-FI" sz="1300" b="0" i="1" u="none" strike="noStrike" cap="none" normalizeH="0" baseline="0">
                        <a:ln>
                          <a:noFill/>
                        </a:ln>
                        <a:solidFill>
                          <a:schemeClr val="tx1"/>
                        </a:solidFill>
                        <a:effectLst/>
                        <a:latin typeface="Arial" pitchFamily="34" charset="0"/>
                        <a:ea typeface="ＭＳ Ｐゴシック" pitchFamily="34" charset="-128"/>
                        <a:cs typeface="Times New Roman" pitchFamily="18" charset="0"/>
                      </a:endParaRPr>
                    </a:p>
                  </a:txBody>
                  <a:tcPr marT="45727" marB="45727" horzOverflow="overflow">
                    <a:lnL>
                      <a:noFill/>
                    </a:lnL>
                    <a:lnR>
                      <a:noFill/>
                    </a:lnR>
                    <a:lnT w="190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Prospective 6 months LNG-IUS vs TBA</a:t>
                      </a:r>
                      <a:endParaRPr kumimoji="0" lang="en-US" sz="1300" b="0" i="0"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90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Equal/LNG-IUS slightly better</a:t>
                      </a:r>
                      <a:endParaRPr kumimoji="0" lang="en-US" sz="1300" b="0" i="0"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905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7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Busfield et al, 2006</a:t>
                      </a:r>
                      <a:endParaRPr kumimoji="0" lang="fi-FI" sz="1300" b="0" i="1" u="none" strike="noStrike" cap="none" normalizeH="0" baseline="0">
                        <a:ln>
                          <a:noFill/>
                        </a:ln>
                        <a:solidFill>
                          <a:schemeClr val="tx1"/>
                        </a:solidFill>
                        <a:effectLst/>
                        <a:latin typeface="Arial" pitchFamily="34" charset="0"/>
                        <a:ea typeface="ＭＳ Ｐゴシック" pitchFamily="34" charset="-128"/>
                        <a:cs typeface="Times New Roman" pitchFamily="18" charset="0"/>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Prospective 24 months comparative LNG-IUS vs TBA</a:t>
                      </a:r>
                      <a:endParaRPr kumimoji="0" lang="en-US" sz="1300" b="0" i="0"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LNG-IUS better</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9602">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Crosignani et al, 1997</a:t>
                      </a:r>
                      <a:endParaRPr kumimoji="0" lang="fi-FI" sz="1300" b="0" i="1" u="none" strike="noStrike" cap="none" normalizeH="0" baseline="0">
                        <a:ln>
                          <a:noFill/>
                        </a:ln>
                        <a:solidFill>
                          <a:schemeClr val="tx1"/>
                        </a:solidFill>
                        <a:effectLst/>
                        <a:latin typeface="Arial" pitchFamily="34" charset="0"/>
                        <a:ea typeface="ＭＳ Ｐゴシック" pitchFamily="34" charset="-128"/>
                        <a:cs typeface="Times New Roman" pitchFamily="18" charset="0"/>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Prospective 12 months comparative LNG-IUS vs TCRE </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sz="1300" b="0" i="0" u="none" strike="noStrike" cap="none" normalizeH="0" baseline="0">
                          <a:ln>
                            <a:noFill/>
                          </a:ln>
                          <a:solidFill>
                            <a:schemeClr val="tx1"/>
                          </a:solidFill>
                          <a:effectLst/>
                          <a:latin typeface="Arial" pitchFamily="34" charset="0"/>
                          <a:ea typeface="ＭＳ Ｐゴシック" pitchFamily="34" charset="-128"/>
                        </a:rPr>
                        <a:t>TCRE better</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9602">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Henshaw et al, 2002 </a:t>
                      </a:r>
                      <a:endParaRPr kumimoji="0" lang="fi-FI" sz="1300" b="0" i="1" u="none" strike="noStrike" cap="none" normalizeH="0" baseline="0">
                        <a:ln>
                          <a:noFill/>
                        </a:ln>
                        <a:solidFill>
                          <a:schemeClr val="tx1"/>
                        </a:solidFill>
                        <a:effectLst/>
                        <a:latin typeface="Arial" pitchFamily="34" charset="0"/>
                        <a:ea typeface="ＭＳ Ｐゴシック" pitchFamily="34" charset="-128"/>
                        <a:cs typeface="Times New Roman" pitchFamily="18" charset="0"/>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Retrospective comparative LNG-IUS vs Microwave EA</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sz="1300" b="0" i="0" u="none" strike="noStrike" cap="none" normalizeH="0" baseline="0">
                          <a:ln>
                            <a:noFill/>
                          </a:ln>
                          <a:solidFill>
                            <a:schemeClr val="tx1"/>
                          </a:solidFill>
                          <a:effectLst/>
                          <a:latin typeface="Arial" pitchFamily="34" charset="0"/>
                          <a:ea typeface="ＭＳ Ｐゴシック" pitchFamily="34" charset="-128"/>
                          <a:cs typeface="Times New Roman" pitchFamily="18" charset="0"/>
                        </a:rPr>
                        <a:t>Equal</a:t>
                      </a:r>
                      <a:endParaRPr kumimoji="0" lang="fi-FI" sz="1300" b="0" i="0"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8775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Istre and Trolle, 2001</a:t>
                      </a:r>
                      <a:endParaRPr kumimoji="0" lang="en-US" sz="1300" b="0" i="1"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Prospective 12 months comparative LNG-IUS vs TCRE</a:t>
                      </a:r>
                      <a:endParaRPr kumimoji="0" lang="en-US" sz="1300" b="0" i="0"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Equal/ TCRE slightly better</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89602">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Rauramo et al, 2004</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Prospective 36 months comparative LNG-IUS vs TCRE</a:t>
                      </a: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en-US" sz="1300" b="0" i="0" u="none" strike="noStrike" cap="none" normalizeH="0" baseline="0">
                          <a:ln>
                            <a:noFill/>
                          </a:ln>
                          <a:solidFill>
                            <a:schemeClr val="tx1"/>
                          </a:solidFill>
                          <a:effectLst/>
                          <a:latin typeface="Arial" pitchFamily="34" charset="0"/>
                          <a:ea typeface="ＭＳ Ｐゴシック" pitchFamily="34" charset="-128"/>
                        </a:rPr>
                        <a:t>Equal</a:t>
                      </a:r>
                      <a:endParaRPr kumimoji="0" lang="fi-FI" sz="1300" b="0" i="0" u="none" strike="noStrike" cap="none" normalizeH="0" baseline="0">
                        <a:ln>
                          <a:noFill/>
                        </a:ln>
                        <a:solidFill>
                          <a:schemeClr val="tx1"/>
                        </a:solidFill>
                        <a:effectLst/>
                        <a:latin typeface="Arial" pitchFamily="34" charset="0"/>
                        <a:ea typeface="ＭＳ Ｐゴシック" pitchFamily="34" charset="-128"/>
                      </a:endParaRPr>
                    </a:p>
                  </a:txBody>
                  <a:tcPr marT="45727" marB="45727"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89602">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1" u="none" strike="noStrike" cap="none" normalizeH="0" baseline="0">
                          <a:ln>
                            <a:noFill/>
                          </a:ln>
                          <a:solidFill>
                            <a:schemeClr val="tx1"/>
                          </a:solidFill>
                          <a:effectLst/>
                          <a:latin typeface="Arial" pitchFamily="34" charset="0"/>
                          <a:ea typeface="ＭＳ Ｐゴシック" pitchFamily="34" charset="-128"/>
                        </a:rPr>
                        <a:t>Shaw et al, 2007</a:t>
                      </a:r>
                    </a:p>
                  </a:txBody>
                  <a:tcPr marT="45727" marB="45727"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0" u="none" strike="noStrike" cap="none" normalizeH="0" baseline="0">
                          <a:ln>
                            <a:noFill/>
                          </a:ln>
                          <a:solidFill>
                            <a:schemeClr val="tx1"/>
                          </a:solidFill>
                          <a:effectLst/>
                          <a:latin typeface="Arial" pitchFamily="34" charset="0"/>
                          <a:ea typeface="ＭＳ Ｐゴシック" pitchFamily="34" charset="-128"/>
                        </a:rPr>
                        <a:t>Prospective 12 months comparative LNG-IUS vs TBA</a:t>
                      </a:r>
                    </a:p>
                  </a:txBody>
                  <a:tcPr marT="45727" marB="45727"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fi-FI" sz="1300" b="0" i="0" u="none" strike="noStrike" cap="none" normalizeH="0" baseline="0" dirty="0">
                          <a:ln>
                            <a:noFill/>
                          </a:ln>
                          <a:solidFill>
                            <a:schemeClr val="tx1"/>
                          </a:solidFill>
                          <a:effectLst/>
                          <a:latin typeface="Arial" pitchFamily="34" charset="0"/>
                          <a:ea typeface="ＭＳ Ｐゴシック" pitchFamily="34" charset="-128"/>
                        </a:rPr>
                        <a:t>Equal</a:t>
                      </a:r>
                    </a:p>
                  </a:txBody>
                  <a:tcPr marT="45727" marB="45727"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7"/>
                  </a:ext>
                </a:extLst>
              </a:tr>
            </a:tbl>
          </a:graphicData>
        </a:graphic>
      </p:graphicFrame>
      <p:sp>
        <p:nvSpPr>
          <p:cNvPr id="50211" name="Text Box 4"/>
          <p:cNvSpPr txBox="1">
            <a:spLocks noChangeArrowheads="1"/>
          </p:cNvSpPr>
          <p:nvPr/>
        </p:nvSpPr>
        <p:spPr bwMode="auto">
          <a:xfrm>
            <a:off x="1416050" y="5070475"/>
            <a:ext cx="715645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165" tIns="40083" rIns="80165" bIns="40083">
            <a:spAutoFit/>
          </a:bodyPr>
          <a:lstStyle>
            <a:lvl1pPr defTabSz="801688">
              <a:spcBef>
                <a:spcPct val="20000"/>
              </a:spcBef>
              <a:buChar char="•"/>
              <a:defRPr sz="3200">
                <a:solidFill>
                  <a:schemeClr val="tx1"/>
                </a:solidFill>
                <a:latin typeface="Times New Roman" panose="02020603050405020304" pitchFamily="18" charset="0"/>
              </a:defRPr>
            </a:lvl1pPr>
            <a:lvl2pPr marL="742950" indent="-285750" defTabSz="801688">
              <a:spcBef>
                <a:spcPct val="20000"/>
              </a:spcBef>
              <a:buChar char="–"/>
              <a:defRPr sz="2800">
                <a:solidFill>
                  <a:schemeClr val="tx1"/>
                </a:solidFill>
                <a:latin typeface="Times New Roman" panose="02020603050405020304" pitchFamily="18" charset="0"/>
              </a:defRPr>
            </a:lvl2pPr>
            <a:lvl3pPr marL="1143000" indent="-228600" defTabSz="801688">
              <a:spcBef>
                <a:spcPct val="20000"/>
              </a:spcBef>
              <a:buChar char="•"/>
              <a:defRPr sz="2400">
                <a:solidFill>
                  <a:schemeClr val="tx1"/>
                </a:solidFill>
                <a:latin typeface="Times New Roman" panose="02020603050405020304" pitchFamily="18" charset="0"/>
              </a:defRPr>
            </a:lvl3pPr>
            <a:lvl4pPr marL="1600200" indent="-228600" defTabSz="801688">
              <a:spcBef>
                <a:spcPct val="20000"/>
              </a:spcBef>
              <a:buChar char="–"/>
              <a:defRPr sz="2000">
                <a:solidFill>
                  <a:schemeClr val="tx1"/>
                </a:solidFill>
                <a:latin typeface="Times New Roman" panose="02020603050405020304" pitchFamily="18" charset="0"/>
              </a:defRPr>
            </a:lvl4pPr>
            <a:lvl5pPr marL="2057400" indent="-228600" defTabSz="801688">
              <a:spcBef>
                <a:spcPct val="20000"/>
              </a:spcBef>
              <a:buChar char="»"/>
              <a:defRPr sz="2000">
                <a:solidFill>
                  <a:schemeClr val="tx1"/>
                </a:solidFill>
                <a:latin typeface="Times New Roman" panose="02020603050405020304" pitchFamily="18" charset="0"/>
              </a:defRPr>
            </a:lvl5pPr>
            <a:lvl6pPr marL="2514600" indent="-228600" defTabSz="801688"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801688"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801688"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801688"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fi-FI" altLang="nl-BE" sz="1000" i="1">
                <a:solidFill>
                  <a:srgbClr val="666666"/>
                </a:solidFill>
                <a:latin typeface="Arial" panose="020B0604020202020204" pitchFamily="34" charset="0"/>
              </a:rPr>
              <a:t>TBA = Thermal balloon ablation; TCRE = Transcervical resection of the endometrium. </a:t>
            </a:r>
            <a:r>
              <a:rPr lang="da-DK" altLang="nl-BE" sz="1000" i="1">
                <a:solidFill>
                  <a:srgbClr val="666666"/>
                </a:solidFill>
                <a:latin typeface="Arial" panose="020B0604020202020204" pitchFamily="34" charset="0"/>
              </a:rPr>
              <a:t>Barrington et al. Eur J Obstet Gynecol Reprod Biol. 2003;108:72–74; Busfield et al. BJOG. 2006;113:257–263; Crosignani et al. Obstet Gynecol. 1997;90:257–263; Henshaw et al. Aust N Z J Obstet Gynaecol. 2002;42:205–209; Istre &amp;  Trolle. Fertil Steril. 2001;76:304–309; Rauramo et al. Obstet Gynecol. 2004;104:1314–1321; Shaw et al. Aust N Z J Obstet Gynaecol. 2007;47:335–340.</a:t>
            </a:r>
          </a:p>
        </p:txBody>
      </p:sp>
    </p:spTree>
    <p:extLst>
      <p:ext uri="{BB962C8B-B14F-4D97-AF65-F5344CB8AC3E}">
        <p14:creationId xmlns:p14="http://schemas.microsoft.com/office/powerpoint/2010/main" val="2766336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35</a:t>
            </a:fld>
            <a:endParaRPr lang="nl-NL" sz="1400">
              <a:latin typeface="+mn-lt"/>
            </a:endParaRPr>
          </a:p>
        </p:txBody>
      </p:sp>
      <p:sp>
        <p:nvSpPr>
          <p:cNvPr id="2" name="Rechthoek 1"/>
          <p:cNvSpPr/>
          <p:nvPr/>
        </p:nvSpPr>
        <p:spPr>
          <a:xfrm>
            <a:off x="827584" y="620688"/>
            <a:ext cx="7416824" cy="4154984"/>
          </a:xfrm>
          <a:prstGeom prst="rect">
            <a:avLst/>
          </a:prstGeom>
        </p:spPr>
        <p:txBody>
          <a:bodyPr wrap="square">
            <a:spAutoFit/>
          </a:bodyPr>
          <a:lstStyle/>
          <a:p>
            <a:endParaRPr lang="nl-BE" dirty="0">
              <a:solidFill>
                <a:srgbClr val="FFFF00"/>
              </a:solidFill>
            </a:endParaRPr>
          </a:p>
          <a:p>
            <a:r>
              <a:rPr lang="nl-BE" dirty="0" err="1">
                <a:solidFill>
                  <a:srgbClr val="FFFF00"/>
                </a:solidFill>
              </a:rPr>
              <a:t>Women</a:t>
            </a:r>
            <a:r>
              <a:rPr lang="nl-BE" dirty="0">
                <a:solidFill>
                  <a:srgbClr val="FFFF00"/>
                </a:solidFill>
              </a:rPr>
              <a:t> </a:t>
            </a:r>
            <a:r>
              <a:rPr lang="nl-BE" dirty="0" err="1">
                <a:solidFill>
                  <a:srgbClr val="FFFF00"/>
                </a:solidFill>
              </a:rPr>
              <a:t>with</a:t>
            </a:r>
            <a:r>
              <a:rPr lang="nl-BE" dirty="0">
                <a:solidFill>
                  <a:srgbClr val="FFFF00"/>
                </a:solidFill>
              </a:rPr>
              <a:t> </a:t>
            </a:r>
            <a:r>
              <a:rPr lang="nl-BE" dirty="0" err="1">
                <a:solidFill>
                  <a:srgbClr val="FFFF00"/>
                </a:solidFill>
              </a:rPr>
              <a:t>intermittent</a:t>
            </a:r>
            <a:r>
              <a:rPr lang="nl-BE" dirty="0">
                <a:solidFill>
                  <a:srgbClr val="FFFF00"/>
                </a:solidFill>
              </a:rPr>
              <a:t> vasomotor </a:t>
            </a:r>
            <a:r>
              <a:rPr lang="nl-BE" dirty="0" err="1">
                <a:solidFill>
                  <a:srgbClr val="FFFF00"/>
                </a:solidFill>
              </a:rPr>
              <a:t>complaints</a:t>
            </a:r>
            <a:endParaRPr lang="nl-BE" dirty="0">
              <a:solidFill>
                <a:srgbClr val="FFFF00"/>
              </a:solidFill>
            </a:endParaRPr>
          </a:p>
          <a:p>
            <a:endParaRPr lang="nl-BE" dirty="0">
              <a:solidFill>
                <a:srgbClr val="FFFF00"/>
              </a:solidFill>
            </a:endParaRPr>
          </a:p>
          <a:p>
            <a:r>
              <a:rPr lang="nl-BE" dirty="0">
                <a:solidFill>
                  <a:srgbClr val="FFFF00"/>
                </a:solidFill>
              </a:rPr>
              <a:t>Natural </a:t>
            </a:r>
            <a:r>
              <a:rPr lang="nl-BE" dirty="0" err="1">
                <a:solidFill>
                  <a:srgbClr val="FFFF00"/>
                </a:solidFill>
              </a:rPr>
              <a:t>estrogen</a:t>
            </a:r>
            <a:r>
              <a:rPr lang="nl-BE" dirty="0">
                <a:solidFill>
                  <a:srgbClr val="FFFF00"/>
                </a:solidFill>
              </a:rPr>
              <a:t> </a:t>
            </a:r>
            <a:r>
              <a:rPr lang="nl-BE" dirty="0" err="1">
                <a:solidFill>
                  <a:srgbClr val="FFFF00"/>
                </a:solidFill>
              </a:rPr>
              <a:t>containing</a:t>
            </a:r>
            <a:r>
              <a:rPr lang="nl-BE" dirty="0">
                <a:solidFill>
                  <a:srgbClr val="FFFF00"/>
                </a:solidFill>
              </a:rPr>
              <a:t> pil</a:t>
            </a:r>
          </a:p>
          <a:p>
            <a:endParaRPr lang="nl-BE" dirty="0">
              <a:solidFill>
                <a:srgbClr val="FFFF00"/>
              </a:solidFill>
            </a:endParaRPr>
          </a:p>
          <a:p>
            <a:pPr marL="342900" indent="-342900">
              <a:buFont typeface="Arial" panose="020B0604020202020204" pitchFamily="34" charset="0"/>
              <a:buChar char="•"/>
            </a:pPr>
            <a:r>
              <a:rPr lang="nl-BE" dirty="0" err="1">
                <a:solidFill>
                  <a:srgbClr val="FFFF00"/>
                </a:solidFill>
              </a:rPr>
              <a:t>Qlaira</a:t>
            </a:r>
            <a:r>
              <a:rPr lang="nl-BE" dirty="0">
                <a:solidFill>
                  <a:srgbClr val="FFFF00"/>
                </a:solidFill>
              </a:rPr>
              <a:t>® </a:t>
            </a:r>
          </a:p>
          <a:p>
            <a:pPr marL="342900" indent="-342900">
              <a:buFont typeface="Arial" panose="020B0604020202020204" pitchFamily="34" charset="0"/>
              <a:buChar char="•"/>
            </a:pPr>
            <a:r>
              <a:rPr lang="nl-BE" dirty="0" err="1">
                <a:solidFill>
                  <a:srgbClr val="FFFF00"/>
                </a:solidFill>
              </a:rPr>
              <a:t>Zoely</a:t>
            </a:r>
            <a:r>
              <a:rPr lang="nl-BE" dirty="0">
                <a:solidFill>
                  <a:srgbClr val="FFFF00"/>
                </a:solidFill>
              </a:rPr>
              <a:t>®</a:t>
            </a:r>
          </a:p>
          <a:p>
            <a:pPr marL="342900" indent="-342900">
              <a:buFont typeface="Arial" panose="020B0604020202020204" pitchFamily="34" charset="0"/>
              <a:buChar char="•"/>
            </a:pPr>
            <a:r>
              <a:rPr lang="nl-BE" dirty="0" err="1">
                <a:solidFill>
                  <a:srgbClr val="FFFF00"/>
                </a:solidFill>
              </a:rPr>
              <a:t>laclimella</a:t>
            </a:r>
            <a:r>
              <a:rPr lang="nl-BE" dirty="0">
                <a:solidFill>
                  <a:srgbClr val="FFFF00"/>
                </a:solidFill>
              </a:rPr>
              <a:t>®</a:t>
            </a:r>
          </a:p>
          <a:p>
            <a:pPr marL="342900" indent="-342900">
              <a:buFont typeface="Arial" panose="020B0604020202020204" pitchFamily="34" charset="0"/>
              <a:buChar char="•"/>
            </a:pPr>
            <a:r>
              <a:rPr lang="nl-BE" dirty="0" err="1">
                <a:solidFill>
                  <a:srgbClr val="FFFF00"/>
                </a:solidFill>
              </a:rPr>
              <a:t>Drovelis</a:t>
            </a:r>
            <a:r>
              <a:rPr lang="nl-BE" dirty="0">
                <a:solidFill>
                  <a:srgbClr val="FFFF00"/>
                </a:solidFill>
              </a:rPr>
              <a:t> ®/</a:t>
            </a:r>
            <a:r>
              <a:rPr lang="nl-BE" dirty="0" err="1">
                <a:solidFill>
                  <a:srgbClr val="FFFF00"/>
                </a:solidFill>
              </a:rPr>
              <a:t>Lydisilka</a:t>
            </a:r>
            <a:r>
              <a:rPr lang="nl-BE" dirty="0">
                <a:solidFill>
                  <a:srgbClr val="FFFF00"/>
                </a:solidFill>
              </a:rPr>
              <a:t>®</a:t>
            </a:r>
          </a:p>
          <a:p>
            <a:pPr marL="342900" indent="-342900">
              <a:buFont typeface="Arial" panose="020B0604020202020204" pitchFamily="34" charset="0"/>
              <a:buChar char="•"/>
            </a:pPr>
            <a:r>
              <a:rPr lang="nl-BE" dirty="0" err="1">
                <a:solidFill>
                  <a:srgbClr val="FFFF00"/>
                </a:solidFill>
              </a:rPr>
              <a:t>Velbienne</a:t>
            </a:r>
            <a:r>
              <a:rPr lang="nl-BE" dirty="0">
                <a:solidFill>
                  <a:srgbClr val="FFFF00"/>
                </a:solidFill>
              </a:rPr>
              <a:t>®, </a:t>
            </a:r>
            <a:r>
              <a:rPr lang="nl-BE" dirty="0" err="1">
                <a:solidFill>
                  <a:srgbClr val="FFFF00"/>
                </a:solidFill>
              </a:rPr>
              <a:t>laclimella</a:t>
            </a:r>
            <a:r>
              <a:rPr lang="nl-BE" dirty="0">
                <a:solidFill>
                  <a:srgbClr val="FFFF00"/>
                </a:solidFill>
              </a:rPr>
              <a:t>®</a:t>
            </a:r>
          </a:p>
          <a:p>
            <a:endParaRPr lang="nl-BE" dirty="0">
              <a:solidFill>
                <a:srgbClr val="FFFF00"/>
              </a:solidFill>
            </a:endParaRPr>
          </a:p>
        </p:txBody>
      </p:sp>
    </p:spTree>
    <p:extLst>
      <p:ext uri="{BB962C8B-B14F-4D97-AF65-F5344CB8AC3E}">
        <p14:creationId xmlns:p14="http://schemas.microsoft.com/office/powerpoint/2010/main" val="4004248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395536" y="333375"/>
            <a:ext cx="8424936" cy="1143000"/>
          </a:xfrm>
        </p:spPr>
        <p:txBody>
          <a:bodyPr rtlCol="0">
            <a:normAutofit/>
          </a:bodyPr>
          <a:lstStyle/>
          <a:p>
            <a:pPr algn="l" eaLnBrk="1" fontAlgn="auto" hangingPunct="1">
              <a:spcAft>
                <a:spcPts val="0"/>
              </a:spcAft>
              <a:defRPr/>
            </a:pPr>
            <a:r>
              <a:rPr lang="en-US" sz="2800" dirty="0">
                <a:latin typeface="Arial" panose="020B0604020202020204" pitchFamily="34" charset="0"/>
                <a:cs typeface="Arial" panose="020B0604020202020204" pitchFamily="34" charset="0"/>
              </a:rPr>
              <a:t>17</a:t>
            </a:r>
            <a:r>
              <a:rPr lang="en-US" sz="2800" dirty="0">
                <a:latin typeface="Arial" panose="020B0604020202020204" pitchFamily="34" charset="0"/>
                <a:cs typeface="Arial" panose="020B0604020202020204" pitchFamily="34" charset="0"/>
                <a:sym typeface="Symbol" pitchFamily="18" charset="2"/>
              </a:rPr>
              <a:t> </a:t>
            </a:r>
            <a:r>
              <a:rPr lang="en-US" sz="2800" dirty="0">
                <a:latin typeface="Arial" panose="020B0604020202020204" pitchFamily="34" charset="0"/>
                <a:cs typeface="Arial" panose="020B0604020202020204" pitchFamily="34" charset="0"/>
              </a:rPr>
              <a:t>-E2 vs </a:t>
            </a:r>
            <a:r>
              <a:rPr lang="en-US" sz="2800" dirty="0" err="1">
                <a:latin typeface="Arial" panose="020B0604020202020204" pitchFamily="34" charset="0"/>
                <a:cs typeface="Arial" panose="020B0604020202020204" pitchFamily="34" charset="0"/>
              </a:rPr>
              <a:t>ethinylestradiol</a:t>
            </a:r>
            <a:r>
              <a:rPr lang="en-US" sz="2800" dirty="0">
                <a:latin typeface="Arial" panose="020B0604020202020204" pitchFamily="34" charset="0"/>
                <a:cs typeface="Arial" panose="020B0604020202020204" pitchFamily="34" charset="0"/>
              </a:rPr>
              <a:t>: different hepatic impact</a:t>
            </a:r>
            <a:endParaRPr lang="fr-FR" sz="2800" dirty="0">
              <a:latin typeface="Arial" panose="020B0604020202020204" pitchFamily="34" charset="0"/>
              <a:cs typeface="Arial" panose="020B0604020202020204" pitchFamily="34" charset="0"/>
            </a:endParaRPr>
          </a:p>
        </p:txBody>
      </p:sp>
      <p:sp>
        <p:nvSpPr>
          <p:cNvPr id="29699" name="Espace réservé du contenu 3"/>
          <p:cNvSpPr>
            <a:spLocks noGrp="1" noChangeArrowheads="1"/>
          </p:cNvSpPr>
          <p:nvPr>
            <p:ph idx="4294967295"/>
          </p:nvPr>
        </p:nvSpPr>
        <p:spPr>
          <a:xfrm>
            <a:off x="4716463" y="1700213"/>
            <a:ext cx="3924300" cy="2765425"/>
          </a:xfrm>
        </p:spPr>
        <p:txBody>
          <a:bodyPr lIns="0" tIns="0" rIns="0" bIns="0"/>
          <a:lstStyle/>
          <a:p>
            <a:pPr marL="0" indent="0" eaLnBrk="1" hangingPunct="1">
              <a:spcAft>
                <a:spcPct val="40000"/>
              </a:spcAft>
              <a:buClr>
                <a:schemeClr val="bg2"/>
              </a:buClr>
              <a:buNone/>
            </a:pPr>
            <a:r>
              <a:rPr lang="en-US" altLang="nl-BE" sz="2000" dirty="0">
                <a:latin typeface="Arial" panose="020B0604020202020204" pitchFamily="34" charset="0"/>
                <a:cs typeface="Arial" panose="020B0604020202020204" pitchFamily="34" charset="0"/>
              </a:rPr>
              <a:t>Because of its </a:t>
            </a:r>
            <a:r>
              <a:rPr lang="en-US" altLang="nl-BE" sz="2000" dirty="0" err="1">
                <a:latin typeface="Arial" panose="020B0604020202020204" pitchFamily="34" charset="0"/>
                <a:cs typeface="Arial" panose="020B0604020202020204" pitchFamily="34" charset="0"/>
              </a:rPr>
              <a:t>ethinyl</a:t>
            </a:r>
            <a:r>
              <a:rPr lang="en-US" altLang="nl-BE" sz="2000" dirty="0">
                <a:latin typeface="Arial" panose="020B0604020202020204" pitchFamily="34" charset="0"/>
                <a:cs typeface="Arial" panose="020B0604020202020204" pitchFamily="34" charset="0"/>
              </a:rPr>
              <a:t> radical, </a:t>
            </a:r>
            <a:br>
              <a:rPr lang="en-US" altLang="nl-BE" sz="2000" dirty="0">
                <a:latin typeface="Arial" panose="020B0604020202020204" pitchFamily="34" charset="0"/>
                <a:cs typeface="Arial" panose="020B0604020202020204" pitchFamily="34" charset="0"/>
              </a:rPr>
            </a:br>
            <a:r>
              <a:rPr lang="en-US" altLang="nl-BE" sz="2000" dirty="0">
                <a:latin typeface="Arial" panose="020B0604020202020204" pitchFamily="34" charset="0"/>
                <a:cs typeface="Arial" panose="020B0604020202020204" pitchFamily="34" charset="0"/>
              </a:rPr>
              <a:t>EE induces several hepatic passes</a:t>
            </a:r>
            <a:r>
              <a:rPr lang="en-US" altLang="nl-BE" sz="2000" baseline="30000" dirty="0">
                <a:latin typeface="Arial" panose="020B0604020202020204" pitchFamily="34" charset="0"/>
                <a:cs typeface="Arial" panose="020B0604020202020204" pitchFamily="34" charset="0"/>
              </a:rPr>
              <a:t>(1, 2)</a:t>
            </a:r>
          </a:p>
          <a:p>
            <a:pPr marL="0" indent="0" eaLnBrk="1" hangingPunct="1">
              <a:spcAft>
                <a:spcPct val="40000"/>
              </a:spcAft>
              <a:buClr>
                <a:schemeClr val="bg2"/>
              </a:buClr>
              <a:buNone/>
            </a:pPr>
            <a:r>
              <a:rPr lang="en-US" altLang="nl-BE" sz="2000" dirty="0">
                <a:latin typeface="Arial" panose="020B0604020202020204" pitchFamily="34" charset="0"/>
                <a:cs typeface="Arial" panose="020B0604020202020204" pitchFamily="34" charset="0"/>
              </a:rPr>
              <a:t>The effects of EE on some hepatic proteins are up to 500 to </a:t>
            </a:r>
            <a:br>
              <a:rPr lang="en-US" altLang="nl-BE" sz="2000" dirty="0">
                <a:latin typeface="Arial" panose="020B0604020202020204" pitchFamily="34" charset="0"/>
                <a:cs typeface="Arial" panose="020B0604020202020204" pitchFamily="34" charset="0"/>
              </a:rPr>
            </a:br>
            <a:r>
              <a:rPr lang="en-US" altLang="nl-BE" sz="2000" dirty="0">
                <a:latin typeface="Arial" panose="020B0604020202020204" pitchFamily="34" charset="0"/>
                <a:cs typeface="Arial" panose="020B0604020202020204" pitchFamily="34" charset="0"/>
              </a:rPr>
              <a:t>600 times greater than </a:t>
            </a:r>
            <a:br>
              <a:rPr lang="en-US" altLang="nl-BE" sz="2000" dirty="0">
                <a:latin typeface="Arial" panose="020B0604020202020204" pitchFamily="34" charset="0"/>
                <a:cs typeface="Arial" panose="020B0604020202020204" pitchFamily="34" charset="0"/>
              </a:rPr>
            </a:br>
            <a:r>
              <a:rPr lang="en-US" altLang="nl-BE" sz="2000" dirty="0">
                <a:latin typeface="Arial" panose="020B0604020202020204" pitchFamily="34" charset="0"/>
                <a:cs typeface="Arial" panose="020B0604020202020204" pitchFamily="34" charset="0"/>
              </a:rPr>
              <a:t>those of E2</a:t>
            </a:r>
            <a:r>
              <a:rPr lang="en-US" altLang="nl-BE" sz="2000" baseline="30000" dirty="0">
                <a:latin typeface="Arial" panose="020B0604020202020204" pitchFamily="34" charset="0"/>
                <a:cs typeface="Arial" panose="020B0604020202020204" pitchFamily="34" charset="0"/>
              </a:rPr>
              <a:t>(3)</a:t>
            </a:r>
          </a:p>
          <a:p>
            <a:pPr marL="0" indent="0" eaLnBrk="1" hangingPunct="1">
              <a:spcAft>
                <a:spcPct val="40000"/>
              </a:spcAft>
              <a:buClr>
                <a:schemeClr val="bg2"/>
              </a:buClr>
            </a:pPr>
            <a:endParaRPr lang="fr-FR" altLang="nl-BE" sz="2000" dirty="0"/>
          </a:p>
        </p:txBody>
      </p:sp>
      <p:pic>
        <p:nvPicPr>
          <p:cNvPr id="5" name="Image 4" descr="Foie 1.png"/>
          <p:cNvPicPr>
            <a:picLocks noChangeAspect="1"/>
          </p:cNvPicPr>
          <p:nvPr/>
        </p:nvPicPr>
        <p:blipFill>
          <a:blip r:embed="rId2"/>
          <a:stretch>
            <a:fillRect/>
          </a:stretch>
        </p:blipFill>
        <p:spPr>
          <a:xfrm>
            <a:off x="112713" y="1773238"/>
            <a:ext cx="4548187" cy="3000375"/>
          </a:xfrm>
          <a:prstGeom prst="rect">
            <a:avLst/>
          </a:prstGeom>
          <a:effectLst>
            <a:outerShdw blurRad="76200" dir="18900000" sy="23000" kx="-1200000" algn="bl" rotWithShape="0">
              <a:prstClr val="black">
                <a:alpha val="20000"/>
              </a:prstClr>
            </a:outerShdw>
          </a:effectLst>
        </p:spPr>
      </p:pic>
      <p:grpSp>
        <p:nvGrpSpPr>
          <p:cNvPr id="3" name="Groupe 2"/>
          <p:cNvGrpSpPr>
            <a:grpSpLocks/>
          </p:cNvGrpSpPr>
          <p:nvPr/>
        </p:nvGrpSpPr>
        <p:grpSpPr bwMode="auto">
          <a:xfrm>
            <a:off x="1143000" y="1987550"/>
            <a:ext cx="2581275" cy="2500313"/>
            <a:chOff x="1143000" y="1987550"/>
            <a:chExt cx="2581275" cy="2500313"/>
          </a:xfrm>
        </p:grpSpPr>
        <p:sp>
          <p:nvSpPr>
            <p:cNvPr id="7" name="Flèche en arc 6"/>
            <p:cNvSpPr/>
            <p:nvPr/>
          </p:nvSpPr>
          <p:spPr bwMode="auto">
            <a:xfrm>
              <a:off x="1143000" y="1987550"/>
              <a:ext cx="2581275" cy="2500313"/>
            </a:xfrm>
            <a:prstGeom prst="circularArrow">
              <a:avLst>
                <a:gd name="adj1" fmla="val 15331"/>
                <a:gd name="adj2" fmla="val 1142318"/>
                <a:gd name="adj3" fmla="val 20406732"/>
                <a:gd name="adj4" fmla="val 12189570"/>
                <a:gd name="adj5" fmla="val 12500"/>
              </a:avLst>
            </a:prstGeom>
            <a:solidFill>
              <a:srgbClr val="4E1749">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a:solidFill>
                  <a:prstClr val="black"/>
                </a:solidFill>
              </a:endParaRPr>
            </a:p>
          </p:txBody>
        </p:sp>
        <p:sp>
          <p:nvSpPr>
            <p:cNvPr id="8" name="Flèche en arc 7"/>
            <p:cNvSpPr/>
            <p:nvPr/>
          </p:nvSpPr>
          <p:spPr bwMode="auto">
            <a:xfrm rot="10800000">
              <a:off x="1143000" y="1987550"/>
              <a:ext cx="2581275" cy="2500313"/>
            </a:xfrm>
            <a:prstGeom prst="circularArrow">
              <a:avLst>
                <a:gd name="adj1" fmla="val 15331"/>
                <a:gd name="adj2" fmla="val 1142318"/>
                <a:gd name="adj3" fmla="val 20406732"/>
                <a:gd name="adj4" fmla="val 12189570"/>
                <a:gd name="adj5" fmla="val 12500"/>
              </a:avLst>
            </a:prstGeom>
            <a:solidFill>
              <a:srgbClr val="4E1749">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fr-FR"/>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fr-FR">
                <a:solidFill>
                  <a:prstClr val="black"/>
                </a:solidFill>
              </a:endParaRPr>
            </a:p>
          </p:txBody>
        </p:sp>
      </p:grpSp>
      <p:sp>
        <p:nvSpPr>
          <p:cNvPr id="29702" name="Text Box 24"/>
          <p:cNvSpPr txBox="1">
            <a:spLocks noChangeArrowheads="1"/>
          </p:cNvSpPr>
          <p:nvPr/>
        </p:nvSpPr>
        <p:spPr bwMode="auto">
          <a:xfrm>
            <a:off x="2214563" y="2170113"/>
            <a:ext cx="390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l-BE" sz="1200" b="1">
                <a:solidFill>
                  <a:srgbClr val="FFFFFF"/>
                </a:solidFill>
                <a:latin typeface="Helvetica" panose="020B0604020202020204" pitchFamily="34" charset="0"/>
              </a:rPr>
              <a:t>EE</a:t>
            </a:r>
          </a:p>
        </p:txBody>
      </p:sp>
      <p:sp>
        <p:nvSpPr>
          <p:cNvPr id="29703" name="Text Box 24"/>
          <p:cNvSpPr txBox="1">
            <a:spLocks noChangeArrowheads="1"/>
          </p:cNvSpPr>
          <p:nvPr/>
        </p:nvSpPr>
        <p:spPr bwMode="auto">
          <a:xfrm>
            <a:off x="2143125" y="4035425"/>
            <a:ext cx="390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l-BE" sz="1200" b="1">
                <a:solidFill>
                  <a:srgbClr val="FFFFFF"/>
                </a:solidFill>
                <a:latin typeface="Helvetica" panose="020B0604020202020204" pitchFamily="34" charset="0"/>
              </a:rPr>
              <a:t>EE</a:t>
            </a:r>
          </a:p>
        </p:txBody>
      </p:sp>
      <p:sp>
        <p:nvSpPr>
          <p:cNvPr id="29704" name="Text Box 24"/>
          <p:cNvSpPr txBox="1">
            <a:spLocks noChangeArrowheads="1"/>
          </p:cNvSpPr>
          <p:nvPr/>
        </p:nvSpPr>
        <p:spPr bwMode="auto">
          <a:xfrm>
            <a:off x="1285875" y="3027363"/>
            <a:ext cx="390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l-BE" sz="1200" b="1">
                <a:solidFill>
                  <a:schemeClr val="bg1"/>
                </a:solidFill>
                <a:latin typeface="Helvetica" panose="020B0604020202020204" pitchFamily="34" charset="0"/>
              </a:rPr>
              <a:t>EE</a:t>
            </a:r>
          </a:p>
        </p:txBody>
      </p:sp>
      <p:sp>
        <p:nvSpPr>
          <p:cNvPr id="29705" name="Text Box 24"/>
          <p:cNvSpPr txBox="1">
            <a:spLocks noChangeArrowheads="1"/>
          </p:cNvSpPr>
          <p:nvPr/>
        </p:nvSpPr>
        <p:spPr bwMode="auto">
          <a:xfrm>
            <a:off x="3109913" y="3141663"/>
            <a:ext cx="3905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nl-BE" sz="1200" b="1">
                <a:solidFill>
                  <a:schemeClr val="bg1"/>
                </a:solidFill>
                <a:latin typeface="Helvetica" panose="020B0604020202020204" pitchFamily="34" charset="0"/>
              </a:rPr>
              <a:t>EE</a:t>
            </a:r>
          </a:p>
        </p:txBody>
      </p:sp>
      <p:graphicFrame>
        <p:nvGraphicFramePr>
          <p:cNvPr id="6186" name="Group 42"/>
          <p:cNvGraphicFramePr>
            <a:graphicFrameLocks noGrp="1"/>
          </p:cNvGraphicFramePr>
          <p:nvPr/>
        </p:nvGraphicFramePr>
        <p:xfrm>
          <a:off x="323850" y="4724400"/>
          <a:ext cx="8496300" cy="1401764"/>
        </p:xfrm>
        <a:graphic>
          <a:graphicData uri="http://schemas.openxmlformats.org/drawingml/2006/table">
            <a:tbl>
              <a:tblPr/>
              <a:tblGrid>
                <a:gridCol w="1689100">
                  <a:extLst>
                    <a:ext uri="{9D8B030D-6E8A-4147-A177-3AD203B41FA5}">
                      <a16:colId xmlns:a16="http://schemas.microsoft.com/office/drawing/2014/main" val="20000"/>
                    </a:ext>
                  </a:extLst>
                </a:gridCol>
                <a:gridCol w="1131888">
                  <a:extLst>
                    <a:ext uri="{9D8B030D-6E8A-4147-A177-3AD203B41FA5}">
                      <a16:colId xmlns:a16="http://schemas.microsoft.com/office/drawing/2014/main" val="20001"/>
                    </a:ext>
                  </a:extLst>
                </a:gridCol>
                <a:gridCol w="1277937">
                  <a:extLst>
                    <a:ext uri="{9D8B030D-6E8A-4147-A177-3AD203B41FA5}">
                      <a16:colId xmlns:a16="http://schemas.microsoft.com/office/drawing/2014/main" val="20002"/>
                    </a:ext>
                  </a:extLst>
                </a:gridCol>
                <a:gridCol w="1135063">
                  <a:extLst>
                    <a:ext uri="{9D8B030D-6E8A-4147-A177-3AD203B41FA5}">
                      <a16:colId xmlns:a16="http://schemas.microsoft.com/office/drawing/2014/main" val="20003"/>
                    </a:ext>
                  </a:extLst>
                </a:gridCol>
                <a:gridCol w="3262312">
                  <a:extLst>
                    <a:ext uri="{9D8B030D-6E8A-4147-A177-3AD203B41FA5}">
                      <a16:colId xmlns:a16="http://schemas.microsoft.com/office/drawing/2014/main" val="20004"/>
                    </a:ext>
                  </a:extLst>
                </a:gridCol>
              </a:tblGrid>
              <a:tr h="350441">
                <a:tc gridSpan="5">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Relative potency of estrogens</a:t>
                      </a: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solidFill>
                      <a:srgbClr val="4E1749"/>
                    </a:solidFill>
                  </a:tcPr>
                </a:tc>
                <a:tc hMerge="1">
                  <a:txBody>
                    <a:bodyPr/>
                    <a:lstStyle/>
                    <a:p>
                      <a:endParaRPr lang="nl-BE"/>
                    </a:p>
                  </a:txBody>
                  <a:tcP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0000"/>
                  </a:ext>
                </a:extLst>
              </a:tr>
              <a:tr h="35044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4E1749"/>
                          </a:solidFill>
                          <a:effectLst/>
                          <a:latin typeface="Arial" charset="0"/>
                          <a:ea typeface="Calisto MT" pitchFamily="18" charset="0"/>
                          <a:cs typeface="Times New Roman" pitchFamily="18" charset="0"/>
                        </a:rPr>
                        <a:t>Estrogen</a:t>
                      </a:r>
                      <a:endParaRPr kumimoji="0" lang="fr-FR" sz="2000" b="0" i="0" u="none" strike="noStrike" cap="none" normalizeH="0" baseline="0">
                        <a:ln>
                          <a:noFill/>
                        </a:ln>
                        <a:solidFill>
                          <a:srgbClr val="4E1749"/>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solidFill>
                      <a:srgbClr val="DBCCD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4E1749"/>
                          </a:solidFill>
                          <a:effectLst/>
                          <a:latin typeface="Arial" charset="0"/>
                          <a:ea typeface="Calisto MT" pitchFamily="18" charset="0"/>
                          <a:cs typeface="Times New Roman" pitchFamily="18" charset="0"/>
                        </a:rPr>
                        <a:t>FSH</a:t>
                      </a:r>
                      <a:endParaRPr kumimoji="0" lang="fr-FR" sz="2000" b="0" i="0" u="none" strike="noStrike" cap="none" normalizeH="0" baseline="0">
                        <a:ln>
                          <a:noFill/>
                        </a:ln>
                        <a:solidFill>
                          <a:srgbClr val="4E1749"/>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solidFill>
                      <a:srgbClr val="DBCCD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4E1749"/>
                          </a:solidFill>
                          <a:effectLst/>
                          <a:latin typeface="Arial" charset="0"/>
                          <a:ea typeface="Calisto MT" pitchFamily="18" charset="0"/>
                          <a:cs typeface="Times New Roman" pitchFamily="18" charset="0"/>
                        </a:rPr>
                        <a:t>SHBG</a:t>
                      </a:r>
                      <a:endParaRPr kumimoji="0" lang="fr-FR" sz="2000" b="0" i="0" u="none" strike="noStrike" cap="none" normalizeH="0" baseline="0">
                        <a:ln>
                          <a:noFill/>
                        </a:ln>
                        <a:solidFill>
                          <a:srgbClr val="4E1749"/>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solidFill>
                      <a:srgbClr val="DBCCD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4E1749"/>
                          </a:solidFill>
                          <a:effectLst/>
                          <a:latin typeface="Arial" charset="0"/>
                          <a:ea typeface="Calisto MT" pitchFamily="18" charset="0"/>
                          <a:cs typeface="Times New Roman" pitchFamily="18" charset="0"/>
                        </a:rPr>
                        <a:t>CBG</a:t>
                      </a:r>
                      <a:endParaRPr kumimoji="0" lang="fr-FR" sz="2000" b="0" i="0" u="none" strike="noStrike" cap="none" normalizeH="0" baseline="0">
                        <a:ln>
                          <a:noFill/>
                        </a:ln>
                        <a:solidFill>
                          <a:srgbClr val="4E1749"/>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solidFill>
                      <a:srgbClr val="DBCCD2"/>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4E1749"/>
                          </a:solidFill>
                          <a:effectLst/>
                          <a:latin typeface="Arial" charset="0"/>
                          <a:ea typeface="Calisto MT" pitchFamily="18" charset="0"/>
                          <a:cs typeface="Times New Roman" pitchFamily="18" charset="0"/>
                        </a:rPr>
                        <a:t>Angiotensinogen</a:t>
                      </a:r>
                      <a:endParaRPr kumimoji="0" lang="fr-FR" sz="2000" b="0" i="0" u="none" strike="noStrike" cap="none" normalizeH="0" baseline="0">
                        <a:ln>
                          <a:noFill/>
                        </a:ln>
                        <a:solidFill>
                          <a:srgbClr val="4E1749"/>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solidFill>
                      <a:srgbClr val="DBCCD2"/>
                    </a:solidFill>
                  </a:tcPr>
                </a:tc>
                <a:extLst>
                  <a:ext uri="{0D108BD9-81ED-4DB2-BD59-A6C34878D82A}">
                    <a16:rowId xmlns:a16="http://schemas.microsoft.com/office/drawing/2014/main" val="10001"/>
                  </a:ext>
                </a:extLst>
              </a:tr>
              <a:tr h="35044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charset="0"/>
                          <a:ea typeface="Calisto MT" pitchFamily="18" charset="0"/>
                          <a:cs typeface="Times New Roman" pitchFamily="18" charset="0"/>
                        </a:rPr>
                        <a:t>17</a:t>
                      </a:r>
                      <a:r>
                        <a:rPr kumimoji="0" lang="en-US" sz="2000" b="0" i="0" u="none" strike="noStrike" cap="none" normalizeH="0" baseline="0" dirty="0">
                          <a:ln>
                            <a:noFill/>
                          </a:ln>
                          <a:solidFill>
                            <a:srgbClr val="FFFF00"/>
                          </a:solidFill>
                          <a:effectLst/>
                          <a:latin typeface="Arial" charset="0"/>
                          <a:ea typeface="Calisto MT" pitchFamily="18" charset="0"/>
                          <a:cs typeface="Times New Roman" pitchFamily="18" charset="0"/>
                          <a:sym typeface="Symbol" pitchFamily="18" charset="2"/>
                        </a:rPr>
                        <a:t></a:t>
                      </a:r>
                      <a:r>
                        <a:rPr kumimoji="0" lang="en-US" sz="2000" b="0" i="0" u="none" strike="noStrike" cap="none" normalizeH="0" baseline="0" dirty="0">
                          <a:ln>
                            <a:noFill/>
                          </a:ln>
                          <a:solidFill>
                            <a:srgbClr val="FFFF00"/>
                          </a:solidFill>
                          <a:effectLst/>
                          <a:latin typeface="Arial" charset="0"/>
                          <a:ea typeface="Calisto MT" pitchFamily="18" charset="0"/>
                          <a:cs typeface="Times New Roman" pitchFamily="18" charset="0"/>
                        </a:rPr>
                        <a:t>-E2</a:t>
                      </a:r>
                      <a:endParaRPr kumimoji="0" lang="fr-FR" sz="2000" b="0" i="0" u="none" strike="noStrike" cap="none" normalizeH="0" baseline="0" dirty="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FF00"/>
                          </a:solidFill>
                          <a:effectLst/>
                          <a:latin typeface="Arial" charset="0"/>
                          <a:ea typeface="Calisto MT" pitchFamily="18" charset="0"/>
                          <a:cs typeface="Times New Roman" pitchFamily="18" charset="0"/>
                        </a:rPr>
                        <a:t>1</a:t>
                      </a:r>
                      <a:endParaRPr kumimoji="0" lang="fr-FR" sz="2000" b="1" i="0" u="none" strike="noStrike" cap="none" normalizeH="0" baseline="0" dirty="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dirty="0">
                          <a:ln>
                            <a:noFill/>
                          </a:ln>
                          <a:solidFill>
                            <a:srgbClr val="FFFF00"/>
                          </a:solidFill>
                          <a:effectLst/>
                          <a:latin typeface="Arial" charset="0"/>
                          <a:ea typeface="Calisto MT" pitchFamily="18" charset="0"/>
                          <a:cs typeface="Times New Roman" pitchFamily="18" charset="0"/>
                        </a:rPr>
                        <a:t>1</a:t>
                      </a:r>
                      <a:endParaRPr kumimoji="0" lang="fr-FR" sz="2000" b="1" i="0" u="none" strike="noStrike" cap="none" normalizeH="0" baseline="0" dirty="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FFFF00"/>
                          </a:solidFill>
                          <a:effectLst/>
                          <a:latin typeface="Arial" charset="0"/>
                          <a:ea typeface="Calisto MT" pitchFamily="18" charset="0"/>
                          <a:cs typeface="Times New Roman" pitchFamily="18" charset="0"/>
                        </a:rPr>
                        <a:t>1</a:t>
                      </a:r>
                      <a:endParaRPr kumimoji="0" lang="fr-FR" sz="2000" b="1" i="0" u="none" strike="noStrike" cap="none" normalizeH="0" baseline="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1" i="0" u="none" strike="noStrike" cap="none" normalizeH="0" baseline="0">
                          <a:ln>
                            <a:noFill/>
                          </a:ln>
                          <a:solidFill>
                            <a:srgbClr val="FFFF00"/>
                          </a:solidFill>
                          <a:effectLst/>
                          <a:latin typeface="Arial" charset="0"/>
                          <a:ea typeface="Calisto MT" pitchFamily="18" charset="0"/>
                          <a:cs typeface="Times New Roman" pitchFamily="18" charset="0"/>
                        </a:rPr>
                        <a:t>1</a:t>
                      </a:r>
                      <a:endParaRPr kumimoji="0" lang="fr-FR" sz="2000" b="1" i="0" u="none" strike="noStrike" cap="none" normalizeH="0" baseline="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044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charset="0"/>
                          <a:ea typeface="Calisto MT" pitchFamily="18" charset="0"/>
                          <a:cs typeface="Times New Roman" pitchFamily="18" charset="0"/>
                        </a:rPr>
                        <a:t>EE</a:t>
                      </a:r>
                      <a:endParaRPr kumimoji="0" lang="fr-FR" sz="2000" b="0" i="0" u="none" strike="noStrike" cap="none" normalizeH="0" baseline="0" dirty="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FFFF00"/>
                          </a:solidFill>
                          <a:effectLst/>
                          <a:latin typeface="Arial" charset="0"/>
                          <a:ea typeface="Calisto MT" pitchFamily="18" charset="0"/>
                          <a:cs typeface="Times New Roman" pitchFamily="18" charset="0"/>
                        </a:rPr>
                        <a:t>120</a:t>
                      </a:r>
                      <a:endParaRPr kumimoji="0" lang="fr-FR" sz="2000" b="0" i="0" u="none" strike="noStrike" cap="none" normalizeH="0" baseline="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a:ln>
                            <a:noFill/>
                          </a:ln>
                          <a:solidFill>
                            <a:srgbClr val="FFFF00"/>
                          </a:solidFill>
                          <a:effectLst/>
                          <a:latin typeface="Arial" charset="0"/>
                          <a:ea typeface="Calisto MT" pitchFamily="18" charset="0"/>
                          <a:cs typeface="Times New Roman" pitchFamily="18" charset="0"/>
                        </a:rPr>
                        <a:t>600</a:t>
                      </a:r>
                      <a:endParaRPr kumimoji="0" lang="fr-FR" sz="2000" b="0" i="0" u="none" strike="noStrike" cap="none" normalizeH="0" baseline="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charset="0"/>
                          <a:ea typeface="Calisto MT" pitchFamily="18" charset="0"/>
                          <a:cs typeface="Times New Roman" pitchFamily="18" charset="0"/>
                        </a:rPr>
                        <a:t>500</a:t>
                      </a:r>
                      <a:endParaRPr kumimoji="0" lang="fr-FR" sz="2000" b="0" i="0" u="none" strike="noStrike" cap="none" normalizeH="0" baseline="0" dirty="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000" b="0" i="0" u="none" strike="noStrike" cap="none" normalizeH="0" baseline="0" dirty="0">
                          <a:ln>
                            <a:noFill/>
                          </a:ln>
                          <a:solidFill>
                            <a:srgbClr val="FFFF00"/>
                          </a:solidFill>
                          <a:effectLst/>
                          <a:latin typeface="Arial" charset="0"/>
                          <a:ea typeface="Calisto MT" pitchFamily="18" charset="0"/>
                          <a:cs typeface="Times New Roman" pitchFamily="18" charset="0"/>
                        </a:rPr>
                        <a:t>350</a:t>
                      </a:r>
                      <a:endParaRPr kumimoji="0" lang="fr-FR" sz="2000" b="0" i="0" u="none" strike="noStrike" cap="none" normalizeH="0" baseline="0" dirty="0">
                        <a:ln>
                          <a:noFill/>
                        </a:ln>
                        <a:solidFill>
                          <a:srgbClr val="FFFF00"/>
                        </a:solidFill>
                        <a:effectLst/>
                        <a:latin typeface="Arial" charset="0"/>
                        <a:ea typeface="Calisto MT" pitchFamily="18" charset="0"/>
                        <a:cs typeface="Times New Roman" pitchFamily="18" charset="0"/>
                      </a:endParaRPr>
                    </a:p>
                  </a:txBody>
                  <a:tcPr marL="68580" marR="68580" marT="0" marB="0" horzOverflow="overflow">
                    <a:lnL w="12700" cap="flat" cmpd="sng" algn="ctr">
                      <a:solidFill>
                        <a:srgbClr val="DBCCD2"/>
                      </a:solidFill>
                      <a:prstDash val="solid"/>
                      <a:round/>
                      <a:headEnd type="none" w="med" len="med"/>
                      <a:tailEnd type="none" w="med" len="med"/>
                    </a:lnL>
                    <a:lnR w="12700" cap="flat" cmpd="sng" algn="ctr">
                      <a:solidFill>
                        <a:srgbClr val="DBCCD2"/>
                      </a:solidFill>
                      <a:prstDash val="solid"/>
                      <a:round/>
                      <a:headEnd type="none" w="med" len="med"/>
                      <a:tailEnd type="none" w="med" len="med"/>
                    </a:lnR>
                    <a:lnT w="12700" cap="flat" cmpd="sng" algn="ctr">
                      <a:solidFill>
                        <a:srgbClr val="DBCCD2"/>
                      </a:solidFill>
                      <a:prstDash val="solid"/>
                      <a:round/>
                      <a:headEnd type="none" w="med" len="med"/>
                      <a:tailEnd type="none" w="med" len="med"/>
                    </a:lnT>
                    <a:lnB w="12700" cap="flat" cmpd="sng" algn="ctr">
                      <a:solidFill>
                        <a:srgbClr val="DBCCD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4" name="Rectangle 17"/>
          <p:cNvSpPr>
            <a:spLocks noChangeArrowheads="1"/>
          </p:cNvSpPr>
          <p:nvPr/>
        </p:nvSpPr>
        <p:spPr bwMode="auto">
          <a:xfrm>
            <a:off x="-9525" y="6396038"/>
            <a:ext cx="6926263" cy="584200"/>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fontAlgn="auto">
              <a:spcBef>
                <a:spcPts val="0"/>
              </a:spcBef>
              <a:spcAft>
                <a:spcPts val="0"/>
              </a:spcAft>
              <a:defRPr/>
            </a:pPr>
            <a:r>
              <a:rPr lang="en-US" sz="800" dirty="0">
                <a:latin typeface="Helvetica" pitchFamily="34" charset="0"/>
              </a:rPr>
              <a:t>1 - </a:t>
            </a:r>
            <a:r>
              <a:rPr lang="en-US" sz="800" dirty="0" err="1">
                <a:latin typeface="Helvetica" pitchFamily="34" charset="0"/>
              </a:rPr>
              <a:t>Guengerich</a:t>
            </a:r>
            <a:r>
              <a:rPr lang="en-US" sz="800" dirty="0">
                <a:latin typeface="Helvetica" pitchFamily="34" charset="0"/>
              </a:rPr>
              <a:t> FP. Metabolism of 17 alpha-</a:t>
            </a:r>
            <a:r>
              <a:rPr lang="en-US" sz="800" dirty="0" err="1">
                <a:latin typeface="Helvetica" pitchFamily="34" charset="0"/>
              </a:rPr>
              <a:t>ethynylestradiol</a:t>
            </a:r>
            <a:r>
              <a:rPr lang="en-US" sz="800" dirty="0">
                <a:latin typeface="Helvetica" pitchFamily="34" charset="0"/>
              </a:rPr>
              <a:t> in humans. Life </a:t>
            </a:r>
            <a:r>
              <a:rPr lang="en-US" sz="800" dirty="0" err="1">
                <a:latin typeface="Helvetica" pitchFamily="34" charset="0"/>
              </a:rPr>
              <a:t>Sci</a:t>
            </a:r>
            <a:r>
              <a:rPr lang="en-US" sz="800" dirty="0">
                <a:latin typeface="Helvetica" pitchFamily="34" charset="0"/>
              </a:rPr>
              <a:t> 1990;47:1981-8 </a:t>
            </a:r>
            <a:endParaRPr lang="fr-FR" sz="800" dirty="0">
              <a:latin typeface="Helvetica" pitchFamily="34" charset="0"/>
            </a:endParaRPr>
          </a:p>
          <a:p>
            <a:pPr fontAlgn="auto">
              <a:spcBef>
                <a:spcPts val="0"/>
              </a:spcBef>
              <a:spcAft>
                <a:spcPts val="0"/>
              </a:spcAft>
              <a:defRPr/>
            </a:pPr>
            <a:r>
              <a:rPr lang="en-US" sz="800" dirty="0">
                <a:latin typeface="Helvetica" pitchFamily="34" charset="0"/>
              </a:rPr>
              <a:t>2 - Lobo RA &amp; </a:t>
            </a:r>
            <a:r>
              <a:rPr lang="en-US" sz="800" dirty="0" err="1">
                <a:latin typeface="Helvetica" pitchFamily="34" charset="0"/>
              </a:rPr>
              <a:t>Stanczyk</a:t>
            </a:r>
            <a:r>
              <a:rPr lang="en-US" sz="800" dirty="0">
                <a:latin typeface="Helvetica" pitchFamily="34" charset="0"/>
              </a:rPr>
              <a:t> FZ. New knowledge in the physiology of hormonal contraceptives. Am J </a:t>
            </a:r>
            <a:r>
              <a:rPr lang="en-US" sz="800" dirty="0" err="1">
                <a:latin typeface="Helvetica" pitchFamily="34" charset="0"/>
              </a:rPr>
              <a:t>Obstet</a:t>
            </a:r>
            <a:r>
              <a:rPr lang="en-US" sz="800" dirty="0">
                <a:latin typeface="Helvetica" pitchFamily="34" charset="0"/>
              </a:rPr>
              <a:t> </a:t>
            </a:r>
            <a:r>
              <a:rPr lang="en-US" sz="800" dirty="0" err="1">
                <a:latin typeface="Helvetica" pitchFamily="34" charset="0"/>
              </a:rPr>
              <a:t>Gynecol</a:t>
            </a:r>
            <a:r>
              <a:rPr lang="en-US" sz="800" dirty="0">
                <a:latin typeface="Helvetica" pitchFamily="34" charset="0"/>
              </a:rPr>
              <a:t> 1994;170:1499-507</a:t>
            </a:r>
          </a:p>
          <a:p>
            <a:pPr fontAlgn="auto">
              <a:spcBef>
                <a:spcPts val="0"/>
              </a:spcBef>
              <a:spcAft>
                <a:spcPts val="0"/>
              </a:spcAft>
              <a:defRPr/>
            </a:pPr>
            <a:r>
              <a:rPr lang="en-US" sz="800" dirty="0">
                <a:latin typeface="Helvetica" pitchFamily="34" charset="0"/>
              </a:rPr>
              <a:t>3 - </a:t>
            </a:r>
            <a:r>
              <a:rPr lang="it-IT" sz="800" dirty="0">
                <a:latin typeface="Helvetica" pitchFamily="34" charset="0"/>
              </a:rPr>
              <a:t>Mashchak CA </a:t>
            </a:r>
            <a:r>
              <a:rPr lang="it-IT" sz="800" i="1" dirty="0">
                <a:latin typeface="Helvetica" pitchFamily="34" charset="0"/>
              </a:rPr>
              <a:t>et al</a:t>
            </a:r>
            <a:r>
              <a:rPr lang="it-IT" sz="800" dirty="0">
                <a:latin typeface="Helvetica" pitchFamily="34" charset="0"/>
              </a:rPr>
              <a:t>. Comparison of pharmacodynamic properties of various estrogen formulations. Am J Obstet Gynecol 1982;144:511-8</a:t>
            </a:r>
          </a:p>
          <a:p>
            <a:pPr fontAlgn="auto">
              <a:spcBef>
                <a:spcPts val="0"/>
              </a:spcBef>
              <a:spcAft>
                <a:spcPts val="0"/>
              </a:spcAft>
              <a:defRPr/>
            </a:pPr>
            <a:endParaRPr lang="en-US" sz="800" dirty="0">
              <a:solidFill>
                <a:srgbClr val="9B1662"/>
              </a:solidFill>
              <a:latin typeface="Helvetica" pitchFamily="34" charset="0"/>
            </a:endParaRPr>
          </a:p>
        </p:txBody>
      </p:sp>
      <p:sp>
        <p:nvSpPr>
          <p:cNvPr id="29735" name="Rectangle 14"/>
          <p:cNvSpPr>
            <a:spLocks noChangeArrowheads="1"/>
          </p:cNvSpPr>
          <p:nvPr/>
        </p:nvSpPr>
        <p:spPr bwMode="auto">
          <a:xfrm>
            <a:off x="5572125" y="6143625"/>
            <a:ext cx="18129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nl-BE" sz="1000">
                <a:solidFill>
                  <a:srgbClr val="4E1749"/>
                </a:solidFill>
                <a:latin typeface="Helvetica" panose="020B0604020202020204" pitchFamily="34" charset="0"/>
              </a:rPr>
              <a:t>17</a:t>
            </a:r>
            <a:r>
              <a:rPr lang="en-US" altLang="nl-BE" sz="1000">
                <a:solidFill>
                  <a:srgbClr val="4E1749"/>
                </a:solidFill>
                <a:latin typeface="Symbol" panose="05050102010706020507" pitchFamily="18" charset="2"/>
              </a:rPr>
              <a:t>b</a:t>
            </a:r>
            <a:r>
              <a:rPr lang="en-US" altLang="nl-BE" sz="1000">
                <a:solidFill>
                  <a:srgbClr val="4E1749"/>
                </a:solidFill>
                <a:latin typeface="Helvetica" panose="020B0604020202020204" pitchFamily="34" charset="0"/>
              </a:rPr>
              <a:t>-E2 is used as reference </a:t>
            </a:r>
            <a:endParaRPr lang="fr-FR" altLang="nl-BE" sz="1000">
              <a:solidFill>
                <a:srgbClr val="4E1749"/>
              </a:solidFill>
              <a:latin typeface="Helvetica" panose="020B0604020202020204" pitchFamily="34" charset="0"/>
            </a:endParaRPr>
          </a:p>
        </p:txBody>
      </p:sp>
    </p:spTree>
    <p:extLst>
      <p:ext uri="{BB962C8B-B14F-4D97-AF65-F5344CB8AC3E}">
        <p14:creationId xmlns:p14="http://schemas.microsoft.com/office/powerpoint/2010/main" val="3451046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afterEffect">
                                  <p:stCondLst>
                                    <p:cond delay="0"/>
                                  </p:stCondLst>
                                  <p:childTnLst>
                                    <p:animRot by="21600000">
                                      <p:cBhvr>
                                        <p:cTn id="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37</a:t>
            </a:fld>
            <a:endParaRPr lang="nl-NL" sz="1400">
              <a:latin typeface="+mn-lt"/>
            </a:endParaRPr>
          </a:p>
        </p:txBody>
      </p:sp>
      <p:sp>
        <p:nvSpPr>
          <p:cNvPr id="3" name="Rechthoek 2"/>
          <p:cNvSpPr/>
          <p:nvPr/>
        </p:nvSpPr>
        <p:spPr bwMode="auto">
          <a:xfrm>
            <a:off x="323528" y="764704"/>
            <a:ext cx="8496944" cy="504056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grpSp>
        <p:nvGrpSpPr>
          <p:cNvPr id="110" name="Group 65"/>
          <p:cNvGrpSpPr/>
          <p:nvPr/>
        </p:nvGrpSpPr>
        <p:grpSpPr>
          <a:xfrm>
            <a:off x="1207784" y="1916832"/>
            <a:ext cx="6728431" cy="3049709"/>
            <a:chOff x="1595235" y="1400176"/>
            <a:chExt cx="6133672" cy="2287282"/>
          </a:xfrm>
        </p:grpSpPr>
        <p:grpSp>
          <p:nvGrpSpPr>
            <p:cNvPr id="111" name="Group 66"/>
            <p:cNvGrpSpPr/>
            <p:nvPr/>
          </p:nvGrpSpPr>
          <p:grpSpPr>
            <a:xfrm>
              <a:off x="6638464" y="1486362"/>
              <a:ext cx="1090443" cy="1855149"/>
              <a:chOff x="6650038" y="1474788"/>
              <a:chExt cx="1090443" cy="1855149"/>
            </a:xfrm>
          </p:grpSpPr>
          <p:grpSp>
            <p:nvGrpSpPr>
              <p:cNvPr id="198" name="Group 153"/>
              <p:cNvGrpSpPr/>
              <p:nvPr/>
            </p:nvGrpSpPr>
            <p:grpSpPr>
              <a:xfrm>
                <a:off x="6650038" y="1474788"/>
                <a:ext cx="1090443" cy="503725"/>
                <a:chOff x="6650038" y="1474788"/>
                <a:chExt cx="1090443" cy="503725"/>
              </a:xfrm>
            </p:grpSpPr>
            <p:sp>
              <p:nvSpPr>
                <p:cNvPr id="211" name="Rectangle 166"/>
                <p:cNvSpPr>
                  <a:spLocks noChangeArrowheads="1"/>
                </p:cNvSpPr>
                <p:nvPr/>
              </p:nvSpPr>
              <p:spPr bwMode="auto">
                <a:xfrm>
                  <a:off x="6650038" y="1474788"/>
                  <a:ext cx="1090443"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E4 15 mg /DRSP</a:t>
                  </a:r>
                  <a:endParaRPr lang="en-US" altLang="en-US" sz="2400" dirty="0">
                    <a:solidFill>
                      <a:schemeClr val="tx1">
                        <a:lumMod val="75000"/>
                      </a:schemeClr>
                    </a:solidFill>
                  </a:endParaRPr>
                </a:p>
              </p:txBody>
            </p:sp>
            <p:sp>
              <p:nvSpPr>
                <p:cNvPr id="212" name="Rectangle 167"/>
                <p:cNvSpPr>
                  <a:spLocks noChangeArrowheads="1"/>
                </p:cNvSpPr>
                <p:nvPr/>
              </p:nvSpPr>
              <p:spPr bwMode="auto">
                <a:xfrm>
                  <a:off x="6650038" y="1809188"/>
                  <a:ext cx="93776"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a:t>
                  </a:r>
                  <a:endParaRPr lang="en-US" altLang="en-US" sz="2400" dirty="0">
                    <a:solidFill>
                      <a:schemeClr val="tx1">
                        <a:lumMod val="75000"/>
                      </a:schemeClr>
                    </a:solidFill>
                  </a:endParaRPr>
                </a:p>
              </p:txBody>
            </p:sp>
            <p:sp>
              <p:nvSpPr>
                <p:cNvPr id="213" name="Rectangle 168"/>
                <p:cNvSpPr>
                  <a:spLocks noChangeArrowheads="1"/>
                </p:cNvSpPr>
                <p:nvPr/>
              </p:nvSpPr>
              <p:spPr bwMode="auto">
                <a:xfrm>
                  <a:off x="6743700" y="1809188"/>
                  <a:ext cx="31378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4 20 </a:t>
                  </a:r>
                  <a:endParaRPr lang="en-US" altLang="en-US" sz="2400">
                    <a:solidFill>
                      <a:schemeClr val="tx1">
                        <a:lumMod val="75000"/>
                      </a:schemeClr>
                    </a:solidFill>
                  </a:endParaRPr>
                </a:p>
              </p:txBody>
            </p:sp>
            <p:sp>
              <p:nvSpPr>
                <p:cNvPr id="214" name="Rectangle 169"/>
                <p:cNvSpPr>
                  <a:spLocks noChangeArrowheads="1"/>
                </p:cNvSpPr>
                <p:nvPr/>
              </p:nvSpPr>
              <p:spPr bwMode="auto">
                <a:xfrm>
                  <a:off x="7053263" y="1809188"/>
                  <a:ext cx="643205"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mg/DRSP</a:t>
                  </a:r>
                  <a:endParaRPr lang="en-US" altLang="en-US" sz="2400">
                    <a:solidFill>
                      <a:schemeClr val="tx1">
                        <a:lumMod val="75000"/>
                      </a:schemeClr>
                    </a:solidFill>
                  </a:endParaRPr>
                </a:p>
              </p:txBody>
            </p:sp>
          </p:grpSp>
          <p:grpSp>
            <p:nvGrpSpPr>
              <p:cNvPr id="199" name="Group 154"/>
              <p:cNvGrpSpPr/>
              <p:nvPr/>
            </p:nvGrpSpPr>
            <p:grpSpPr>
              <a:xfrm>
                <a:off x="6650038" y="2133601"/>
                <a:ext cx="956993" cy="531173"/>
                <a:chOff x="6650038" y="2133601"/>
                <a:chExt cx="956993" cy="531173"/>
              </a:xfrm>
            </p:grpSpPr>
            <p:sp>
              <p:nvSpPr>
                <p:cNvPr id="207" name="Rectangle 162"/>
                <p:cNvSpPr>
                  <a:spLocks noChangeArrowheads="1"/>
                </p:cNvSpPr>
                <p:nvPr/>
              </p:nvSpPr>
              <p:spPr bwMode="auto">
                <a:xfrm>
                  <a:off x="6650038" y="2133601"/>
                  <a:ext cx="93776"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a:t>
                  </a:r>
                  <a:endParaRPr lang="en-US" altLang="en-US" sz="2400" dirty="0">
                    <a:solidFill>
                      <a:schemeClr val="tx1">
                        <a:lumMod val="75000"/>
                      </a:schemeClr>
                    </a:solidFill>
                  </a:endParaRPr>
                </a:p>
              </p:txBody>
            </p:sp>
            <p:sp>
              <p:nvSpPr>
                <p:cNvPr id="208" name="Rectangle 163"/>
                <p:cNvSpPr>
                  <a:spLocks noChangeArrowheads="1"/>
                </p:cNvSpPr>
                <p:nvPr/>
              </p:nvSpPr>
              <p:spPr bwMode="auto">
                <a:xfrm>
                  <a:off x="6743700" y="2133601"/>
                  <a:ext cx="31378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4 15 </a:t>
                  </a:r>
                  <a:endParaRPr lang="en-US" altLang="en-US" sz="2400">
                    <a:solidFill>
                      <a:schemeClr val="tx1">
                        <a:lumMod val="75000"/>
                      </a:schemeClr>
                    </a:solidFill>
                  </a:endParaRPr>
                </a:p>
              </p:txBody>
            </p:sp>
            <p:sp>
              <p:nvSpPr>
                <p:cNvPr id="209" name="Rectangle 164"/>
                <p:cNvSpPr>
                  <a:spLocks noChangeArrowheads="1"/>
                </p:cNvSpPr>
                <p:nvPr/>
              </p:nvSpPr>
              <p:spPr bwMode="auto">
                <a:xfrm>
                  <a:off x="7053263" y="2133601"/>
                  <a:ext cx="549430"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mg/LNG</a:t>
                  </a:r>
                  <a:endParaRPr lang="en-US" altLang="en-US" sz="2400">
                    <a:solidFill>
                      <a:schemeClr val="tx1">
                        <a:lumMod val="75000"/>
                      </a:schemeClr>
                    </a:solidFill>
                  </a:endParaRPr>
                </a:p>
              </p:txBody>
            </p:sp>
            <p:sp>
              <p:nvSpPr>
                <p:cNvPr id="210" name="Rectangle 165"/>
                <p:cNvSpPr>
                  <a:spLocks noChangeArrowheads="1"/>
                </p:cNvSpPr>
                <p:nvPr/>
              </p:nvSpPr>
              <p:spPr bwMode="auto">
                <a:xfrm>
                  <a:off x="6650038" y="2495449"/>
                  <a:ext cx="956993"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E4 20 mg/LNG</a:t>
                  </a:r>
                  <a:endParaRPr lang="en-US" altLang="en-US" sz="2400" dirty="0">
                    <a:solidFill>
                      <a:schemeClr val="tx1">
                        <a:lumMod val="75000"/>
                      </a:schemeClr>
                    </a:solidFill>
                  </a:endParaRPr>
                </a:p>
              </p:txBody>
            </p:sp>
          </p:grpSp>
          <p:grpSp>
            <p:nvGrpSpPr>
              <p:cNvPr id="200" name="Group 155"/>
              <p:cNvGrpSpPr/>
              <p:nvPr/>
            </p:nvGrpSpPr>
            <p:grpSpPr>
              <a:xfrm>
                <a:off x="6650038" y="2814537"/>
                <a:ext cx="1046430" cy="515400"/>
                <a:chOff x="6650038" y="2814537"/>
                <a:chExt cx="1046430" cy="515400"/>
              </a:xfrm>
            </p:grpSpPr>
            <p:sp>
              <p:nvSpPr>
                <p:cNvPr id="201" name="Rectangle 156"/>
                <p:cNvSpPr>
                  <a:spLocks noChangeArrowheads="1"/>
                </p:cNvSpPr>
                <p:nvPr/>
              </p:nvSpPr>
              <p:spPr bwMode="auto">
                <a:xfrm>
                  <a:off x="6650038" y="2814537"/>
                  <a:ext cx="21159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E4 </a:t>
                  </a:r>
                  <a:endParaRPr lang="en-US" altLang="en-US" sz="2400">
                    <a:solidFill>
                      <a:schemeClr val="tx1">
                        <a:lumMod val="75000"/>
                      </a:schemeClr>
                    </a:solidFill>
                  </a:endParaRPr>
                </a:p>
              </p:txBody>
            </p:sp>
            <p:sp>
              <p:nvSpPr>
                <p:cNvPr id="202" name="Rectangle 157"/>
                <p:cNvSpPr>
                  <a:spLocks noChangeArrowheads="1"/>
                </p:cNvSpPr>
                <p:nvPr/>
              </p:nvSpPr>
              <p:spPr bwMode="auto">
                <a:xfrm>
                  <a:off x="6859588" y="2814537"/>
                  <a:ext cx="19596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15 </a:t>
                  </a:r>
                  <a:endParaRPr lang="en-US" altLang="en-US" sz="2400">
                    <a:solidFill>
                      <a:schemeClr val="tx1">
                        <a:lumMod val="75000"/>
                      </a:schemeClr>
                    </a:solidFill>
                  </a:endParaRPr>
                </a:p>
              </p:txBody>
            </p:sp>
            <p:sp>
              <p:nvSpPr>
                <p:cNvPr id="203" name="Rectangle 158"/>
                <p:cNvSpPr>
                  <a:spLocks noChangeArrowheads="1"/>
                </p:cNvSpPr>
                <p:nvPr/>
              </p:nvSpPr>
              <p:spPr bwMode="auto">
                <a:xfrm>
                  <a:off x="7053263" y="2814537"/>
                  <a:ext cx="643205"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mg/DRSP</a:t>
                  </a:r>
                  <a:endParaRPr lang="en-US" altLang="en-US" sz="2400" dirty="0">
                    <a:solidFill>
                      <a:schemeClr val="tx1">
                        <a:lumMod val="75000"/>
                      </a:schemeClr>
                    </a:solidFill>
                  </a:endParaRPr>
                </a:p>
              </p:txBody>
            </p:sp>
            <p:sp>
              <p:nvSpPr>
                <p:cNvPr id="204" name="Rectangle 159"/>
                <p:cNvSpPr>
                  <a:spLocks noChangeArrowheads="1"/>
                </p:cNvSpPr>
                <p:nvPr/>
              </p:nvSpPr>
              <p:spPr bwMode="auto">
                <a:xfrm>
                  <a:off x="6650038" y="3160612"/>
                  <a:ext cx="21159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E4 </a:t>
                  </a:r>
                  <a:endParaRPr lang="en-US" altLang="en-US" sz="2400" dirty="0">
                    <a:solidFill>
                      <a:schemeClr val="tx1">
                        <a:lumMod val="75000"/>
                      </a:schemeClr>
                    </a:solidFill>
                  </a:endParaRPr>
                </a:p>
              </p:txBody>
            </p:sp>
            <p:sp>
              <p:nvSpPr>
                <p:cNvPr id="205" name="Rectangle 160"/>
                <p:cNvSpPr>
                  <a:spLocks noChangeArrowheads="1"/>
                </p:cNvSpPr>
                <p:nvPr/>
              </p:nvSpPr>
              <p:spPr bwMode="auto">
                <a:xfrm>
                  <a:off x="6859588" y="3160612"/>
                  <a:ext cx="19596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20 </a:t>
                  </a:r>
                  <a:endParaRPr lang="en-US" altLang="en-US" sz="2400">
                    <a:solidFill>
                      <a:schemeClr val="tx1">
                        <a:lumMod val="75000"/>
                      </a:schemeClr>
                    </a:solidFill>
                  </a:endParaRPr>
                </a:p>
              </p:txBody>
            </p:sp>
            <p:sp>
              <p:nvSpPr>
                <p:cNvPr id="206" name="Rectangle 161"/>
                <p:cNvSpPr>
                  <a:spLocks noChangeArrowheads="1"/>
                </p:cNvSpPr>
                <p:nvPr/>
              </p:nvSpPr>
              <p:spPr bwMode="auto">
                <a:xfrm>
                  <a:off x="7053263" y="3160612"/>
                  <a:ext cx="643205"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mg/DRSP</a:t>
                  </a:r>
                  <a:endParaRPr lang="en-US" altLang="en-US" sz="2400" dirty="0">
                    <a:solidFill>
                      <a:schemeClr val="tx1">
                        <a:lumMod val="75000"/>
                      </a:schemeClr>
                    </a:solidFill>
                  </a:endParaRPr>
                </a:p>
              </p:txBody>
            </p:sp>
          </p:grpSp>
        </p:grpSp>
        <p:grpSp>
          <p:nvGrpSpPr>
            <p:cNvPr id="112" name="Group 67"/>
            <p:cNvGrpSpPr/>
            <p:nvPr/>
          </p:nvGrpSpPr>
          <p:grpSpPr>
            <a:xfrm>
              <a:off x="1595235" y="1485361"/>
              <a:ext cx="956993" cy="1846996"/>
              <a:chOff x="1560513" y="1485361"/>
              <a:chExt cx="956993" cy="1846996"/>
            </a:xfrm>
          </p:grpSpPr>
          <p:grpSp>
            <p:nvGrpSpPr>
              <p:cNvPr id="182" name="Group 137"/>
              <p:cNvGrpSpPr/>
              <p:nvPr/>
            </p:nvGrpSpPr>
            <p:grpSpPr>
              <a:xfrm>
                <a:off x="1841712" y="2818646"/>
                <a:ext cx="619160" cy="513711"/>
                <a:chOff x="1847850" y="1455378"/>
                <a:chExt cx="619160" cy="513711"/>
              </a:xfrm>
            </p:grpSpPr>
            <p:sp>
              <p:nvSpPr>
                <p:cNvPr id="194" name="Rectangle 149"/>
                <p:cNvSpPr>
                  <a:spLocks noChangeArrowheads="1"/>
                </p:cNvSpPr>
                <p:nvPr/>
              </p:nvSpPr>
              <p:spPr bwMode="auto">
                <a:xfrm>
                  <a:off x="1847850" y="1455378"/>
                  <a:ext cx="93776"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E</a:t>
                  </a:r>
                  <a:endParaRPr lang="en-US" altLang="en-US" sz="2400">
                    <a:solidFill>
                      <a:schemeClr val="tx1">
                        <a:lumMod val="75000"/>
                      </a:schemeClr>
                    </a:solidFill>
                  </a:endParaRPr>
                </a:p>
              </p:txBody>
            </p:sp>
            <p:sp>
              <p:nvSpPr>
                <p:cNvPr id="195" name="Rectangle 150"/>
                <p:cNvSpPr>
                  <a:spLocks noChangeArrowheads="1"/>
                </p:cNvSpPr>
                <p:nvPr/>
              </p:nvSpPr>
              <p:spPr bwMode="auto">
                <a:xfrm>
                  <a:off x="1939925" y="1484313"/>
                  <a:ext cx="7814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2</a:t>
                  </a:r>
                  <a:endParaRPr lang="en-US" altLang="en-US" sz="2400">
                    <a:solidFill>
                      <a:schemeClr val="tx1">
                        <a:lumMod val="75000"/>
                      </a:schemeClr>
                    </a:solidFill>
                  </a:endParaRPr>
                </a:p>
              </p:txBody>
            </p:sp>
            <p:sp>
              <p:nvSpPr>
                <p:cNvPr id="196" name="Rectangle 151"/>
                <p:cNvSpPr>
                  <a:spLocks noChangeArrowheads="1"/>
                </p:cNvSpPr>
                <p:nvPr/>
              </p:nvSpPr>
              <p:spPr bwMode="auto">
                <a:xfrm>
                  <a:off x="2017713" y="1455378"/>
                  <a:ext cx="44723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V/DNG</a:t>
                  </a:r>
                  <a:endParaRPr lang="en-US" altLang="en-US" sz="2400" dirty="0">
                    <a:solidFill>
                      <a:schemeClr val="tx1">
                        <a:lumMod val="75000"/>
                      </a:schemeClr>
                    </a:solidFill>
                  </a:endParaRPr>
                </a:p>
              </p:txBody>
            </p:sp>
            <p:sp>
              <p:nvSpPr>
                <p:cNvPr id="197" name="Rectangle 152"/>
                <p:cNvSpPr>
                  <a:spLocks noChangeArrowheads="1"/>
                </p:cNvSpPr>
                <p:nvPr/>
              </p:nvSpPr>
              <p:spPr bwMode="auto">
                <a:xfrm>
                  <a:off x="1847850" y="1799764"/>
                  <a:ext cx="619160"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E2V/DNG</a:t>
                  </a:r>
                  <a:endParaRPr lang="en-US" altLang="en-US" sz="2400" dirty="0">
                    <a:solidFill>
                      <a:schemeClr val="tx1">
                        <a:lumMod val="75000"/>
                      </a:schemeClr>
                    </a:solidFill>
                  </a:endParaRPr>
                </a:p>
              </p:txBody>
            </p:sp>
          </p:grpSp>
          <p:grpSp>
            <p:nvGrpSpPr>
              <p:cNvPr id="183" name="Group 138"/>
              <p:cNvGrpSpPr/>
              <p:nvPr/>
            </p:nvGrpSpPr>
            <p:grpSpPr>
              <a:xfrm>
                <a:off x="1847850" y="2139951"/>
                <a:ext cx="617101" cy="516987"/>
                <a:chOff x="1847850" y="2139951"/>
                <a:chExt cx="617101" cy="516987"/>
              </a:xfrm>
            </p:grpSpPr>
            <p:sp>
              <p:nvSpPr>
                <p:cNvPr id="188" name="Rectangle 143"/>
                <p:cNvSpPr>
                  <a:spLocks noChangeArrowheads="1"/>
                </p:cNvSpPr>
                <p:nvPr/>
              </p:nvSpPr>
              <p:spPr bwMode="auto">
                <a:xfrm>
                  <a:off x="1847850" y="2139951"/>
                  <a:ext cx="93776"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E</a:t>
                  </a:r>
                  <a:endParaRPr lang="en-US" altLang="en-US" sz="2400">
                    <a:solidFill>
                      <a:schemeClr val="tx1">
                        <a:lumMod val="75000"/>
                      </a:schemeClr>
                    </a:solidFill>
                  </a:endParaRPr>
                </a:p>
              </p:txBody>
            </p:sp>
            <p:sp>
              <p:nvSpPr>
                <p:cNvPr id="189" name="Rectangle 144"/>
                <p:cNvSpPr>
                  <a:spLocks noChangeArrowheads="1"/>
                </p:cNvSpPr>
                <p:nvPr/>
              </p:nvSpPr>
              <p:spPr bwMode="auto">
                <a:xfrm>
                  <a:off x="1939925" y="2139951"/>
                  <a:ext cx="7814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2</a:t>
                  </a:r>
                  <a:endParaRPr lang="en-US" altLang="en-US" sz="2400">
                    <a:solidFill>
                      <a:schemeClr val="tx1">
                        <a:lumMod val="75000"/>
                      </a:schemeClr>
                    </a:solidFill>
                  </a:endParaRPr>
                </a:p>
              </p:txBody>
            </p:sp>
            <p:sp>
              <p:nvSpPr>
                <p:cNvPr id="190" name="Rectangle 145"/>
                <p:cNvSpPr>
                  <a:spLocks noChangeArrowheads="1"/>
                </p:cNvSpPr>
                <p:nvPr/>
              </p:nvSpPr>
              <p:spPr bwMode="auto">
                <a:xfrm>
                  <a:off x="2017713" y="2139951"/>
                  <a:ext cx="44723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V/DNG</a:t>
                  </a:r>
                  <a:endParaRPr lang="en-US" altLang="en-US" sz="2400" dirty="0">
                    <a:solidFill>
                      <a:schemeClr val="tx1">
                        <a:lumMod val="75000"/>
                      </a:schemeClr>
                    </a:solidFill>
                  </a:endParaRPr>
                </a:p>
              </p:txBody>
            </p:sp>
            <p:sp>
              <p:nvSpPr>
                <p:cNvPr id="191" name="Rectangle 146"/>
                <p:cNvSpPr>
                  <a:spLocks noChangeArrowheads="1"/>
                </p:cNvSpPr>
                <p:nvPr/>
              </p:nvSpPr>
              <p:spPr bwMode="auto">
                <a:xfrm>
                  <a:off x="1847850" y="2487613"/>
                  <a:ext cx="93776"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E</a:t>
                  </a:r>
                  <a:endParaRPr lang="en-US" altLang="en-US" sz="2400">
                    <a:solidFill>
                      <a:schemeClr val="tx1">
                        <a:lumMod val="75000"/>
                      </a:schemeClr>
                    </a:solidFill>
                  </a:endParaRPr>
                </a:p>
              </p:txBody>
            </p:sp>
            <p:sp>
              <p:nvSpPr>
                <p:cNvPr id="192" name="Rectangle 147"/>
                <p:cNvSpPr>
                  <a:spLocks noChangeArrowheads="1"/>
                </p:cNvSpPr>
                <p:nvPr/>
              </p:nvSpPr>
              <p:spPr bwMode="auto">
                <a:xfrm>
                  <a:off x="1939925" y="2487613"/>
                  <a:ext cx="7814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2</a:t>
                  </a:r>
                  <a:endParaRPr lang="en-US" altLang="en-US" sz="2400">
                    <a:solidFill>
                      <a:schemeClr val="tx1">
                        <a:lumMod val="75000"/>
                      </a:schemeClr>
                    </a:solidFill>
                  </a:endParaRPr>
                </a:p>
              </p:txBody>
            </p:sp>
            <p:sp>
              <p:nvSpPr>
                <p:cNvPr id="193" name="Rectangle 148"/>
                <p:cNvSpPr>
                  <a:spLocks noChangeArrowheads="1"/>
                </p:cNvSpPr>
                <p:nvPr/>
              </p:nvSpPr>
              <p:spPr bwMode="auto">
                <a:xfrm>
                  <a:off x="2017713" y="2487613"/>
                  <a:ext cx="447238"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V/DNG</a:t>
                  </a:r>
                  <a:endParaRPr lang="en-US" altLang="en-US" sz="2400" dirty="0">
                    <a:solidFill>
                      <a:schemeClr val="tx1">
                        <a:lumMod val="75000"/>
                      </a:schemeClr>
                    </a:solidFill>
                  </a:endParaRPr>
                </a:p>
              </p:txBody>
            </p:sp>
          </p:grpSp>
          <p:grpSp>
            <p:nvGrpSpPr>
              <p:cNvPr id="184" name="Group 139"/>
              <p:cNvGrpSpPr/>
              <p:nvPr/>
            </p:nvGrpSpPr>
            <p:grpSpPr>
              <a:xfrm>
                <a:off x="1560513" y="1485361"/>
                <a:ext cx="956993" cy="494301"/>
                <a:chOff x="1512888" y="2852997"/>
                <a:chExt cx="956993" cy="494301"/>
              </a:xfrm>
            </p:grpSpPr>
            <p:sp>
              <p:nvSpPr>
                <p:cNvPr id="185" name="Rectangle 140"/>
                <p:cNvSpPr>
                  <a:spLocks noChangeArrowheads="1"/>
                </p:cNvSpPr>
                <p:nvPr/>
              </p:nvSpPr>
              <p:spPr bwMode="auto">
                <a:xfrm>
                  <a:off x="1512888" y="2852997"/>
                  <a:ext cx="956993"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E4 15 mg/LNG</a:t>
                  </a:r>
                  <a:endParaRPr lang="en-US" altLang="en-US" sz="2400" dirty="0">
                    <a:solidFill>
                      <a:schemeClr val="tx1">
                        <a:lumMod val="75000"/>
                      </a:schemeClr>
                    </a:solidFill>
                  </a:endParaRPr>
                </a:p>
              </p:txBody>
            </p:sp>
            <p:sp>
              <p:nvSpPr>
                <p:cNvPr id="186" name="Rectangle 141"/>
                <p:cNvSpPr>
                  <a:spLocks noChangeArrowheads="1"/>
                </p:cNvSpPr>
                <p:nvPr/>
              </p:nvSpPr>
              <p:spPr bwMode="auto">
                <a:xfrm>
                  <a:off x="1512888" y="3177973"/>
                  <a:ext cx="407564"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a:solidFill>
                        <a:schemeClr val="tx1">
                          <a:lumMod val="75000"/>
                        </a:schemeClr>
                      </a:solidFill>
                    </a:rPr>
                    <a:t>E4 20 </a:t>
                  </a:r>
                  <a:endParaRPr lang="en-US" altLang="en-US" sz="2400">
                    <a:solidFill>
                      <a:schemeClr val="tx1">
                        <a:lumMod val="75000"/>
                      </a:schemeClr>
                    </a:solidFill>
                  </a:endParaRPr>
                </a:p>
              </p:txBody>
            </p:sp>
            <p:sp>
              <p:nvSpPr>
                <p:cNvPr id="187" name="Rectangle 142"/>
                <p:cNvSpPr>
                  <a:spLocks noChangeArrowheads="1"/>
                </p:cNvSpPr>
                <p:nvPr/>
              </p:nvSpPr>
              <p:spPr bwMode="auto">
                <a:xfrm>
                  <a:off x="1916113" y="3177973"/>
                  <a:ext cx="549430"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67" b="1" dirty="0">
                      <a:solidFill>
                        <a:schemeClr val="tx1">
                          <a:lumMod val="75000"/>
                        </a:schemeClr>
                      </a:solidFill>
                    </a:rPr>
                    <a:t>mg/LNG</a:t>
                  </a:r>
                  <a:endParaRPr lang="en-US" altLang="en-US" sz="2400" dirty="0">
                    <a:solidFill>
                      <a:schemeClr val="tx1">
                        <a:lumMod val="75000"/>
                      </a:schemeClr>
                    </a:solidFill>
                  </a:endParaRPr>
                </a:p>
              </p:txBody>
            </p:sp>
          </p:grpSp>
        </p:grpSp>
        <p:sp>
          <p:nvSpPr>
            <p:cNvPr id="113" name="Freeform 50"/>
            <p:cNvSpPr>
              <a:spLocks noEditPoints="1"/>
            </p:cNvSpPr>
            <p:nvPr/>
          </p:nvSpPr>
          <p:spPr bwMode="auto">
            <a:xfrm>
              <a:off x="5037138" y="1411289"/>
              <a:ext cx="25400" cy="2016000"/>
            </a:xfrm>
            <a:custGeom>
              <a:avLst/>
              <a:gdLst>
                <a:gd name="T0" fmla="*/ 0 w 31"/>
                <a:gd name="T1" fmla="*/ 0 h 3057"/>
                <a:gd name="T2" fmla="*/ 31 w 31"/>
                <a:gd name="T3" fmla="*/ 92 h 3057"/>
                <a:gd name="T4" fmla="*/ 16 w 31"/>
                <a:gd name="T5" fmla="*/ 76 h 3057"/>
                <a:gd name="T6" fmla="*/ 16 w 31"/>
                <a:gd name="T7" fmla="*/ 199 h 3057"/>
                <a:gd name="T8" fmla="*/ 31 w 31"/>
                <a:gd name="T9" fmla="*/ 184 h 3057"/>
                <a:gd name="T10" fmla="*/ 0 w 31"/>
                <a:gd name="T11" fmla="*/ 276 h 3057"/>
                <a:gd name="T12" fmla="*/ 31 w 31"/>
                <a:gd name="T13" fmla="*/ 368 h 3057"/>
                <a:gd name="T14" fmla="*/ 0 w 31"/>
                <a:gd name="T15" fmla="*/ 368 h 3057"/>
                <a:gd name="T16" fmla="*/ 31 w 31"/>
                <a:gd name="T17" fmla="*/ 460 h 3057"/>
                <a:gd name="T18" fmla="*/ 16 w 31"/>
                <a:gd name="T19" fmla="*/ 445 h 3057"/>
                <a:gd name="T20" fmla="*/ 16 w 31"/>
                <a:gd name="T21" fmla="*/ 568 h 3057"/>
                <a:gd name="T22" fmla="*/ 31 w 31"/>
                <a:gd name="T23" fmla="*/ 553 h 3057"/>
                <a:gd name="T24" fmla="*/ 0 w 31"/>
                <a:gd name="T25" fmla="*/ 645 h 3057"/>
                <a:gd name="T26" fmla="*/ 31 w 31"/>
                <a:gd name="T27" fmla="*/ 737 h 3057"/>
                <a:gd name="T28" fmla="*/ 0 w 31"/>
                <a:gd name="T29" fmla="*/ 737 h 3057"/>
                <a:gd name="T30" fmla="*/ 31 w 31"/>
                <a:gd name="T31" fmla="*/ 829 h 3057"/>
                <a:gd name="T32" fmla="*/ 16 w 31"/>
                <a:gd name="T33" fmla="*/ 814 h 3057"/>
                <a:gd name="T34" fmla="*/ 16 w 31"/>
                <a:gd name="T35" fmla="*/ 937 h 3057"/>
                <a:gd name="T36" fmla="*/ 31 w 31"/>
                <a:gd name="T37" fmla="*/ 921 h 3057"/>
                <a:gd name="T38" fmla="*/ 0 w 31"/>
                <a:gd name="T39" fmla="*/ 1014 h 3057"/>
                <a:gd name="T40" fmla="*/ 31 w 31"/>
                <a:gd name="T41" fmla="*/ 1106 h 3057"/>
                <a:gd name="T42" fmla="*/ 0 w 31"/>
                <a:gd name="T43" fmla="*/ 1106 h 3057"/>
                <a:gd name="T44" fmla="*/ 31 w 31"/>
                <a:gd name="T45" fmla="*/ 1198 h 3057"/>
                <a:gd name="T46" fmla="*/ 16 w 31"/>
                <a:gd name="T47" fmla="*/ 1183 h 3057"/>
                <a:gd name="T48" fmla="*/ 16 w 31"/>
                <a:gd name="T49" fmla="*/ 1306 h 3057"/>
                <a:gd name="T50" fmla="*/ 31 w 31"/>
                <a:gd name="T51" fmla="*/ 1290 h 3057"/>
                <a:gd name="T52" fmla="*/ 0 w 31"/>
                <a:gd name="T53" fmla="*/ 1382 h 3057"/>
                <a:gd name="T54" fmla="*/ 31 w 31"/>
                <a:gd name="T55" fmla="*/ 1475 h 3057"/>
                <a:gd name="T56" fmla="*/ 0 w 31"/>
                <a:gd name="T57" fmla="*/ 1475 h 3057"/>
                <a:gd name="T58" fmla="*/ 31 w 31"/>
                <a:gd name="T59" fmla="*/ 1567 h 3057"/>
                <a:gd name="T60" fmla="*/ 16 w 31"/>
                <a:gd name="T61" fmla="*/ 1551 h 3057"/>
                <a:gd name="T62" fmla="*/ 16 w 31"/>
                <a:gd name="T63" fmla="*/ 1674 h 3057"/>
                <a:gd name="T64" fmla="*/ 31 w 31"/>
                <a:gd name="T65" fmla="*/ 1659 h 3057"/>
                <a:gd name="T66" fmla="*/ 0 w 31"/>
                <a:gd name="T67" fmla="*/ 1751 h 3057"/>
                <a:gd name="T68" fmla="*/ 31 w 31"/>
                <a:gd name="T69" fmla="*/ 1843 h 3057"/>
                <a:gd name="T70" fmla="*/ 0 w 31"/>
                <a:gd name="T71" fmla="*/ 1843 h 3057"/>
                <a:gd name="T72" fmla="*/ 31 w 31"/>
                <a:gd name="T73" fmla="*/ 1936 h 3057"/>
                <a:gd name="T74" fmla="*/ 16 w 31"/>
                <a:gd name="T75" fmla="*/ 1920 h 3057"/>
                <a:gd name="T76" fmla="*/ 16 w 31"/>
                <a:gd name="T77" fmla="*/ 2043 h 3057"/>
                <a:gd name="T78" fmla="*/ 31 w 31"/>
                <a:gd name="T79" fmla="*/ 2028 h 3057"/>
                <a:gd name="T80" fmla="*/ 0 w 31"/>
                <a:gd name="T81" fmla="*/ 2120 h 3057"/>
                <a:gd name="T82" fmla="*/ 31 w 31"/>
                <a:gd name="T83" fmla="*/ 2212 h 3057"/>
                <a:gd name="T84" fmla="*/ 0 w 31"/>
                <a:gd name="T85" fmla="*/ 2212 h 3057"/>
                <a:gd name="T86" fmla="*/ 31 w 31"/>
                <a:gd name="T87" fmla="*/ 2304 h 3057"/>
                <a:gd name="T88" fmla="*/ 16 w 31"/>
                <a:gd name="T89" fmla="*/ 2289 h 3057"/>
                <a:gd name="T90" fmla="*/ 16 w 31"/>
                <a:gd name="T91" fmla="*/ 2412 h 3057"/>
                <a:gd name="T92" fmla="*/ 31 w 31"/>
                <a:gd name="T93" fmla="*/ 2396 h 3057"/>
                <a:gd name="T94" fmla="*/ 0 w 31"/>
                <a:gd name="T95" fmla="*/ 2489 h 3057"/>
                <a:gd name="T96" fmla="*/ 31 w 31"/>
                <a:gd name="T97" fmla="*/ 2581 h 3057"/>
                <a:gd name="T98" fmla="*/ 0 w 31"/>
                <a:gd name="T99" fmla="*/ 2581 h 3057"/>
                <a:gd name="T100" fmla="*/ 31 w 31"/>
                <a:gd name="T101" fmla="*/ 2673 h 3057"/>
                <a:gd name="T102" fmla="*/ 16 w 31"/>
                <a:gd name="T103" fmla="*/ 2658 h 3057"/>
                <a:gd name="T104" fmla="*/ 16 w 31"/>
                <a:gd name="T105" fmla="*/ 2781 h 3057"/>
                <a:gd name="T106" fmla="*/ 31 w 31"/>
                <a:gd name="T107" fmla="*/ 2765 h 3057"/>
                <a:gd name="T108" fmla="*/ 0 w 31"/>
                <a:gd name="T109" fmla="*/ 2857 h 3057"/>
                <a:gd name="T110" fmla="*/ 31 w 31"/>
                <a:gd name="T111" fmla="*/ 2950 h 3057"/>
                <a:gd name="T112" fmla="*/ 0 w 31"/>
                <a:gd name="T113" fmla="*/ 2950 h 3057"/>
                <a:gd name="T114" fmla="*/ 31 w 31"/>
                <a:gd name="T115" fmla="*/ 3042 h 3057"/>
                <a:gd name="T116" fmla="*/ 16 w 31"/>
                <a:gd name="T117" fmla="*/ 3026 h 3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 h="3057">
                  <a:moveTo>
                    <a:pt x="31" y="0"/>
                  </a:moveTo>
                  <a:lnTo>
                    <a:pt x="31" y="0"/>
                  </a:lnTo>
                  <a:cubicBezTo>
                    <a:pt x="31" y="8"/>
                    <a:pt x="24" y="15"/>
                    <a:pt x="16" y="15"/>
                  </a:cubicBezTo>
                  <a:cubicBezTo>
                    <a:pt x="7" y="15"/>
                    <a:pt x="0" y="8"/>
                    <a:pt x="0" y="0"/>
                  </a:cubicBezTo>
                  <a:lnTo>
                    <a:pt x="0" y="0"/>
                  </a:lnTo>
                  <a:lnTo>
                    <a:pt x="31" y="0"/>
                  </a:lnTo>
                  <a:close/>
                  <a:moveTo>
                    <a:pt x="31" y="92"/>
                  </a:moveTo>
                  <a:lnTo>
                    <a:pt x="31" y="92"/>
                  </a:lnTo>
                  <a:cubicBezTo>
                    <a:pt x="31" y="100"/>
                    <a:pt x="24" y="107"/>
                    <a:pt x="16" y="107"/>
                  </a:cubicBezTo>
                  <a:cubicBezTo>
                    <a:pt x="7" y="107"/>
                    <a:pt x="0" y="100"/>
                    <a:pt x="0" y="92"/>
                  </a:cubicBezTo>
                  <a:lnTo>
                    <a:pt x="0" y="92"/>
                  </a:lnTo>
                  <a:cubicBezTo>
                    <a:pt x="0" y="83"/>
                    <a:pt x="7" y="76"/>
                    <a:pt x="16" y="76"/>
                  </a:cubicBezTo>
                  <a:cubicBezTo>
                    <a:pt x="24" y="76"/>
                    <a:pt x="31" y="83"/>
                    <a:pt x="31" y="92"/>
                  </a:cubicBezTo>
                  <a:close/>
                  <a:moveTo>
                    <a:pt x="31" y="184"/>
                  </a:moveTo>
                  <a:lnTo>
                    <a:pt x="31" y="184"/>
                  </a:lnTo>
                  <a:cubicBezTo>
                    <a:pt x="31" y="192"/>
                    <a:pt x="24" y="199"/>
                    <a:pt x="16" y="199"/>
                  </a:cubicBezTo>
                  <a:cubicBezTo>
                    <a:pt x="7" y="199"/>
                    <a:pt x="0" y="192"/>
                    <a:pt x="0" y="184"/>
                  </a:cubicBezTo>
                  <a:lnTo>
                    <a:pt x="0" y="184"/>
                  </a:lnTo>
                  <a:cubicBezTo>
                    <a:pt x="0" y="175"/>
                    <a:pt x="7" y="169"/>
                    <a:pt x="16" y="169"/>
                  </a:cubicBezTo>
                  <a:cubicBezTo>
                    <a:pt x="24" y="169"/>
                    <a:pt x="31" y="175"/>
                    <a:pt x="31" y="184"/>
                  </a:cubicBezTo>
                  <a:close/>
                  <a:moveTo>
                    <a:pt x="31" y="276"/>
                  </a:moveTo>
                  <a:lnTo>
                    <a:pt x="31" y="276"/>
                  </a:lnTo>
                  <a:cubicBezTo>
                    <a:pt x="31" y="285"/>
                    <a:pt x="24" y="291"/>
                    <a:pt x="16" y="291"/>
                  </a:cubicBezTo>
                  <a:cubicBezTo>
                    <a:pt x="7" y="291"/>
                    <a:pt x="0" y="285"/>
                    <a:pt x="0" y="276"/>
                  </a:cubicBezTo>
                  <a:lnTo>
                    <a:pt x="0" y="276"/>
                  </a:lnTo>
                  <a:cubicBezTo>
                    <a:pt x="0" y="268"/>
                    <a:pt x="7" y="261"/>
                    <a:pt x="16" y="261"/>
                  </a:cubicBezTo>
                  <a:cubicBezTo>
                    <a:pt x="24" y="261"/>
                    <a:pt x="31" y="268"/>
                    <a:pt x="31" y="276"/>
                  </a:cubicBezTo>
                  <a:close/>
                  <a:moveTo>
                    <a:pt x="31" y="368"/>
                  </a:moveTo>
                  <a:lnTo>
                    <a:pt x="31" y="368"/>
                  </a:lnTo>
                  <a:cubicBezTo>
                    <a:pt x="31" y="377"/>
                    <a:pt x="24" y="384"/>
                    <a:pt x="16" y="384"/>
                  </a:cubicBezTo>
                  <a:cubicBezTo>
                    <a:pt x="7" y="384"/>
                    <a:pt x="0" y="377"/>
                    <a:pt x="0" y="368"/>
                  </a:cubicBezTo>
                  <a:lnTo>
                    <a:pt x="0" y="368"/>
                  </a:lnTo>
                  <a:cubicBezTo>
                    <a:pt x="0" y="360"/>
                    <a:pt x="7" y="353"/>
                    <a:pt x="16" y="353"/>
                  </a:cubicBezTo>
                  <a:cubicBezTo>
                    <a:pt x="24" y="353"/>
                    <a:pt x="31" y="360"/>
                    <a:pt x="31" y="368"/>
                  </a:cubicBezTo>
                  <a:close/>
                  <a:moveTo>
                    <a:pt x="31" y="460"/>
                  </a:moveTo>
                  <a:lnTo>
                    <a:pt x="31" y="460"/>
                  </a:lnTo>
                  <a:cubicBezTo>
                    <a:pt x="31" y="469"/>
                    <a:pt x="24" y="476"/>
                    <a:pt x="16" y="476"/>
                  </a:cubicBezTo>
                  <a:cubicBezTo>
                    <a:pt x="7" y="476"/>
                    <a:pt x="0" y="469"/>
                    <a:pt x="0" y="460"/>
                  </a:cubicBezTo>
                  <a:lnTo>
                    <a:pt x="0" y="460"/>
                  </a:lnTo>
                  <a:cubicBezTo>
                    <a:pt x="0" y="452"/>
                    <a:pt x="7" y="445"/>
                    <a:pt x="16" y="445"/>
                  </a:cubicBezTo>
                  <a:cubicBezTo>
                    <a:pt x="24" y="445"/>
                    <a:pt x="31" y="452"/>
                    <a:pt x="31" y="460"/>
                  </a:cubicBezTo>
                  <a:close/>
                  <a:moveTo>
                    <a:pt x="31" y="553"/>
                  </a:moveTo>
                  <a:lnTo>
                    <a:pt x="31" y="553"/>
                  </a:lnTo>
                  <a:cubicBezTo>
                    <a:pt x="31" y="561"/>
                    <a:pt x="24" y="568"/>
                    <a:pt x="16" y="568"/>
                  </a:cubicBezTo>
                  <a:cubicBezTo>
                    <a:pt x="7" y="568"/>
                    <a:pt x="0" y="561"/>
                    <a:pt x="0" y="553"/>
                  </a:cubicBezTo>
                  <a:lnTo>
                    <a:pt x="0" y="553"/>
                  </a:lnTo>
                  <a:cubicBezTo>
                    <a:pt x="0" y="544"/>
                    <a:pt x="7" y="537"/>
                    <a:pt x="16" y="537"/>
                  </a:cubicBezTo>
                  <a:cubicBezTo>
                    <a:pt x="24" y="537"/>
                    <a:pt x="31" y="544"/>
                    <a:pt x="31" y="553"/>
                  </a:cubicBezTo>
                  <a:close/>
                  <a:moveTo>
                    <a:pt x="31" y="645"/>
                  </a:moveTo>
                  <a:lnTo>
                    <a:pt x="31" y="645"/>
                  </a:lnTo>
                  <a:cubicBezTo>
                    <a:pt x="31" y="653"/>
                    <a:pt x="24" y="660"/>
                    <a:pt x="16" y="660"/>
                  </a:cubicBezTo>
                  <a:cubicBezTo>
                    <a:pt x="7" y="660"/>
                    <a:pt x="0" y="653"/>
                    <a:pt x="0" y="645"/>
                  </a:cubicBezTo>
                  <a:lnTo>
                    <a:pt x="0" y="645"/>
                  </a:lnTo>
                  <a:cubicBezTo>
                    <a:pt x="0" y="636"/>
                    <a:pt x="7" y="629"/>
                    <a:pt x="16" y="629"/>
                  </a:cubicBezTo>
                  <a:cubicBezTo>
                    <a:pt x="24" y="629"/>
                    <a:pt x="31" y="636"/>
                    <a:pt x="31" y="645"/>
                  </a:cubicBezTo>
                  <a:close/>
                  <a:moveTo>
                    <a:pt x="31" y="737"/>
                  </a:moveTo>
                  <a:lnTo>
                    <a:pt x="31" y="737"/>
                  </a:lnTo>
                  <a:cubicBezTo>
                    <a:pt x="31" y="746"/>
                    <a:pt x="24" y="752"/>
                    <a:pt x="16" y="752"/>
                  </a:cubicBezTo>
                  <a:cubicBezTo>
                    <a:pt x="7" y="752"/>
                    <a:pt x="0" y="746"/>
                    <a:pt x="0" y="737"/>
                  </a:cubicBezTo>
                  <a:lnTo>
                    <a:pt x="0" y="737"/>
                  </a:lnTo>
                  <a:cubicBezTo>
                    <a:pt x="0" y="729"/>
                    <a:pt x="7" y="722"/>
                    <a:pt x="16" y="722"/>
                  </a:cubicBezTo>
                  <a:cubicBezTo>
                    <a:pt x="24" y="722"/>
                    <a:pt x="31" y="729"/>
                    <a:pt x="31" y="737"/>
                  </a:cubicBezTo>
                  <a:close/>
                  <a:moveTo>
                    <a:pt x="31" y="829"/>
                  </a:moveTo>
                  <a:lnTo>
                    <a:pt x="31" y="829"/>
                  </a:lnTo>
                  <a:cubicBezTo>
                    <a:pt x="31" y="838"/>
                    <a:pt x="24" y="845"/>
                    <a:pt x="16" y="845"/>
                  </a:cubicBezTo>
                  <a:cubicBezTo>
                    <a:pt x="7" y="845"/>
                    <a:pt x="0" y="838"/>
                    <a:pt x="0" y="829"/>
                  </a:cubicBezTo>
                  <a:lnTo>
                    <a:pt x="0" y="829"/>
                  </a:lnTo>
                  <a:cubicBezTo>
                    <a:pt x="0" y="821"/>
                    <a:pt x="7" y="814"/>
                    <a:pt x="16" y="814"/>
                  </a:cubicBezTo>
                  <a:cubicBezTo>
                    <a:pt x="24" y="814"/>
                    <a:pt x="31" y="821"/>
                    <a:pt x="31" y="829"/>
                  </a:cubicBezTo>
                  <a:close/>
                  <a:moveTo>
                    <a:pt x="31" y="921"/>
                  </a:moveTo>
                  <a:lnTo>
                    <a:pt x="31" y="921"/>
                  </a:lnTo>
                  <a:cubicBezTo>
                    <a:pt x="31" y="930"/>
                    <a:pt x="24" y="937"/>
                    <a:pt x="16" y="937"/>
                  </a:cubicBezTo>
                  <a:cubicBezTo>
                    <a:pt x="7" y="937"/>
                    <a:pt x="0" y="930"/>
                    <a:pt x="0" y="921"/>
                  </a:cubicBezTo>
                  <a:lnTo>
                    <a:pt x="0" y="921"/>
                  </a:lnTo>
                  <a:cubicBezTo>
                    <a:pt x="0" y="913"/>
                    <a:pt x="7" y="906"/>
                    <a:pt x="16" y="906"/>
                  </a:cubicBezTo>
                  <a:cubicBezTo>
                    <a:pt x="24" y="906"/>
                    <a:pt x="31" y="913"/>
                    <a:pt x="31" y="921"/>
                  </a:cubicBezTo>
                  <a:close/>
                  <a:moveTo>
                    <a:pt x="31" y="1014"/>
                  </a:moveTo>
                  <a:lnTo>
                    <a:pt x="31" y="1014"/>
                  </a:lnTo>
                  <a:cubicBezTo>
                    <a:pt x="31" y="1022"/>
                    <a:pt x="24" y="1029"/>
                    <a:pt x="16" y="1029"/>
                  </a:cubicBezTo>
                  <a:cubicBezTo>
                    <a:pt x="7" y="1029"/>
                    <a:pt x="0" y="1022"/>
                    <a:pt x="0" y="1014"/>
                  </a:cubicBezTo>
                  <a:lnTo>
                    <a:pt x="0" y="1014"/>
                  </a:lnTo>
                  <a:cubicBezTo>
                    <a:pt x="0" y="1005"/>
                    <a:pt x="7" y="998"/>
                    <a:pt x="16" y="998"/>
                  </a:cubicBezTo>
                  <a:cubicBezTo>
                    <a:pt x="24" y="998"/>
                    <a:pt x="31" y="1005"/>
                    <a:pt x="31" y="1014"/>
                  </a:cubicBezTo>
                  <a:close/>
                  <a:moveTo>
                    <a:pt x="31" y="1106"/>
                  </a:moveTo>
                  <a:lnTo>
                    <a:pt x="31" y="1106"/>
                  </a:lnTo>
                  <a:cubicBezTo>
                    <a:pt x="31" y="1114"/>
                    <a:pt x="24" y="1121"/>
                    <a:pt x="16" y="1121"/>
                  </a:cubicBezTo>
                  <a:cubicBezTo>
                    <a:pt x="7" y="1121"/>
                    <a:pt x="0" y="1114"/>
                    <a:pt x="0" y="1106"/>
                  </a:cubicBezTo>
                  <a:lnTo>
                    <a:pt x="0" y="1106"/>
                  </a:lnTo>
                  <a:cubicBezTo>
                    <a:pt x="0" y="1097"/>
                    <a:pt x="7" y="1090"/>
                    <a:pt x="16" y="1090"/>
                  </a:cubicBezTo>
                  <a:cubicBezTo>
                    <a:pt x="24" y="1090"/>
                    <a:pt x="31" y="1097"/>
                    <a:pt x="31" y="1106"/>
                  </a:cubicBezTo>
                  <a:close/>
                  <a:moveTo>
                    <a:pt x="31" y="1198"/>
                  </a:moveTo>
                  <a:lnTo>
                    <a:pt x="31" y="1198"/>
                  </a:lnTo>
                  <a:cubicBezTo>
                    <a:pt x="31" y="1206"/>
                    <a:pt x="24" y="1213"/>
                    <a:pt x="16" y="1213"/>
                  </a:cubicBezTo>
                  <a:cubicBezTo>
                    <a:pt x="7" y="1213"/>
                    <a:pt x="0" y="1206"/>
                    <a:pt x="0" y="1198"/>
                  </a:cubicBezTo>
                  <a:lnTo>
                    <a:pt x="0" y="1198"/>
                  </a:lnTo>
                  <a:cubicBezTo>
                    <a:pt x="0" y="1190"/>
                    <a:pt x="7" y="1183"/>
                    <a:pt x="16" y="1183"/>
                  </a:cubicBezTo>
                  <a:cubicBezTo>
                    <a:pt x="24" y="1183"/>
                    <a:pt x="31" y="1190"/>
                    <a:pt x="31" y="1198"/>
                  </a:cubicBezTo>
                  <a:close/>
                  <a:moveTo>
                    <a:pt x="31" y="1290"/>
                  </a:moveTo>
                  <a:lnTo>
                    <a:pt x="31" y="1290"/>
                  </a:lnTo>
                  <a:cubicBezTo>
                    <a:pt x="31" y="1299"/>
                    <a:pt x="24" y="1306"/>
                    <a:pt x="16" y="1306"/>
                  </a:cubicBezTo>
                  <a:cubicBezTo>
                    <a:pt x="7" y="1306"/>
                    <a:pt x="0" y="1299"/>
                    <a:pt x="0" y="1290"/>
                  </a:cubicBezTo>
                  <a:lnTo>
                    <a:pt x="0" y="1290"/>
                  </a:lnTo>
                  <a:cubicBezTo>
                    <a:pt x="0" y="1282"/>
                    <a:pt x="7" y="1275"/>
                    <a:pt x="16" y="1275"/>
                  </a:cubicBezTo>
                  <a:cubicBezTo>
                    <a:pt x="24" y="1275"/>
                    <a:pt x="31" y="1282"/>
                    <a:pt x="31" y="1290"/>
                  </a:cubicBezTo>
                  <a:close/>
                  <a:moveTo>
                    <a:pt x="31" y="1382"/>
                  </a:moveTo>
                  <a:lnTo>
                    <a:pt x="31" y="1382"/>
                  </a:lnTo>
                  <a:cubicBezTo>
                    <a:pt x="31" y="1391"/>
                    <a:pt x="24" y="1398"/>
                    <a:pt x="16" y="1398"/>
                  </a:cubicBezTo>
                  <a:cubicBezTo>
                    <a:pt x="7" y="1398"/>
                    <a:pt x="0" y="1391"/>
                    <a:pt x="0" y="1382"/>
                  </a:cubicBezTo>
                  <a:lnTo>
                    <a:pt x="0" y="1382"/>
                  </a:lnTo>
                  <a:cubicBezTo>
                    <a:pt x="0" y="1374"/>
                    <a:pt x="7" y="1367"/>
                    <a:pt x="16" y="1367"/>
                  </a:cubicBezTo>
                  <a:cubicBezTo>
                    <a:pt x="24" y="1367"/>
                    <a:pt x="31" y="1374"/>
                    <a:pt x="31" y="1382"/>
                  </a:cubicBezTo>
                  <a:close/>
                  <a:moveTo>
                    <a:pt x="31" y="1475"/>
                  </a:moveTo>
                  <a:lnTo>
                    <a:pt x="31" y="1475"/>
                  </a:lnTo>
                  <a:cubicBezTo>
                    <a:pt x="31" y="1483"/>
                    <a:pt x="24" y="1490"/>
                    <a:pt x="16" y="1490"/>
                  </a:cubicBezTo>
                  <a:cubicBezTo>
                    <a:pt x="7" y="1490"/>
                    <a:pt x="0" y="1483"/>
                    <a:pt x="0" y="1475"/>
                  </a:cubicBezTo>
                  <a:lnTo>
                    <a:pt x="0" y="1475"/>
                  </a:lnTo>
                  <a:cubicBezTo>
                    <a:pt x="0" y="1466"/>
                    <a:pt x="7" y="1459"/>
                    <a:pt x="16" y="1459"/>
                  </a:cubicBezTo>
                  <a:cubicBezTo>
                    <a:pt x="24" y="1459"/>
                    <a:pt x="31" y="1466"/>
                    <a:pt x="31" y="1475"/>
                  </a:cubicBezTo>
                  <a:close/>
                  <a:moveTo>
                    <a:pt x="31" y="1567"/>
                  </a:moveTo>
                  <a:lnTo>
                    <a:pt x="31" y="1567"/>
                  </a:lnTo>
                  <a:cubicBezTo>
                    <a:pt x="31" y="1575"/>
                    <a:pt x="24" y="1582"/>
                    <a:pt x="16" y="1582"/>
                  </a:cubicBezTo>
                  <a:cubicBezTo>
                    <a:pt x="7" y="1582"/>
                    <a:pt x="0" y="1575"/>
                    <a:pt x="0" y="1567"/>
                  </a:cubicBezTo>
                  <a:lnTo>
                    <a:pt x="0" y="1567"/>
                  </a:lnTo>
                  <a:cubicBezTo>
                    <a:pt x="0" y="1558"/>
                    <a:pt x="7" y="1551"/>
                    <a:pt x="16" y="1551"/>
                  </a:cubicBezTo>
                  <a:cubicBezTo>
                    <a:pt x="24" y="1551"/>
                    <a:pt x="31" y="1558"/>
                    <a:pt x="31" y="1567"/>
                  </a:cubicBezTo>
                  <a:close/>
                  <a:moveTo>
                    <a:pt x="31" y="1659"/>
                  </a:moveTo>
                  <a:lnTo>
                    <a:pt x="31" y="1659"/>
                  </a:lnTo>
                  <a:cubicBezTo>
                    <a:pt x="31" y="1667"/>
                    <a:pt x="24" y="1674"/>
                    <a:pt x="16" y="1674"/>
                  </a:cubicBezTo>
                  <a:cubicBezTo>
                    <a:pt x="7" y="1674"/>
                    <a:pt x="0" y="1667"/>
                    <a:pt x="0" y="1659"/>
                  </a:cubicBezTo>
                  <a:lnTo>
                    <a:pt x="0" y="1659"/>
                  </a:lnTo>
                  <a:cubicBezTo>
                    <a:pt x="0" y="1650"/>
                    <a:pt x="7" y="1644"/>
                    <a:pt x="16" y="1644"/>
                  </a:cubicBezTo>
                  <a:cubicBezTo>
                    <a:pt x="24" y="1644"/>
                    <a:pt x="31" y="1650"/>
                    <a:pt x="31" y="1659"/>
                  </a:cubicBezTo>
                  <a:close/>
                  <a:moveTo>
                    <a:pt x="31" y="1751"/>
                  </a:moveTo>
                  <a:lnTo>
                    <a:pt x="31" y="1751"/>
                  </a:lnTo>
                  <a:cubicBezTo>
                    <a:pt x="31" y="1760"/>
                    <a:pt x="24" y="1767"/>
                    <a:pt x="16" y="1767"/>
                  </a:cubicBezTo>
                  <a:cubicBezTo>
                    <a:pt x="7" y="1767"/>
                    <a:pt x="0" y="1760"/>
                    <a:pt x="0" y="1751"/>
                  </a:cubicBezTo>
                  <a:lnTo>
                    <a:pt x="0" y="1751"/>
                  </a:lnTo>
                  <a:cubicBezTo>
                    <a:pt x="0" y="1743"/>
                    <a:pt x="7" y="1736"/>
                    <a:pt x="16" y="1736"/>
                  </a:cubicBezTo>
                  <a:cubicBezTo>
                    <a:pt x="24" y="1736"/>
                    <a:pt x="31" y="1743"/>
                    <a:pt x="31" y="1751"/>
                  </a:cubicBezTo>
                  <a:close/>
                  <a:moveTo>
                    <a:pt x="31" y="1843"/>
                  </a:moveTo>
                  <a:lnTo>
                    <a:pt x="31" y="1843"/>
                  </a:lnTo>
                  <a:cubicBezTo>
                    <a:pt x="31" y="1852"/>
                    <a:pt x="24" y="1859"/>
                    <a:pt x="16" y="1859"/>
                  </a:cubicBezTo>
                  <a:cubicBezTo>
                    <a:pt x="7" y="1859"/>
                    <a:pt x="0" y="1852"/>
                    <a:pt x="0" y="1843"/>
                  </a:cubicBezTo>
                  <a:lnTo>
                    <a:pt x="0" y="1843"/>
                  </a:lnTo>
                  <a:cubicBezTo>
                    <a:pt x="0" y="1835"/>
                    <a:pt x="7" y="1828"/>
                    <a:pt x="16" y="1828"/>
                  </a:cubicBezTo>
                  <a:cubicBezTo>
                    <a:pt x="24" y="1828"/>
                    <a:pt x="31" y="1835"/>
                    <a:pt x="31" y="1843"/>
                  </a:cubicBezTo>
                  <a:close/>
                  <a:moveTo>
                    <a:pt x="31" y="1936"/>
                  </a:moveTo>
                  <a:lnTo>
                    <a:pt x="31" y="1936"/>
                  </a:lnTo>
                  <a:cubicBezTo>
                    <a:pt x="31" y="1944"/>
                    <a:pt x="24" y="1951"/>
                    <a:pt x="16" y="1951"/>
                  </a:cubicBezTo>
                  <a:cubicBezTo>
                    <a:pt x="7" y="1951"/>
                    <a:pt x="0" y="1944"/>
                    <a:pt x="0" y="1936"/>
                  </a:cubicBezTo>
                  <a:lnTo>
                    <a:pt x="0" y="1936"/>
                  </a:lnTo>
                  <a:cubicBezTo>
                    <a:pt x="0" y="1927"/>
                    <a:pt x="7" y="1920"/>
                    <a:pt x="16" y="1920"/>
                  </a:cubicBezTo>
                  <a:cubicBezTo>
                    <a:pt x="24" y="1920"/>
                    <a:pt x="31" y="1927"/>
                    <a:pt x="31" y="1936"/>
                  </a:cubicBezTo>
                  <a:close/>
                  <a:moveTo>
                    <a:pt x="31" y="2028"/>
                  </a:moveTo>
                  <a:lnTo>
                    <a:pt x="31" y="2028"/>
                  </a:lnTo>
                  <a:cubicBezTo>
                    <a:pt x="31" y="2036"/>
                    <a:pt x="24" y="2043"/>
                    <a:pt x="16" y="2043"/>
                  </a:cubicBezTo>
                  <a:cubicBezTo>
                    <a:pt x="7" y="2043"/>
                    <a:pt x="0" y="2036"/>
                    <a:pt x="0" y="2028"/>
                  </a:cubicBezTo>
                  <a:lnTo>
                    <a:pt x="0" y="2028"/>
                  </a:lnTo>
                  <a:cubicBezTo>
                    <a:pt x="0" y="2019"/>
                    <a:pt x="7" y="2012"/>
                    <a:pt x="16" y="2012"/>
                  </a:cubicBezTo>
                  <a:cubicBezTo>
                    <a:pt x="24" y="2012"/>
                    <a:pt x="31" y="2019"/>
                    <a:pt x="31" y="2028"/>
                  </a:cubicBezTo>
                  <a:close/>
                  <a:moveTo>
                    <a:pt x="31" y="2120"/>
                  </a:moveTo>
                  <a:lnTo>
                    <a:pt x="31" y="2120"/>
                  </a:lnTo>
                  <a:cubicBezTo>
                    <a:pt x="31" y="2128"/>
                    <a:pt x="24" y="2135"/>
                    <a:pt x="16" y="2135"/>
                  </a:cubicBezTo>
                  <a:cubicBezTo>
                    <a:pt x="7" y="2135"/>
                    <a:pt x="0" y="2128"/>
                    <a:pt x="0" y="2120"/>
                  </a:cubicBezTo>
                  <a:lnTo>
                    <a:pt x="0" y="2120"/>
                  </a:lnTo>
                  <a:cubicBezTo>
                    <a:pt x="0" y="2111"/>
                    <a:pt x="7" y="2105"/>
                    <a:pt x="16" y="2105"/>
                  </a:cubicBezTo>
                  <a:cubicBezTo>
                    <a:pt x="24" y="2105"/>
                    <a:pt x="31" y="2111"/>
                    <a:pt x="31" y="2120"/>
                  </a:cubicBezTo>
                  <a:close/>
                  <a:moveTo>
                    <a:pt x="31" y="2212"/>
                  </a:moveTo>
                  <a:lnTo>
                    <a:pt x="31" y="2212"/>
                  </a:lnTo>
                  <a:cubicBezTo>
                    <a:pt x="31" y="2221"/>
                    <a:pt x="24" y="2227"/>
                    <a:pt x="16" y="2227"/>
                  </a:cubicBezTo>
                  <a:cubicBezTo>
                    <a:pt x="7" y="2227"/>
                    <a:pt x="0" y="2221"/>
                    <a:pt x="0" y="2212"/>
                  </a:cubicBezTo>
                  <a:lnTo>
                    <a:pt x="0" y="2212"/>
                  </a:lnTo>
                  <a:cubicBezTo>
                    <a:pt x="0" y="2204"/>
                    <a:pt x="7" y="2197"/>
                    <a:pt x="16" y="2197"/>
                  </a:cubicBezTo>
                  <a:cubicBezTo>
                    <a:pt x="24" y="2197"/>
                    <a:pt x="31" y="2204"/>
                    <a:pt x="31" y="2212"/>
                  </a:cubicBezTo>
                  <a:close/>
                  <a:moveTo>
                    <a:pt x="31" y="2304"/>
                  </a:moveTo>
                  <a:lnTo>
                    <a:pt x="31" y="2304"/>
                  </a:lnTo>
                  <a:cubicBezTo>
                    <a:pt x="31" y="2313"/>
                    <a:pt x="24" y="2320"/>
                    <a:pt x="16" y="2320"/>
                  </a:cubicBezTo>
                  <a:cubicBezTo>
                    <a:pt x="7" y="2320"/>
                    <a:pt x="0" y="2313"/>
                    <a:pt x="0" y="2304"/>
                  </a:cubicBezTo>
                  <a:lnTo>
                    <a:pt x="0" y="2304"/>
                  </a:lnTo>
                  <a:cubicBezTo>
                    <a:pt x="0" y="2296"/>
                    <a:pt x="7" y="2289"/>
                    <a:pt x="16" y="2289"/>
                  </a:cubicBezTo>
                  <a:cubicBezTo>
                    <a:pt x="24" y="2289"/>
                    <a:pt x="31" y="2296"/>
                    <a:pt x="31" y="2304"/>
                  </a:cubicBezTo>
                  <a:close/>
                  <a:moveTo>
                    <a:pt x="31" y="2396"/>
                  </a:moveTo>
                  <a:lnTo>
                    <a:pt x="31" y="2396"/>
                  </a:lnTo>
                  <a:cubicBezTo>
                    <a:pt x="31" y="2405"/>
                    <a:pt x="24" y="2412"/>
                    <a:pt x="16" y="2412"/>
                  </a:cubicBezTo>
                  <a:cubicBezTo>
                    <a:pt x="7" y="2412"/>
                    <a:pt x="0" y="2405"/>
                    <a:pt x="0" y="2396"/>
                  </a:cubicBezTo>
                  <a:lnTo>
                    <a:pt x="0" y="2396"/>
                  </a:lnTo>
                  <a:cubicBezTo>
                    <a:pt x="0" y="2388"/>
                    <a:pt x="7" y="2381"/>
                    <a:pt x="16" y="2381"/>
                  </a:cubicBezTo>
                  <a:cubicBezTo>
                    <a:pt x="24" y="2381"/>
                    <a:pt x="31" y="2388"/>
                    <a:pt x="31" y="2396"/>
                  </a:cubicBezTo>
                  <a:close/>
                  <a:moveTo>
                    <a:pt x="31" y="2489"/>
                  </a:moveTo>
                  <a:lnTo>
                    <a:pt x="31" y="2489"/>
                  </a:lnTo>
                  <a:cubicBezTo>
                    <a:pt x="31" y="2497"/>
                    <a:pt x="24" y="2504"/>
                    <a:pt x="16" y="2504"/>
                  </a:cubicBezTo>
                  <a:cubicBezTo>
                    <a:pt x="7" y="2504"/>
                    <a:pt x="0" y="2497"/>
                    <a:pt x="0" y="2489"/>
                  </a:cubicBezTo>
                  <a:lnTo>
                    <a:pt x="0" y="2489"/>
                  </a:lnTo>
                  <a:cubicBezTo>
                    <a:pt x="0" y="2480"/>
                    <a:pt x="7" y="2473"/>
                    <a:pt x="16" y="2473"/>
                  </a:cubicBezTo>
                  <a:cubicBezTo>
                    <a:pt x="24" y="2473"/>
                    <a:pt x="31" y="2480"/>
                    <a:pt x="31" y="2489"/>
                  </a:cubicBezTo>
                  <a:close/>
                  <a:moveTo>
                    <a:pt x="31" y="2581"/>
                  </a:moveTo>
                  <a:lnTo>
                    <a:pt x="31" y="2581"/>
                  </a:lnTo>
                  <a:cubicBezTo>
                    <a:pt x="31" y="2589"/>
                    <a:pt x="24" y="2596"/>
                    <a:pt x="16" y="2596"/>
                  </a:cubicBezTo>
                  <a:cubicBezTo>
                    <a:pt x="7" y="2596"/>
                    <a:pt x="0" y="2589"/>
                    <a:pt x="0" y="2581"/>
                  </a:cubicBezTo>
                  <a:lnTo>
                    <a:pt x="0" y="2581"/>
                  </a:lnTo>
                  <a:cubicBezTo>
                    <a:pt x="0" y="2572"/>
                    <a:pt x="7" y="2565"/>
                    <a:pt x="16" y="2565"/>
                  </a:cubicBezTo>
                  <a:cubicBezTo>
                    <a:pt x="24" y="2565"/>
                    <a:pt x="31" y="2572"/>
                    <a:pt x="31" y="2581"/>
                  </a:cubicBezTo>
                  <a:close/>
                  <a:moveTo>
                    <a:pt x="31" y="2673"/>
                  </a:moveTo>
                  <a:lnTo>
                    <a:pt x="31" y="2673"/>
                  </a:lnTo>
                  <a:cubicBezTo>
                    <a:pt x="31" y="2682"/>
                    <a:pt x="24" y="2688"/>
                    <a:pt x="16" y="2688"/>
                  </a:cubicBezTo>
                  <a:cubicBezTo>
                    <a:pt x="7" y="2688"/>
                    <a:pt x="0" y="2682"/>
                    <a:pt x="0" y="2673"/>
                  </a:cubicBezTo>
                  <a:lnTo>
                    <a:pt x="0" y="2673"/>
                  </a:lnTo>
                  <a:cubicBezTo>
                    <a:pt x="0" y="2665"/>
                    <a:pt x="7" y="2658"/>
                    <a:pt x="16" y="2658"/>
                  </a:cubicBezTo>
                  <a:cubicBezTo>
                    <a:pt x="24" y="2658"/>
                    <a:pt x="31" y="2665"/>
                    <a:pt x="31" y="2673"/>
                  </a:cubicBezTo>
                  <a:close/>
                  <a:moveTo>
                    <a:pt x="31" y="2765"/>
                  </a:moveTo>
                  <a:lnTo>
                    <a:pt x="31" y="2765"/>
                  </a:lnTo>
                  <a:cubicBezTo>
                    <a:pt x="31" y="2774"/>
                    <a:pt x="24" y="2781"/>
                    <a:pt x="16" y="2781"/>
                  </a:cubicBezTo>
                  <a:cubicBezTo>
                    <a:pt x="7" y="2781"/>
                    <a:pt x="0" y="2774"/>
                    <a:pt x="0" y="2765"/>
                  </a:cubicBezTo>
                  <a:lnTo>
                    <a:pt x="0" y="2765"/>
                  </a:lnTo>
                  <a:cubicBezTo>
                    <a:pt x="0" y="2757"/>
                    <a:pt x="7" y="2750"/>
                    <a:pt x="16" y="2750"/>
                  </a:cubicBezTo>
                  <a:cubicBezTo>
                    <a:pt x="24" y="2750"/>
                    <a:pt x="31" y="2757"/>
                    <a:pt x="31" y="2765"/>
                  </a:cubicBezTo>
                  <a:close/>
                  <a:moveTo>
                    <a:pt x="31" y="2857"/>
                  </a:moveTo>
                  <a:lnTo>
                    <a:pt x="31" y="2857"/>
                  </a:lnTo>
                  <a:cubicBezTo>
                    <a:pt x="31" y="2866"/>
                    <a:pt x="24" y="2873"/>
                    <a:pt x="16" y="2873"/>
                  </a:cubicBezTo>
                  <a:cubicBezTo>
                    <a:pt x="7" y="2873"/>
                    <a:pt x="0" y="2866"/>
                    <a:pt x="0" y="2857"/>
                  </a:cubicBezTo>
                  <a:lnTo>
                    <a:pt x="0" y="2857"/>
                  </a:lnTo>
                  <a:cubicBezTo>
                    <a:pt x="0" y="2849"/>
                    <a:pt x="7" y="2842"/>
                    <a:pt x="16" y="2842"/>
                  </a:cubicBezTo>
                  <a:cubicBezTo>
                    <a:pt x="24" y="2842"/>
                    <a:pt x="31" y="2849"/>
                    <a:pt x="31" y="2857"/>
                  </a:cubicBezTo>
                  <a:close/>
                  <a:moveTo>
                    <a:pt x="31" y="2950"/>
                  </a:moveTo>
                  <a:lnTo>
                    <a:pt x="31" y="2950"/>
                  </a:lnTo>
                  <a:cubicBezTo>
                    <a:pt x="31" y="2958"/>
                    <a:pt x="24" y="2965"/>
                    <a:pt x="16" y="2965"/>
                  </a:cubicBezTo>
                  <a:cubicBezTo>
                    <a:pt x="7" y="2965"/>
                    <a:pt x="0" y="2958"/>
                    <a:pt x="0" y="2950"/>
                  </a:cubicBezTo>
                  <a:lnTo>
                    <a:pt x="0" y="2950"/>
                  </a:lnTo>
                  <a:cubicBezTo>
                    <a:pt x="0" y="2941"/>
                    <a:pt x="7" y="2934"/>
                    <a:pt x="16" y="2934"/>
                  </a:cubicBezTo>
                  <a:cubicBezTo>
                    <a:pt x="24" y="2934"/>
                    <a:pt x="31" y="2941"/>
                    <a:pt x="31" y="2950"/>
                  </a:cubicBezTo>
                  <a:close/>
                  <a:moveTo>
                    <a:pt x="31" y="3042"/>
                  </a:moveTo>
                  <a:lnTo>
                    <a:pt x="31" y="3042"/>
                  </a:lnTo>
                  <a:cubicBezTo>
                    <a:pt x="31" y="3050"/>
                    <a:pt x="24" y="3057"/>
                    <a:pt x="16" y="3057"/>
                  </a:cubicBezTo>
                  <a:cubicBezTo>
                    <a:pt x="7" y="3057"/>
                    <a:pt x="0" y="3050"/>
                    <a:pt x="0" y="3042"/>
                  </a:cubicBezTo>
                  <a:lnTo>
                    <a:pt x="0" y="3042"/>
                  </a:lnTo>
                  <a:cubicBezTo>
                    <a:pt x="0" y="3033"/>
                    <a:pt x="7" y="3026"/>
                    <a:pt x="16" y="3026"/>
                  </a:cubicBezTo>
                  <a:cubicBezTo>
                    <a:pt x="24" y="3026"/>
                    <a:pt x="31" y="3033"/>
                    <a:pt x="31" y="3042"/>
                  </a:cubicBezTo>
                  <a:close/>
                </a:path>
              </a:pathLst>
            </a:custGeom>
            <a:solidFill>
              <a:srgbClr val="000000"/>
            </a:solidFill>
            <a:ln w="3175" cap="flat">
              <a:solidFill>
                <a:srgbClr val="000000"/>
              </a:solidFill>
              <a:prstDash val="solid"/>
              <a:bevel/>
              <a:headEnd/>
              <a:tailEnd/>
            </a:ln>
          </p:spPr>
          <p:txBody>
            <a:bodyPr vert="horz" wrap="square" lIns="121920" tIns="60960" rIns="121920" bIns="60960" numCol="1" anchor="t" anchorCtr="0" compatLnSpc="1">
              <a:prstTxWarp prst="textNoShape">
                <a:avLst/>
              </a:prstTxWarp>
            </a:bodyPr>
            <a:lstStyle/>
            <a:p>
              <a:endParaRPr lang="en-GB" sz="2400"/>
            </a:p>
          </p:txBody>
        </p:sp>
        <p:grpSp>
          <p:nvGrpSpPr>
            <p:cNvPr id="114" name="Group 69"/>
            <p:cNvGrpSpPr/>
            <p:nvPr/>
          </p:nvGrpSpPr>
          <p:grpSpPr>
            <a:xfrm>
              <a:off x="2588751" y="1400176"/>
              <a:ext cx="139701" cy="2016000"/>
              <a:chOff x="2600325" y="1400176"/>
              <a:chExt cx="139701" cy="2016000"/>
            </a:xfrm>
          </p:grpSpPr>
          <p:grpSp>
            <p:nvGrpSpPr>
              <p:cNvPr id="174" name="Group 129"/>
              <p:cNvGrpSpPr/>
              <p:nvPr/>
            </p:nvGrpSpPr>
            <p:grpSpPr>
              <a:xfrm>
                <a:off x="2600325" y="1582738"/>
                <a:ext cx="139701" cy="1666875"/>
                <a:chOff x="2600325" y="1582738"/>
                <a:chExt cx="139701" cy="1666875"/>
              </a:xfrm>
            </p:grpSpPr>
            <p:sp>
              <p:nvSpPr>
                <p:cNvPr id="176" name="Line 36"/>
                <p:cNvSpPr>
                  <a:spLocks noChangeShapeType="1"/>
                </p:cNvSpPr>
                <p:nvPr/>
              </p:nvSpPr>
              <p:spPr bwMode="auto">
                <a:xfrm>
                  <a:off x="2611438" y="1582738"/>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7" name="Line 37"/>
                <p:cNvSpPr>
                  <a:spLocks noChangeShapeType="1"/>
                </p:cNvSpPr>
                <p:nvPr/>
              </p:nvSpPr>
              <p:spPr bwMode="auto">
                <a:xfrm>
                  <a:off x="2600325" y="1905001"/>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8" name="Line 38"/>
                <p:cNvSpPr>
                  <a:spLocks noChangeShapeType="1"/>
                </p:cNvSpPr>
                <p:nvPr/>
              </p:nvSpPr>
              <p:spPr bwMode="auto">
                <a:xfrm>
                  <a:off x="2600325" y="2236788"/>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9" name="Line 39"/>
                <p:cNvSpPr>
                  <a:spLocks noChangeShapeType="1"/>
                </p:cNvSpPr>
                <p:nvPr/>
              </p:nvSpPr>
              <p:spPr bwMode="auto">
                <a:xfrm>
                  <a:off x="2600325" y="2581276"/>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80" name="Line 40"/>
                <p:cNvSpPr>
                  <a:spLocks noChangeShapeType="1"/>
                </p:cNvSpPr>
                <p:nvPr/>
              </p:nvSpPr>
              <p:spPr bwMode="auto">
                <a:xfrm>
                  <a:off x="2600325" y="2913063"/>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81" name="Line 41"/>
                <p:cNvSpPr>
                  <a:spLocks noChangeShapeType="1"/>
                </p:cNvSpPr>
                <p:nvPr/>
              </p:nvSpPr>
              <p:spPr bwMode="auto">
                <a:xfrm>
                  <a:off x="2600325" y="3249613"/>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sp>
            <p:nvSpPr>
              <p:cNvPr id="175" name="Line 53"/>
              <p:cNvSpPr>
                <a:spLocks noChangeShapeType="1"/>
              </p:cNvSpPr>
              <p:nvPr/>
            </p:nvSpPr>
            <p:spPr bwMode="auto">
              <a:xfrm flipV="1">
                <a:off x="2730962" y="1400176"/>
                <a:ext cx="0" cy="201600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grpSp>
          <p:nvGrpSpPr>
            <p:cNvPr id="115" name="Group 70"/>
            <p:cNvGrpSpPr/>
            <p:nvPr/>
          </p:nvGrpSpPr>
          <p:grpSpPr>
            <a:xfrm>
              <a:off x="6450474" y="1400176"/>
              <a:ext cx="128588" cy="2016000"/>
              <a:chOff x="6444687" y="1400176"/>
              <a:chExt cx="128588" cy="2016000"/>
            </a:xfrm>
          </p:grpSpPr>
          <p:grpSp>
            <p:nvGrpSpPr>
              <p:cNvPr id="166" name="Group 121"/>
              <p:cNvGrpSpPr/>
              <p:nvPr/>
            </p:nvGrpSpPr>
            <p:grpSpPr>
              <a:xfrm>
                <a:off x="6444687" y="1582738"/>
                <a:ext cx="128588" cy="1673225"/>
                <a:chOff x="6444687" y="1582738"/>
                <a:chExt cx="128588" cy="1673225"/>
              </a:xfrm>
            </p:grpSpPr>
            <p:sp>
              <p:nvSpPr>
                <p:cNvPr id="168" name="Line 44"/>
                <p:cNvSpPr>
                  <a:spLocks noChangeShapeType="1"/>
                </p:cNvSpPr>
                <p:nvPr/>
              </p:nvSpPr>
              <p:spPr bwMode="auto">
                <a:xfrm>
                  <a:off x="6444687" y="1582738"/>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9" name="Line 45"/>
                <p:cNvSpPr>
                  <a:spLocks noChangeShapeType="1"/>
                </p:cNvSpPr>
                <p:nvPr/>
              </p:nvSpPr>
              <p:spPr bwMode="auto">
                <a:xfrm>
                  <a:off x="6444687" y="3255963"/>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0" name="Line 46"/>
                <p:cNvSpPr>
                  <a:spLocks noChangeShapeType="1"/>
                </p:cNvSpPr>
                <p:nvPr/>
              </p:nvSpPr>
              <p:spPr bwMode="auto">
                <a:xfrm>
                  <a:off x="6444687" y="2913063"/>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1" name="Line 47"/>
                <p:cNvSpPr>
                  <a:spLocks noChangeShapeType="1"/>
                </p:cNvSpPr>
                <p:nvPr/>
              </p:nvSpPr>
              <p:spPr bwMode="auto">
                <a:xfrm>
                  <a:off x="6444687" y="2593976"/>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2" name="Line 48"/>
                <p:cNvSpPr>
                  <a:spLocks noChangeShapeType="1"/>
                </p:cNvSpPr>
                <p:nvPr/>
              </p:nvSpPr>
              <p:spPr bwMode="auto">
                <a:xfrm>
                  <a:off x="6444687" y="2236788"/>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73" name="Line 49"/>
                <p:cNvSpPr>
                  <a:spLocks noChangeShapeType="1"/>
                </p:cNvSpPr>
                <p:nvPr/>
              </p:nvSpPr>
              <p:spPr bwMode="auto">
                <a:xfrm>
                  <a:off x="6444687" y="1905001"/>
                  <a:ext cx="128588" cy="0"/>
                </a:xfrm>
                <a:prstGeom prst="line">
                  <a:avLst/>
                </a:prstGeom>
                <a:noFill/>
                <a:ln w="12700" cap="flat">
                  <a:solidFill>
                    <a:schemeClr val="tx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sp>
            <p:nvSpPr>
              <p:cNvPr id="167" name="Line 54"/>
              <p:cNvSpPr>
                <a:spLocks noChangeShapeType="1"/>
              </p:cNvSpPr>
              <p:nvPr/>
            </p:nvSpPr>
            <p:spPr bwMode="auto">
              <a:xfrm flipV="1">
                <a:off x="6444789" y="1400176"/>
                <a:ext cx="0" cy="201600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sp>
          <p:nvSpPr>
            <p:cNvPr id="116" name="Oval 61"/>
            <p:cNvSpPr>
              <a:spLocks noChangeArrowheads="1"/>
            </p:cNvSpPr>
            <p:nvPr/>
          </p:nvSpPr>
          <p:spPr bwMode="auto">
            <a:xfrm>
              <a:off x="4191000" y="2530476"/>
              <a:ext cx="100013" cy="93663"/>
            </a:xfrm>
            <a:prstGeom prst="ellipse">
              <a:avLst/>
            </a:prstGeom>
            <a:solidFill>
              <a:srgbClr val="000000"/>
            </a:solidFill>
            <a:ln w="0">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117" name="Oval 62"/>
            <p:cNvSpPr>
              <a:spLocks noChangeArrowheads="1"/>
            </p:cNvSpPr>
            <p:nvPr/>
          </p:nvSpPr>
          <p:spPr bwMode="auto">
            <a:xfrm>
              <a:off x="4191000" y="2530476"/>
              <a:ext cx="100013" cy="93663"/>
            </a:xfrm>
            <a:prstGeom prst="ellipse">
              <a:avLst/>
            </a:prstGeom>
            <a:noFill/>
            <a:ln w="31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18" name="Oval 63"/>
            <p:cNvSpPr>
              <a:spLocks noChangeArrowheads="1"/>
            </p:cNvSpPr>
            <p:nvPr/>
          </p:nvSpPr>
          <p:spPr bwMode="auto">
            <a:xfrm>
              <a:off x="3933825" y="2197101"/>
              <a:ext cx="98425" cy="93663"/>
            </a:xfrm>
            <a:prstGeom prst="ellipse">
              <a:avLst/>
            </a:prstGeom>
            <a:solidFill>
              <a:srgbClr val="000000"/>
            </a:solidFill>
            <a:ln w="0">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119" name="Oval 64"/>
            <p:cNvSpPr>
              <a:spLocks noChangeArrowheads="1"/>
            </p:cNvSpPr>
            <p:nvPr/>
          </p:nvSpPr>
          <p:spPr bwMode="auto">
            <a:xfrm>
              <a:off x="3933825" y="2197101"/>
              <a:ext cx="98425" cy="93663"/>
            </a:xfrm>
            <a:prstGeom prst="ellipse">
              <a:avLst/>
            </a:prstGeom>
            <a:noFill/>
            <a:ln w="31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0" name="Line 81"/>
            <p:cNvSpPr>
              <a:spLocks noChangeShapeType="1"/>
            </p:cNvSpPr>
            <p:nvPr/>
          </p:nvSpPr>
          <p:spPr bwMode="auto">
            <a:xfrm>
              <a:off x="3625850" y="2578101"/>
              <a:ext cx="614363"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1" name="Line 82"/>
            <p:cNvSpPr>
              <a:spLocks noChangeShapeType="1"/>
            </p:cNvSpPr>
            <p:nvPr/>
          </p:nvSpPr>
          <p:spPr bwMode="auto">
            <a:xfrm>
              <a:off x="3625850" y="2530476"/>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2" name="Line 83"/>
            <p:cNvSpPr>
              <a:spLocks noChangeShapeType="1"/>
            </p:cNvSpPr>
            <p:nvPr/>
          </p:nvSpPr>
          <p:spPr bwMode="auto">
            <a:xfrm>
              <a:off x="4240213" y="2578101"/>
              <a:ext cx="617538"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3" name="Line 84"/>
            <p:cNvSpPr>
              <a:spLocks noChangeShapeType="1"/>
            </p:cNvSpPr>
            <p:nvPr/>
          </p:nvSpPr>
          <p:spPr bwMode="auto">
            <a:xfrm>
              <a:off x="4857750" y="2530476"/>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4" name="Line 85"/>
            <p:cNvSpPr>
              <a:spLocks noChangeShapeType="1"/>
            </p:cNvSpPr>
            <p:nvPr/>
          </p:nvSpPr>
          <p:spPr bwMode="auto">
            <a:xfrm>
              <a:off x="3390900" y="2243139"/>
              <a:ext cx="592138"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5" name="Line 86"/>
            <p:cNvSpPr>
              <a:spLocks noChangeShapeType="1"/>
            </p:cNvSpPr>
            <p:nvPr/>
          </p:nvSpPr>
          <p:spPr bwMode="auto">
            <a:xfrm>
              <a:off x="3390900" y="2197101"/>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6" name="Line 87"/>
            <p:cNvSpPr>
              <a:spLocks noChangeShapeType="1"/>
            </p:cNvSpPr>
            <p:nvPr/>
          </p:nvSpPr>
          <p:spPr bwMode="auto">
            <a:xfrm>
              <a:off x="3983038" y="2243139"/>
              <a:ext cx="588963"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27" name="Line 88"/>
            <p:cNvSpPr>
              <a:spLocks noChangeShapeType="1"/>
            </p:cNvSpPr>
            <p:nvPr/>
          </p:nvSpPr>
          <p:spPr bwMode="auto">
            <a:xfrm>
              <a:off x="4572000" y="2197101"/>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nvGrpSpPr>
            <p:cNvPr id="128" name="Group 83"/>
            <p:cNvGrpSpPr/>
            <p:nvPr/>
          </p:nvGrpSpPr>
          <p:grpSpPr>
            <a:xfrm>
              <a:off x="4305300" y="3207898"/>
              <a:ext cx="1209675" cy="93663"/>
              <a:chOff x="4305300" y="1865314"/>
              <a:chExt cx="1209675" cy="93663"/>
            </a:xfrm>
          </p:grpSpPr>
          <p:sp>
            <p:nvSpPr>
              <p:cNvPr id="160" name="Oval 65"/>
              <p:cNvSpPr>
                <a:spLocks noChangeArrowheads="1"/>
              </p:cNvSpPr>
              <p:nvPr/>
            </p:nvSpPr>
            <p:spPr bwMode="auto">
              <a:xfrm>
                <a:off x="4859338" y="1865314"/>
                <a:ext cx="100013" cy="93663"/>
              </a:xfrm>
              <a:prstGeom prst="ellipse">
                <a:avLst/>
              </a:prstGeom>
              <a:solidFill>
                <a:srgbClr val="000000"/>
              </a:solidFill>
              <a:ln w="0">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161" name="Oval 66"/>
              <p:cNvSpPr>
                <a:spLocks noChangeArrowheads="1"/>
              </p:cNvSpPr>
              <p:nvPr/>
            </p:nvSpPr>
            <p:spPr bwMode="auto">
              <a:xfrm>
                <a:off x="4859338" y="1865314"/>
                <a:ext cx="100013" cy="93663"/>
              </a:xfrm>
              <a:prstGeom prst="ellipse">
                <a:avLst/>
              </a:prstGeom>
              <a:noFill/>
              <a:ln w="31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2" name="Line 89"/>
              <p:cNvSpPr>
                <a:spLocks noChangeShapeType="1"/>
              </p:cNvSpPr>
              <p:nvPr/>
            </p:nvSpPr>
            <p:spPr bwMode="auto">
              <a:xfrm>
                <a:off x="4305300" y="1912939"/>
                <a:ext cx="603250"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3" name="Line 90"/>
              <p:cNvSpPr>
                <a:spLocks noChangeShapeType="1"/>
              </p:cNvSpPr>
              <p:nvPr/>
            </p:nvSpPr>
            <p:spPr bwMode="auto">
              <a:xfrm>
                <a:off x="4305300" y="1865314"/>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4" name="Line 91"/>
              <p:cNvSpPr>
                <a:spLocks noChangeShapeType="1"/>
              </p:cNvSpPr>
              <p:nvPr/>
            </p:nvSpPr>
            <p:spPr bwMode="auto">
              <a:xfrm>
                <a:off x="4908550" y="1912939"/>
                <a:ext cx="606425"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65" name="Line 92"/>
              <p:cNvSpPr>
                <a:spLocks noChangeShapeType="1"/>
              </p:cNvSpPr>
              <p:nvPr/>
            </p:nvSpPr>
            <p:spPr bwMode="auto">
              <a:xfrm>
                <a:off x="5514975" y="1865314"/>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grpSp>
          <p:nvGrpSpPr>
            <p:cNvPr id="129" name="Group 84"/>
            <p:cNvGrpSpPr/>
            <p:nvPr/>
          </p:nvGrpSpPr>
          <p:grpSpPr>
            <a:xfrm>
              <a:off x="4086225" y="2868736"/>
              <a:ext cx="1192213" cy="99450"/>
              <a:chOff x="4086225" y="1531939"/>
              <a:chExt cx="1192213" cy="99450"/>
            </a:xfrm>
          </p:grpSpPr>
          <p:sp>
            <p:nvSpPr>
              <p:cNvPr id="153" name="Oval 67"/>
              <p:cNvSpPr>
                <a:spLocks noChangeArrowheads="1"/>
              </p:cNvSpPr>
              <p:nvPr/>
            </p:nvSpPr>
            <p:spPr bwMode="auto">
              <a:xfrm>
                <a:off x="4632325" y="1531939"/>
                <a:ext cx="100013" cy="93663"/>
              </a:xfrm>
              <a:prstGeom prst="ellipse">
                <a:avLst/>
              </a:prstGeom>
              <a:solidFill>
                <a:srgbClr val="000000"/>
              </a:solidFill>
              <a:ln w="0">
                <a:solidFill>
                  <a:srgbClr val="000000"/>
                </a:solid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sp>
            <p:nvSpPr>
              <p:cNvPr id="154" name="Oval 68"/>
              <p:cNvSpPr>
                <a:spLocks noChangeArrowheads="1"/>
              </p:cNvSpPr>
              <p:nvPr/>
            </p:nvSpPr>
            <p:spPr bwMode="auto">
              <a:xfrm>
                <a:off x="4632325" y="1531939"/>
                <a:ext cx="100013" cy="93663"/>
              </a:xfrm>
              <a:prstGeom prst="ellipse">
                <a:avLst/>
              </a:prstGeom>
              <a:noFill/>
              <a:ln w="31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grpSp>
            <p:nvGrpSpPr>
              <p:cNvPr id="155" name="Group 110"/>
              <p:cNvGrpSpPr/>
              <p:nvPr/>
            </p:nvGrpSpPr>
            <p:grpSpPr>
              <a:xfrm>
                <a:off x="4086225" y="1537726"/>
                <a:ext cx="1192213" cy="93663"/>
                <a:chOff x="4086225" y="1531939"/>
                <a:chExt cx="1192213" cy="93663"/>
              </a:xfrm>
            </p:grpSpPr>
            <p:sp>
              <p:nvSpPr>
                <p:cNvPr id="156" name="Line 93"/>
                <p:cNvSpPr>
                  <a:spLocks noChangeShapeType="1"/>
                </p:cNvSpPr>
                <p:nvPr/>
              </p:nvSpPr>
              <p:spPr bwMode="auto">
                <a:xfrm>
                  <a:off x="4086225" y="1579564"/>
                  <a:ext cx="596900"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57" name="Line 94"/>
                <p:cNvSpPr>
                  <a:spLocks noChangeShapeType="1"/>
                </p:cNvSpPr>
                <p:nvPr/>
              </p:nvSpPr>
              <p:spPr bwMode="auto">
                <a:xfrm>
                  <a:off x="4086225" y="1531939"/>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58" name="Line 95"/>
                <p:cNvSpPr>
                  <a:spLocks noChangeShapeType="1"/>
                </p:cNvSpPr>
                <p:nvPr/>
              </p:nvSpPr>
              <p:spPr bwMode="auto">
                <a:xfrm>
                  <a:off x="4683125" y="1579564"/>
                  <a:ext cx="595313" cy="0"/>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59" name="Line 96"/>
                <p:cNvSpPr>
                  <a:spLocks noChangeShapeType="1"/>
                </p:cNvSpPr>
                <p:nvPr/>
              </p:nvSpPr>
              <p:spPr bwMode="auto">
                <a:xfrm>
                  <a:off x="5278438" y="1531939"/>
                  <a:ext cx="0" cy="93663"/>
                </a:xfrm>
                <a:prstGeom prst="line">
                  <a:avLst/>
                </a:prstGeom>
                <a:noFill/>
                <a:ln w="254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grpSp>
        <p:sp>
          <p:nvSpPr>
            <p:cNvPr id="130" name="Freeform 51"/>
            <p:cNvSpPr>
              <a:spLocks noEditPoints="1"/>
            </p:cNvSpPr>
            <p:nvPr/>
          </p:nvSpPr>
          <p:spPr bwMode="auto">
            <a:xfrm>
              <a:off x="2708275" y="3420279"/>
              <a:ext cx="3759200" cy="66675"/>
            </a:xfrm>
            <a:custGeom>
              <a:avLst/>
              <a:gdLst>
                <a:gd name="T0" fmla="*/ 7 w 2368"/>
                <a:gd name="T1" fmla="*/ 0 h 42"/>
                <a:gd name="T2" fmla="*/ 301 w 2368"/>
                <a:gd name="T3" fmla="*/ 42 h 42"/>
                <a:gd name="T4" fmla="*/ 888 w 2368"/>
                <a:gd name="T5" fmla="*/ 0 h 42"/>
                <a:gd name="T6" fmla="*/ 1182 w 2368"/>
                <a:gd name="T7" fmla="*/ 42 h 42"/>
                <a:gd name="T8" fmla="*/ 2064 w 2368"/>
                <a:gd name="T9" fmla="*/ 0 h 42"/>
                <a:gd name="T10" fmla="*/ 2357 w 2368"/>
                <a:gd name="T11" fmla="*/ 42 h 42"/>
                <a:gd name="T12" fmla="*/ 73 w 2368"/>
                <a:gd name="T13" fmla="*/ 0 h 42"/>
                <a:gd name="T14" fmla="*/ 106 w 2368"/>
                <a:gd name="T15" fmla="*/ 24 h 42"/>
                <a:gd name="T16" fmla="*/ 171 w 2368"/>
                <a:gd name="T17" fmla="*/ 0 h 42"/>
                <a:gd name="T18" fmla="*/ 204 w 2368"/>
                <a:gd name="T19" fmla="*/ 24 h 42"/>
                <a:gd name="T20" fmla="*/ 269 w 2368"/>
                <a:gd name="T21" fmla="*/ 0 h 42"/>
                <a:gd name="T22" fmla="*/ 333 w 2368"/>
                <a:gd name="T23" fmla="*/ 24 h 42"/>
                <a:gd name="T24" fmla="*/ 399 w 2368"/>
                <a:gd name="T25" fmla="*/ 0 h 42"/>
                <a:gd name="T26" fmla="*/ 432 w 2368"/>
                <a:gd name="T27" fmla="*/ 24 h 42"/>
                <a:gd name="T28" fmla="*/ 497 w 2368"/>
                <a:gd name="T29" fmla="*/ 0 h 42"/>
                <a:gd name="T30" fmla="*/ 530 w 2368"/>
                <a:gd name="T31" fmla="*/ 24 h 42"/>
                <a:gd name="T32" fmla="*/ 628 w 2368"/>
                <a:gd name="T33" fmla="*/ 0 h 42"/>
                <a:gd name="T34" fmla="*/ 660 w 2368"/>
                <a:gd name="T35" fmla="*/ 24 h 42"/>
                <a:gd name="T36" fmla="*/ 726 w 2368"/>
                <a:gd name="T37" fmla="*/ 0 h 42"/>
                <a:gd name="T38" fmla="*/ 759 w 2368"/>
                <a:gd name="T39" fmla="*/ 24 h 42"/>
                <a:gd name="T40" fmla="*/ 824 w 2368"/>
                <a:gd name="T41" fmla="*/ 0 h 42"/>
                <a:gd name="T42" fmla="*/ 857 w 2368"/>
                <a:gd name="T43" fmla="*/ 24 h 42"/>
                <a:gd name="T44" fmla="*/ 953 w 2368"/>
                <a:gd name="T45" fmla="*/ 0 h 42"/>
                <a:gd name="T46" fmla="*/ 986 w 2368"/>
                <a:gd name="T47" fmla="*/ 24 h 42"/>
                <a:gd name="T48" fmla="*/ 1051 w 2368"/>
                <a:gd name="T49" fmla="*/ 0 h 42"/>
                <a:gd name="T50" fmla="*/ 1084 w 2368"/>
                <a:gd name="T51" fmla="*/ 24 h 42"/>
                <a:gd name="T52" fmla="*/ 1149 w 2368"/>
                <a:gd name="T53" fmla="*/ 0 h 42"/>
                <a:gd name="T54" fmla="*/ 1215 w 2368"/>
                <a:gd name="T55" fmla="*/ 24 h 42"/>
                <a:gd name="T56" fmla="*/ 1280 w 2368"/>
                <a:gd name="T57" fmla="*/ 0 h 42"/>
                <a:gd name="T58" fmla="*/ 1313 w 2368"/>
                <a:gd name="T59" fmla="*/ 24 h 42"/>
                <a:gd name="T60" fmla="*/ 1378 w 2368"/>
                <a:gd name="T61" fmla="*/ 0 h 42"/>
                <a:gd name="T62" fmla="*/ 1411 w 2368"/>
                <a:gd name="T63" fmla="*/ 24 h 42"/>
                <a:gd name="T64" fmla="*/ 1508 w 2368"/>
                <a:gd name="T65" fmla="*/ 0 h 42"/>
                <a:gd name="T66" fmla="*/ 1541 w 2368"/>
                <a:gd name="T67" fmla="*/ 24 h 42"/>
                <a:gd name="T68" fmla="*/ 1606 w 2368"/>
                <a:gd name="T69" fmla="*/ 0 h 42"/>
                <a:gd name="T70" fmla="*/ 1639 w 2368"/>
                <a:gd name="T71" fmla="*/ 24 h 42"/>
                <a:gd name="T72" fmla="*/ 1704 w 2368"/>
                <a:gd name="T73" fmla="*/ 0 h 42"/>
                <a:gd name="T74" fmla="*/ 1737 w 2368"/>
                <a:gd name="T75" fmla="*/ 24 h 42"/>
                <a:gd name="T76" fmla="*/ 1835 w 2368"/>
                <a:gd name="T77" fmla="*/ 0 h 42"/>
                <a:gd name="T78" fmla="*/ 1868 w 2368"/>
                <a:gd name="T79" fmla="*/ 24 h 42"/>
                <a:gd name="T80" fmla="*/ 1933 w 2368"/>
                <a:gd name="T81" fmla="*/ 0 h 42"/>
                <a:gd name="T82" fmla="*/ 1966 w 2368"/>
                <a:gd name="T83" fmla="*/ 24 h 42"/>
                <a:gd name="T84" fmla="*/ 2031 w 2368"/>
                <a:gd name="T85" fmla="*/ 0 h 42"/>
                <a:gd name="T86" fmla="*/ 2097 w 2368"/>
                <a:gd name="T87" fmla="*/ 24 h 42"/>
                <a:gd name="T88" fmla="*/ 2162 w 2368"/>
                <a:gd name="T89" fmla="*/ 0 h 42"/>
                <a:gd name="T90" fmla="*/ 2195 w 2368"/>
                <a:gd name="T91" fmla="*/ 24 h 42"/>
                <a:gd name="T92" fmla="*/ 2260 w 2368"/>
                <a:gd name="T93" fmla="*/ 0 h 42"/>
                <a:gd name="T94" fmla="*/ 2293 w 2368"/>
                <a:gd name="T95"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68" h="42">
                  <a:moveTo>
                    <a:pt x="0" y="0"/>
                  </a:moveTo>
                  <a:lnTo>
                    <a:pt x="2368" y="0"/>
                  </a:lnTo>
                  <a:moveTo>
                    <a:pt x="7" y="0"/>
                  </a:moveTo>
                  <a:lnTo>
                    <a:pt x="7" y="42"/>
                  </a:lnTo>
                  <a:moveTo>
                    <a:pt x="301" y="0"/>
                  </a:moveTo>
                  <a:lnTo>
                    <a:pt x="301" y="42"/>
                  </a:lnTo>
                  <a:moveTo>
                    <a:pt x="595" y="0"/>
                  </a:moveTo>
                  <a:lnTo>
                    <a:pt x="595" y="42"/>
                  </a:lnTo>
                  <a:moveTo>
                    <a:pt x="888" y="0"/>
                  </a:moveTo>
                  <a:lnTo>
                    <a:pt x="888" y="42"/>
                  </a:lnTo>
                  <a:moveTo>
                    <a:pt x="1182" y="0"/>
                  </a:moveTo>
                  <a:lnTo>
                    <a:pt x="1182" y="42"/>
                  </a:lnTo>
                  <a:moveTo>
                    <a:pt x="1770" y="0"/>
                  </a:moveTo>
                  <a:lnTo>
                    <a:pt x="1770" y="42"/>
                  </a:lnTo>
                  <a:moveTo>
                    <a:pt x="2064" y="0"/>
                  </a:moveTo>
                  <a:lnTo>
                    <a:pt x="2064" y="42"/>
                  </a:lnTo>
                  <a:moveTo>
                    <a:pt x="2357" y="0"/>
                  </a:moveTo>
                  <a:lnTo>
                    <a:pt x="2357" y="42"/>
                  </a:lnTo>
                  <a:moveTo>
                    <a:pt x="40" y="0"/>
                  </a:moveTo>
                  <a:lnTo>
                    <a:pt x="40" y="24"/>
                  </a:lnTo>
                  <a:moveTo>
                    <a:pt x="73" y="0"/>
                  </a:moveTo>
                  <a:lnTo>
                    <a:pt x="73" y="24"/>
                  </a:lnTo>
                  <a:moveTo>
                    <a:pt x="106" y="0"/>
                  </a:moveTo>
                  <a:lnTo>
                    <a:pt x="106" y="24"/>
                  </a:lnTo>
                  <a:moveTo>
                    <a:pt x="138" y="0"/>
                  </a:moveTo>
                  <a:lnTo>
                    <a:pt x="138" y="24"/>
                  </a:lnTo>
                  <a:moveTo>
                    <a:pt x="171" y="0"/>
                  </a:moveTo>
                  <a:lnTo>
                    <a:pt x="171" y="24"/>
                  </a:lnTo>
                  <a:moveTo>
                    <a:pt x="204" y="0"/>
                  </a:moveTo>
                  <a:lnTo>
                    <a:pt x="204" y="24"/>
                  </a:lnTo>
                  <a:moveTo>
                    <a:pt x="236" y="0"/>
                  </a:moveTo>
                  <a:lnTo>
                    <a:pt x="236" y="24"/>
                  </a:lnTo>
                  <a:moveTo>
                    <a:pt x="269" y="0"/>
                  </a:moveTo>
                  <a:lnTo>
                    <a:pt x="269" y="24"/>
                  </a:lnTo>
                  <a:moveTo>
                    <a:pt x="333" y="0"/>
                  </a:moveTo>
                  <a:lnTo>
                    <a:pt x="333" y="24"/>
                  </a:lnTo>
                  <a:moveTo>
                    <a:pt x="366" y="0"/>
                  </a:moveTo>
                  <a:lnTo>
                    <a:pt x="366" y="24"/>
                  </a:lnTo>
                  <a:moveTo>
                    <a:pt x="399" y="0"/>
                  </a:moveTo>
                  <a:lnTo>
                    <a:pt x="399" y="24"/>
                  </a:lnTo>
                  <a:moveTo>
                    <a:pt x="432" y="0"/>
                  </a:moveTo>
                  <a:lnTo>
                    <a:pt x="432" y="24"/>
                  </a:lnTo>
                  <a:moveTo>
                    <a:pt x="464" y="0"/>
                  </a:moveTo>
                  <a:lnTo>
                    <a:pt x="464" y="24"/>
                  </a:lnTo>
                  <a:moveTo>
                    <a:pt x="497" y="0"/>
                  </a:moveTo>
                  <a:lnTo>
                    <a:pt x="497" y="24"/>
                  </a:lnTo>
                  <a:moveTo>
                    <a:pt x="530" y="0"/>
                  </a:moveTo>
                  <a:lnTo>
                    <a:pt x="530" y="24"/>
                  </a:lnTo>
                  <a:moveTo>
                    <a:pt x="562" y="0"/>
                  </a:moveTo>
                  <a:lnTo>
                    <a:pt x="562" y="24"/>
                  </a:lnTo>
                  <a:moveTo>
                    <a:pt x="628" y="0"/>
                  </a:moveTo>
                  <a:lnTo>
                    <a:pt x="628" y="24"/>
                  </a:lnTo>
                  <a:moveTo>
                    <a:pt x="660" y="0"/>
                  </a:moveTo>
                  <a:lnTo>
                    <a:pt x="660" y="24"/>
                  </a:lnTo>
                  <a:moveTo>
                    <a:pt x="693" y="0"/>
                  </a:moveTo>
                  <a:lnTo>
                    <a:pt x="693" y="24"/>
                  </a:lnTo>
                  <a:moveTo>
                    <a:pt x="726" y="0"/>
                  </a:moveTo>
                  <a:lnTo>
                    <a:pt x="726" y="24"/>
                  </a:lnTo>
                  <a:moveTo>
                    <a:pt x="759" y="0"/>
                  </a:moveTo>
                  <a:lnTo>
                    <a:pt x="759" y="24"/>
                  </a:lnTo>
                  <a:moveTo>
                    <a:pt x="791" y="0"/>
                  </a:moveTo>
                  <a:lnTo>
                    <a:pt x="791" y="24"/>
                  </a:lnTo>
                  <a:moveTo>
                    <a:pt x="824" y="0"/>
                  </a:moveTo>
                  <a:lnTo>
                    <a:pt x="824" y="24"/>
                  </a:lnTo>
                  <a:moveTo>
                    <a:pt x="857" y="0"/>
                  </a:moveTo>
                  <a:lnTo>
                    <a:pt x="857" y="24"/>
                  </a:lnTo>
                  <a:moveTo>
                    <a:pt x="921" y="0"/>
                  </a:moveTo>
                  <a:lnTo>
                    <a:pt x="921" y="24"/>
                  </a:lnTo>
                  <a:moveTo>
                    <a:pt x="953" y="0"/>
                  </a:moveTo>
                  <a:lnTo>
                    <a:pt x="953" y="24"/>
                  </a:lnTo>
                  <a:moveTo>
                    <a:pt x="986" y="0"/>
                  </a:moveTo>
                  <a:lnTo>
                    <a:pt x="986" y="24"/>
                  </a:lnTo>
                  <a:moveTo>
                    <a:pt x="1019" y="0"/>
                  </a:moveTo>
                  <a:lnTo>
                    <a:pt x="1019" y="24"/>
                  </a:lnTo>
                  <a:moveTo>
                    <a:pt x="1051" y="0"/>
                  </a:moveTo>
                  <a:lnTo>
                    <a:pt x="1051" y="24"/>
                  </a:lnTo>
                  <a:moveTo>
                    <a:pt x="1084" y="0"/>
                  </a:moveTo>
                  <a:lnTo>
                    <a:pt x="1084" y="24"/>
                  </a:lnTo>
                  <a:moveTo>
                    <a:pt x="1117" y="0"/>
                  </a:moveTo>
                  <a:lnTo>
                    <a:pt x="1117" y="24"/>
                  </a:lnTo>
                  <a:moveTo>
                    <a:pt x="1149" y="0"/>
                  </a:moveTo>
                  <a:lnTo>
                    <a:pt x="1149" y="24"/>
                  </a:lnTo>
                  <a:moveTo>
                    <a:pt x="1215" y="0"/>
                  </a:moveTo>
                  <a:lnTo>
                    <a:pt x="1215" y="24"/>
                  </a:lnTo>
                  <a:moveTo>
                    <a:pt x="1248" y="0"/>
                  </a:moveTo>
                  <a:lnTo>
                    <a:pt x="1248" y="24"/>
                  </a:lnTo>
                  <a:moveTo>
                    <a:pt x="1280" y="0"/>
                  </a:moveTo>
                  <a:lnTo>
                    <a:pt x="1280" y="24"/>
                  </a:lnTo>
                  <a:moveTo>
                    <a:pt x="1313" y="0"/>
                  </a:moveTo>
                  <a:lnTo>
                    <a:pt x="1313" y="24"/>
                  </a:lnTo>
                  <a:moveTo>
                    <a:pt x="1346" y="0"/>
                  </a:moveTo>
                  <a:lnTo>
                    <a:pt x="1346" y="24"/>
                  </a:lnTo>
                  <a:moveTo>
                    <a:pt x="1378" y="0"/>
                  </a:moveTo>
                  <a:lnTo>
                    <a:pt x="1378" y="24"/>
                  </a:lnTo>
                  <a:moveTo>
                    <a:pt x="1411" y="0"/>
                  </a:moveTo>
                  <a:lnTo>
                    <a:pt x="1411" y="24"/>
                  </a:lnTo>
                  <a:moveTo>
                    <a:pt x="1444" y="0"/>
                  </a:moveTo>
                  <a:lnTo>
                    <a:pt x="1444" y="24"/>
                  </a:lnTo>
                  <a:moveTo>
                    <a:pt x="1508" y="0"/>
                  </a:moveTo>
                  <a:lnTo>
                    <a:pt x="1508" y="24"/>
                  </a:lnTo>
                  <a:moveTo>
                    <a:pt x="1541" y="0"/>
                  </a:moveTo>
                  <a:lnTo>
                    <a:pt x="1541" y="24"/>
                  </a:lnTo>
                  <a:moveTo>
                    <a:pt x="1573" y="0"/>
                  </a:moveTo>
                  <a:lnTo>
                    <a:pt x="1573" y="24"/>
                  </a:lnTo>
                  <a:moveTo>
                    <a:pt x="1606" y="0"/>
                  </a:moveTo>
                  <a:lnTo>
                    <a:pt x="1606" y="24"/>
                  </a:lnTo>
                  <a:moveTo>
                    <a:pt x="1639" y="0"/>
                  </a:moveTo>
                  <a:lnTo>
                    <a:pt x="1639" y="24"/>
                  </a:lnTo>
                  <a:moveTo>
                    <a:pt x="1672" y="0"/>
                  </a:moveTo>
                  <a:lnTo>
                    <a:pt x="1672" y="24"/>
                  </a:lnTo>
                  <a:moveTo>
                    <a:pt x="1704" y="0"/>
                  </a:moveTo>
                  <a:lnTo>
                    <a:pt x="1704" y="24"/>
                  </a:lnTo>
                  <a:moveTo>
                    <a:pt x="1737" y="0"/>
                  </a:moveTo>
                  <a:lnTo>
                    <a:pt x="1737" y="24"/>
                  </a:lnTo>
                  <a:moveTo>
                    <a:pt x="1802" y="0"/>
                  </a:moveTo>
                  <a:lnTo>
                    <a:pt x="1802" y="24"/>
                  </a:lnTo>
                  <a:moveTo>
                    <a:pt x="1835" y="0"/>
                  </a:moveTo>
                  <a:lnTo>
                    <a:pt x="1835" y="24"/>
                  </a:lnTo>
                  <a:moveTo>
                    <a:pt x="1868" y="0"/>
                  </a:moveTo>
                  <a:lnTo>
                    <a:pt x="1868" y="24"/>
                  </a:lnTo>
                  <a:moveTo>
                    <a:pt x="1900" y="0"/>
                  </a:moveTo>
                  <a:lnTo>
                    <a:pt x="1900" y="24"/>
                  </a:lnTo>
                  <a:moveTo>
                    <a:pt x="1933" y="0"/>
                  </a:moveTo>
                  <a:lnTo>
                    <a:pt x="1933" y="24"/>
                  </a:lnTo>
                  <a:moveTo>
                    <a:pt x="1966" y="0"/>
                  </a:moveTo>
                  <a:lnTo>
                    <a:pt x="1966" y="24"/>
                  </a:lnTo>
                  <a:moveTo>
                    <a:pt x="1999" y="0"/>
                  </a:moveTo>
                  <a:lnTo>
                    <a:pt x="1999" y="24"/>
                  </a:lnTo>
                  <a:moveTo>
                    <a:pt x="2031" y="0"/>
                  </a:moveTo>
                  <a:lnTo>
                    <a:pt x="2031" y="24"/>
                  </a:lnTo>
                  <a:moveTo>
                    <a:pt x="2097" y="0"/>
                  </a:moveTo>
                  <a:lnTo>
                    <a:pt x="2097" y="24"/>
                  </a:lnTo>
                  <a:moveTo>
                    <a:pt x="2129" y="0"/>
                  </a:moveTo>
                  <a:lnTo>
                    <a:pt x="2129" y="24"/>
                  </a:lnTo>
                  <a:moveTo>
                    <a:pt x="2162" y="0"/>
                  </a:moveTo>
                  <a:lnTo>
                    <a:pt x="2162" y="24"/>
                  </a:lnTo>
                  <a:moveTo>
                    <a:pt x="2195" y="0"/>
                  </a:moveTo>
                  <a:lnTo>
                    <a:pt x="2195" y="24"/>
                  </a:lnTo>
                  <a:moveTo>
                    <a:pt x="2227" y="0"/>
                  </a:moveTo>
                  <a:lnTo>
                    <a:pt x="2227" y="24"/>
                  </a:lnTo>
                  <a:moveTo>
                    <a:pt x="2260" y="0"/>
                  </a:moveTo>
                  <a:lnTo>
                    <a:pt x="2260" y="24"/>
                  </a:lnTo>
                  <a:moveTo>
                    <a:pt x="2293" y="0"/>
                  </a:moveTo>
                  <a:lnTo>
                    <a:pt x="2293" y="24"/>
                  </a:lnTo>
                  <a:moveTo>
                    <a:pt x="2326" y="0"/>
                  </a:moveTo>
                  <a:lnTo>
                    <a:pt x="2326" y="24"/>
                  </a:lnTo>
                </a:path>
              </a:pathLst>
            </a:custGeom>
            <a:noFill/>
            <a:ln w="1270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31" name="Line 52"/>
            <p:cNvSpPr>
              <a:spLocks noChangeShapeType="1"/>
            </p:cNvSpPr>
            <p:nvPr/>
          </p:nvSpPr>
          <p:spPr bwMode="auto">
            <a:xfrm>
              <a:off x="5049838" y="3420279"/>
              <a:ext cx="0" cy="66675"/>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nvGrpSpPr>
            <p:cNvPr id="132" name="Group 87"/>
            <p:cNvGrpSpPr/>
            <p:nvPr/>
          </p:nvGrpSpPr>
          <p:grpSpPr>
            <a:xfrm>
              <a:off x="2595461" y="3525875"/>
              <a:ext cx="3923324" cy="161583"/>
              <a:chOff x="2578100" y="3479579"/>
              <a:chExt cx="3923324" cy="161583"/>
            </a:xfrm>
          </p:grpSpPr>
          <p:sp>
            <p:nvSpPr>
              <p:cNvPr id="144" name="Rectangle 97"/>
              <p:cNvSpPr>
                <a:spLocks noChangeArrowheads="1"/>
              </p:cNvSpPr>
              <p:nvPr/>
            </p:nvSpPr>
            <p:spPr bwMode="auto">
              <a:xfrm>
                <a:off x="2578100"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dirty="0">
                    <a:solidFill>
                      <a:srgbClr val="000000"/>
                    </a:solidFill>
                  </a:rPr>
                  <a:t>0.1</a:t>
                </a:r>
                <a:endParaRPr lang="en-US" altLang="en-US" sz="1867" dirty="0"/>
              </a:p>
            </p:txBody>
          </p:sp>
          <p:sp>
            <p:nvSpPr>
              <p:cNvPr id="145" name="Rectangle 98"/>
              <p:cNvSpPr>
                <a:spLocks noChangeArrowheads="1"/>
              </p:cNvSpPr>
              <p:nvPr/>
            </p:nvSpPr>
            <p:spPr bwMode="auto">
              <a:xfrm>
                <a:off x="3032125"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0.2</a:t>
                </a:r>
                <a:endParaRPr lang="en-US" altLang="en-US" sz="1867"/>
              </a:p>
            </p:txBody>
          </p:sp>
          <p:sp>
            <p:nvSpPr>
              <p:cNvPr id="146" name="Rectangle 99"/>
              <p:cNvSpPr>
                <a:spLocks noChangeArrowheads="1"/>
              </p:cNvSpPr>
              <p:nvPr/>
            </p:nvSpPr>
            <p:spPr bwMode="auto">
              <a:xfrm>
                <a:off x="3498850"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0.3</a:t>
                </a:r>
                <a:endParaRPr lang="en-US" altLang="en-US" sz="1867"/>
              </a:p>
            </p:txBody>
          </p:sp>
          <p:sp>
            <p:nvSpPr>
              <p:cNvPr id="147" name="Rectangle 100"/>
              <p:cNvSpPr>
                <a:spLocks noChangeArrowheads="1"/>
              </p:cNvSpPr>
              <p:nvPr/>
            </p:nvSpPr>
            <p:spPr bwMode="auto">
              <a:xfrm>
                <a:off x="3978275"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0.4</a:t>
                </a:r>
                <a:endParaRPr lang="en-US" altLang="en-US" sz="1867"/>
              </a:p>
            </p:txBody>
          </p:sp>
          <p:sp>
            <p:nvSpPr>
              <p:cNvPr id="148" name="Rectangle 101"/>
              <p:cNvSpPr>
                <a:spLocks noChangeArrowheads="1"/>
              </p:cNvSpPr>
              <p:nvPr/>
            </p:nvSpPr>
            <p:spPr bwMode="auto">
              <a:xfrm>
                <a:off x="4471988"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0.6</a:t>
                </a:r>
                <a:endParaRPr lang="en-US" altLang="en-US" sz="1867"/>
              </a:p>
            </p:txBody>
          </p:sp>
          <p:sp>
            <p:nvSpPr>
              <p:cNvPr id="149" name="Rectangle 102"/>
              <p:cNvSpPr>
                <a:spLocks noChangeArrowheads="1"/>
              </p:cNvSpPr>
              <p:nvPr/>
            </p:nvSpPr>
            <p:spPr bwMode="auto">
              <a:xfrm>
                <a:off x="4926013"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1.0</a:t>
                </a:r>
                <a:endParaRPr lang="en-US" altLang="en-US" sz="1867"/>
              </a:p>
            </p:txBody>
          </p:sp>
          <p:sp>
            <p:nvSpPr>
              <p:cNvPr id="150" name="Rectangle 103"/>
              <p:cNvSpPr>
                <a:spLocks noChangeArrowheads="1"/>
              </p:cNvSpPr>
              <p:nvPr/>
            </p:nvSpPr>
            <p:spPr bwMode="auto">
              <a:xfrm>
                <a:off x="5392738"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dirty="0">
                    <a:solidFill>
                      <a:srgbClr val="000000"/>
                    </a:solidFill>
                  </a:rPr>
                  <a:t>1.6</a:t>
                </a:r>
                <a:endParaRPr lang="en-US" altLang="en-US" sz="1867" dirty="0"/>
              </a:p>
            </p:txBody>
          </p:sp>
          <p:sp>
            <p:nvSpPr>
              <p:cNvPr id="151" name="Rectangle 104"/>
              <p:cNvSpPr>
                <a:spLocks noChangeArrowheads="1"/>
              </p:cNvSpPr>
              <p:nvPr/>
            </p:nvSpPr>
            <p:spPr bwMode="auto">
              <a:xfrm>
                <a:off x="5861050"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2.5</a:t>
                </a:r>
                <a:endParaRPr lang="en-US" altLang="en-US" sz="1867"/>
              </a:p>
            </p:txBody>
          </p:sp>
          <p:sp>
            <p:nvSpPr>
              <p:cNvPr id="152" name="Rectangle 105"/>
              <p:cNvSpPr>
                <a:spLocks noChangeArrowheads="1"/>
              </p:cNvSpPr>
              <p:nvPr/>
            </p:nvSpPr>
            <p:spPr bwMode="auto">
              <a:xfrm>
                <a:off x="6315075" y="3479579"/>
                <a:ext cx="18634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defTabSz="1219170"/>
                <a:r>
                  <a:rPr lang="en-US" altLang="en-US" sz="1400">
                    <a:solidFill>
                      <a:srgbClr val="000000"/>
                    </a:solidFill>
                  </a:rPr>
                  <a:t>4.0</a:t>
                </a:r>
                <a:endParaRPr lang="en-US" altLang="en-US" sz="1867"/>
              </a:p>
            </p:txBody>
          </p:sp>
        </p:grpSp>
        <p:grpSp>
          <p:nvGrpSpPr>
            <p:cNvPr id="133" name="Group 88"/>
            <p:cNvGrpSpPr/>
            <p:nvPr/>
          </p:nvGrpSpPr>
          <p:grpSpPr>
            <a:xfrm>
              <a:off x="5170488" y="1525870"/>
              <a:ext cx="1168400" cy="108000"/>
              <a:chOff x="5164138" y="2576550"/>
              <a:chExt cx="1168400" cy="108000"/>
            </a:xfrm>
          </p:grpSpPr>
          <p:sp>
            <p:nvSpPr>
              <p:cNvPr id="139" name="Line 115"/>
              <p:cNvSpPr>
                <a:spLocks noChangeShapeType="1"/>
              </p:cNvSpPr>
              <p:nvPr/>
            </p:nvSpPr>
            <p:spPr bwMode="auto">
              <a:xfrm>
                <a:off x="6326188" y="2580749"/>
                <a:ext cx="0" cy="101600"/>
              </a:xfrm>
              <a:prstGeom prst="line">
                <a:avLst/>
              </a:prstGeom>
              <a:noFill/>
              <a:ln w="28575" cap="flat">
                <a:solidFill>
                  <a:srgbClr val="249BD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40" name="Line 117"/>
              <p:cNvSpPr>
                <a:spLocks noChangeShapeType="1"/>
              </p:cNvSpPr>
              <p:nvPr/>
            </p:nvSpPr>
            <p:spPr bwMode="auto">
              <a:xfrm>
                <a:off x="5167313" y="2580749"/>
                <a:ext cx="0" cy="101600"/>
              </a:xfrm>
              <a:prstGeom prst="line">
                <a:avLst/>
              </a:prstGeom>
              <a:noFill/>
              <a:ln w="28575" cap="flat">
                <a:solidFill>
                  <a:srgbClr val="249BD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nvGrpSpPr>
              <p:cNvPr id="141" name="Group 96"/>
              <p:cNvGrpSpPr/>
              <p:nvPr/>
            </p:nvGrpSpPr>
            <p:grpSpPr>
              <a:xfrm>
                <a:off x="5164138" y="2576550"/>
                <a:ext cx="1168400" cy="108000"/>
                <a:chOff x="5164138" y="2854326"/>
                <a:chExt cx="1168400" cy="108000"/>
              </a:xfrm>
            </p:grpSpPr>
            <p:sp>
              <p:nvSpPr>
                <p:cNvPr id="142" name="Line 113"/>
                <p:cNvSpPr>
                  <a:spLocks noChangeShapeType="1"/>
                </p:cNvSpPr>
                <p:nvPr/>
              </p:nvSpPr>
              <p:spPr bwMode="auto">
                <a:xfrm>
                  <a:off x="5164138" y="2906713"/>
                  <a:ext cx="1168400" cy="0"/>
                </a:xfrm>
                <a:prstGeom prst="line">
                  <a:avLst/>
                </a:prstGeom>
                <a:noFill/>
                <a:ln w="28575" cap="flat">
                  <a:solidFill>
                    <a:srgbClr val="249BD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43" name="Oval 119"/>
                <p:cNvSpPr>
                  <a:spLocks noChangeArrowheads="1"/>
                </p:cNvSpPr>
                <p:nvPr/>
              </p:nvSpPr>
              <p:spPr bwMode="auto">
                <a:xfrm>
                  <a:off x="5689600" y="2854326"/>
                  <a:ext cx="108000" cy="108000"/>
                </a:xfrm>
                <a:prstGeom prst="ellipse">
                  <a:avLst/>
                </a:prstGeom>
                <a:solidFill>
                  <a:srgbClr val="249BD4"/>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grpSp>
        </p:grpSp>
        <p:grpSp>
          <p:nvGrpSpPr>
            <p:cNvPr id="134" name="Group 89"/>
            <p:cNvGrpSpPr/>
            <p:nvPr/>
          </p:nvGrpSpPr>
          <p:grpSpPr>
            <a:xfrm>
              <a:off x="5099050" y="1868265"/>
              <a:ext cx="1236663" cy="108000"/>
              <a:chOff x="5099050" y="3187701"/>
              <a:chExt cx="1236663" cy="108000"/>
            </a:xfrm>
          </p:grpSpPr>
          <p:sp>
            <p:nvSpPr>
              <p:cNvPr id="135" name="Line 114"/>
              <p:cNvSpPr>
                <a:spLocks noChangeShapeType="1"/>
              </p:cNvSpPr>
              <p:nvPr/>
            </p:nvSpPr>
            <p:spPr bwMode="auto">
              <a:xfrm>
                <a:off x="5110163" y="3236913"/>
                <a:ext cx="1212850" cy="0"/>
              </a:xfrm>
              <a:prstGeom prst="line">
                <a:avLst/>
              </a:prstGeom>
              <a:noFill/>
              <a:ln w="28575" cap="flat">
                <a:solidFill>
                  <a:srgbClr val="249BD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36" name="Line 116"/>
              <p:cNvSpPr>
                <a:spLocks noChangeShapeType="1"/>
              </p:cNvSpPr>
              <p:nvPr/>
            </p:nvSpPr>
            <p:spPr bwMode="auto">
              <a:xfrm>
                <a:off x="6335713" y="3190876"/>
                <a:ext cx="0" cy="101600"/>
              </a:xfrm>
              <a:prstGeom prst="line">
                <a:avLst/>
              </a:prstGeom>
              <a:noFill/>
              <a:ln w="28575" cap="flat">
                <a:solidFill>
                  <a:srgbClr val="249BD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37" name="Line 118"/>
              <p:cNvSpPr>
                <a:spLocks noChangeShapeType="1"/>
              </p:cNvSpPr>
              <p:nvPr/>
            </p:nvSpPr>
            <p:spPr bwMode="auto">
              <a:xfrm>
                <a:off x="5099050" y="3190876"/>
                <a:ext cx="0" cy="103188"/>
              </a:xfrm>
              <a:prstGeom prst="line">
                <a:avLst/>
              </a:prstGeom>
              <a:noFill/>
              <a:ln w="28575" cap="flat">
                <a:solidFill>
                  <a:srgbClr val="249BD4"/>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138" name="Oval 120"/>
              <p:cNvSpPr>
                <a:spLocks noChangeArrowheads="1"/>
              </p:cNvSpPr>
              <p:nvPr/>
            </p:nvSpPr>
            <p:spPr bwMode="auto">
              <a:xfrm>
                <a:off x="5659438" y="3187701"/>
                <a:ext cx="108000" cy="108000"/>
              </a:xfrm>
              <a:prstGeom prst="ellipse">
                <a:avLst/>
              </a:prstGeom>
              <a:solidFill>
                <a:srgbClr val="249BD4"/>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GB" sz="2400"/>
              </a:p>
            </p:txBody>
          </p:sp>
        </p:grpSp>
      </p:grpSp>
      <p:sp>
        <p:nvSpPr>
          <p:cNvPr id="215" name="TextBox 54"/>
          <p:cNvSpPr txBox="1"/>
          <p:nvPr/>
        </p:nvSpPr>
        <p:spPr>
          <a:xfrm>
            <a:off x="1403648" y="5246037"/>
            <a:ext cx="6624736" cy="400110"/>
          </a:xfrm>
          <a:prstGeom prst="rect">
            <a:avLst/>
          </a:prstGeom>
          <a:noFill/>
        </p:spPr>
        <p:txBody>
          <a:bodyPr wrap="square" rtlCol="0">
            <a:spAutoFit/>
          </a:bodyPr>
          <a:lstStyle/>
          <a:p>
            <a:pPr algn="ctr"/>
            <a:r>
              <a:rPr lang="en-US" sz="1000" dirty="0">
                <a:solidFill>
                  <a:schemeClr val="bg2"/>
                </a:solidFill>
              </a:rPr>
              <a:t>Odds ratios (95% confidence intervals) comparing the overall outcome based on scores in 4 domains: General feeling, Mood, Sexual life, Premenstrual complaints and Overall effect at cycles 1 to 6 </a:t>
            </a:r>
            <a:endParaRPr lang="en-GB" sz="1000" dirty="0">
              <a:solidFill>
                <a:schemeClr val="bg2"/>
              </a:solidFill>
            </a:endParaRPr>
          </a:p>
        </p:txBody>
      </p:sp>
    </p:spTree>
    <p:extLst>
      <p:ext uri="{BB962C8B-B14F-4D97-AF65-F5344CB8AC3E}">
        <p14:creationId xmlns:p14="http://schemas.microsoft.com/office/powerpoint/2010/main" val="3255607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8357E7BB-3D29-48C5-B27D-559B51CC2600}"/>
              </a:ext>
            </a:extLst>
          </p:cNvPr>
          <p:cNvSpPr/>
          <p:nvPr/>
        </p:nvSpPr>
        <p:spPr>
          <a:xfrm>
            <a:off x="505420" y="790624"/>
            <a:ext cx="8445074" cy="1157288"/>
          </a:xfrm>
          <a:custGeom>
            <a:avLst/>
            <a:gdLst/>
            <a:ahLst/>
            <a:cxnLst/>
            <a:rect l="l" t="t" r="r" b="b"/>
            <a:pathLst>
              <a:path w="9144000" h="1196340">
                <a:moveTo>
                  <a:pt x="0" y="1196339"/>
                </a:moveTo>
                <a:lnTo>
                  <a:pt x="9144000" y="1196339"/>
                </a:lnTo>
                <a:lnTo>
                  <a:pt x="9144000" y="0"/>
                </a:lnTo>
                <a:lnTo>
                  <a:pt x="0" y="0"/>
                </a:lnTo>
                <a:lnTo>
                  <a:pt x="0" y="1196339"/>
                </a:lnTo>
                <a:close/>
              </a:path>
            </a:pathLst>
          </a:custGeom>
          <a:solidFill>
            <a:srgbClr val="6FBED0"/>
          </a:solidFill>
        </p:spPr>
        <p:txBody>
          <a:bodyPr wrap="square" lIns="0" tIns="0" rIns="0" bIns="0" rtlCol="0"/>
          <a:lstStyle/>
          <a:p>
            <a:endParaRPr sz="1800"/>
          </a:p>
        </p:txBody>
      </p:sp>
      <p:sp>
        <p:nvSpPr>
          <p:cNvPr id="4" name="Title 3">
            <a:extLst>
              <a:ext uri="{FF2B5EF4-FFF2-40B4-BE49-F238E27FC236}">
                <a16:creationId xmlns:a16="http://schemas.microsoft.com/office/drawing/2014/main" id="{A64B2C3F-D1EC-4D45-8A33-061B524EA516}"/>
              </a:ext>
            </a:extLst>
          </p:cNvPr>
          <p:cNvSpPr>
            <a:spLocks noGrp="1"/>
          </p:cNvSpPr>
          <p:nvPr>
            <p:ph type="title"/>
          </p:nvPr>
        </p:nvSpPr>
        <p:spPr>
          <a:xfrm>
            <a:off x="233464" y="870942"/>
            <a:ext cx="8364039" cy="994172"/>
          </a:xfrm>
        </p:spPr>
        <p:txBody>
          <a:bodyPr>
            <a:noAutofit/>
          </a:bodyPr>
          <a:lstStyle/>
          <a:p>
            <a:pPr algn="ctr"/>
            <a:r>
              <a:rPr lang="en-US" sz="2800" dirty="0">
                <a:solidFill>
                  <a:schemeClr val="bg1"/>
                </a:solidFill>
                <a:latin typeface="Arial" panose="020B0604020202020204" pitchFamily="34" charset="0"/>
                <a:cs typeface="Arial" panose="020B0604020202020204" pitchFamily="34" charset="0"/>
              </a:rPr>
              <a:t>Estetrol (E4): </a:t>
            </a:r>
            <a:r>
              <a:rPr lang="aa-ET" sz="2800" dirty="0" err="1">
                <a:solidFill>
                  <a:schemeClr val="bg1"/>
                </a:solidFill>
                <a:latin typeface="Arial" panose="020B0604020202020204" pitchFamily="34" charset="0"/>
                <a:cs typeface="Arial" panose="020B0604020202020204" pitchFamily="34" charset="0"/>
              </a:rPr>
              <a:t>Negligable</a:t>
            </a:r>
            <a:r>
              <a:rPr lang="aa-ET" sz="2800" dirty="0">
                <a:solidFill>
                  <a:schemeClr val="bg1"/>
                </a:solidFill>
                <a:latin typeface="Arial" panose="020B0604020202020204" pitchFamily="34" charset="0"/>
                <a:cs typeface="Arial" panose="020B0604020202020204" pitchFamily="34" charset="0"/>
              </a:rPr>
              <a:t> e</a:t>
            </a:r>
            <a:r>
              <a:rPr lang="en-US" sz="2800" dirty="0" err="1">
                <a:solidFill>
                  <a:schemeClr val="bg1"/>
                </a:solidFill>
                <a:latin typeface="Arial" panose="020B0604020202020204" pitchFamily="34" charset="0"/>
                <a:cs typeface="Arial" panose="020B0604020202020204" pitchFamily="34" charset="0"/>
              </a:rPr>
              <a:t>ffect</a:t>
            </a:r>
            <a:r>
              <a:rPr lang="en-US" sz="2800" dirty="0">
                <a:solidFill>
                  <a:schemeClr val="bg1"/>
                </a:solidFill>
                <a:latin typeface="Arial" panose="020B0604020202020204" pitchFamily="34" charset="0"/>
                <a:cs typeface="Arial" panose="020B0604020202020204" pitchFamily="34" charset="0"/>
              </a:rPr>
              <a:t> on liver enzymes</a:t>
            </a:r>
            <a:endParaRPr lang="en-GB" sz="2800" dirty="0">
              <a:solidFill>
                <a:schemeClr val="bg1"/>
              </a:solidFill>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14665756-8635-401A-BE23-CB56CE57EBB2}"/>
              </a:ext>
            </a:extLst>
          </p:cNvPr>
          <p:cNvSpPr>
            <a:spLocks noGrp="1"/>
          </p:cNvSpPr>
          <p:nvPr>
            <p:ph idx="1"/>
          </p:nvPr>
        </p:nvSpPr>
        <p:spPr>
          <a:xfrm>
            <a:off x="505420" y="2028229"/>
            <a:ext cx="8297465" cy="3712613"/>
          </a:xfrm>
        </p:spPr>
        <p:txBody>
          <a:bodyPr>
            <a:normAutofit/>
          </a:bodyPr>
          <a:lstStyle/>
          <a:p>
            <a:r>
              <a:rPr lang="hu-HU" sz="1500" dirty="0" err="1">
                <a:latin typeface="Arial" panose="020B0604020202020204" pitchFamily="34" charset="0"/>
                <a:cs typeface="Arial" panose="020B0604020202020204" pitchFamily="34" charset="0"/>
              </a:rPr>
              <a:t>Negligable</a:t>
            </a:r>
            <a:r>
              <a:rPr lang="hu-HU" sz="1500" dirty="0">
                <a:latin typeface="Arial" panose="020B0604020202020204" pitchFamily="34" charset="0"/>
                <a:cs typeface="Arial" panose="020B0604020202020204" pitchFamily="34" charset="0"/>
              </a:rPr>
              <a:t> </a:t>
            </a:r>
            <a:r>
              <a:rPr lang="hu-HU" sz="1500" dirty="0" err="1">
                <a:latin typeface="Arial" panose="020B0604020202020204" pitchFamily="34" charset="0"/>
                <a:cs typeface="Arial" panose="020B0604020202020204" pitchFamily="34" charset="0"/>
              </a:rPr>
              <a:t>effect</a:t>
            </a:r>
            <a:r>
              <a:rPr lang="hu-HU" sz="1500" dirty="0">
                <a:latin typeface="Arial" panose="020B0604020202020204" pitchFamily="34" charset="0"/>
                <a:cs typeface="Arial" panose="020B0604020202020204" pitchFamily="34" charset="0"/>
              </a:rPr>
              <a:t> of </a:t>
            </a:r>
            <a:r>
              <a:rPr lang="hu-HU" sz="1500" dirty="0" err="1">
                <a:latin typeface="Arial" panose="020B0604020202020204" pitchFamily="34" charset="0"/>
                <a:cs typeface="Arial" panose="020B0604020202020204" pitchFamily="34" charset="0"/>
              </a:rPr>
              <a:t>the</a:t>
            </a:r>
            <a:r>
              <a:rPr lang="hu-HU" sz="1500" dirty="0">
                <a:latin typeface="Arial" panose="020B0604020202020204" pitchFamily="34" charset="0"/>
                <a:cs typeface="Arial" panose="020B0604020202020204" pitchFamily="34" charset="0"/>
              </a:rPr>
              <a:t> </a:t>
            </a:r>
            <a:r>
              <a:rPr lang="hu-HU" sz="1500" dirty="0" err="1">
                <a:latin typeface="Arial" panose="020B0604020202020204" pitchFamily="34" charset="0"/>
                <a:cs typeface="Arial" panose="020B0604020202020204" pitchFamily="34" charset="0"/>
              </a:rPr>
              <a:t>following</a:t>
            </a:r>
            <a:r>
              <a:rPr lang="hu-HU" sz="1500" dirty="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the P450 enzymes (&lt;10%)</a:t>
            </a:r>
            <a:endParaRPr lang="en-US" sz="1500" baseline="30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2738BCA-D130-4D57-97FF-3F2B715723F2}"/>
              </a:ext>
            </a:extLst>
          </p:cNvPr>
          <p:cNvSpPr txBox="1"/>
          <p:nvPr/>
        </p:nvSpPr>
        <p:spPr>
          <a:xfrm>
            <a:off x="396833" y="5740842"/>
            <a:ext cx="4257319" cy="307777"/>
          </a:xfrm>
          <a:prstGeom prst="rect">
            <a:avLst/>
          </a:prstGeom>
          <a:noFill/>
        </p:spPr>
        <p:txBody>
          <a:bodyPr wrap="none" rtlCol="0" anchor="b" anchorCtr="0">
            <a:spAutoFit/>
          </a:bodyPr>
          <a:lstStyle/>
          <a:p>
            <a:pPr algn="r"/>
            <a:r>
              <a:rPr lang="fr-FR" sz="1400" dirty="0"/>
              <a:t>Visser M, et al. Climacteric 2008;11(Suppl.1):64–68</a:t>
            </a:r>
          </a:p>
        </p:txBody>
      </p:sp>
      <p:graphicFrame>
        <p:nvGraphicFramePr>
          <p:cNvPr id="3" name="Table 7">
            <a:extLst>
              <a:ext uri="{FF2B5EF4-FFF2-40B4-BE49-F238E27FC236}">
                <a16:creationId xmlns:a16="http://schemas.microsoft.com/office/drawing/2014/main" id="{5FF12098-F22C-41DB-99ED-C5A047259F34}"/>
              </a:ext>
            </a:extLst>
          </p:cNvPr>
          <p:cNvGraphicFramePr>
            <a:graphicFrameLocks noGrp="1"/>
          </p:cNvGraphicFramePr>
          <p:nvPr>
            <p:extLst>
              <p:ext uri="{D42A27DB-BD31-4B8C-83A1-F6EECF244321}">
                <p14:modId xmlns:p14="http://schemas.microsoft.com/office/powerpoint/2010/main" val="838778488"/>
              </p:ext>
            </p:extLst>
          </p:nvPr>
        </p:nvGraphicFramePr>
        <p:xfrm>
          <a:off x="505420" y="2924944"/>
          <a:ext cx="8387061" cy="1935552"/>
        </p:xfrm>
        <a:graphic>
          <a:graphicData uri="http://schemas.openxmlformats.org/drawingml/2006/table">
            <a:tbl>
              <a:tblPr firstRow="1" bandRow="1">
                <a:tableStyleId>{5C22544A-7EE6-4342-B048-85BDC9FD1C3A}</a:tableStyleId>
              </a:tblPr>
              <a:tblGrid>
                <a:gridCol w="1349501">
                  <a:extLst>
                    <a:ext uri="{9D8B030D-6E8A-4147-A177-3AD203B41FA5}">
                      <a16:colId xmlns:a16="http://schemas.microsoft.com/office/drawing/2014/main" val="481707530"/>
                    </a:ext>
                  </a:extLst>
                </a:gridCol>
                <a:gridCol w="1407512">
                  <a:extLst>
                    <a:ext uri="{9D8B030D-6E8A-4147-A177-3AD203B41FA5}">
                      <a16:colId xmlns:a16="http://schemas.microsoft.com/office/drawing/2014/main" val="649983854"/>
                    </a:ext>
                  </a:extLst>
                </a:gridCol>
                <a:gridCol w="1407512">
                  <a:extLst>
                    <a:ext uri="{9D8B030D-6E8A-4147-A177-3AD203B41FA5}">
                      <a16:colId xmlns:a16="http://schemas.microsoft.com/office/drawing/2014/main" val="3125915968"/>
                    </a:ext>
                  </a:extLst>
                </a:gridCol>
                <a:gridCol w="1407512">
                  <a:extLst>
                    <a:ext uri="{9D8B030D-6E8A-4147-A177-3AD203B41FA5}">
                      <a16:colId xmlns:a16="http://schemas.microsoft.com/office/drawing/2014/main" val="3738246535"/>
                    </a:ext>
                  </a:extLst>
                </a:gridCol>
                <a:gridCol w="1407512">
                  <a:extLst>
                    <a:ext uri="{9D8B030D-6E8A-4147-A177-3AD203B41FA5}">
                      <a16:colId xmlns:a16="http://schemas.microsoft.com/office/drawing/2014/main" val="3912037375"/>
                    </a:ext>
                  </a:extLst>
                </a:gridCol>
                <a:gridCol w="1407512">
                  <a:extLst>
                    <a:ext uri="{9D8B030D-6E8A-4147-A177-3AD203B41FA5}">
                      <a16:colId xmlns:a16="http://schemas.microsoft.com/office/drawing/2014/main" val="1349127830"/>
                    </a:ext>
                  </a:extLst>
                </a:gridCol>
              </a:tblGrid>
              <a:tr h="525780">
                <a:tc>
                  <a:txBody>
                    <a:bodyPr/>
                    <a:lstStyle/>
                    <a:p>
                      <a:pPr algn="ctr"/>
                      <a:r>
                        <a:rPr lang="en-GB" sz="1500" dirty="0" err="1">
                          <a:latin typeface="Arial" panose="020B0604020202020204" pitchFamily="34" charset="0"/>
                          <a:cs typeface="Arial" panose="020B0604020202020204" pitchFamily="34" charset="0"/>
                        </a:rPr>
                        <a:t>Estrogen</a:t>
                      </a:r>
                      <a:r>
                        <a:rPr lang="en-GB" sz="1500" dirty="0">
                          <a:latin typeface="Arial" panose="020B0604020202020204" pitchFamily="34" charset="0"/>
                          <a:cs typeface="Arial" panose="020B0604020202020204" pitchFamily="34" charset="0"/>
                        </a:rPr>
                        <a:t> at 10 </a:t>
                      </a:r>
                      <a:r>
                        <a:rPr lang="el-GR" sz="1500" dirty="0">
                          <a:latin typeface="Arial" panose="020B0604020202020204" pitchFamily="34" charset="0"/>
                          <a:cs typeface="Arial" panose="020B0604020202020204" pitchFamily="34" charset="0"/>
                        </a:rPr>
                        <a:t>μ</a:t>
                      </a:r>
                      <a:r>
                        <a:rPr lang="en-GB" sz="1500" dirty="0">
                          <a:latin typeface="Arial" panose="020B0604020202020204" pitchFamily="34" charset="0"/>
                          <a:cs typeface="Arial" panose="020B0604020202020204" pitchFamily="34" charset="0"/>
                        </a:rPr>
                        <a:t>mol/L</a:t>
                      </a:r>
                    </a:p>
                  </a:txBody>
                  <a:tcPr marL="68580" marR="68580" marT="34290" marB="34290" anchor="ctr">
                    <a:solidFill>
                      <a:srgbClr val="196B91"/>
                    </a:solidFill>
                  </a:tcPr>
                </a:tc>
                <a:tc gridSpan="5">
                  <a:txBody>
                    <a:bodyPr/>
                    <a:lstStyle/>
                    <a:p>
                      <a:pPr algn="ctr"/>
                      <a:r>
                        <a:rPr lang="en-US" sz="1500" dirty="0">
                          <a:latin typeface="Arial" panose="020B0604020202020204" pitchFamily="34" charset="0"/>
                          <a:cs typeface="Arial" panose="020B0604020202020204" pitchFamily="34" charset="0"/>
                        </a:rPr>
                        <a:t>% of P450 enzymes</a:t>
                      </a:r>
                      <a:endParaRPr lang="en-GB" sz="1500" dirty="0">
                        <a:latin typeface="Arial" panose="020B0604020202020204" pitchFamily="34" charset="0"/>
                        <a:cs typeface="Arial" panose="020B0604020202020204" pitchFamily="34" charset="0"/>
                      </a:endParaRPr>
                    </a:p>
                  </a:txBody>
                  <a:tcPr marL="68580" marR="68580" marT="34290" marB="34290" anchor="ctr">
                    <a:solidFill>
                      <a:srgbClr val="196B91"/>
                    </a:solidFill>
                  </a:tcPr>
                </a:tc>
                <a:tc hMerge="1">
                  <a:txBody>
                    <a:bodyPr/>
                    <a:lstStyle/>
                    <a:p>
                      <a:endParaRPr lang="en-GB"/>
                    </a:p>
                  </a:txBody>
                  <a:tcPr/>
                </a:tc>
                <a:tc hMerge="1">
                  <a:txBody>
                    <a:bodyPr/>
                    <a:lstStyle/>
                    <a:p>
                      <a:endParaRPr lang="en-GB"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884020608"/>
                  </a:ext>
                </a:extLst>
              </a:tr>
              <a:tr h="352443">
                <a:tc>
                  <a:txBody>
                    <a:bodyPr/>
                    <a:lstStyle/>
                    <a:p>
                      <a:pPr algn="ctr"/>
                      <a:endParaRPr lang="en-GB" sz="150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500" b="1" dirty="0">
                          <a:solidFill>
                            <a:schemeClr val="tx1"/>
                          </a:solidFill>
                          <a:latin typeface="Arial" panose="020B0604020202020204" pitchFamily="34" charset="0"/>
                          <a:cs typeface="Arial" panose="020B0604020202020204" pitchFamily="34" charset="0"/>
                        </a:rPr>
                        <a:t>CYP1A2</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GB" sz="1500" b="1" dirty="0">
                          <a:solidFill>
                            <a:schemeClr val="tx1"/>
                          </a:solidFill>
                          <a:latin typeface="Arial" panose="020B0604020202020204" pitchFamily="34" charset="0"/>
                          <a:cs typeface="Arial" panose="020B0604020202020204" pitchFamily="34" charset="0"/>
                        </a:rPr>
                        <a:t>CYP2C9</a:t>
                      </a:r>
                    </a:p>
                  </a:txBody>
                  <a:tcPr marL="68580" marR="68580" marT="34290" marB="34290" anchor="ctr"/>
                </a:tc>
                <a:tc>
                  <a:txBody>
                    <a:bodyPr/>
                    <a:lstStyle/>
                    <a:p>
                      <a:pPr algn="ctr"/>
                      <a:r>
                        <a:rPr lang="en-US" sz="1500" b="1" dirty="0">
                          <a:solidFill>
                            <a:schemeClr val="tx1"/>
                          </a:solidFill>
                          <a:latin typeface="Arial" panose="020B0604020202020204" pitchFamily="34" charset="0"/>
                          <a:cs typeface="Arial" panose="020B0604020202020204" pitchFamily="34" charset="0"/>
                        </a:rPr>
                        <a:t>CYP2C19</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GB" sz="1500" b="1" dirty="0">
                          <a:solidFill>
                            <a:schemeClr val="tx1"/>
                          </a:solidFill>
                          <a:latin typeface="Arial" panose="020B0604020202020204" pitchFamily="34" charset="0"/>
                          <a:cs typeface="Arial" panose="020B0604020202020204" pitchFamily="34" charset="0"/>
                        </a:rPr>
                        <a:t>CYP2D6</a:t>
                      </a:r>
                    </a:p>
                  </a:txBody>
                  <a:tcPr marL="68580" marR="68580" marT="34290" marB="34290" anchor="ctr"/>
                </a:tc>
                <a:tc>
                  <a:txBody>
                    <a:bodyPr/>
                    <a:lstStyle/>
                    <a:p>
                      <a:pPr algn="ctr"/>
                      <a:r>
                        <a:rPr lang="en-US" sz="1500" b="1" dirty="0">
                          <a:solidFill>
                            <a:schemeClr val="tx1"/>
                          </a:solidFill>
                          <a:latin typeface="Arial" panose="020B0604020202020204" pitchFamily="34" charset="0"/>
                          <a:cs typeface="Arial" panose="020B0604020202020204" pitchFamily="34" charset="0"/>
                        </a:rPr>
                        <a:t>CYP3A4</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701202619"/>
                  </a:ext>
                </a:extLst>
              </a:tr>
              <a:tr h="352443">
                <a:tc>
                  <a:txBody>
                    <a:bodyPr/>
                    <a:lstStyle/>
                    <a:p>
                      <a:pPr algn="ctr"/>
                      <a:r>
                        <a:rPr lang="en-US" sz="1500" b="1" dirty="0">
                          <a:solidFill>
                            <a:schemeClr val="bg1"/>
                          </a:solidFill>
                          <a:latin typeface="Arial" panose="020B0604020202020204" pitchFamily="34" charset="0"/>
                          <a:cs typeface="Arial" panose="020B0604020202020204" pitchFamily="34" charset="0"/>
                        </a:rPr>
                        <a:t>EE</a:t>
                      </a:r>
                      <a:endParaRPr lang="en-GB" sz="1500" b="1" dirty="0">
                        <a:solidFill>
                          <a:schemeClr val="bg1"/>
                        </a:solidFill>
                        <a:latin typeface="Arial" panose="020B0604020202020204" pitchFamily="34" charset="0"/>
                        <a:cs typeface="Arial" panose="020B0604020202020204" pitchFamily="34" charset="0"/>
                      </a:endParaRPr>
                    </a:p>
                  </a:txBody>
                  <a:tcPr marL="68580" marR="68580" marT="34290" marB="34290" anchor="ctr">
                    <a:solidFill>
                      <a:srgbClr val="DF60A2">
                        <a:alpha val="70000"/>
                      </a:srgbClr>
                    </a:solidFill>
                  </a:tcPr>
                </a:tc>
                <a:tc>
                  <a:txBody>
                    <a:bodyPr/>
                    <a:lstStyle/>
                    <a:p>
                      <a:pPr algn="ctr"/>
                      <a:r>
                        <a:rPr lang="en-US" sz="1500" dirty="0">
                          <a:solidFill>
                            <a:schemeClr val="tx1"/>
                          </a:solidFill>
                          <a:latin typeface="Arial" panose="020B0604020202020204" pitchFamily="34" charset="0"/>
                          <a:cs typeface="Arial" panose="020B0604020202020204" pitchFamily="34" charset="0"/>
                        </a:rPr>
                        <a:t>&lt;10</a:t>
                      </a:r>
                      <a:endParaRPr lang="en-GB" sz="1500"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EAEFF7">
                        <a:alpha val="7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AEFF7">
                        <a:alpha val="70000"/>
                      </a:srgbClr>
                    </a:solidFill>
                  </a:tcPr>
                </a:tc>
                <a:tc>
                  <a:txBody>
                    <a:bodyPr/>
                    <a:lstStyle/>
                    <a:p>
                      <a:pPr algn="ctr"/>
                      <a:r>
                        <a:rPr lang="en-US" sz="1500" b="1" dirty="0">
                          <a:solidFill>
                            <a:schemeClr val="tx1"/>
                          </a:solidFill>
                          <a:latin typeface="Arial" panose="020B0604020202020204" pitchFamily="34" charset="0"/>
                          <a:cs typeface="Arial" panose="020B0604020202020204" pitchFamily="34" charset="0"/>
                        </a:rPr>
                        <a:t>82</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DF60A2">
                        <a:alpha val="70000"/>
                      </a:srgbClr>
                    </a:solidFill>
                  </a:tcPr>
                </a:tc>
                <a:tc>
                  <a:txBody>
                    <a:bodyPr/>
                    <a:lstStyle/>
                    <a:p>
                      <a:pPr algn="ctr"/>
                      <a:r>
                        <a:rPr lang="en-GB" sz="1500" b="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AEFF7">
                        <a:alpha val="70000"/>
                      </a:srgbClr>
                    </a:solidFill>
                  </a:tcPr>
                </a:tc>
                <a:tc>
                  <a:txBody>
                    <a:bodyPr/>
                    <a:lstStyle/>
                    <a:p>
                      <a:pPr algn="ctr"/>
                      <a:r>
                        <a:rPr lang="en-US" sz="1500" b="1" dirty="0">
                          <a:solidFill>
                            <a:schemeClr val="tx1"/>
                          </a:solidFill>
                          <a:latin typeface="Arial" panose="020B0604020202020204" pitchFamily="34" charset="0"/>
                          <a:cs typeface="Arial" panose="020B0604020202020204" pitchFamily="34" charset="0"/>
                        </a:rPr>
                        <a:t>45</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DF60A2">
                        <a:alpha val="70000"/>
                      </a:srgbClr>
                    </a:solidFill>
                  </a:tcPr>
                </a:tc>
                <a:extLst>
                  <a:ext uri="{0D108BD9-81ED-4DB2-BD59-A6C34878D82A}">
                    <a16:rowId xmlns:a16="http://schemas.microsoft.com/office/drawing/2014/main" val="2079824708"/>
                  </a:ext>
                </a:extLst>
              </a:tr>
              <a:tr h="352443">
                <a:tc>
                  <a:txBody>
                    <a:bodyPr/>
                    <a:lstStyle/>
                    <a:p>
                      <a:pPr algn="ctr"/>
                      <a:r>
                        <a:rPr lang="en-US" sz="1500" b="1" dirty="0">
                          <a:solidFill>
                            <a:schemeClr val="bg1"/>
                          </a:solidFill>
                          <a:latin typeface="Arial" panose="020B0604020202020204" pitchFamily="34" charset="0"/>
                          <a:cs typeface="Arial" panose="020B0604020202020204" pitchFamily="34" charset="0"/>
                        </a:rPr>
                        <a:t>E2</a:t>
                      </a:r>
                      <a:endParaRPr lang="en-GB" sz="1500" b="1" dirty="0">
                        <a:solidFill>
                          <a:schemeClr val="bg1"/>
                        </a:solidFill>
                        <a:latin typeface="Arial" panose="020B0604020202020204" pitchFamily="34" charset="0"/>
                        <a:cs typeface="Arial" panose="020B0604020202020204" pitchFamily="34" charset="0"/>
                      </a:endParaRPr>
                    </a:p>
                  </a:txBody>
                  <a:tcPr marL="68580" marR="68580" marT="34290" marB="34290" anchor="ctr">
                    <a:solidFill>
                      <a:srgbClr val="DF60A2">
                        <a:alpha val="70000"/>
                      </a:srgbClr>
                    </a:solidFill>
                  </a:tcPr>
                </a:tc>
                <a:tc>
                  <a:txBody>
                    <a:bodyPr/>
                    <a:lstStyle/>
                    <a:p>
                      <a:pPr algn="ctr"/>
                      <a:r>
                        <a:rPr lang="en-US" sz="1500" b="1" dirty="0">
                          <a:solidFill>
                            <a:schemeClr val="tx1"/>
                          </a:solidFill>
                          <a:latin typeface="Arial" panose="020B0604020202020204" pitchFamily="34" charset="0"/>
                          <a:cs typeface="Arial" panose="020B0604020202020204" pitchFamily="34" charset="0"/>
                        </a:rPr>
                        <a:t>19</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DF60A2">
                        <a:alpha val="7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AEFF7">
                        <a:alpha val="70000"/>
                      </a:srgbClr>
                    </a:solidFill>
                  </a:tcPr>
                </a:tc>
                <a:tc>
                  <a:txBody>
                    <a:bodyPr/>
                    <a:lstStyle/>
                    <a:p>
                      <a:pPr algn="ctr"/>
                      <a:r>
                        <a:rPr lang="en-US" sz="1500" b="1" dirty="0">
                          <a:solidFill>
                            <a:schemeClr val="tx1"/>
                          </a:solidFill>
                          <a:latin typeface="Arial" panose="020B0604020202020204" pitchFamily="34" charset="0"/>
                          <a:cs typeface="Arial" panose="020B0604020202020204" pitchFamily="34" charset="0"/>
                        </a:rPr>
                        <a:t>63</a:t>
                      </a:r>
                      <a:endParaRPr lang="en-GB" sz="1500" b="1"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DF60A2">
                        <a:alpha val="70000"/>
                      </a:srgbClr>
                    </a:solidFill>
                  </a:tcPr>
                </a:tc>
                <a:tc>
                  <a:txBody>
                    <a:bodyPr/>
                    <a:lstStyle/>
                    <a:p>
                      <a:pPr algn="ctr"/>
                      <a:r>
                        <a:rPr lang="en-GB" sz="1500" b="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AEFF7">
                        <a:alpha val="70000"/>
                      </a:srgbClr>
                    </a:solidFill>
                  </a:tcPr>
                </a:tc>
                <a:tc>
                  <a:txBody>
                    <a:bodyPr/>
                    <a:lstStyle/>
                    <a:p>
                      <a:pPr algn="ctr"/>
                      <a:r>
                        <a:rPr lang="en-GB" sz="150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AEFF7">
                        <a:alpha val="70000"/>
                      </a:srgbClr>
                    </a:solidFill>
                  </a:tcPr>
                </a:tc>
                <a:extLst>
                  <a:ext uri="{0D108BD9-81ED-4DB2-BD59-A6C34878D82A}">
                    <a16:rowId xmlns:a16="http://schemas.microsoft.com/office/drawing/2014/main" val="2167832253"/>
                  </a:ext>
                </a:extLst>
              </a:tr>
              <a:tr h="352443">
                <a:tc>
                  <a:txBody>
                    <a:bodyPr/>
                    <a:lstStyle/>
                    <a:p>
                      <a:pPr algn="ctr"/>
                      <a:r>
                        <a:rPr lang="en-US" sz="1500" b="1" dirty="0">
                          <a:latin typeface="Arial" panose="020B0604020202020204" pitchFamily="34" charset="0"/>
                          <a:cs typeface="Arial" panose="020B0604020202020204" pitchFamily="34" charset="0"/>
                        </a:rPr>
                        <a:t>E4</a:t>
                      </a:r>
                      <a:endParaRPr lang="en-GB" sz="1500" b="1" dirty="0">
                        <a:latin typeface="Arial" panose="020B0604020202020204" pitchFamily="34" charset="0"/>
                        <a:cs typeface="Arial" panose="020B0604020202020204" pitchFamily="34" charset="0"/>
                      </a:endParaRPr>
                    </a:p>
                  </a:txBody>
                  <a:tcPr marL="68580" marR="68580" marT="34290" marB="34290" anchor="ctr">
                    <a:solidFill>
                      <a:srgbClr val="EFAFD0">
                        <a:alpha val="3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rial" panose="020B0604020202020204" pitchFamily="34" charset="0"/>
                          <a:cs typeface="Arial" panose="020B0604020202020204" pitchFamily="34" charset="0"/>
                        </a:rPr>
                        <a:t>&lt;10</a:t>
                      </a:r>
                      <a:endParaRPr lang="en-GB" sz="1500"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EFAFD0">
                        <a:alpha val="3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FAFD0">
                        <a:alpha val="3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rial" panose="020B0604020202020204" pitchFamily="34" charset="0"/>
                          <a:cs typeface="Arial" panose="020B0604020202020204" pitchFamily="34" charset="0"/>
                        </a:rPr>
                        <a:t>&lt;10</a:t>
                      </a:r>
                      <a:endParaRPr lang="en-GB" sz="1500"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EFAFD0">
                        <a:alpha val="3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rial" panose="020B0604020202020204" pitchFamily="34" charset="0"/>
                          <a:cs typeface="Arial" panose="020B0604020202020204" pitchFamily="34" charset="0"/>
                        </a:rPr>
                        <a:t>&lt;10</a:t>
                      </a:r>
                      <a:endParaRPr lang="en-GB" sz="1500" dirty="0">
                        <a:solidFill>
                          <a:schemeClr val="tx1"/>
                        </a:solidFill>
                        <a:latin typeface="Arial" panose="020B0604020202020204" pitchFamily="34" charset="0"/>
                        <a:cs typeface="Arial" panose="020B0604020202020204" pitchFamily="34" charset="0"/>
                      </a:endParaRPr>
                    </a:p>
                  </a:txBody>
                  <a:tcPr marL="68580" marR="68580" marT="34290" marB="34290" anchor="ctr">
                    <a:solidFill>
                      <a:srgbClr val="EFAFD0">
                        <a:alpha val="30000"/>
                      </a:srgbClr>
                    </a:solidFill>
                  </a:tcPr>
                </a:tc>
                <a:tc>
                  <a:txBody>
                    <a:bodyPr/>
                    <a:lstStyle/>
                    <a:p>
                      <a:pPr algn="ctr"/>
                      <a:r>
                        <a:rPr lang="en-GB" sz="1500" dirty="0">
                          <a:solidFill>
                            <a:schemeClr val="tx1"/>
                          </a:solidFill>
                          <a:latin typeface="Arial" panose="020B0604020202020204" pitchFamily="34" charset="0"/>
                          <a:cs typeface="Arial" panose="020B0604020202020204" pitchFamily="34" charset="0"/>
                        </a:rPr>
                        <a:t>&lt;10</a:t>
                      </a:r>
                    </a:p>
                  </a:txBody>
                  <a:tcPr marL="68580" marR="68580" marT="34290" marB="34290" anchor="ctr">
                    <a:solidFill>
                      <a:srgbClr val="EFAFD0">
                        <a:alpha val="30000"/>
                      </a:srgbClr>
                    </a:solidFill>
                  </a:tcPr>
                </a:tc>
                <a:extLst>
                  <a:ext uri="{0D108BD9-81ED-4DB2-BD59-A6C34878D82A}">
                    <a16:rowId xmlns:a16="http://schemas.microsoft.com/office/drawing/2014/main" val="2602991918"/>
                  </a:ext>
                </a:extLst>
              </a:tr>
            </a:tbl>
          </a:graphicData>
        </a:graphic>
      </p:graphicFrame>
    </p:spTree>
    <p:extLst>
      <p:ext uri="{BB962C8B-B14F-4D97-AF65-F5344CB8AC3E}">
        <p14:creationId xmlns:p14="http://schemas.microsoft.com/office/powerpoint/2010/main" val="242927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39</a:t>
            </a:fld>
            <a:endParaRPr lang="nl-NL" sz="1400">
              <a:latin typeface="+mn-lt"/>
            </a:endParaRPr>
          </a:p>
        </p:txBody>
      </p:sp>
      <p:sp>
        <p:nvSpPr>
          <p:cNvPr id="3" name="Rechthoek 2"/>
          <p:cNvSpPr/>
          <p:nvPr/>
        </p:nvSpPr>
        <p:spPr bwMode="auto">
          <a:xfrm>
            <a:off x="323528" y="764704"/>
            <a:ext cx="8496944" cy="504056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pitchFamily="34" charset="0"/>
            </a:endParaRPr>
          </a:p>
        </p:txBody>
      </p:sp>
      <p:pic>
        <p:nvPicPr>
          <p:cNvPr id="4" name="Picture 19">
            <a:extLst>
              <a:ext uri="{FF2B5EF4-FFF2-40B4-BE49-F238E27FC236}">
                <a16:creationId xmlns:a16="http://schemas.microsoft.com/office/drawing/2014/main" id="{5B281DD7-3605-445C-B6A9-98E391B1027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7545" y="1556792"/>
            <a:ext cx="3816424" cy="3507781"/>
          </a:xfrm>
          <a:prstGeom prst="rect">
            <a:avLst/>
          </a:prstGeom>
        </p:spPr>
      </p:pic>
      <p:pic>
        <p:nvPicPr>
          <p:cNvPr id="6" name="Image 3">
            <a:extLst>
              <a:ext uri="{FF2B5EF4-FFF2-40B4-BE49-F238E27FC236}">
                <a16:creationId xmlns:a16="http://schemas.microsoft.com/office/drawing/2014/main" id="{18C09DA4-504B-F840-A39A-2E043291B4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7700" y="1556792"/>
            <a:ext cx="3647294" cy="3672408"/>
          </a:xfrm>
          <a:prstGeom prst="rect">
            <a:avLst/>
          </a:prstGeom>
        </p:spPr>
      </p:pic>
      <p:sp>
        <p:nvSpPr>
          <p:cNvPr id="2" name="Rechthoek 1"/>
          <p:cNvSpPr/>
          <p:nvPr/>
        </p:nvSpPr>
        <p:spPr>
          <a:xfrm>
            <a:off x="827584" y="816101"/>
            <a:ext cx="7704856" cy="646331"/>
          </a:xfrm>
          <a:prstGeom prst="rect">
            <a:avLst/>
          </a:prstGeom>
        </p:spPr>
        <p:txBody>
          <a:bodyPr wrap="square">
            <a:spAutoFit/>
          </a:bodyPr>
          <a:lstStyle/>
          <a:p>
            <a:r>
              <a:rPr lang="aa-ET" sz="1800" dirty="0">
                <a:solidFill>
                  <a:schemeClr val="bg2"/>
                </a:solidFill>
              </a:rPr>
              <a:t>ETP: endogenous thrombin potential</a:t>
            </a:r>
            <a:r>
              <a:rPr lang="en-GB" sz="1800" dirty="0">
                <a:solidFill>
                  <a:schemeClr val="bg2"/>
                </a:solidFill>
              </a:rPr>
              <a:t> |</a:t>
            </a:r>
            <a:r>
              <a:rPr lang="aa-ET" sz="1800" dirty="0">
                <a:solidFill>
                  <a:schemeClr val="bg2"/>
                </a:solidFill>
              </a:rPr>
              <a:t>VTE: venous thrombo embolism</a:t>
            </a:r>
            <a:r>
              <a:rPr lang="nl-BE" sz="1800" dirty="0">
                <a:solidFill>
                  <a:schemeClr val="bg2"/>
                </a:solidFill>
              </a:rPr>
              <a:t> </a:t>
            </a:r>
            <a:r>
              <a:rPr lang="en-US" sz="1800" dirty="0">
                <a:solidFill>
                  <a:srgbClr val="92D050"/>
                </a:solidFill>
              </a:rPr>
              <a:t>Normalized Activated Protein C Sensitivity Ratio</a:t>
            </a:r>
            <a:endParaRPr lang="nl-BE" sz="1800" dirty="0">
              <a:solidFill>
                <a:srgbClr val="92D050"/>
              </a:solidFill>
            </a:endParaRPr>
          </a:p>
        </p:txBody>
      </p:sp>
    </p:spTree>
    <p:extLst>
      <p:ext uri="{BB962C8B-B14F-4D97-AF65-F5344CB8AC3E}">
        <p14:creationId xmlns:p14="http://schemas.microsoft.com/office/powerpoint/2010/main" val="487228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hthoek 2"/>
          <p:cNvSpPr>
            <a:spLocks noChangeArrowheads="1"/>
          </p:cNvSpPr>
          <p:nvPr/>
        </p:nvSpPr>
        <p:spPr bwMode="auto">
          <a:xfrm>
            <a:off x="291703" y="1158478"/>
            <a:ext cx="8796338"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nSpc>
                <a:spcPct val="90000"/>
              </a:lnSpc>
              <a:spcBef>
                <a:spcPts val="1000"/>
              </a:spcBef>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defRPr>
                <a:solidFill>
                  <a:schemeClr val="tx1"/>
                </a:solidFill>
                <a:latin typeface="Calibri" panose="020F0502020204030204" pitchFamily="34" charset="0"/>
              </a:defRPr>
            </a:lvl9pPr>
          </a:lstStyle>
          <a:p>
            <a:pPr eaLnBrk="1" fontAlgn="ctr" hangingPunct="1">
              <a:lnSpc>
                <a:spcPct val="115000"/>
              </a:lnSpc>
              <a:spcBef>
                <a:spcPct val="0"/>
              </a:spcBef>
              <a:buFontTx/>
              <a:buNone/>
            </a:pPr>
            <a:r>
              <a:rPr lang="nl-NL" altLang="nl-BE" sz="1350" i="1" dirty="0">
                <a:solidFill>
                  <a:srgbClr val="000000"/>
                </a:solidFill>
                <a:latin typeface="Arial" panose="020B0604020202020204" pitchFamily="34" charset="0"/>
                <a:cs typeface="Times New Roman" panose="02020603050405020304" pitchFamily="18" charset="0"/>
              </a:rPr>
              <a:t>-</a:t>
            </a:r>
            <a:r>
              <a:rPr lang="nl-NL" altLang="nl-BE" sz="1500" i="1" dirty="0">
                <a:solidFill>
                  <a:srgbClr val="000000"/>
                </a:solidFill>
                <a:latin typeface="Arial" panose="020B0604020202020204" pitchFamily="34" charset="0"/>
                <a:ea typeface="Times New Roman" panose="02020603050405020304" pitchFamily="18" charset="0"/>
                <a:cs typeface="Arial" panose="020B0604020202020204" pitchFamily="34" charset="0"/>
              </a:rPr>
              <a:t>Progestativa</a:t>
            </a:r>
            <a:r>
              <a:rPr lang="nl-NL" altLang="nl-BE" sz="1500" dirty="0">
                <a:solidFill>
                  <a:srgbClr val="000000"/>
                </a:solidFill>
                <a:latin typeface="Arial" panose="020B0604020202020204" pitchFamily="34" charset="0"/>
                <a:ea typeface="Times New Roman" panose="02020603050405020304" pitchFamily="18" charset="0"/>
                <a:cs typeface="Arial" panose="020B0604020202020204" pitchFamily="34" charset="0"/>
              </a:rPr>
              <a:t>. De progestativa worden voornamelijk gebruikt om menstruatiestoornissen ten gevolge van myomen te bestrijden om bijvoorbeeld perimenopauzale vrouwen deze periode </a:t>
            </a:r>
            <a:r>
              <a:rPr lang="nl-NL" altLang="nl-BE" sz="15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symptoomloos</a:t>
            </a:r>
            <a:r>
              <a:rPr lang="nl-NL" altLang="nl-BE" sz="1500" dirty="0">
                <a:solidFill>
                  <a:srgbClr val="000000"/>
                </a:solidFill>
                <a:latin typeface="Arial" panose="020B0604020202020204" pitchFamily="34" charset="0"/>
                <a:ea typeface="Times New Roman" panose="02020603050405020304" pitchFamily="18" charset="0"/>
                <a:cs typeface="Arial" panose="020B0604020202020204" pitchFamily="34" charset="0"/>
              </a:rPr>
              <a:t> te laten overbruggen. </a:t>
            </a:r>
          </a:p>
          <a:p>
            <a:pPr eaLnBrk="1" fontAlgn="ctr" hangingPunct="1">
              <a:lnSpc>
                <a:spcPct val="115000"/>
              </a:lnSpc>
              <a:spcBef>
                <a:spcPct val="0"/>
              </a:spcBef>
              <a:buFontTx/>
              <a:buNone/>
            </a:pPr>
            <a:r>
              <a:rPr lang="nl-NL" altLang="nl-BE" sz="1500" dirty="0">
                <a:solidFill>
                  <a:srgbClr val="000000"/>
                </a:solidFill>
                <a:latin typeface="Arial" panose="020B0604020202020204" pitchFamily="34" charset="0"/>
                <a:ea typeface="Times New Roman" panose="02020603050405020304" pitchFamily="18" charset="0"/>
                <a:cs typeface="Arial" panose="020B0604020202020204" pitchFamily="34" charset="0"/>
              </a:rPr>
              <a:t>	Hoewel progestativa in wezen de delingssnelheid van het myoom stimuleren, zullen zij in een hogere dosis door het negatieve feedbackmechanisme op de hypothalamus de </a:t>
            </a:r>
            <a:r>
              <a:rPr lang="nl-NL" altLang="nl-BE" sz="15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GnRH</a:t>
            </a:r>
            <a:r>
              <a:rPr lang="nl-NL" altLang="nl-BE" sz="1500" dirty="0">
                <a:solidFill>
                  <a:srgbClr val="000000"/>
                </a:solidFill>
                <a:latin typeface="Arial" panose="020B0604020202020204" pitchFamily="34" charset="0"/>
                <a:ea typeface="Times New Roman" panose="02020603050405020304" pitchFamily="18" charset="0"/>
                <a:cs typeface="Arial" panose="020B0604020202020204" pitchFamily="34" charset="0"/>
              </a:rPr>
              <a:t>-productie onderdrukken, waardoor een hypo-oestrogene toestand ontstaat. </a:t>
            </a:r>
          </a:p>
        </p:txBody>
      </p:sp>
      <p:pic>
        <p:nvPicPr>
          <p:cNvPr id="3" name="Final (0-02-19-17).tif" descr="Final (0-02-19-17).tif">
            <a:extLst>
              <a:ext uri="{FF2B5EF4-FFF2-40B4-BE49-F238E27FC236}">
                <a16:creationId xmlns:a16="http://schemas.microsoft.com/office/drawing/2014/main" id="{B6C4D510-3F82-4399-074A-A6530C6C76A4}"/>
              </a:ext>
            </a:extLst>
          </p:cNvPr>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4" name="Rechthoek 3">
            <a:extLst>
              <a:ext uri="{FF2B5EF4-FFF2-40B4-BE49-F238E27FC236}">
                <a16:creationId xmlns:a16="http://schemas.microsoft.com/office/drawing/2014/main" id="{637C3D3E-47B7-F1B3-30A3-52F7F52D9F83}"/>
              </a:ext>
            </a:extLst>
          </p:cNvPr>
          <p:cNvSpPr/>
          <p:nvPr/>
        </p:nvSpPr>
        <p:spPr>
          <a:xfrm>
            <a:off x="0" y="857250"/>
            <a:ext cx="1749771" cy="490756"/>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ekstvak 4">
            <a:extLst>
              <a:ext uri="{FF2B5EF4-FFF2-40B4-BE49-F238E27FC236}">
                <a16:creationId xmlns:a16="http://schemas.microsoft.com/office/drawing/2014/main" id="{C377F958-8080-5606-228B-31A66A87EFA6}"/>
              </a:ext>
            </a:extLst>
          </p:cNvPr>
          <p:cNvSpPr txBox="1"/>
          <p:nvPr/>
        </p:nvSpPr>
        <p:spPr>
          <a:xfrm>
            <a:off x="340290" y="906420"/>
            <a:ext cx="1559817" cy="415498"/>
          </a:xfrm>
          <a:prstGeom prst="rect">
            <a:avLst/>
          </a:prstGeom>
          <a:noFill/>
        </p:spPr>
        <p:txBody>
          <a:bodyPr wrap="square" rtlCol="0">
            <a:spAutoFit/>
          </a:bodyPr>
          <a:lstStyle/>
          <a:p>
            <a:r>
              <a:rPr lang="nl-BE" sz="2100" dirty="0" err="1"/>
              <a:t>relugolix</a:t>
            </a:r>
            <a:endParaRPr lang="nl-BE" sz="21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442" name="Group 2"/>
          <p:cNvGraphicFramePr>
            <a:graphicFrameLocks noGrp="1"/>
          </p:cNvGraphicFramePr>
          <p:nvPr/>
        </p:nvGraphicFramePr>
        <p:xfrm>
          <a:off x="823913" y="3797300"/>
          <a:ext cx="207962" cy="4922838"/>
        </p:xfrm>
        <a:graphic>
          <a:graphicData uri="http://schemas.openxmlformats.org/drawingml/2006/table">
            <a:tbl>
              <a:tblPr/>
              <a:tblGrid>
                <a:gridCol w="207962">
                  <a:extLst>
                    <a:ext uri="{9D8B030D-6E8A-4147-A177-3AD203B41FA5}">
                      <a16:colId xmlns:a16="http://schemas.microsoft.com/office/drawing/2014/main" val="20000"/>
                    </a:ext>
                  </a:extLst>
                </a:gridCol>
              </a:tblGrid>
              <a:tr h="4922838">
                <a:tc>
                  <a:txBody>
                    <a:bodyPr/>
                    <a:lstStyle/>
                    <a:p>
                      <a:pPr marL="342900" marR="0" lvl="0" indent="-342900" algn="ctr" defTabSz="914400" rtl="0" eaLnBrk="1" fontAlgn="base" latinLnBrk="0" hangingPunct="1">
                        <a:lnSpc>
                          <a:spcPct val="100000"/>
                        </a:lnSpc>
                        <a:spcBef>
                          <a:spcPct val="0"/>
                        </a:spcBef>
                        <a:spcAft>
                          <a:spcPct val="0"/>
                        </a:spcAft>
                        <a:buClrTx/>
                        <a:buSzPct val="65000"/>
                        <a:buFontTx/>
                        <a:buNone/>
                        <a:tabLst/>
                      </a:pPr>
                      <a:r>
                        <a:rPr kumimoji="0" lang="nl-NL" sz="1100" b="0" i="0" u="none" strike="noStrike" cap="none" normalizeH="0" baseline="0">
                          <a:ln>
                            <a:noFill/>
                          </a:ln>
                          <a:solidFill>
                            <a:srgbClr val="8E7C64"/>
                          </a:solidFill>
                          <a:effectLst>
                            <a:outerShdw blurRad="38100" dist="38100" dir="2700000" algn="tl">
                              <a:srgbClr val="FFFFFF"/>
                            </a:outerShdw>
                          </a:effectLst>
                          <a:latin typeface="Arial" charset="0"/>
                        </a:rPr>
                        <a:t>  </a:t>
                      </a:r>
                      <a:r>
                        <a:rPr kumimoji="0" lang="nl-NL" sz="4200" b="0" i="0" u="none" strike="noStrike" cap="none" normalizeH="0" baseline="0">
                          <a:ln>
                            <a:noFill/>
                          </a:ln>
                          <a:solidFill>
                            <a:srgbClr val="8E7C64"/>
                          </a:solidFill>
                          <a:effectLst>
                            <a:outerShdw blurRad="38100" dist="38100" dir="2700000" algn="tl">
                              <a:srgbClr val="FFFFFF"/>
                            </a:outerShdw>
                          </a:effectLst>
                          <a:latin typeface="Arial" charset="0"/>
                        </a:rPr>
                        <a:t> </a:t>
                      </a:r>
                      <a:r>
                        <a:rPr kumimoji="0" lang="nl-NL" sz="1100" b="0" i="0" u="none" strike="noStrike" cap="none" normalizeH="0" baseline="0">
                          <a:ln>
                            <a:noFill/>
                          </a:ln>
                          <a:solidFill>
                            <a:srgbClr val="8E7C64"/>
                          </a:solidFill>
                          <a:effectLst>
                            <a:outerShdw blurRad="38100" dist="38100" dir="2700000" algn="tl">
                              <a:srgbClr val="FFFFFF"/>
                            </a:outerShdw>
                          </a:effectLst>
                          <a:latin typeface="Arial" charset="0"/>
                        </a:rPr>
                        <a:t>                     </a:t>
                      </a:r>
                      <a:br>
                        <a:rPr kumimoji="0" lang="nl-NL" sz="1100" b="0" i="0" u="none" strike="noStrike" cap="none" normalizeH="0" baseline="0">
                          <a:ln>
                            <a:noFill/>
                          </a:ln>
                          <a:solidFill>
                            <a:srgbClr val="8E7C64"/>
                          </a:solidFill>
                          <a:effectLst>
                            <a:outerShdw blurRad="38100" dist="38100" dir="2700000" algn="tl">
                              <a:srgbClr val="FFFFFF"/>
                            </a:outerShdw>
                          </a:effectLst>
                          <a:latin typeface="Arial" charset="0"/>
                        </a:rPr>
                      </a:br>
                      <a:endParaRPr kumimoji="0" lang="nl-NL" sz="1100" b="0" i="0" u="none" strike="noStrike" cap="none" normalizeH="0" baseline="0">
                        <a:ln>
                          <a:noFill/>
                        </a:ln>
                        <a:solidFill>
                          <a:srgbClr val="8E7C64"/>
                        </a:solidFill>
                        <a:effectLst>
                          <a:outerShdw blurRad="38100" dist="38100" dir="2700000" algn="tl">
                            <a:srgbClr val="FFFFFF"/>
                          </a:outerShdw>
                        </a:effectLst>
                        <a:latin typeface="Arial" charset="0"/>
                      </a:endParaRPr>
                    </a:p>
                  </a:txBody>
                  <a:tcPr marL="91281" marR="91281" marT="45723" marB="45723"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1268" name="Text Box 8"/>
          <p:cNvSpPr txBox="1">
            <a:spLocks noChangeArrowheads="1"/>
          </p:cNvSpPr>
          <p:nvPr/>
        </p:nvSpPr>
        <p:spPr bwMode="auto">
          <a:xfrm>
            <a:off x="344488" y="404813"/>
            <a:ext cx="8640762"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nl-BE" altLang="nl-BE" sz="2800" b="1" dirty="0" err="1">
                <a:solidFill>
                  <a:srgbClr val="FFFF00"/>
                </a:solidFill>
                <a:latin typeface="Arial" panose="020B0604020202020204" pitchFamily="34" charset="0"/>
              </a:rPr>
              <a:t>Among</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premenopausal</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women</a:t>
            </a:r>
            <a:r>
              <a:rPr lang="nl-BE" altLang="nl-BE" sz="2800" b="1" dirty="0">
                <a:solidFill>
                  <a:srgbClr val="FFFF00"/>
                </a:solidFill>
                <a:latin typeface="Arial" panose="020B0604020202020204" pitchFamily="34" charset="0"/>
              </a:rPr>
              <a:t> over </a:t>
            </a:r>
            <a:r>
              <a:rPr lang="nl-BE" altLang="nl-BE" sz="2800" b="1" dirty="0" err="1">
                <a:solidFill>
                  <a:srgbClr val="FFFF00"/>
                </a:solidFill>
                <a:latin typeface="Arial" panose="020B0604020202020204" pitchFamily="34" charset="0"/>
              </a:rPr>
              <a:t>the</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age</a:t>
            </a:r>
            <a:r>
              <a:rPr lang="nl-BE" altLang="nl-BE" sz="2800" b="1" dirty="0">
                <a:solidFill>
                  <a:srgbClr val="FFFF00"/>
                </a:solidFill>
                <a:latin typeface="Arial" panose="020B0604020202020204" pitchFamily="34" charset="0"/>
              </a:rPr>
              <a:t> of 45 </a:t>
            </a:r>
            <a:r>
              <a:rPr lang="nl-BE" altLang="nl-BE" sz="2800" b="1" dirty="0" err="1">
                <a:solidFill>
                  <a:srgbClr val="FFFF00"/>
                </a:solidFill>
                <a:latin typeface="Arial" panose="020B0604020202020204" pitchFamily="34" charset="0"/>
              </a:rPr>
              <a:t>with</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abnormal</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bleeding</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the</a:t>
            </a:r>
            <a:r>
              <a:rPr lang="nl-BE" altLang="nl-BE" sz="2800" b="1" dirty="0">
                <a:solidFill>
                  <a:srgbClr val="FFFF00"/>
                </a:solidFill>
                <a:latin typeface="Arial" panose="020B0604020202020204" pitchFamily="34" charset="0"/>
              </a:rPr>
              <a:t> risk </a:t>
            </a:r>
            <a:r>
              <a:rPr lang="nl-BE" altLang="nl-BE" sz="2800" b="1" dirty="0" err="1">
                <a:solidFill>
                  <a:srgbClr val="FFFF00"/>
                </a:solidFill>
                <a:latin typeface="Arial" panose="020B0604020202020204" pitchFamily="34" charset="0"/>
              </a:rPr>
              <a:t>for</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endometrial</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hyperplasia</a:t>
            </a:r>
            <a:r>
              <a:rPr lang="nl-BE" altLang="nl-BE" sz="2800" b="1" dirty="0">
                <a:solidFill>
                  <a:srgbClr val="FFFF00"/>
                </a:solidFill>
                <a:latin typeface="Arial" panose="020B0604020202020204" pitchFamily="34" charset="0"/>
              </a:rPr>
              <a:t> or </a:t>
            </a:r>
            <a:r>
              <a:rPr lang="nl-BE" altLang="nl-BE" sz="2800" b="1" dirty="0" err="1">
                <a:solidFill>
                  <a:srgbClr val="FFFF00"/>
                </a:solidFill>
                <a:latin typeface="Arial" panose="020B0604020202020204" pitchFamily="34" charset="0"/>
              </a:rPr>
              <a:t>cancer</a:t>
            </a:r>
            <a:r>
              <a:rPr lang="nl-BE" altLang="nl-BE" sz="2800" b="1" dirty="0">
                <a:solidFill>
                  <a:srgbClr val="FFFF00"/>
                </a:solidFill>
                <a:latin typeface="Arial" panose="020B0604020202020204" pitchFamily="34" charset="0"/>
              </a:rPr>
              <a:t> is </a:t>
            </a:r>
            <a:r>
              <a:rPr lang="nl-BE" altLang="nl-BE" sz="2800" b="1" dirty="0" err="1">
                <a:solidFill>
                  <a:srgbClr val="FFFF00"/>
                </a:solidFill>
                <a:latin typeface="Arial" panose="020B0604020202020204" pitchFamily="34" charset="0"/>
              </a:rPr>
              <a:t>increased</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three</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fold</a:t>
            </a:r>
            <a:r>
              <a:rPr lang="nl-BE" altLang="nl-BE" sz="2800" b="1" dirty="0">
                <a:solidFill>
                  <a:srgbClr val="FFFF00"/>
                </a:solidFill>
                <a:latin typeface="Arial" panose="020B0604020202020204" pitchFamily="34" charset="0"/>
              </a:rPr>
              <a:t> (OR 3,1 CI 1,5-6,1) </a:t>
            </a:r>
            <a:r>
              <a:rPr lang="nl-BE" altLang="nl-BE" sz="2800" b="1" dirty="0" err="1">
                <a:solidFill>
                  <a:srgbClr val="FFFF00"/>
                </a:solidFill>
                <a:latin typeface="Arial" panose="020B0604020202020204" pitchFamily="34" charset="0"/>
              </a:rPr>
              <a:t>and</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the</a:t>
            </a:r>
            <a:r>
              <a:rPr lang="nl-BE" altLang="nl-BE" sz="2800" b="1" dirty="0">
                <a:solidFill>
                  <a:srgbClr val="FFFF00"/>
                </a:solidFill>
                <a:latin typeface="Arial" panose="020B0604020202020204" pitchFamily="34" charset="0"/>
              </a:rPr>
              <a:t> overal </a:t>
            </a:r>
            <a:r>
              <a:rPr lang="nl-BE" altLang="nl-BE" sz="2800" b="1" dirty="0" err="1">
                <a:solidFill>
                  <a:srgbClr val="FFFF00"/>
                </a:solidFill>
                <a:latin typeface="Arial" panose="020B0604020202020204" pitchFamily="34" charset="0"/>
              </a:rPr>
              <a:t>prevalence</a:t>
            </a:r>
            <a:r>
              <a:rPr lang="nl-BE" altLang="nl-BE" sz="2800" b="1" dirty="0">
                <a:solidFill>
                  <a:srgbClr val="FFFF00"/>
                </a:solidFill>
                <a:latin typeface="Arial" panose="020B0604020202020204" pitchFamily="34" charset="0"/>
              </a:rPr>
              <a:t> is 7,9 % (22 out of 280 </a:t>
            </a:r>
            <a:r>
              <a:rPr lang="nl-BE" altLang="nl-BE" sz="2800" b="1" dirty="0" err="1">
                <a:solidFill>
                  <a:srgbClr val="FFFF00"/>
                </a:solidFill>
                <a:latin typeface="Arial" panose="020B0604020202020204" pitchFamily="34" charset="0"/>
              </a:rPr>
              <a:t>patients</a:t>
            </a:r>
            <a:r>
              <a:rPr lang="nl-BE" altLang="nl-BE" sz="2800" b="1" dirty="0">
                <a:solidFill>
                  <a:srgbClr val="FFFF00"/>
                </a:solidFill>
                <a:latin typeface="Arial" panose="020B0604020202020204" pitchFamily="34" charset="0"/>
              </a:rPr>
              <a:t>) </a:t>
            </a:r>
            <a:r>
              <a:rPr lang="nl-BE" altLang="nl-BE" sz="1800" b="1" dirty="0" err="1">
                <a:solidFill>
                  <a:srgbClr val="FFFF00"/>
                </a:solidFill>
                <a:latin typeface="Arial" panose="020B0604020202020204" pitchFamily="34" charset="0"/>
              </a:rPr>
              <a:t>Farqubar</a:t>
            </a:r>
            <a:r>
              <a:rPr lang="nl-BE" altLang="nl-BE" sz="1800" b="1" dirty="0">
                <a:solidFill>
                  <a:srgbClr val="FFFF00"/>
                </a:solidFill>
                <a:latin typeface="Arial" panose="020B0604020202020204" pitchFamily="34" charset="0"/>
              </a:rPr>
              <a:t> et al. Am J Ob </a:t>
            </a:r>
            <a:r>
              <a:rPr lang="nl-BE" altLang="nl-BE" sz="1800" b="1" dirty="0" err="1">
                <a:solidFill>
                  <a:srgbClr val="FFFF00"/>
                </a:solidFill>
                <a:latin typeface="Arial" panose="020B0604020202020204" pitchFamily="34" charset="0"/>
              </a:rPr>
              <a:t>Gyn</a:t>
            </a:r>
            <a:r>
              <a:rPr lang="nl-BE" altLang="nl-BE" sz="1800" b="1" dirty="0">
                <a:solidFill>
                  <a:srgbClr val="FFFF00"/>
                </a:solidFill>
                <a:latin typeface="Arial" panose="020B0604020202020204" pitchFamily="34" charset="0"/>
              </a:rPr>
              <a:t> 1999 181; 525-9. </a:t>
            </a:r>
          </a:p>
          <a:p>
            <a:pPr>
              <a:spcBef>
                <a:spcPct val="50000"/>
              </a:spcBef>
              <a:buFontTx/>
              <a:buNone/>
            </a:pPr>
            <a:endParaRPr lang="nl-BE" altLang="nl-BE" sz="1800" b="1" dirty="0">
              <a:solidFill>
                <a:srgbClr val="FFFF00"/>
              </a:solidFill>
              <a:latin typeface="Arial" panose="020B0604020202020204" pitchFamily="34" charset="0"/>
            </a:endParaRPr>
          </a:p>
          <a:p>
            <a:pPr>
              <a:spcBef>
                <a:spcPct val="50000"/>
              </a:spcBef>
              <a:buFontTx/>
              <a:buNone/>
            </a:pPr>
            <a:r>
              <a:rPr lang="nl-BE" altLang="nl-BE" sz="2800" b="1" dirty="0" err="1">
                <a:solidFill>
                  <a:srgbClr val="FFFF00"/>
                </a:solidFill>
                <a:latin typeface="Arial" panose="020B0604020202020204" pitchFamily="34" charset="0"/>
              </a:rPr>
              <a:t>Irregular</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bleeding</a:t>
            </a:r>
            <a:r>
              <a:rPr lang="nl-BE" altLang="nl-BE" sz="2800" b="1" dirty="0">
                <a:solidFill>
                  <a:srgbClr val="FFFF00"/>
                </a:solidFill>
                <a:latin typeface="Arial" panose="020B0604020202020204" pitchFamily="34" charset="0"/>
              </a:rPr>
              <a:t> : discomfort, </a:t>
            </a:r>
            <a:r>
              <a:rPr lang="nl-BE" altLang="nl-BE" sz="2800" b="1" dirty="0" err="1">
                <a:solidFill>
                  <a:srgbClr val="FFFF00"/>
                </a:solidFill>
                <a:latin typeface="Arial" panose="020B0604020202020204" pitchFamily="34" charset="0"/>
              </a:rPr>
              <a:t>medical</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problems</a:t>
            </a:r>
            <a:r>
              <a:rPr lang="nl-BE" altLang="nl-BE" sz="2800" b="1" dirty="0">
                <a:solidFill>
                  <a:srgbClr val="FFFF00"/>
                </a:solidFill>
                <a:latin typeface="Arial" panose="020B0604020202020204" pitchFamily="34" charset="0"/>
              </a:rPr>
              <a:t>, </a:t>
            </a:r>
            <a:r>
              <a:rPr lang="nl-BE" altLang="nl-BE" sz="2800" b="1" dirty="0" err="1">
                <a:solidFill>
                  <a:srgbClr val="FFFF00"/>
                </a:solidFill>
                <a:latin typeface="Arial" panose="020B0604020202020204" pitchFamily="34" charset="0"/>
              </a:rPr>
              <a:t>social</a:t>
            </a:r>
            <a:r>
              <a:rPr lang="nl-BE" altLang="nl-BE" sz="2800" b="1" dirty="0">
                <a:solidFill>
                  <a:srgbClr val="FFFF00"/>
                </a:solidFill>
                <a:latin typeface="Arial" panose="020B0604020202020204" pitchFamily="34" charset="0"/>
              </a:rPr>
              <a:t> impact</a:t>
            </a:r>
          </a:p>
        </p:txBody>
      </p:sp>
    </p:spTree>
    <p:extLst>
      <p:ext uri="{BB962C8B-B14F-4D97-AF65-F5344CB8AC3E}">
        <p14:creationId xmlns:p14="http://schemas.microsoft.com/office/powerpoint/2010/main" val="3794430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10100" y="964593"/>
            <a:ext cx="8629154" cy="369332"/>
          </a:xfrm>
          <a:prstGeom prst="rect">
            <a:avLst/>
          </a:prstGeom>
          <a:solidFill>
            <a:schemeClr val="accent1"/>
          </a:solidFill>
          <a:ln>
            <a:solidFill>
              <a:schemeClr val="accent1"/>
            </a:solidFill>
          </a:ln>
        </p:spPr>
        <p:txBody>
          <a:bodyPr wrap="square" rtlCol="0">
            <a:spAutoFit/>
          </a:bodyPr>
          <a:lstStyle/>
          <a:p>
            <a:pPr algn="ctr"/>
            <a:r>
              <a:rPr lang="nl-BE" sz="1800" dirty="0">
                <a:solidFill>
                  <a:schemeClr val="bg1"/>
                </a:solidFill>
              </a:rPr>
              <a:t>Abnormaal uterien bloedverlies – het stappenplan -</a:t>
            </a:r>
          </a:p>
        </p:txBody>
      </p:sp>
      <p:sp>
        <p:nvSpPr>
          <p:cNvPr id="6" name="Tekstvak 5"/>
          <p:cNvSpPr txBox="1"/>
          <p:nvPr/>
        </p:nvSpPr>
        <p:spPr>
          <a:xfrm>
            <a:off x="381661" y="2348121"/>
            <a:ext cx="8629154" cy="577081"/>
          </a:xfrm>
          <a:prstGeom prst="rect">
            <a:avLst/>
          </a:prstGeom>
          <a:noFill/>
        </p:spPr>
        <p:txBody>
          <a:bodyPr wrap="square" rtlCol="0">
            <a:spAutoFit/>
          </a:bodyPr>
          <a:lstStyle/>
          <a:p>
            <a:r>
              <a:rPr lang="nl-BE" sz="525" dirty="0"/>
              <a:t>	</a:t>
            </a:r>
          </a:p>
          <a:p>
            <a:r>
              <a:rPr lang="nl-NL" sz="525" dirty="0"/>
              <a:t>				 </a:t>
            </a:r>
            <a:endParaRPr lang="nl-BE" sz="525" dirty="0"/>
          </a:p>
          <a:p>
            <a:r>
              <a:rPr lang="nl-NL" sz="525" dirty="0"/>
              <a:t>			 </a:t>
            </a:r>
            <a:endParaRPr lang="nl-BE" sz="525" dirty="0"/>
          </a:p>
          <a:p>
            <a:r>
              <a:rPr lang="nl-NL" sz="525" dirty="0"/>
              <a:t>		 </a:t>
            </a:r>
            <a:endParaRPr lang="nl-BE" sz="525" dirty="0"/>
          </a:p>
          <a:p>
            <a:r>
              <a:rPr lang="nl-NL" sz="525" dirty="0"/>
              <a:t>		 </a:t>
            </a:r>
            <a:endParaRPr lang="nl-BE" sz="525" dirty="0"/>
          </a:p>
          <a:p>
            <a:r>
              <a:rPr lang="nl-NL" sz="525" dirty="0"/>
              <a:t>			</a:t>
            </a:r>
            <a:endParaRPr lang="nl-BE" sz="525" dirty="0"/>
          </a:p>
        </p:txBody>
      </p:sp>
      <p:graphicFrame>
        <p:nvGraphicFramePr>
          <p:cNvPr id="7" name="Tabel 6"/>
          <p:cNvGraphicFramePr>
            <a:graphicFrameLocks noGrp="1"/>
          </p:cNvGraphicFramePr>
          <p:nvPr/>
        </p:nvGraphicFramePr>
        <p:xfrm>
          <a:off x="310100" y="1310473"/>
          <a:ext cx="8629154" cy="2081534"/>
        </p:xfrm>
        <a:graphic>
          <a:graphicData uri="http://schemas.openxmlformats.org/drawingml/2006/table">
            <a:tbl>
              <a:tblPr firstRow="1" bandRow="1">
                <a:tableStyleId>{5C22544A-7EE6-4342-B048-85BDC9FD1C3A}</a:tableStyleId>
              </a:tblPr>
              <a:tblGrid>
                <a:gridCol w="2977091">
                  <a:extLst>
                    <a:ext uri="{9D8B030D-6E8A-4147-A177-3AD203B41FA5}">
                      <a16:colId xmlns:a16="http://schemas.microsoft.com/office/drawing/2014/main" val="20000"/>
                    </a:ext>
                  </a:extLst>
                </a:gridCol>
                <a:gridCol w="1277693">
                  <a:extLst>
                    <a:ext uri="{9D8B030D-6E8A-4147-A177-3AD203B41FA5}">
                      <a16:colId xmlns:a16="http://schemas.microsoft.com/office/drawing/2014/main" val="20001"/>
                    </a:ext>
                  </a:extLst>
                </a:gridCol>
                <a:gridCol w="1422457">
                  <a:extLst>
                    <a:ext uri="{9D8B030D-6E8A-4147-A177-3AD203B41FA5}">
                      <a16:colId xmlns:a16="http://schemas.microsoft.com/office/drawing/2014/main" val="20002"/>
                    </a:ext>
                  </a:extLst>
                </a:gridCol>
                <a:gridCol w="1743454">
                  <a:extLst>
                    <a:ext uri="{9D8B030D-6E8A-4147-A177-3AD203B41FA5}">
                      <a16:colId xmlns:a16="http://schemas.microsoft.com/office/drawing/2014/main" val="20003"/>
                    </a:ext>
                  </a:extLst>
                </a:gridCol>
                <a:gridCol w="1208459">
                  <a:extLst>
                    <a:ext uri="{9D8B030D-6E8A-4147-A177-3AD203B41FA5}">
                      <a16:colId xmlns:a16="http://schemas.microsoft.com/office/drawing/2014/main" val="20004"/>
                    </a:ext>
                  </a:extLst>
                </a:gridCol>
              </a:tblGrid>
              <a:tr h="258074">
                <a:tc gridSpan="5">
                  <a:txBody>
                    <a:bodyPr/>
                    <a:lstStyle/>
                    <a:p>
                      <a:r>
                        <a:rPr lang="nl-NL" sz="800" dirty="0">
                          <a:latin typeface="Arial" panose="020B0604020202020204" pitchFamily="34" charset="0"/>
                          <a:cs typeface="Arial" panose="020B0604020202020204" pitchFamily="34" charset="0"/>
                        </a:rPr>
                        <a:t>Stap 1: Definiëren van normaal uterine bloedverlies en abnormaal uterien bloedverlies </a:t>
                      </a:r>
                      <a:endParaRPr lang="nl-BE" sz="2100" dirty="0">
                        <a:latin typeface="Arial" panose="020B0604020202020204" pitchFamily="34" charset="0"/>
                        <a:cs typeface="Arial" panose="020B0604020202020204" pitchFamily="34" charset="0"/>
                      </a:endParaRPr>
                    </a:p>
                  </a:txBody>
                  <a:tcPr marL="68580" marR="68580" marT="34290" marB="34290"/>
                </a:tc>
                <a:tc hMerge="1">
                  <a:txBody>
                    <a:bodyPr/>
                    <a:lstStyle/>
                    <a:p>
                      <a:endParaRPr lang="nl-BE" dirty="0"/>
                    </a:p>
                  </a:txBody>
                  <a:tcPr/>
                </a:tc>
                <a:tc hMerge="1">
                  <a:txBody>
                    <a:bodyPr/>
                    <a:lstStyle/>
                    <a:p>
                      <a:endParaRPr lang="nl-BE" dirty="0"/>
                    </a:p>
                  </a:txBody>
                  <a:tcPr/>
                </a:tc>
                <a:tc hMerge="1">
                  <a:txBody>
                    <a:bodyPr/>
                    <a:lstStyle/>
                    <a:p>
                      <a:endParaRPr lang="nl-BE" dirty="0"/>
                    </a:p>
                  </a:txBody>
                  <a:tcPr/>
                </a:tc>
                <a:tc hMerge="1">
                  <a:txBody>
                    <a:bodyPr/>
                    <a:lstStyle/>
                    <a:p>
                      <a:endParaRPr lang="nl-BE" dirty="0"/>
                    </a:p>
                  </a:txBody>
                  <a:tcPr/>
                </a:tc>
                <a:extLst>
                  <a:ext uri="{0D108BD9-81ED-4DB2-BD59-A6C34878D82A}">
                    <a16:rowId xmlns:a16="http://schemas.microsoft.com/office/drawing/2014/main" val="10000"/>
                  </a:ext>
                </a:extLst>
              </a:tr>
              <a:tr h="270000">
                <a:tc>
                  <a:txBody>
                    <a:bodyPr/>
                    <a:lstStyle/>
                    <a:p>
                      <a:r>
                        <a:rPr lang="nl-NL" sz="800" dirty="0">
                          <a:latin typeface="Arial" panose="020B0604020202020204" pitchFamily="34" charset="0"/>
                          <a:cs typeface="Arial" panose="020B0604020202020204" pitchFamily="34" charset="0"/>
                        </a:rPr>
                        <a:t>Frequentie van menses (dagen):</a:t>
                      </a:r>
                    </a:p>
                  </a:txBody>
                  <a:tcPr marL="68580" marR="68580" marT="34290" marB="34290"/>
                </a:tc>
                <a:tc>
                  <a:txBody>
                    <a:bodyPr/>
                    <a:lstStyle/>
                    <a:p>
                      <a:r>
                        <a:rPr lang="nl-NL" sz="800" dirty="0">
                          <a:latin typeface="Arial" panose="020B0604020202020204" pitchFamily="34" charset="0"/>
                          <a:cs typeface="Arial" panose="020B0604020202020204" pitchFamily="34" charset="0"/>
                        </a:rPr>
                        <a:t>Afwezig (amenorroe)</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Frequent (&lt; 21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Normaal (21 tot 35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800" dirty="0">
                          <a:latin typeface="Arial" panose="020B0604020202020204" pitchFamily="34" charset="0"/>
                          <a:cs typeface="Arial" panose="020B0604020202020204" pitchFamily="34" charset="0"/>
                        </a:rPr>
                        <a:t>Niet frequent (&gt; 35 d)</a:t>
                      </a:r>
                      <a:endParaRPr lang="nl-BE" sz="21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1"/>
                  </a:ext>
                </a:extLst>
              </a:tr>
              <a:tr h="270000">
                <a:tc>
                  <a:txBody>
                    <a:bodyPr/>
                    <a:lstStyle/>
                    <a:p>
                      <a:r>
                        <a:rPr lang="nl-NL" sz="800" dirty="0">
                          <a:latin typeface="Arial" panose="020B0604020202020204" pitchFamily="34" charset="0"/>
                          <a:cs typeface="Arial" panose="020B0604020202020204" pitchFamily="34" charset="0"/>
                        </a:rPr>
                        <a:t>Duur bloedverlies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Verlengd (&gt; 8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Normaal (4 tot 8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800" dirty="0">
                          <a:latin typeface="Arial" panose="020B0604020202020204" pitchFamily="34" charset="0"/>
                          <a:cs typeface="Arial" panose="020B0604020202020204" pitchFamily="34" charset="0"/>
                        </a:rPr>
                        <a:t>Verkort (</a:t>
                      </a:r>
                      <a:r>
                        <a:rPr lang="nl-NL" sz="800" u="sng" dirty="0">
                          <a:latin typeface="Arial" panose="020B0604020202020204" pitchFamily="34" charset="0"/>
                          <a:cs typeface="Arial" panose="020B0604020202020204" pitchFamily="34" charset="0"/>
                        </a:rPr>
                        <a:t>&lt;</a:t>
                      </a:r>
                      <a:r>
                        <a:rPr lang="nl-NL" sz="800" dirty="0">
                          <a:latin typeface="Arial" panose="020B0604020202020204" pitchFamily="34" charset="0"/>
                          <a:cs typeface="Arial" panose="020B0604020202020204" pitchFamily="34" charset="0"/>
                        </a:rPr>
                        <a:t> 4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endParaRPr lang="nl-BE" sz="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2"/>
                  </a:ext>
                </a:extLst>
              </a:tr>
              <a:tr h="308610">
                <a:tc>
                  <a:txBody>
                    <a:bodyPr/>
                    <a:lstStyle/>
                    <a:p>
                      <a:r>
                        <a:rPr lang="nl-NL" sz="800" dirty="0">
                          <a:latin typeface="Arial" panose="020B0604020202020204" pitchFamily="34" charset="0"/>
                          <a:cs typeface="Arial" panose="020B0604020202020204" pitchFamily="34" charset="0"/>
                        </a:rPr>
                        <a:t>Regelmatigheid van de menses: het verschil tussen de langste en de kortste cyclus:</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Normaal (variatie </a:t>
                      </a:r>
                      <a:r>
                        <a:rPr lang="nl-NL" sz="800" u="sng" dirty="0">
                          <a:latin typeface="Arial" panose="020B0604020202020204" pitchFamily="34" charset="0"/>
                          <a:cs typeface="Arial" panose="020B0604020202020204" pitchFamily="34" charset="0"/>
                        </a:rPr>
                        <a:t>&lt;</a:t>
                      </a:r>
                      <a:r>
                        <a:rPr lang="nl-NL" sz="800" dirty="0">
                          <a:latin typeface="Arial" panose="020B0604020202020204" pitchFamily="34" charset="0"/>
                          <a:cs typeface="Arial" panose="020B0604020202020204" pitchFamily="34" charset="0"/>
                        </a:rPr>
                        <a:t> 9 d)</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800" dirty="0">
                          <a:latin typeface="Arial" panose="020B0604020202020204" pitchFamily="34" charset="0"/>
                          <a:cs typeface="Arial" panose="020B0604020202020204" pitchFamily="34" charset="0"/>
                        </a:rPr>
                        <a:t>Onregelmatig (variatie &gt; 9 dagen)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endParaRPr lang="nl-BE" sz="800" dirty="0">
                        <a:latin typeface="Arial" panose="020B0604020202020204" pitchFamily="34" charset="0"/>
                        <a:cs typeface="Arial" panose="020B0604020202020204" pitchFamily="34" charset="0"/>
                      </a:endParaRPr>
                    </a:p>
                  </a:txBody>
                  <a:tcPr marL="68580" marR="68580" marT="34290" marB="34290"/>
                </a:tc>
                <a:tc>
                  <a:txBody>
                    <a:bodyPr/>
                    <a:lstStyle/>
                    <a:p>
                      <a:endParaRPr lang="nl-BE" sz="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3"/>
                  </a:ext>
                </a:extLst>
              </a:tr>
              <a:tr h="270000">
                <a:tc>
                  <a:txBody>
                    <a:bodyPr/>
                    <a:lstStyle/>
                    <a:p>
                      <a:r>
                        <a:rPr lang="nl-NL" sz="800" dirty="0">
                          <a:latin typeface="Arial" panose="020B0604020202020204" pitchFamily="34" charset="0"/>
                          <a:cs typeface="Arial" panose="020B0604020202020204" pitchFamily="34" charset="0"/>
                        </a:rPr>
                        <a:t>Volume maandelijks bloedverlies (ml):</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Hevig (&gt; 80)</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Normaal (5-80)</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800" dirty="0">
                          <a:latin typeface="Arial" panose="020B0604020202020204" pitchFamily="34" charset="0"/>
                          <a:cs typeface="Arial" panose="020B0604020202020204" pitchFamily="34" charset="0"/>
                        </a:rPr>
                        <a:t>Licht (&lt; 5)</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endParaRPr lang="nl-BE" sz="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4"/>
                  </a:ext>
                </a:extLst>
              </a:tr>
              <a:tr h="388620">
                <a:tc>
                  <a:txBody>
                    <a:bodyPr/>
                    <a:lstStyle/>
                    <a:p>
                      <a:r>
                        <a:rPr lang="nl-NL" sz="800" dirty="0">
                          <a:latin typeface="Arial" panose="020B0604020202020204" pitchFamily="34" charset="0"/>
                          <a:cs typeface="Arial" panose="020B0604020202020204" pitchFamily="34" charset="0"/>
                        </a:rPr>
                        <a:t>Intermenstrueel bloedverlies (IMB): bloedverlies tussen regelmatige menstruaties: </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Normaal: Geen IMB</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Willekeurig</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800" dirty="0">
                          <a:latin typeface="Arial" panose="020B0604020202020204" pitchFamily="34" charset="0"/>
                          <a:cs typeface="Arial" panose="020B0604020202020204" pitchFamily="34" charset="0"/>
                        </a:rPr>
                        <a:t>Cyclisch (begin, halverwege of einde)</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endParaRPr lang="nl-BE" sz="21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5"/>
                  </a:ext>
                </a:extLst>
              </a:tr>
              <a:tr h="308610">
                <a:tc>
                  <a:txBody>
                    <a:bodyPr/>
                    <a:lstStyle/>
                    <a:p>
                      <a:r>
                        <a:rPr lang="nl-NL" sz="800" dirty="0">
                          <a:latin typeface="Arial" panose="020B0604020202020204" pitchFamily="34" charset="0"/>
                          <a:cs typeface="Arial" panose="020B0604020202020204" pitchFamily="34" charset="0"/>
                        </a:rPr>
                        <a:t>Niet geplande bloedingen onder hormonale medicatie:</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Normaal: geen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Abnormaal: niet geplande bloedingen</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r>
                        <a:rPr lang="nl-NL" sz="800" dirty="0">
                          <a:latin typeface="Arial" panose="020B0604020202020204" pitchFamily="34" charset="0"/>
                          <a:cs typeface="Arial" panose="020B0604020202020204" pitchFamily="34" charset="0"/>
                        </a:rPr>
                        <a:t>Niet van </a:t>
                      </a:r>
                      <a:r>
                        <a:rPr lang="nl-NL" sz="800" dirty="0" err="1">
                          <a:latin typeface="Arial" panose="020B0604020202020204" pitchFamily="34" charset="0"/>
                          <a:cs typeface="Arial" panose="020B0604020202020204" pitchFamily="34" charset="0"/>
                        </a:rPr>
                        <a:t>toepasssing</a:t>
                      </a:r>
                      <a:r>
                        <a:rPr lang="nl-NL" sz="800" dirty="0">
                          <a:latin typeface="Arial" panose="020B0604020202020204" pitchFamily="34" charset="0"/>
                          <a:cs typeface="Arial" panose="020B0604020202020204" pitchFamily="34" charset="0"/>
                        </a:rPr>
                        <a:t>: patiënte neemt geen hormonale medicatie</a:t>
                      </a:r>
                      <a:endParaRPr lang="nl-BE" sz="2100" dirty="0">
                        <a:latin typeface="Arial" panose="020B0604020202020204" pitchFamily="34" charset="0"/>
                        <a:cs typeface="Arial" panose="020B0604020202020204" pitchFamily="34" charset="0"/>
                      </a:endParaRPr>
                    </a:p>
                  </a:txBody>
                  <a:tcPr marL="68580" marR="68580" marT="34290" marB="34290"/>
                </a:tc>
                <a:tc>
                  <a:txBody>
                    <a:bodyPr/>
                    <a:lstStyle/>
                    <a:p>
                      <a:endParaRPr lang="nl-BE" sz="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0006"/>
                  </a:ext>
                </a:extLst>
              </a:tr>
            </a:tbl>
          </a:graphicData>
        </a:graphic>
      </p:graphicFrame>
      <p:graphicFrame>
        <p:nvGraphicFramePr>
          <p:cNvPr id="9" name="Tabel 8"/>
          <p:cNvGraphicFramePr>
            <a:graphicFrameLocks noGrp="1"/>
          </p:cNvGraphicFramePr>
          <p:nvPr/>
        </p:nvGraphicFramePr>
        <p:xfrm>
          <a:off x="310100" y="3442273"/>
          <a:ext cx="8629154" cy="2024746"/>
        </p:xfrm>
        <a:graphic>
          <a:graphicData uri="http://schemas.openxmlformats.org/drawingml/2006/table">
            <a:tbl>
              <a:tblPr firstRow="1" bandRow="1">
                <a:tableStyleId>{5C22544A-7EE6-4342-B048-85BDC9FD1C3A}</a:tableStyleId>
              </a:tblPr>
              <a:tblGrid>
                <a:gridCol w="3184498">
                  <a:extLst>
                    <a:ext uri="{9D8B030D-6E8A-4147-A177-3AD203B41FA5}">
                      <a16:colId xmlns:a16="http://schemas.microsoft.com/office/drawing/2014/main" val="20000"/>
                    </a:ext>
                  </a:extLst>
                </a:gridCol>
                <a:gridCol w="5444656">
                  <a:extLst>
                    <a:ext uri="{9D8B030D-6E8A-4147-A177-3AD203B41FA5}">
                      <a16:colId xmlns:a16="http://schemas.microsoft.com/office/drawing/2014/main" val="20001"/>
                    </a:ext>
                  </a:extLst>
                </a:gridCol>
              </a:tblGrid>
              <a:tr h="383840">
                <a:tc gridSpan="2">
                  <a:txBody>
                    <a:bodyPr/>
                    <a:lstStyle/>
                    <a:p>
                      <a:r>
                        <a:rPr lang="nl-NL" sz="800" dirty="0">
                          <a:latin typeface="Arial" panose="020B0604020202020204" pitchFamily="34" charset="0"/>
                          <a:cs typeface="Arial" panose="020B0604020202020204" pitchFamily="34" charset="0"/>
                        </a:rPr>
                        <a:t>Stap 2:  De PALM-COEIN classificatie systeem van het abnormaal bloedverlies tijdens de reproductieve jaren. </a:t>
                      </a:r>
                      <a:endParaRPr lang="nl-BE" sz="800" dirty="0">
                        <a:latin typeface="Arial" panose="020B0604020202020204" pitchFamily="34" charset="0"/>
                        <a:cs typeface="Arial" panose="020B0604020202020204" pitchFamily="34" charset="0"/>
                      </a:endParaRPr>
                    </a:p>
                  </a:txBody>
                  <a:tcPr marL="68580" marR="68580" marT="34290" marB="34290"/>
                </a:tc>
                <a:tc hMerge="1">
                  <a:txBody>
                    <a:bodyPr/>
                    <a:lstStyle/>
                    <a:p>
                      <a:endParaRPr lang="nl-BE" dirty="0"/>
                    </a:p>
                  </a:txBody>
                  <a:tcPr/>
                </a:tc>
                <a:extLst>
                  <a:ext uri="{0D108BD9-81ED-4DB2-BD59-A6C34878D82A}">
                    <a16:rowId xmlns:a16="http://schemas.microsoft.com/office/drawing/2014/main" val="10000"/>
                  </a:ext>
                </a:extLst>
              </a:tr>
              <a:tr h="1640906">
                <a:tc>
                  <a:txBody>
                    <a:bodyPr/>
                    <a:lstStyle/>
                    <a:p>
                      <a:r>
                        <a:rPr lang="nl-NL" sz="800" dirty="0">
                          <a:latin typeface="Arial" panose="020B0604020202020204" pitchFamily="34" charset="0"/>
                          <a:cs typeface="Arial" panose="020B0604020202020204" pitchFamily="34" charset="0"/>
                        </a:rPr>
                        <a:t>P = Poliep</a:t>
                      </a:r>
                      <a:endParaRPr lang="nl-BE" sz="800" dirty="0">
                        <a:latin typeface="Arial" panose="020B0604020202020204" pitchFamily="34" charset="0"/>
                        <a:cs typeface="Arial" panose="020B0604020202020204" pitchFamily="34" charset="0"/>
                      </a:endParaRPr>
                    </a:p>
                    <a:p>
                      <a:r>
                        <a:rPr lang="nl-NL" sz="800" dirty="0">
                          <a:latin typeface="Arial" panose="020B0604020202020204" pitchFamily="34" charset="0"/>
                          <a:cs typeface="Arial" panose="020B0604020202020204" pitchFamily="34" charset="0"/>
                        </a:rPr>
                        <a:t>A = Adenomyosis</a:t>
                      </a:r>
                      <a:endParaRPr lang="nl-BE" sz="800" dirty="0">
                        <a:latin typeface="Arial" panose="020B0604020202020204" pitchFamily="34" charset="0"/>
                        <a:cs typeface="Arial" panose="020B0604020202020204" pitchFamily="34" charset="0"/>
                      </a:endParaRPr>
                    </a:p>
                    <a:p>
                      <a:r>
                        <a:rPr lang="nl-NL" sz="800" dirty="0">
                          <a:latin typeface="Arial" panose="020B0604020202020204" pitchFamily="34" charset="0"/>
                          <a:cs typeface="Arial" panose="020B0604020202020204" pitchFamily="34" charset="0"/>
                        </a:rPr>
                        <a:t>L = </a:t>
                      </a:r>
                      <a:r>
                        <a:rPr lang="nl-NL" sz="800" dirty="0" err="1">
                          <a:latin typeface="Arial" panose="020B0604020202020204" pitchFamily="34" charset="0"/>
                          <a:cs typeface="Arial" panose="020B0604020202020204" pitchFamily="34" charset="0"/>
                        </a:rPr>
                        <a:t>Leiomyoom</a:t>
                      </a:r>
                      <a:endParaRPr lang="nl-BE" sz="800" dirty="0">
                        <a:latin typeface="Arial" panose="020B0604020202020204" pitchFamily="34" charset="0"/>
                        <a:cs typeface="Arial" panose="020B0604020202020204" pitchFamily="34" charset="0"/>
                      </a:endParaRPr>
                    </a:p>
                    <a:p>
                      <a:r>
                        <a:rPr lang="nl-NL" sz="800" dirty="0">
                          <a:latin typeface="Arial" panose="020B0604020202020204" pitchFamily="34" charset="0"/>
                          <a:cs typeface="Arial" panose="020B0604020202020204" pitchFamily="34" charset="0"/>
                        </a:rPr>
                        <a:t>M = Maligniteit of hyperplasie</a:t>
                      </a:r>
                      <a:endParaRPr lang="nl-BE" sz="800" dirty="0">
                        <a:latin typeface="Arial" panose="020B0604020202020204" pitchFamily="34" charset="0"/>
                        <a:cs typeface="Arial" panose="020B0604020202020204" pitchFamily="34" charset="0"/>
                      </a:endParaRPr>
                    </a:p>
                    <a:p>
                      <a:endParaRPr lang="nl-BE" sz="1400" dirty="0"/>
                    </a:p>
                  </a:txBody>
                  <a:tcPr marL="68580" marR="68580" marT="34290" marB="34290"/>
                </a:tc>
                <a:tc>
                  <a:txBody>
                    <a:bodyPr/>
                    <a:lstStyle/>
                    <a:p>
                      <a:r>
                        <a:rPr lang="nl-NL" sz="800" dirty="0">
                          <a:latin typeface="Arial" panose="020B0604020202020204" pitchFamily="34" charset="0"/>
                          <a:cs typeface="Arial" panose="020B0604020202020204" pitchFamily="34" charset="0"/>
                        </a:rPr>
                        <a:t>C = </a:t>
                      </a:r>
                      <a:r>
                        <a:rPr lang="nl-NL" sz="800" dirty="0" err="1">
                          <a:latin typeface="Arial" panose="020B0604020202020204" pitchFamily="34" charset="0"/>
                          <a:cs typeface="Arial" panose="020B0604020202020204" pitchFamily="34" charset="0"/>
                        </a:rPr>
                        <a:t>Coagulopathie</a:t>
                      </a:r>
                      <a:r>
                        <a:rPr lang="nl-NL" sz="800" dirty="0">
                          <a:latin typeface="Arial" panose="020B0604020202020204" pitchFamily="34" charset="0"/>
                          <a:cs typeface="Arial" panose="020B0604020202020204" pitchFamily="34" charset="0"/>
                        </a:rPr>
                        <a:t> (systemische aandoeningen van de hemostase)</a:t>
                      </a:r>
                      <a:endParaRPr lang="nl-BE" sz="800" dirty="0">
                        <a:latin typeface="Arial" panose="020B0604020202020204" pitchFamily="34" charset="0"/>
                        <a:cs typeface="Arial" panose="020B0604020202020204" pitchFamily="34" charset="0"/>
                      </a:endParaRPr>
                    </a:p>
                    <a:p>
                      <a:r>
                        <a:rPr lang="nl-NL" sz="800" dirty="0">
                          <a:latin typeface="Arial" panose="020B0604020202020204" pitchFamily="34" charset="0"/>
                          <a:cs typeface="Arial" panose="020B0604020202020204" pitchFamily="34" charset="0"/>
                        </a:rPr>
                        <a:t>O = Ovariële aandoeningen</a:t>
                      </a:r>
                      <a:endParaRPr lang="nl-BE" sz="800" dirty="0">
                        <a:latin typeface="Arial" panose="020B0604020202020204" pitchFamily="34" charset="0"/>
                        <a:cs typeface="Arial" panose="020B0604020202020204" pitchFamily="34" charset="0"/>
                      </a:endParaRPr>
                    </a:p>
                    <a:p>
                      <a:r>
                        <a:rPr lang="nl-NL" sz="800" dirty="0">
                          <a:latin typeface="Arial" panose="020B0604020202020204" pitchFamily="34" charset="0"/>
                          <a:cs typeface="Arial" panose="020B0604020202020204" pitchFamily="34" charset="0"/>
                        </a:rPr>
                        <a:t>E = </a:t>
                      </a:r>
                      <a:r>
                        <a:rPr lang="nl-NL" sz="800" dirty="0" err="1">
                          <a:latin typeface="Arial" panose="020B0604020202020204" pitchFamily="34" charset="0"/>
                          <a:cs typeface="Arial" panose="020B0604020202020204" pitchFamily="34" charset="0"/>
                        </a:rPr>
                        <a:t>Endometriale</a:t>
                      </a:r>
                      <a:r>
                        <a:rPr lang="nl-NL" sz="800" dirty="0">
                          <a:latin typeface="Arial" panose="020B0604020202020204" pitchFamily="34" charset="0"/>
                          <a:cs typeface="Arial" panose="020B0604020202020204" pitchFamily="34" charset="0"/>
                        </a:rPr>
                        <a:t> oorzaken (primair en secundair)</a:t>
                      </a:r>
                      <a:endParaRPr lang="nl-BE" sz="800" dirty="0">
                        <a:latin typeface="Arial" panose="020B0604020202020204" pitchFamily="34" charset="0"/>
                        <a:cs typeface="Arial" panose="020B0604020202020204" pitchFamily="34" charset="0"/>
                      </a:endParaRPr>
                    </a:p>
                    <a:p>
                      <a:r>
                        <a:rPr lang="nl-NL" sz="800" dirty="0">
                          <a:latin typeface="Arial" panose="020B0604020202020204" pitchFamily="34" charset="0"/>
                          <a:cs typeface="Arial" panose="020B0604020202020204" pitchFamily="34" charset="0"/>
                        </a:rPr>
                        <a:t>I  = Iatrogeen*</a:t>
                      </a:r>
                      <a:r>
                        <a:rPr lang="nl-NL" sz="800" baseline="0" dirty="0">
                          <a:latin typeface="Arial" panose="020B0604020202020204" pitchFamily="34" charset="0"/>
                          <a:cs typeface="Arial" panose="020B0604020202020204" pitchFamily="34" charset="0"/>
                        </a:rPr>
                        <a:t> </a:t>
                      </a:r>
                    </a:p>
                    <a:p>
                      <a:r>
                        <a:rPr lang="nl-NL" sz="800" dirty="0">
                          <a:latin typeface="Arial" panose="020B0604020202020204" pitchFamily="34" charset="0"/>
                          <a:cs typeface="Arial" panose="020B0604020202020204" pitchFamily="34" charset="0"/>
                        </a:rPr>
                        <a:t>N = Nog niet </a:t>
                      </a:r>
                      <a:r>
                        <a:rPr lang="nl-NL" sz="800" dirty="0" err="1">
                          <a:latin typeface="Arial" panose="020B0604020202020204" pitchFamily="34" charset="0"/>
                          <a:cs typeface="Arial" panose="020B0604020202020204" pitchFamily="34" charset="0"/>
                        </a:rPr>
                        <a:t>geklassifieerd</a:t>
                      </a:r>
                      <a:r>
                        <a:rPr lang="nl-NL" sz="800" dirty="0">
                          <a:latin typeface="Arial" panose="020B0604020202020204" pitchFamily="34" charset="0"/>
                          <a:cs typeface="Arial" panose="020B0604020202020204" pitchFamily="34" charset="0"/>
                        </a:rPr>
                        <a:t> (zeldzame of onduidelijk gedefinieerde </a:t>
                      </a:r>
                      <a:r>
                        <a:rPr lang="nl-NL" sz="800" dirty="0" err="1">
                          <a:latin typeface="Arial" panose="020B0604020202020204" pitchFamily="34" charset="0"/>
                          <a:cs typeface="Arial" panose="020B0604020202020204" pitchFamily="34" charset="0"/>
                        </a:rPr>
                        <a:t>pathologiën</a:t>
                      </a:r>
                      <a:r>
                        <a:rPr lang="nl-NL" sz="800" dirty="0">
                          <a:latin typeface="Arial" panose="020B0604020202020204" pitchFamily="34" charset="0"/>
                          <a:cs typeface="Arial" panose="020B0604020202020204" pitchFamily="34" charset="0"/>
                        </a:rPr>
                        <a:t>)</a:t>
                      </a:r>
                      <a:endParaRPr lang="nl-BE" sz="800" dirty="0">
                        <a:latin typeface="Arial" panose="020B0604020202020204" pitchFamily="34" charset="0"/>
                        <a:cs typeface="Arial" panose="020B0604020202020204" pitchFamily="34" charset="0"/>
                      </a:endParaRPr>
                    </a:p>
                    <a:p>
                      <a:endParaRPr lang="nl-BE" sz="1400" dirty="0"/>
                    </a:p>
                    <a:p>
                      <a:pPr marL="0" marR="0" indent="0" algn="l" defTabSz="914400" rtl="0" eaLnBrk="1" fontAlgn="auto" latinLnBrk="0" hangingPunct="1">
                        <a:lnSpc>
                          <a:spcPct val="100000"/>
                        </a:lnSpc>
                        <a:spcBef>
                          <a:spcPts val="0"/>
                        </a:spcBef>
                        <a:spcAft>
                          <a:spcPts val="0"/>
                        </a:spcAft>
                        <a:buClrTx/>
                        <a:buSzTx/>
                        <a:buFontTx/>
                        <a:buNone/>
                        <a:tabLst/>
                        <a:defRPr/>
                      </a:pPr>
                      <a:r>
                        <a:rPr lang="nl-BE" sz="800" dirty="0">
                          <a:latin typeface="Arial" panose="020B0604020202020204" pitchFamily="34" charset="0"/>
                          <a:cs typeface="Arial" panose="020B0604020202020204" pitchFamily="34" charset="0"/>
                        </a:rPr>
                        <a:t>*</a:t>
                      </a:r>
                      <a:r>
                        <a:rPr lang="nl-NL" sz="800" dirty="0">
                          <a:latin typeface="Arial" panose="020B0604020202020204" pitchFamily="34" charset="0"/>
                          <a:cs typeface="Arial" panose="020B0604020202020204" pitchFamily="34" charset="0"/>
                        </a:rPr>
                        <a:t>IUD; direct effect op endometrium: </a:t>
                      </a:r>
                      <a:r>
                        <a:rPr lang="nl-NL" sz="800" dirty="0" err="1">
                          <a:latin typeface="Arial" panose="020B0604020202020204" pitchFamily="34" charset="0"/>
                          <a:cs typeface="Arial" panose="020B0604020202020204" pitchFamily="34" charset="0"/>
                        </a:rPr>
                        <a:t>bijv</a:t>
                      </a:r>
                      <a:r>
                        <a:rPr lang="nl-NL" sz="800" dirty="0">
                          <a:latin typeface="Arial" panose="020B0604020202020204" pitchFamily="34" charset="0"/>
                          <a:cs typeface="Arial" panose="020B0604020202020204" pitchFamily="34" charset="0"/>
                        </a:rPr>
                        <a:t> alle orale of systemische</a:t>
                      </a:r>
                    </a:p>
                    <a:p>
                      <a:pPr marL="0" marR="0" indent="0" algn="l" defTabSz="914400" rtl="0" eaLnBrk="1" fontAlgn="auto" latinLnBrk="0" hangingPunct="1">
                        <a:lnSpc>
                          <a:spcPct val="100000"/>
                        </a:lnSpc>
                        <a:spcBef>
                          <a:spcPts val="0"/>
                        </a:spcBef>
                        <a:spcAft>
                          <a:spcPts val="0"/>
                        </a:spcAft>
                        <a:buClrTx/>
                        <a:buSzTx/>
                        <a:buFontTx/>
                        <a:buNone/>
                        <a:tabLst/>
                        <a:defRPr/>
                      </a:pPr>
                      <a:r>
                        <a:rPr lang="nl-NL" sz="800" dirty="0">
                          <a:latin typeface="Arial" panose="020B0604020202020204" pitchFamily="34" charset="0"/>
                          <a:cs typeface="Arial" panose="020B0604020202020204" pitchFamily="34" charset="0"/>
                        </a:rPr>
                        <a:t>  progestagenen; Medicatie die interfereert met de stolling of  de ovulatie</a:t>
                      </a:r>
                      <a:endParaRPr lang="nl-BE" sz="800" dirty="0">
                        <a:latin typeface="Arial" panose="020B0604020202020204" pitchFamily="34" charset="0"/>
                        <a:cs typeface="Arial" panose="020B0604020202020204" pitchFamily="34" charset="0"/>
                      </a:endParaRPr>
                    </a:p>
                    <a:p>
                      <a:endParaRPr lang="nl-BE" sz="1400" dirty="0"/>
                    </a:p>
                  </a:txBody>
                  <a:tcPr marL="68580" marR="68580" marT="34290" marB="34290"/>
                </a:tc>
                <a:extLst>
                  <a:ext uri="{0D108BD9-81ED-4DB2-BD59-A6C34878D82A}">
                    <a16:rowId xmlns:a16="http://schemas.microsoft.com/office/drawing/2014/main" val="10001"/>
                  </a:ext>
                </a:extLst>
              </a:tr>
            </a:tbl>
          </a:graphicData>
        </a:graphic>
      </p:graphicFrame>
      <p:graphicFrame>
        <p:nvGraphicFramePr>
          <p:cNvPr id="11" name="Tabel 10"/>
          <p:cNvGraphicFramePr>
            <a:graphicFrameLocks noGrp="1"/>
          </p:cNvGraphicFramePr>
          <p:nvPr/>
        </p:nvGraphicFramePr>
        <p:xfrm>
          <a:off x="310100" y="5535655"/>
          <a:ext cx="8629154" cy="403860"/>
        </p:xfrm>
        <a:graphic>
          <a:graphicData uri="http://schemas.openxmlformats.org/drawingml/2006/table">
            <a:tbl>
              <a:tblPr firstRow="1" bandRow="1">
                <a:tableStyleId>{5C22544A-7EE6-4342-B048-85BDC9FD1C3A}</a:tableStyleId>
              </a:tblPr>
              <a:tblGrid>
                <a:gridCol w="8629154">
                  <a:extLst>
                    <a:ext uri="{9D8B030D-6E8A-4147-A177-3AD203B41FA5}">
                      <a16:colId xmlns:a16="http://schemas.microsoft.com/office/drawing/2014/main" val="20000"/>
                    </a:ext>
                  </a:extLst>
                </a:gridCol>
              </a:tblGrid>
              <a:tr h="3943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800" dirty="0">
                          <a:latin typeface="Arial" panose="020B0604020202020204" pitchFamily="34" charset="0"/>
                          <a:cs typeface="Arial" panose="020B0604020202020204" pitchFamily="34" charset="0"/>
                        </a:rPr>
                        <a:t>Stap 3: </a:t>
                      </a:r>
                      <a:r>
                        <a:rPr lang="en-GB" sz="800" dirty="0">
                          <a:latin typeface="Arial" panose="020B0604020202020204" pitchFamily="34" charset="0"/>
                          <a:cs typeface="Arial" panose="020B0604020202020204" pitchFamily="34" charset="0"/>
                        </a:rPr>
                        <a:t> </a:t>
                      </a:r>
                      <a:r>
                        <a:rPr lang="nl-NL" sz="800" dirty="0">
                          <a:latin typeface="Arial" panose="020B0604020202020204" pitchFamily="34" charset="0"/>
                          <a:cs typeface="Arial" panose="020B0604020202020204" pitchFamily="34" charset="0"/>
                        </a:rPr>
                        <a:t>De gestructureerde benadering voor de beoordeling van AUB- anamnese</a:t>
                      </a:r>
                      <a:r>
                        <a:rPr lang="nl-NL" sz="800" baseline="0" dirty="0">
                          <a:latin typeface="Arial" panose="020B0604020202020204" pitchFamily="34" charset="0"/>
                          <a:cs typeface="Arial" panose="020B0604020202020204" pitchFamily="34" charset="0"/>
                        </a:rPr>
                        <a:t> en klinisch onderzoek.</a:t>
                      </a:r>
                      <a:r>
                        <a:rPr lang="nl-NL" sz="800" dirty="0">
                          <a:latin typeface="Arial" panose="020B0604020202020204" pitchFamily="34" charset="0"/>
                          <a:cs typeface="Arial" panose="020B0604020202020204" pitchFamily="34" charset="0"/>
                        </a:rPr>
                        <a:t> </a:t>
                      </a:r>
                      <a:endParaRPr lang="nl-BE" sz="800" dirty="0">
                        <a:latin typeface="Arial" panose="020B0604020202020204" pitchFamily="34" charset="0"/>
                        <a:cs typeface="Arial" panose="020B0604020202020204" pitchFamily="34" charset="0"/>
                      </a:endParaRPr>
                    </a:p>
                    <a:p>
                      <a:endParaRPr lang="nl-BE" sz="1400" dirty="0"/>
                    </a:p>
                  </a:txBody>
                  <a:tcPr marL="68580" marR="68580" marT="34290" marB="34290"/>
                </a:tc>
                <a:extLst>
                  <a:ext uri="{0D108BD9-81ED-4DB2-BD59-A6C34878D82A}">
                    <a16:rowId xmlns:a16="http://schemas.microsoft.com/office/drawing/2014/main" val="10000"/>
                  </a:ext>
                </a:extLst>
              </a:tr>
            </a:tbl>
          </a:graphicData>
        </a:graphic>
      </p:graphicFrame>
      <p:pic>
        <p:nvPicPr>
          <p:cNvPr id="2" name="Afbeelding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007" y="4035788"/>
            <a:ext cx="1592250" cy="1252328"/>
          </a:xfrm>
          <a:prstGeom prst="rect">
            <a:avLst/>
          </a:prstGeom>
        </p:spPr>
      </p:pic>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3692" y="4011929"/>
            <a:ext cx="1592250" cy="1276187"/>
          </a:xfrm>
          <a:prstGeom prst="rect">
            <a:avLst/>
          </a:prstGeom>
        </p:spPr>
      </p:pic>
    </p:spTree>
    <p:extLst>
      <p:ext uri="{BB962C8B-B14F-4D97-AF65-F5344CB8AC3E}">
        <p14:creationId xmlns:p14="http://schemas.microsoft.com/office/powerpoint/2010/main" val="4219006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22288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l-BE" altLang="nl-NL" sz="2400">
              <a:latin typeface="Arial" panose="020B0604020202020204" pitchFamily="34" charset="0"/>
            </a:endParaRPr>
          </a:p>
        </p:txBody>
      </p:sp>
      <p:pic>
        <p:nvPicPr>
          <p:cNvPr id="6147" name="Picture 1"/>
          <p:cNvPicPr>
            <a:picLocks noChangeAspect="1" noChangeArrowheads="1"/>
          </p:cNvPicPr>
          <p:nvPr/>
        </p:nvPicPr>
        <p:blipFill>
          <a:blip r:embed="rId2">
            <a:extLst>
              <a:ext uri="{28A0092B-C50C-407E-A947-70E740481C1C}">
                <a14:useLocalDpi xmlns:a14="http://schemas.microsoft.com/office/drawing/2010/main" val="0"/>
              </a:ext>
            </a:extLst>
          </a:blip>
          <a:srcRect l="26669" t="53894" r="6747" b="5792"/>
          <a:stretch>
            <a:fillRect/>
          </a:stretch>
        </p:blipFill>
        <p:spPr bwMode="auto">
          <a:xfrm>
            <a:off x="539750" y="188913"/>
            <a:ext cx="82804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kstvak 3"/>
          <p:cNvSpPr txBox="1">
            <a:spLocks noChangeArrowheads="1"/>
          </p:cNvSpPr>
          <p:nvPr/>
        </p:nvSpPr>
        <p:spPr bwMode="auto">
          <a:xfrm>
            <a:off x="1042988" y="6381750"/>
            <a:ext cx="73453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l-BE" altLang="nl-NL" sz="1200">
                <a:latin typeface="Arial" panose="020B0604020202020204" pitchFamily="34" charset="0"/>
              </a:rPr>
              <a:t>Santen R et al. Horm canc, 2013; Santen R J of steroid biochemistry and molecular biology 2013</a:t>
            </a:r>
            <a:r>
              <a:rPr lang="nl-BE" altLang="nl-NL" sz="1600">
                <a:latin typeface="Arial" panose="020B0604020202020204" pitchFamily="34" charset="0"/>
              </a:rPr>
              <a:t>. </a:t>
            </a:r>
          </a:p>
        </p:txBody>
      </p:sp>
      <p:sp>
        <p:nvSpPr>
          <p:cNvPr id="6149" name="Tekstvak 4"/>
          <p:cNvSpPr txBox="1">
            <a:spLocks noChangeArrowheads="1"/>
          </p:cNvSpPr>
          <p:nvPr/>
        </p:nvSpPr>
        <p:spPr bwMode="auto">
          <a:xfrm>
            <a:off x="179388" y="3933825"/>
            <a:ext cx="89646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nl-BE" altLang="nl-NL" sz="2000" dirty="0">
                <a:latin typeface="Arial" panose="020B0604020202020204" pitchFamily="34" charset="0"/>
              </a:rPr>
              <a:t>Occult </a:t>
            </a:r>
            <a:r>
              <a:rPr lang="nl-BE" altLang="nl-NL" sz="2000" dirty="0" err="1">
                <a:latin typeface="Arial" panose="020B0604020202020204" pitchFamily="34" charset="0"/>
              </a:rPr>
              <a:t>breast</a:t>
            </a:r>
            <a:r>
              <a:rPr lang="nl-BE" altLang="nl-NL" sz="2000" dirty="0">
                <a:latin typeface="Arial" panose="020B0604020202020204" pitchFamily="34" charset="0"/>
              </a:rPr>
              <a:t> </a:t>
            </a:r>
            <a:r>
              <a:rPr lang="nl-BE" altLang="nl-NL" sz="2000" dirty="0" err="1">
                <a:latin typeface="Arial" panose="020B0604020202020204" pitchFamily="34" charset="0"/>
              </a:rPr>
              <a:t>cancer</a:t>
            </a:r>
            <a:r>
              <a:rPr lang="nl-BE" altLang="nl-NL" sz="2000" dirty="0">
                <a:latin typeface="Arial" panose="020B0604020202020204" pitchFamily="34" charset="0"/>
              </a:rPr>
              <a:t> reservoir </a:t>
            </a:r>
          </a:p>
          <a:p>
            <a:pPr>
              <a:spcBef>
                <a:spcPct val="0"/>
              </a:spcBef>
            </a:pPr>
            <a:r>
              <a:rPr lang="nl-BE" altLang="nl-NL" sz="2000" dirty="0">
                <a:latin typeface="Arial" panose="020B0604020202020204" pitchFamily="34" charset="0"/>
              </a:rPr>
              <a:t>Santen model (200 </a:t>
            </a:r>
            <a:r>
              <a:rPr lang="nl-BE" altLang="nl-NL" sz="2000" dirty="0" err="1">
                <a:latin typeface="Arial" panose="020B0604020202020204" pitchFamily="34" charset="0"/>
              </a:rPr>
              <a:t>days</a:t>
            </a:r>
            <a:r>
              <a:rPr lang="nl-BE" altLang="nl-NL" sz="2000" dirty="0">
                <a:latin typeface="Arial" panose="020B0604020202020204" pitchFamily="34" charset="0"/>
              </a:rPr>
              <a:t> </a:t>
            </a:r>
            <a:r>
              <a:rPr lang="nl-BE" altLang="nl-NL" sz="2000" dirty="0" err="1">
                <a:latin typeface="Arial" panose="020B0604020202020204" pitchFamily="34" charset="0"/>
              </a:rPr>
              <a:t>doubling</a:t>
            </a:r>
            <a:r>
              <a:rPr lang="nl-BE" altLang="nl-NL" sz="2000" dirty="0">
                <a:latin typeface="Arial" panose="020B0604020202020204" pitchFamily="34" charset="0"/>
              </a:rPr>
              <a:t> time, 1.16 cm </a:t>
            </a:r>
            <a:r>
              <a:rPr lang="nl-BE" altLang="nl-NL" sz="2000" dirty="0" err="1">
                <a:latin typeface="Arial" panose="020B0604020202020204" pitchFamily="34" charset="0"/>
              </a:rPr>
              <a:t>detection</a:t>
            </a:r>
            <a:r>
              <a:rPr lang="nl-BE" altLang="nl-NL" sz="2000" dirty="0">
                <a:latin typeface="Arial" panose="020B0604020202020204" pitchFamily="34" charset="0"/>
              </a:rPr>
              <a:t>, 7 % </a:t>
            </a:r>
            <a:r>
              <a:rPr lang="nl-BE" altLang="nl-NL" sz="2000" dirty="0" err="1">
                <a:latin typeface="Arial" panose="020B0604020202020204" pitchFamily="34" charset="0"/>
              </a:rPr>
              <a:t>prevalence</a:t>
            </a:r>
            <a:r>
              <a:rPr lang="nl-BE" altLang="nl-NL" sz="2000" dirty="0">
                <a:latin typeface="Arial" panose="020B0604020202020204" pitchFamily="34" charset="0"/>
              </a:rPr>
              <a:t>)</a:t>
            </a:r>
          </a:p>
          <a:p>
            <a:pPr>
              <a:spcBef>
                <a:spcPct val="0"/>
              </a:spcBef>
            </a:pPr>
            <a:r>
              <a:rPr lang="nl-BE" altLang="nl-NL" sz="2000" dirty="0">
                <a:latin typeface="Arial" panose="020B0604020202020204" pitchFamily="34" charset="0"/>
              </a:rPr>
              <a:t>It takes 29 </a:t>
            </a:r>
            <a:r>
              <a:rPr lang="nl-BE" altLang="nl-NL" sz="2000" dirty="0" err="1">
                <a:latin typeface="Arial" panose="020B0604020202020204" pitchFamily="34" charset="0"/>
              </a:rPr>
              <a:t>binary</a:t>
            </a:r>
            <a:r>
              <a:rPr lang="nl-BE" altLang="nl-NL" sz="2000" dirty="0">
                <a:latin typeface="Arial" panose="020B0604020202020204" pitchFamily="34" charset="0"/>
              </a:rPr>
              <a:t> </a:t>
            </a:r>
            <a:r>
              <a:rPr lang="nl-BE" altLang="nl-NL" sz="2000" dirty="0" err="1">
                <a:latin typeface="Arial" panose="020B0604020202020204" pitchFamily="34" charset="0"/>
              </a:rPr>
              <a:t>cell</a:t>
            </a:r>
            <a:r>
              <a:rPr lang="nl-BE" altLang="nl-NL" sz="2000" dirty="0">
                <a:latin typeface="Arial" panose="020B0604020202020204" pitchFamily="34" charset="0"/>
              </a:rPr>
              <a:t> </a:t>
            </a:r>
            <a:r>
              <a:rPr lang="nl-BE" altLang="nl-NL" sz="2000" dirty="0" err="1">
                <a:latin typeface="Arial" panose="020B0604020202020204" pitchFamily="34" charset="0"/>
              </a:rPr>
              <a:t>divisions</a:t>
            </a:r>
            <a:r>
              <a:rPr lang="nl-BE" altLang="nl-NL" sz="2000" dirty="0">
                <a:latin typeface="Arial" panose="020B0604020202020204" pitchFamily="34" charset="0"/>
              </a:rPr>
              <a:t> </a:t>
            </a:r>
            <a:r>
              <a:rPr lang="nl-BE" altLang="nl-NL" sz="2000" dirty="0" err="1">
                <a:latin typeface="Arial" panose="020B0604020202020204" pitchFamily="34" charset="0"/>
              </a:rPr>
              <a:t>to</a:t>
            </a:r>
            <a:r>
              <a:rPr lang="nl-BE" altLang="nl-NL" sz="2000" dirty="0">
                <a:latin typeface="Arial" panose="020B0604020202020204" pitchFamily="34" charset="0"/>
              </a:rPr>
              <a:t> have a tumor of 1 cm </a:t>
            </a:r>
            <a:r>
              <a:rPr lang="nl-BE" altLang="nl-NL" sz="2000" dirty="0" err="1">
                <a:latin typeface="Arial" panose="020B0604020202020204" pitchFamily="34" charset="0"/>
              </a:rPr>
              <a:t>size</a:t>
            </a:r>
            <a:endParaRPr lang="nl-BE" altLang="nl-NL" sz="2000" dirty="0">
              <a:latin typeface="Arial" panose="020B0604020202020204" pitchFamily="34" charset="0"/>
            </a:endParaRPr>
          </a:p>
          <a:p>
            <a:pPr>
              <a:spcBef>
                <a:spcPct val="0"/>
              </a:spcBef>
            </a:pPr>
            <a:r>
              <a:rPr lang="nl-BE" altLang="nl-NL" sz="2000" dirty="0" err="1">
                <a:latin typeface="Arial" panose="020B0604020202020204" pitchFamily="34" charset="0"/>
              </a:rPr>
              <a:t>What</a:t>
            </a:r>
            <a:r>
              <a:rPr lang="nl-BE" altLang="nl-NL" sz="2000" dirty="0">
                <a:latin typeface="Arial" panose="020B0604020202020204" pitchFamily="34" charset="0"/>
              </a:rPr>
              <a:t> </a:t>
            </a:r>
            <a:r>
              <a:rPr lang="nl-BE" altLang="nl-NL" sz="2000" dirty="0" err="1">
                <a:latin typeface="Arial" panose="020B0604020202020204" pitchFamily="34" charset="0"/>
              </a:rPr>
              <a:t>about</a:t>
            </a:r>
            <a:r>
              <a:rPr lang="nl-BE" altLang="nl-NL" sz="2000" dirty="0">
                <a:latin typeface="Arial" panose="020B0604020202020204" pitchFamily="34" charset="0"/>
              </a:rPr>
              <a:t> </a:t>
            </a:r>
            <a:r>
              <a:rPr lang="nl-BE" altLang="nl-NL" sz="2000" dirty="0" err="1">
                <a:latin typeface="Arial" panose="020B0604020202020204" pitchFamily="34" charset="0"/>
              </a:rPr>
              <a:t>premalignant</a:t>
            </a:r>
            <a:r>
              <a:rPr lang="nl-BE" altLang="nl-NL" sz="2000" dirty="0">
                <a:latin typeface="Arial" panose="020B0604020202020204" pitchFamily="34" charset="0"/>
              </a:rPr>
              <a:t> </a:t>
            </a:r>
            <a:r>
              <a:rPr lang="nl-BE" altLang="nl-NL" sz="2000" dirty="0" err="1">
                <a:latin typeface="Arial" panose="020B0604020202020204" pitchFamily="34" charset="0"/>
              </a:rPr>
              <a:t>lesions</a:t>
            </a:r>
            <a:r>
              <a:rPr lang="nl-BE" altLang="nl-NL" sz="2000" dirty="0">
                <a:latin typeface="Arial" panose="020B0604020202020204" pitchFamily="34" charset="0"/>
              </a:rPr>
              <a:t> ?</a:t>
            </a:r>
          </a:p>
        </p:txBody>
      </p:sp>
    </p:spTree>
    <p:extLst>
      <p:ext uri="{BB962C8B-B14F-4D97-AF65-F5344CB8AC3E}">
        <p14:creationId xmlns:p14="http://schemas.microsoft.com/office/powerpoint/2010/main" val="2424702737"/>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44</a:t>
            </a:fld>
            <a:endParaRPr lang="nl-NL" sz="1400">
              <a:latin typeface="+mn-lt"/>
            </a:endParaRPr>
          </a:p>
        </p:txBody>
      </p:sp>
      <p:sp>
        <p:nvSpPr>
          <p:cNvPr id="3" name="Rechthoek 2"/>
          <p:cNvSpPr/>
          <p:nvPr/>
        </p:nvSpPr>
        <p:spPr bwMode="auto">
          <a:xfrm>
            <a:off x="395536" y="823888"/>
            <a:ext cx="8496944" cy="504056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594769" lvl="1" indent="-241294">
              <a:buClr>
                <a:schemeClr val="accent6">
                  <a:lumMod val="50000"/>
                </a:schemeClr>
              </a:buClr>
              <a:buFont typeface="Wingdings" panose="05000000000000000000" pitchFamily="2" charset="2"/>
              <a:buChar char="ü"/>
            </a:pPr>
            <a:r>
              <a:rPr lang="en-US" sz="1600" dirty="0">
                <a:solidFill>
                  <a:srgbClr val="6C6D6E"/>
                </a:solidFill>
              </a:rPr>
              <a:t>E4 blocks the membrane estrogen receptor</a:t>
            </a:r>
            <a:r>
              <a:rPr lang="en-US" sz="1600" baseline="30000" dirty="0">
                <a:solidFill>
                  <a:srgbClr val="6C6D6E"/>
                </a:solidFill>
              </a:rPr>
              <a:t>1</a:t>
            </a:r>
            <a:r>
              <a:rPr lang="aa-ET" sz="1600" baseline="30000" dirty="0">
                <a:solidFill>
                  <a:srgbClr val="6C6D6E"/>
                </a:solidFill>
              </a:rPr>
              <a:t>-3</a:t>
            </a:r>
            <a:endParaRPr lang="en-US" sz="1600" baseline="30000" dirty="0">
              <a:solidFill>
                <a:srgbClr val="6C6D6E"/>
              </a:solidFill>
            </a:endParaRPr>
          </a:p>
          <a:p>
            <a:pPr marL="594769" lvl="1" indent="-241294">
              <a:buClr>
                <a:schemeClr val="accent6">
                  <a:lumMod val="50000"/>
                </a:schemeClr>
              </a:buClr>
              <a:buFont typeface="Wingdings" panose="05000000000000000000" pitchFamily="2" charset="2"/>
              <a:buChar char="ü"/>
            </a:pPr>
            <a:r>
              <a:rPr lang="en-US" sz="1600" dirty="0">
                <a:solidFill>
                  <a:srgbClr val="6C6D6E"/>
                </a:solidFill>
              </a:rPr>
              <a:t>E4 has a neutral effect on the liver unlike other estrogens</a:t>
            </a:r>
            <a:r>
              <a:rPr lang="en-US" sz="1600" baseline="30000" dirty="0">
                <a:solidFill>
                  <a:srgbClr val="6C6D6E"/>
                </a:solidFill>
              </a:rPr>
              <a:t>1</a:t>
            </a:r>
            <a:r>
              <a:rPr lang="aa-ET" sz="1600" baseline="30000" dirty="0">
                <a:solidFill>
                  <a:srgbClr val="6C6D6E"/>
                </a:solidFill>
              </a:rPr>
              <a:t>-3</a:t>
            </a:r>
          </a:p>
          <a:p>
            <a:pPr marL="594769" lvl="1" indent="-241294">
              <a:buClr>
                <a:schemeClr val="accent6">
                  <a:lumMod val="50000"/>
                </a:schemeClr>
              </a:buClr>
              <a:buFont typeface="Wingdings" panose="05000000000000000000" pitchFamily="2" charset="2"/>
              <a:buChar char="ü"/>
            </a:pPr>
            <a:r>
              <a:rPr lang="en-US" sz="1600" dirty="0">
                <a:solidFill>
                  <a:srgbClr val="6C6D6E"/>
                </a:solidFill>
              </a:rPr>
              <a:t>E4 has a </a:t>
            </a:r>
            <a:r>
              <a:rPr lang="aa-ET" sz="1600" dirty="0">
                <a:solidFill>
                  <a:srgbClr val="6C6D6E"/>
                </a:solidFill>
              </a:rPr>
              <a:t>low impact on normal and malignant breast</a:t>
            </a:r>
            <a:r>
              <a:rPr lang="aa-ET" sz="1600" baseline="30000" dirty="0">
                <a:solidFill>
                  <a:srgbClr val="6C6D6E"/>
                </a:solidFill>
              </a:rPr>
              <a:t>4-7</a:t>
            </a:r>
            <a:endParaRPr lang="hu-HU" sz="1600" baseline="30000" dirty="0">
              <a:solidFill>
                <a:srgbClr val="6C6D6E"/>
              </a:solidFill>
            </a:endParaRPr>
          </a:p>
        </p:txBody>
      </p:sp>
      <p:pic>
        <p:nvPicPr>
          <p:cNvPr id="13" name="Picture 5"/>
          <p:cNvPicPr>
            <a:picLocks noChangeAspect="1"/>
          </p:cNvPicPr>
          <p:nvPr/>
        </p:nvPicPr>
        <p:blipFill rotWithShape="1">
          <a:blip r:embed="rId3">
            <a:extLst>
              <a:ext uri="{28A0092B-C50C-407E-A947-70E740481C1C}">
                <a14:useLocalDpi xmlns:a14="http://schemas.microsoft.com/office/drawing/2010/main" val="0"/>
              </a:ext>
            </a:extLst>
          </a:blip>
          <a:srcRect t="2756" r="4779"/>
          <a:stretch/>
        </p:blipFill>
        <p:spPr>
          <a:xfrm>
            <a:off x="1907704" y="2060848"/>
            <a:ext cx="4523516" cy="3412031"/>
          </a:xfrm>
          <a:prstGeom prst="rect">
            <a:avLst/>
          </a:prstGeom>
        </p:spPr>
      </p:pic>
    </p:spTree>
    <p:extLst>
      <p:ext uri="{BB962C8B-B14F-4D97-AF65-F5344CB8AC3E}">
        <p14:creationId xmlns:p14="http://schemas.microsoft.com/office/powerpoint/2010/main" val="28795147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3"/>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4245454E-4319-4314-BCD2-A20BDDDDBAEA}" type="slidenum">
              <a:rPr lang="nl-NL" sz="1400">
                <a:latin typeface="+mn-lt"/>
              </a:rPr>
              <a:pPr algn="r">
                <a:defRPr/>
              </a:pPr>
              <a:t>45</a:t>
            </a:fld>
            <a:endParaRPr lang="nl-NL" sz="1400">
              <a:latin typeface="+mn-lt"/>
            </a:endParaRPr>
          </a:p>
        </p:txBody>
      </p:sp>
      <p:sp>
        <p:nvSpPr>
          <p:cNvPr id="2" name="Rechthoek 1"/>
          <p:cNvSpPr/>
          <p:nvPr/>
        </p:nvSpPr>
        <p:spPr>
          <a:xfrm>
            <a:off x="1043608" y="1052736"/>
            <a:ext cx="6552728" cy="3785652"/>
          </a:xfrm>
          <a:prstGeom prst="rect">
            <a:avLst/>
          </a:prstGeom>
          <a:ln>
            <a:solidFill>
              <a:schemeClr val="accent1"/>
            </a:solidFill>
          </a:ln>
        </p:spPr>
        <p:txBody>
          <a:bodyPr wrap="square">
            <a:spAutoFit/>
          </a:bodyPr>
          <a:lstStyle/>
          <a:p>
            <a:endParaRPr lang="nl-BE" dirty="0">
              <a:solidFill>
                <a:srgbClr val="FFFF00"/>
              </a:solidFill>
            </a:endParaRPr>
          </a:p>
          <a:p>
            <a:r>
              <a:rPr lang="nl-BE" sz="3600" dirty="0" err="1">
                <a:solidFill>
                  <a:srgbClr val="FFFF00"/>
                </a:solidFill>
              </a:rPr>
              <a:t>Conclusion</a:t>
            </a:r>
            <a:r>
              <a:rPr lang="nl-BE" sz="3600" dirty="0">
                <a:solidFill>
                  <a:srgbClr val="FFFF00"/>
                </a:solidFill>
              </a:rPr>
              <a:t> </a:t>
            </a:r>
          </a:p>
          <a:p>
            <a:endParaRPr lang="nl-BE" sz="3600" dirty="0">
              <a:solidFill>
                <a:srgbClr val="FFFF00"/>
              </a:solidFill>
            </a:endParaRPr>
          </a:p>
          <a:p>
            <a:endParaRPr lang="nl-BE" dirty="0">
              <a:solidFill>
                <a:srgbClr val="FFFF00"/>
              </a:solidFill>
            </a:endParaRPr>
          </a:p>
          <a:p>
            <a:r>
              <a:rPr lang="nl-BE" dirty="0">
                <a:solidFill>
                  <a:srgbClr val="FFFF00"/>
                </a:solidFill>
              </a:rPr>
              <a:t>Every </a:t>
            </a:r>
            <a:r>
              <a:rPr lang="nl-BE" dirty="0" err="1">
                <a:solidFill>
                  <a:srgbClr val="FFFF00"/>
                </a:solidFill>
              </a:rPr>
              <a:t>woman</a:t>
            </a:r>
            <a:r>
              <a:rPr lang="nl-BE" dirty="0">
                <a:solidFill>
                  <a:srgbClr val="FFFF00"/>
                </a:solidFill>
              </a:rPr>
              <a:t> is </a:t>
            </a:r>
            <a:r>
              <a:rPr lang="nl-BE" dirty="0" err="1">
                <a:solidFill>
                  <a:srgbClr val="FFFF00"/>
                </a:solidFill>
              </a:rPr>
              <a:t>unique</a:t>
            </a:r>
            <a:endParaRPr lang="nl-BE" dirty="0">
              <a:solidFill>
                <a:srgbClr val="FFFF00"/>
              </a:solidFill>
            </a:endParaRPr>
          </a:p>
          <a:p>
            <a:endParaRPr lang="nl-BE" dirty="0">
              <a:solidFill>
                <a:srgbClr val="FFFF00"/>
              </a:solidFill>
            </a:endParaRPr>
          </a:p>
          <a:p>
            <a:r>
              <a:rPr lang="nl-BE" dirty="0">
                <a:solidFill>
                  <a:srgbClr val="FFFF00"/>
                </a:solidFill>
              </a:rPr>
              <a:t>Every </a:t>
            </a:r>
            <a:r>
              <a:rPr lang="nl-BE" dirty="0" err="1">
                <a:solidFill>
                  <a:srgbClr val="FFFF00"/>
                </a:solidFill>
              </a:rPr>
              <a:t>progestogen</a:t>
            </a:r>
            <a:r>
              <a:rPr lang="nl-BE" dirty="0">
                <a:solidFill>
                  <a:srgbClr val="FFFF00"/>
                </a:solidFill>
              </a:rPr>
              <a:t> is </a:t>
            </a:r>
            <a:r>
              <a:rPr lang="nl-BE" dirty="0" err="1">
                <a:solidFill>
                  <a:srgbClr val="FFFF00"/>
                </a:solidFill>
              </a:rPr>
              <a:t>unique</a:t>
            </a:r>
            <a:endParaRPr lang="nl-BE" dirty="0">
              <a:solidFill>
                <a:srgbClr val="FFFF00"/>
              </a:solidFill>
            </a:endParaRPr>
          </a:p>
          <a:p>
            <a:endParaRPr lang="nl-BE" dirty="0">
              <a:solidFill>
                <a:srgbClr val="FFFF00"/>
              </a:solidFill>
            </a:endParaRPr>
          </a:p>
          <a:p>
            <a:r>
              <a:rPr lang="nl-BE" dirty="0" err="1">
                <a:solidFill>
                  <a:srgbClr val="FFFF00"/>
                </a:solidFill>
              </a:rPr>
              <a:t>Metabolisation</a:t>
            </a:r>
            <a:r>
              <a:rPr lang="nl-BE" dirty="0">
                <a:solidFill>
                  <a:srgbClr val="FFFF00"/>
                </a:solidFill>
              </a:rPr>
              <a:t> in different </a:t>
            </a:r>
            <a:r>
              <a:rPr lang="nl-BE" dirty="0" err="1">
                <a:solidFill>
                  <a:srgbClr val="FFFF00"/>
                </a:solidFill>
              </a:rPr>
              <a:t>women</a:t>
            </a:r>
            <a:r>
              <a:rPr lang="nl-BE" dirty="0">
                <a:solidFill>
                  <a:srgbClr val="FFFF00"/>
                </a:solidFill>
              </a:rPr>
              <a:t> is </a:t>
            </a:r>
            <a:r>
              <a:rPr lang="nl-BE" dirty="0" err="1">
                <a:solidFill>
                  <a:srgbClr val="FFFF00"/>
                </a:solidFill>
              </a:rPr>
              <a:t>unique</a:t>
            </a:r>
            <a:endParaRPr lang="nl-BE" dirty="0">
              <a:solidFill>
                <a:srgbClr val="FFFF00"/>
              </a:solidFill>
            </a:endParaRPr>
          </a:p>
        </p:txBody>
      </p:sp>
    </p:spTree>
    <p:extLst>
      <p:ext uri="{BB962C8B-B14F-4D97-AF65-F5344CB8AC3E}">
        <p14:creationId xmlns:p14="http://schemas.microsoft.com/office/powerpoint/2010/main" val="3808032711"/>
      </p:ext>
    </p:extLst>
  </p:cSld>
  <p:clrMapOvr>
    <a:masterClrMapping/>
  </p:clrMapOvr>
</p:sld>
</file>

<file path=ppt/theme/theme1.xml><?xml version="1.0" encoding="utf-8"?>
<a:theme xmlns:a="http://schemas.openxmlformats.org/drawingml/2006/main" name="Puls">
  <a:themeElements>
    <a:clrScheme name="Puls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fontScheme name="Puls">
      <a:majorFont>
        <a:latin typeface="Times New Roman"/>
        <a:ea typeface=""/>
        <a:cs typeface=""/>
      </a:majorFont>
      <a:minorFont>
        <a:latin typeface="Times New Roman"/>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l-NL"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uls 1">
        <a:dk1>
          <a:srgbClr val="000000"/>
        </a:dk1>
        <a:lt1>
          <a:srgbClr val="CCECFF"/>
        </a:lt1>
        <a:dk2>
          <a:srgbClr val="000066"/>
        </a:dk2>
        <a:lt2>
          <a:srgbClr val="6699FF"/>
        </a:lt2>
        <a:accent1>
          <a:srgbClr val="33CCCC"/>
        </a:accent1>
        <a:accent2>
          <a:srgbClr val="0099FF"/>
        </a:accent2>
        <a:accent3>
          <a:srgbClr val="E2F4FF"/>
        </a:accent3>
        <a:accent4>
          <a:srgbClr val="000000"/>
        </a:accent4>
        <a:accent5>
          <a:srgbClr val="ADE2E2"/>
        </a:accent5>
        <a:accent6>
          <a:srgbClr val="008AE7"/>
        </a:accent6>
        <a:hlink>
          <a:srgbClr val="FFFFFF"/>
        </a:hlink>
        <a:folHlink>
          <a:srgbClr val="3366FF"/>
        </a:folHlink>
      </a:clrScheme>
      <a:clrMap bg1="lt1" tx1="dk1" bg2="lt2" tx2="dk2" accent1="accent1" accent2="accent2" accent3="accent3" accent4="accent4" accent5="accent5" accent6="accent6" hlink="hlink" folHlink="folHlink"/>
    </a:extraClrScheme>
    <a:extraClrScheme>
      <a:clrScheme name="Puls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clrMap bg1="dk2" tx1="lt1" bg2="dk1" tx2="lt2" accent1="accent1" accent2="accent2" accent3="accent3" accent4="accent4" accent5="accent5" accent6="accent6" hlink="hlink" folHlink="folHlink"/>
    </a:extraClrScheme>
    <a:extraClrScheme>
      <a:clrScheme name="Puls 3">
        <a:dk1>
          <a:srgbClr val="000000"/>
        </a:dk1>
        <a:lt1>
          <a:srgbClr val="FFFFFF"/>
        </a:lt1>
        <a:dk2>
          <a:srgbClr val="000000"/>
        </a:dk2>
        <a:lt2>
          <a:srgbClr val="DDDDDD"/>
        </a:lt2>
        <a:accent1>
          <a:srgbClr val="CBCBCB"/>
        </a:accent1>
        <a:accent2>
          <a:srgbClr val="C0C0C0"/>
        </a:accent2>
        <a:accent3>
          <a:srgbClr val="FFFFFF"/>
        </a:accent3>
        <a:accent4>
          <a:srgbClr val="000000"/>
        </a:accent4>
        <a:accent5>
          <a:srgbClr val="E2E2E2"/>
        </a:accent5>
        <a:accent6>
          <a:srgbClr val="AEAEAE"/>
        </a:accent6>
        <a:hlink>
          <a:srgbClr val="4D4D4D"/>
        </a:hlink>
        <a:folHlink>
          <a:srgbClr val="868686"/>
        </a:folHlink>
      </a:clrScheme>
      <a:clrMap bg1="lt1" tx1="dk1" bg2="lt2" tx2="dk2" accent1="accent1" accent2="accent2" accent3="accent3" accent4="accent4" accent5="accent5" accent6="accent6" hlink="hlink" folHlink="folHlink"/>
    </a:extraClrScheme>
    <a:extraClrScheme>
      <a:clrScheme name="Puls 4">
        <a:dk1>
          <a:srgbClr val="000000"/>
        </a:dk1>
        <a:lt1>
          <a:srgbClr val="FFFFFF"/>
        </a:lt1>
        <a:dk2>
          <a:srgbClr val="660033"/>
        </a:dk2>
        <a:lt2>
          <a:srgbClr val="FFCC66"/>
        </a:lt2>
        <a:accent1>
          <a:srgbClr val="FF9900"/>
        </a:accent1>
        <a:accent2>
          <a:srgbClr val="440022"/>
        </a:accent2>
        <a:accent3>
          <a:srgbClr val="B8AAAD"/>
        </a:accent3>
        <a:accent4>
          <a:srgbClr val="DADADA"/>
        </a:accent4>
        <a:accent5>
          <a:srgbClr val="FFCAAA"/>
        </a:accent5>
        <a:accent6>
          <a:srgbClr val="3D001E"/>
        </a:accent6>
        <a:hlink>
          <a:srgbClr val="B20059"/>
        </a:hlink>
        <a:folHlink>
          <a:srgbClr val="FF6699"/>
        </a:folHlink>
      </a:clrScheme>
      <a:clrMap bg1="dk2" tx1="lt1" bg2="dk1" tx2="lt2" accent1="accent1" accent2="accent2" accent3="accent3" accent4="accent4" accent5="accent5" accent6="accent6" hlink="hlink" folHlink="folHlink"/>
    </a:extraClrScheme>
    <a:extraClrScheme>
      <a:clrScheme name="Puls 5">
        <a:dk1>
          <a:srgbClr val="000000"/>
        </a:dk1>
        <a:lt1>
          <a:srgbClr val="FFFFFF"/>
        </a:lt1>
        <a:dk2>
          <a:srgbClr val="663300"/>
        </a:dk2>
        <a:lt2>
          <a:srgbClr val="FFCC66"/>
        </a:lt2>
        <a:accent1>
          <a:srgbClr val="FF9900"/>
        </a:accent1>
        <a:accent2>
          <a:srgbClr val="361B00"/>
        </a:accent2>
        <a:accent3>
          <a:srgbClr val="B8ADAA"/>
        </a:accent3>
        <a:accent4>
          <a:srgbClr val="DADADA"/>
        </a:accent4>
        <a:accent5>
          <a:srgbClr val="FFCAAA"/>
        </a:accent5>
        <a:accent6>
          <a:srgbClr val="301700"/>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Puls 6">
        <a:dk1>
          <a:srgbClr val="000000"/>
        </a:dk1>
        <a:lt1>
          <a:srgbClr val="FFFFFF"/>
        </a:lt1>
        <a:dk2>
          <a:srgbClr val="003300"/>
        </a:dk2>
        <a:lt2>
          <a:srgbClr val="FFCC66"/>
        </a:lt2>
        <a:accent1>
          <a:srgbClr val="CC9900"/>
        </a:accent1>
        <a:accent2>
          <a:srgbClr val="001600"/>
        </a:accent2>
        <a:accent3>
          <a:srgbClr val="AAADAA"/>
        </a:accent3>
        <a:accent4>
          <a:srgbClr val="DADADA"/>
        </a:accent4>
        <a:accent5>
          <a:srgbClr val="E2CAAA"/>
        </a:accent5>
        <a:accent6>
          <a:srgbClr val="001300"/>
        </a:accent6>
        <a:hlink>
          <a:srgbClr val="006600"/>
        </a:hlink>
        <a:folHlink>
          <a:srgbClr val="0099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2003</TotalTime>
  <Words>2539</Words>
  <Application>Microsoft Office PowerPoint</Application>
  <PresentationFormat>Diavoorstelling (4:3)</PresentationFormat>
  <Paragraphs>465</Paragraphs>
  <Slides>45</Slides>
  <Notes>19</Notes>
  <HiddenSlides>0</HiddenSlides>
  <MMClips>0</MMClips>
  <ScaleCrop>false</ScaleCrop>
  <HeadingPairs>
    <vt:vector size="8" baseType="variant">
      <vt:variant>
        <vt:lpstr>Gebruikte lettertypen</vt:lpstr>
      </vt:variant>
      <vt:variant>
        <vt:i4>10</vt:i4>
      </vt:variant>
      <vt:variant>
        <vt:lpstr>Thema</vt:lpstr>
      </vt:variant>
      <vt:variant>
        <vt:i4>1</vt:i4>
      </vt:variant>
      <vt:variant>
        <vt:lpstr>Ingesloten OLE-bronprogramma's</vt:lpstr>
      </vt:variant>
      <vt:variant>
        <vt:i4>1</vt:i4>
      </vt:variant>
      <vt:variant>
        <vt:lpstr>Diatitels</vt:lpstr>
      </vt:variant>
      <vt:variant>
        <vt:i4>45</vt:i4>
      </vt:variant>
    </vt:vector>
  </HeadingPairs>
  <TitlesOfParts>
    <vt:vector size="57" baseType="lpstr">
      <vt:lpstr>Arial</vt:lpstr>
      <vt:lpstr>Arial Unicode MS</vt:lpstr>
      <vt:lpstr>Calibri</vt:lpstr>
      <vt:lpstr>Courier New</vt:lpstr>
      <vt:lpstr>Google Sans</vt:lpstr>
      <vt:lpstr>Helvetica</vt:lpstr>
      <vt:lpstr>Roboto Mono Web</vt:lpstr>
      <vt:lpstr>Symbol</vt:lpstr>
      <vt:lpstr>Times New Roman</vt:lpstr>
      <vt:lpstr>Wingdings</vt:lpstr>
      <vt:lpstr>Puls</vt:lpstr>
      <vt:lpstr>Microsoft Excel Chart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DNG, the most uterotropic progestin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 60-month non-comparative study on bleeding profiles with LNG IUS in transition from reproductive age contraception to menopausal age endometrial protection during ERT</vt:lpstr>
      <vt:lpstr>WHQ – Quality of Life Total Score</vt:lpstr>
      <vt:lpstr>Endometrial Histology Before and After LNG- IUS Insertion</vt:lpstr>
      <vt:lpstr>Summary of Clinical Studies on LNG-IUS vs Endometrial Ablation/Resection for HMB</vt:lpstr>
      <vt:lpstr>PowerPoint-presentatie</vt:lpstr>
      <vt:lpstr>17 -E2 vs ethinylestradiol: different hepatic impact</vt:lpstr>
      <vt:lpstr>PowerPoint-presentatie</vt:lpstr>
      <vt:lpstr>Estetrol (E4): Negligable effect on liver enzymes</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 - hero</dc:creator>
  <cp:lastModifiedBy>Depypere Herman</cp:lastModifiedBy>
  <cp:revision>79</cp:revision>
  <dcterms:created xsi:type="dcterms:W3CDTF">2016-03-20T08:49:26Z</dcterms:created>
  <dcterms:modified xsi:type="dcterms:W3CDTF">2026-09-25T22:47:43Z</dcterms:modified>
</cp:coreProperties>
</file>